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 id="2147483715" r:id="rId2"/>
    <p:sldMasterId id="2147483726" r:id="rId3"/>
  </p:sldMasterIdLst>
  <p:notesMasterIdLst>
    <p:notesMasterId r:id="rId34"/>
  </p:notesMasterIdLst>
  <p:sldIdLst>
    <p:sldId id="304" r:id="rId4"/>
    <p:sldId id="259" r:id="rId5"/>
    <p:sldId id="260" r:id="rId6"/>
    <p:sldId id="262" r:id="rId7"/>
    <p:sldId id="295" r:id="rId8"/>
    <p:sldId id="297" r:id="rId9"/>
    <p:sldId id="296" r:id="rId10"/>
    <p:sldId id="298" r:id="rId11"/>
    <p:sldId id="282" r:id="rId12"/>
    <p:sldId id="273" r:id="rId13"/>
    <p:sldId id="274" r:id="rId14"/>
    <p:sldId id="275" r:id="rId15"/>
    <p:sldId id="276" r:id="rId16"/>
    <p:sldId id="277" r:id="rId17"/>
    <p:sldId id="278" r:id="rId18"/>
    <p:sldId id="281" r:id="rId19"/>
    <p:sldId id="279" r:id="rId20"/>
    <p:sldId id="280" r:id="rId21"/>
    <p:sldId id="289" r:id="rId22"/>
    <p:sldId id="290" r:id="rId23"/>
    <p:sldId id="291" r:id="rId24"/>
    <p:sldId id="292" r:id="rId25"/>
    <p:sldId id="265" r:id="rId26"/>
    <p:sldId id="302" r:id="rId27"/>
    <p:sldId id="303" r:id="rId28"/>
    <p:sldId id="266" r:id="rId29"/>
    <p:sldId id="267" r:id="rId30"/>
    <p:sldId id="306" r:id="rId31"/>
    <p:sldId id="283" r:id="rId32"/>
    <p:sldId id="305" r:id="rId33"/>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342900" indent="114300" algn="l" rtl="0" fontAlgn="base">
      <a:spcBef>
        <a:spcPct val="0"/>
      </a:spcBef>
      <a:spcAft>
        <a:spcPct val="0"/>
      </a:spcAft>
      <a:defRPr kern="1200">
        <a:solidFill>
          <a:schemeClr val="tx1"/>
        </a:solidFill>
        <a:latin typeface="Arial" charset="0"/>
        <a:ea typeface="宋体" charset="-122"/>
        <a:cs typeface="+mn-cs"/>
      </a:defRPr>
    </a:lvl2pPr>
    <a:lvl3pPr marL="685800" indent="228600" algn="l" rtl="0" fontAlgn="base">
      <a:spcBef>
        <a:spcPct val="0"/>
      </a:spcBef>
      <a:spcAft>
        <a:spcPct val="0"/>
      </a:spcAft>
      <a:defRPr kern="1200">
        <a:solidFill>
          <a:schemeClr val="tx1"/>
        </a:solidFill>
        <a:latin typeface="Arial" charset="0"/>
        <a:ea typeface="宋体" charset="-122"/>
        <a:cs typeface="+mn-cs"/>
      </a:defRPr>
    </a:lvl3pPr>
    <a:lvl4pPr marL="1028700" indent="342900" algn="l" rtl="0" fontAlgn="base">
      <a:spcBef>
        <a:spcPct val="0"/>
      </a:spcBef>
      <a:spcAft>
        <a:spcPct val="0"/>
      </a:spcAft>
      <a:defRPr kern="1200">
        <a:solidFill>
          <a:schemeClr val="tx1"/>
        </a:solidFill>
        <a:latin typeface="Arial" charset="0"/>
        <a:ea typeface="宋体" charset="-122"/>
        <a:cs typeface="+mn-cs"/>
      </a:defRPr>
    </a:lvl4pPr>
    <a:lvl5pPr marL="1371600" indent="4572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595">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kb1.com"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E1"/>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99" d="100"/>
          <a:sy n="99" d="100"/>
        </p:scale>
        <p:origin x="243" y="36"/>
      </p:cViewPr>
      <p:guideLst>
        <p:guide orient="horz" pos="1595"/>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commentAuthors" Target="commentAuthor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a:latin typeface="Arial" panose="020B0604020202020204" pitchFamily="34" charset="0"/>
                <a:ea typeface="宋体" panose="02010600030101010101" pitchFamily="2" charset="-122"/>
              </a:defRPr>
            </a:lvl1pPr>
          </a:lstStyle>
          <a:p>
            <a:pPr>
              <a:defRPr/>
            </a:pPr>
            <a:fld id="{36C57913-7248-450E-AC3D-6F94EBA30717}" type="datetimeFigureOut">
              <a:rPr lang="zh-CN" altLang="en-US"/>
              <a:pPr>
                <a:defRPr/>
              </a:pPr>
              <a:t>2022/10/28</a:t>
            </a:fld>
            <a:endParaRPr lang="zh-CN" altLang="en-US"/>
          </a:p>
        </p:txBody>
      </p:sp>
      <p:sp>
        <p:nvSpPr>
          <p:cNvPr id="41988"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p:spPr>
      </p:sp>
      <p:sp>
        <p:nvSpPr>
          <p:cNvPr id="27653" name="备注占位符 4"/>
          <p:cNvSpPr>
            <a:spLocks noGrp="1" noChangeArrowheads="1"/>
          </p:cNvSpPr>
          <p:nvPr>
            <p:ph type="body" sz="quarter" idx="9"/>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atin typeface="Arial" panose="020B0604020202020204" pitchFamily="34" charset="0"/>
                <a:ea typeface="宋体" panose="02010600030101010101" pitchFamily="2" charset="-122"/>
              </a:defRPr>
            </a:lvl1pPr>
          </a:lstStyle>
          <a:p>
            <a:pPr>
              <a:defRPr/>
            </a:pPr>
            <a:fld id="{FA183FB3-5D84-4BB5-98B2-C407256B4C1C}" type="slidenum">
              <a:rPr lang="zh-CN" altLang="en-US"/>
              <a:pPr>
                <a:defRPr/>
              </a:pPr>
              <a:t>‹#›</a:t>
            </a:fld>
            <a:endParaRPr lang="zh-CN" altLang="en-US"/>
          </a:p>
        </p:txBody>
      </p:sp>
    </p:spTree>
    <p:extLst>
      <p:ext uri="{BB962C8B-B14F-4D97-AF65-F5344CB8AC3E}">
        <p14:creationId xmlns:p14="http://schemas.microsoft.com/office/powerpoint/2010/main" val="1339629325"/>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900" kern="1200">
        <a:solidFill>
          <a:schemeClr val="tx1"/>
        </a:solidFill>
        <a:latin typeface="+mn-lt"/>
        <a:ea typeface="+mn-ea"/>
        <a:cs typeface="+mn-cs"/>
      </a:defRPr>
    </a:lvl1pPr>
    <a:lvl2pPr marL="342900" algn="l" rtl="0" eaLnBrk="0" fontAlgn="base" hangingPunct="0">
      <a:spcBef>
        <a:spcPct val="0"/>
      </a:spcBef>
      <a:spcAft>
        <a:spcPct val="0"/>
      </a:spcAft>
      <a:defRPr sz="900" kern="1200">
        <a:solidFill>
          <a:schemeClr val="tx1"/>
        </a:solidFill>
        <a:latin typeface="+mn-lt"/>
        <a:ea typeface="+mn-ea"/>
        <a:cs typeface="+mn-cs"/>
      </a:defRPr>
    </a:lvl2pPr>
    <a:lvl3pPr marL="685800" algn="l" rtl="0" eaLnBrk="0" fontAlgn="base" hangingPunct="0">
      <a:spcBef>
        <a:spcPct val="0"/>
      </a:spcBef>
      <a:spcAft>
        <a:spcPct val="0"/>
      </a:spcAft>
      <a:defRPr sz="900" kern="1200">
        <a:solidFill>
          <a:schemeClr val="tx1"/>
        </a:solidFill>
        <a:latin typeface="+mn-lt"/>
        <a:ea typeface="+mn-ea"/>
        <a:cs typeface="+mn-cs"/>
      </a:defRPr>
    </a:lvl3pPr>
    <a:lvl4pPr marL="1028700" algn="l" rtl="0" eaLnBrk="0" fontAlgn="base" hangingPunct="0">
      <a:spcBef>
        <a:spcPct val="0"/>
      </a:spcBef>
      <a:spcAft>
        <a:spcPct val="0"/>
      </a:spcAft>
      <a:defRPr sz="900" kern="1200">
        <a:solidFill>
          <a:schemeClr val="tx1"/>
        </a:solidFill>
        <a:latin typeface="+mn-lt"/>
        <a:ea typeface="+mn-ea"/>
        <a:cs typeface="+mn-cs"/>
      </a:defRPr>
    </a:lvl4pPr>
    <a:lvl5pPr marL="1371600" algn="l" rtl="0" eaLnBrk="0" fontAlgn="base" hangingPunct="0">
      <a:spcBef>
        <a:spcPct val="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noChangeArrowheads="1" noTextEdit="1"/>
          </p:cNvSpPr>
          <p:nvPr>
            <p:ph type="sldImg" idx="4294967295"/>
          </p:nvPr>
        </p:nvSpPr>
        <p:spPr>
          <a:ln>
            <a:miter lim="800000"/>
          </a:ln>
        </p:spPr>
      </p:sp>
      <p:sp>
        <p:nvSpPr>
          <p:cNvPr id="58370" name="备注占位符 2"/>
          <p:cNvSpPr>
            <a:spLocks noGrp="1" noChangeArrowheads="1"/>
          </p:cNvSpPr>
          <p:nvPr>
            <p:ph type="body" idx="4294967295"/>
          </p:nvPr>
        </p:nvSpPr>
        <p:spPr>
          <a:noFill/>
        </p:spPr>
        <p:txBody>
          <a:bodyPr>
            <a:prstTxWarp prst="textNoShape">
              <a:avLst/>
            </a:prstTxWarp>
          </a:bodyPr>
          <a:lstStyle/>
          <a:p>
            <a:pPr eaLnBrk="1" hangingPunct="1"/>
            <a:endParaRPr lang="zh-CN" altLang="en-US"/>
          </a:p>
        </p:txBody>
      </p:sp>
      <p:sp>
        <p:nvSpPr>
          <p:cNvPr id="58371" name="灯片编号占位符 3"/>
          <p:cNvSpPr>
            <a:spLocks noGrp="1" noChangeArrowheads="1"/>
          </p:cNvSpPr>
          <p:nvPr>
            <p:ph type="sldNum" sz="quarter" idx="5"/>
          </p:nvPr>
        </p:nvSpPr>
        <p:spPr bwMode="auto">
          <a:noFill/>
          <a:ln>
            <a:miter lim="800000"/>
            <a:headEnd/>
            <a:tailEnd/>
          </a:ln>
        </p:spPr>
        <p:txBody>
          <a:bodyPr>
            <a:prstTxWarp prst="textNoShape">
              <a:avLst/>
            </a:prstTxWarp>
          </a:bodyPr>
          <a:lstStyle/>
          <a:p>
            <a:fld id="{A7F43636-82D7-4542-A8B1-8427FA8D78BB}" type="slidenum">
              <a:rPr lang="zh-CN" altLang="en-US" smtClean="0">
                <a:latin typeface="Arial" charset="0"/>
                <a:ea typeface="宋体" charset="-122"/>
              </a:rPr>
              <a:pPr/>
              <a:t>15</a:t>
            </a:fld>
            <a:endParaRPr lang="en-US" altLang="zh-CN">
              <a:latin typeface="Arial" charset="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A183FB3-5D84-4BB5-98B2-C407256B4C1C}" type="slidenum">
              <a:rPr lang="zh-CN" altLang="en-US" smtClean="0"/>
              <a:pPr>
                <a:defRPr/>
              </a:pPr>
              <a:t>16</a:t>
            </a:fld>
            <a:endParaRPr lang="zh-CN" altLang="en-US"/>
          </a:p>
        </p:txBody>
      </p:sp>
    </p:spTree>
    <p:extLst>
      <p:ext uri="{BB962C8B-B14F-4D97-AF65-F5344CB8AC3E}">
        <p14:creationId xmlns:p14="http://schemas.microsoft.com/office/powerpoint/2010/main" val="1202409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p:cNvSpPr>
          <p:nvPr>
            <p:ph type="sldImg"/>
          </p:nvPr>
        </p:nvSpPr>
        <p:spPr>
          <a:ln/>
        </p:spPr>
      </p:sp>
      <p:sp>
        <p:nvSpPr>
          <p:cNvPr id="70658" name="备注占位符 2"/>
          <p:cNvSpPr>
            <a:spLocks noGrp="1"/>
          </p:cNvSpPr>
          <p:nvPr>
            <p:ph type="body" idx="1"/>
          </p:nvPr>
        </p:nvSpPr>
        <p:spPr>
          <a:noFill/>
        </p:spPr>
        <p:txBody>
          <a:bodyPr>
            <a:prstTxWarp prst="textNoShape">
              <a:avLst/>
            </a:prstTxWarp>
          </a:bodyPr>
          <a:lstStyle/>
          <a:p>
            <a:endParaRPr lang="zh-CN" altLang="en-US"/>
          </a:p>
        </p:txBody>
      </p:sp>
      <p:sp>
        <p:nvSpPr>
          <p:cNvPr id="70659" name="灯片编号占位符 3"/>
          <p:cNvSpPr>
            <a:spLocks noGrp="1"/>
          </p:cNvSpPr>
          <p:nvPr>
            <p:ph type="sldNum" sz="quarter" idx="5"/>
          </p:nvPr>
        </p:nvSpPr>
        <p:spPr bwMode="auto">
          <a:noFill/>
          <a:ln>
            <a:miter lim="800000"/>
            <a:headEnd/>
            <a:tailEnd/>
          </a:ln>
        </p:spPr>
        <p:txBody>
          <a:bodyPr>
            <a:prstTxWarp prst="textNoShape">
              <a:avLst/>
            </a:prstTxWarp>
          </a:bodyPr>
          <a:lstStyle/>
          <a:p>
            <a:fld id="{0842E5B6-EE55-4083-9AB4-0686913756F8}" type="slidenum">
              <a:rPr lang="zh-CN" altLang="en-US" smtClean="0">
                <a:latin typeface="Arial" charset="0"/>
                <a:ea typeface="宋体" charset="-122"/>
              </a:rPr>
              <a:pPr/>
              <a:t>26</a:t>
            </a:fld>
            <a:endParaRPr lang="zh-CN" altLang="en-US">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665330FC-2801-482C-B3D2-B86354779AFF}"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31119B11-996B-4DDF-B05E-089C1C3B5E84}"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BC715312-4008-4BE6-B093-27AC969B45EE}"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BC02CBFA-006D-441B-B882-A06271B39C57}"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14"/>
            <a:ext cx="7886700" cy="2140236"/>
          </a:xfrm>
        </p:spPr>
        <p:txBody>
          <a:bodyPr anchor="b"/>
          <a:lstStyle>
            <a:lvl1pPr>
              <a:defRPr sz="4505"/>
            </a:lvl1pPr>
          </a:lstStyle>
          <a:p>
            <a:r>
              <a:rPr lang="zh-CN" altLang="en-US"/>
              <a:t>单击此处编辑母版标题样式</a:t>
            </a:r>
          </a:p>
        </p:txBody>
      </p:sp>
      <p:sp>
        <p:nvSpPr>
          <p:cNvPr id="3" name="文本占位符 2"/>
          <p:cNvSpPr>
            <a:spLocks noGrp="1"/>
          </p:cNvSpPr>
          <p:nvPr>
            <p:ph type="body" idx="1"/>
          </p:nvPr>
        </p:nvSpPr>
        <p:spPr>
          <a:xfrm>
            <a:off x="623888" y="3443197"/>
            <a:ext cx="7886700" cy="112550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9AFDB035-5812-414F-902F-C04FCEDDFA64}"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501353E6-278A-435A-8CD2-38E0B685CBA7}"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D5E49287-F2C4-4079-A956-E87AD15D8517}" type="datetimeFigureOut">
              <a:rPr lang="zh-CN" altLang="en-US"/>
              <a:pPr>
                <a:defRPr/>
              </a:pPr>
              <a:t>2022/10/28</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F546AC2D-FFE8-48FA-BAB9-71B5CCEA68CF}"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31"/>
            <a:ext cx="7886700" cy="994490"/>
          </a:xfrm>
        </p:spPr>
        <p:txBody>
          <a:bodyPr/>
          <a:lstStyle/>
          <a:p>
            <a:r>
              <a:rPr lang="zh-CN" altLang="en-US"/>
              <a:t>单击此处编辑母版标题样式</a:t>
            </a:r>
          </a:p>
        </p:txBody>
      </p:sp>
      <p:sp>
        <p:nvSpPr>
          <p:cNvPr id="3" name="文本占位符 2"/>
          <p:cNvSpPr>
            <a:spLocks noGrp="1"/>
          </p:cNvSpPr>
          <p:nvPr>
            <p:ph type="body" idx="1"/>
          </p:nvPr>
        </p:nvSpPr>
        <p:spPr>
          <a:xfrm>
            <a:off x="890081" y="1334255"/>
            <a:ext cx="3655181"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673"/>
            <a:ext cx="3655181"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255"/>
            <a:ext cx="3673182"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673"/>
            <a:ext cx="3673182"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553A148D-85BA-4C46-BDC1-099FB785B0AE}" type="datetimeFigureOut">
              <a:rPr lang="zh-CN" altLang="en-US"/>
              <a:pPr>
                <a:defRPr/>
              </a:pPr>
              <a:t>2022/10/28</a:t>
            </a:fld>
            <a:endParaRPr lang="zh-CN" altLang="en-US"/>
          </a:p>
        </p:txBody>
      </p:sp>
      <p:sp>
        <p:nvSpPr>
          <p:cNvPr id="8" name="页脚占位符 7"/>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9" name="灯片编号占位符 8"/>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C2006420-FA55-4C87-B099-A28F5EC44288}"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20B79B50-032C-4A2F-BE43-53055C4F9993}" type="datetimeFigureOut">
              <a:rPr lang="zh-CN" altLang="en-US"/>
              <a:pPr>
                <a:defRPr/>
              </a:pPr>
              <a:t>2022/10/28</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B3CFA2DC-3BAA-446C-9CDD-161D06210939}"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0A4B32F5-3345-4420-B0AA-C000F8A7AEA8}" type="datetimeFigureOut">
              <a:rPr lang="zh-CN" altLang="en-US"/>
              <a:pPr>
                <a:defRPr/>
              </a:pPr>
              <a:t>2022/10/28</a:t>
            </a:fld>
            <a:endParaRPr lang="zh-CN" altLang="en-US"/>
          </a:p>
        </p:txBody>
      </p:sp>
      <p:sp>
        <p:nvSpPr>
          <p:cNvPr id="3" name="页脚占位符 2"/>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079969A4-6E34-41A3-83CF-4A93A83D80B5}"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10"/>
            <a:ext cx="3124012" cy="1200533"/>
          </a:xfrm>
        </p:spPr>
        <p:txBody>
          <a:bodyPr anchor="b"/>
          <a:lstStyle>
            <a:lvl1pPr>
              <a:defRPr sz="2405"/>
            </a:lvl1pPr>
          </a:lstStyle>
          <a:p>
            <a:r>
              <a:rPr lang="zh-CN" altLang="en-US"/>
              <a:t>单击此处编辑母版标题样式</a:t>
            </a:r>
          </a:p>
        </p:txBody>
      </p:sp>
      <p:sp>
        <p:nvSpPr>
          <p:cNvPr id="3" name="图片占位符 2"/>
          <p:cNvSpPr>
            <a:spLocks noGrp="1"/>
          </p:cNvSpPr>
          <p:nvPr>
            <p:ph type="pic" idx="1"/>
          </p:nvPr>
        </p:nvSpPr>
        <p:spPr>
          <a:xfrm>
            <a:off x="3887391" y="343010"/>
            <a:ext cx="4629150" cy="4054183"/>
          </a:xfrm>
        </p:spPr>
        <p:txBody>
          <a:bodyPr/>
          <a:lstStyle>
            <a:lvl1pPr marL="0" indent="0">
              <a:buNone/>
              <a:defRPr sz="2405"/>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lvl="0"/>
            <a:endParaRPr lang="zh-CN" altLang="en-US" noProof="0"/>
          </a:p>
        </p:txBody>
      </p:sp>
      <p:sp>
        <p:nvSpPr>
          <p:cNvPr id="4" name="文本占位符 3"/>
          <p:cNvSpPr>
            <a:spLocks noGrp="1"/>
          </p:cNvSpPr>
          <p:nvPr>
            <p:ph type="body" sz="half" idx="2"/>
          </p:nvPr>
        </p:nvSpPr>
        <p:spPr>
          <a:xfrm>
            <a:off x="629841" y="1543544"/>
            <a:ext cx="3124012" cy="285960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2D30B534-C675-48FA-A858-71E2CEBB9AB0}" type="datetimeFigureOut">
              <a:rPr lang="zh-CN" altLang="en-US"/>
              <a:pPr>
                <a:defRPr/>
              </a:pPr>
              <a:t>2022/10/28</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5B41CCC3-0BA2-43BA-B55B-AA64B64417AC}"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31"/>
            <a:ext cx="1971675" cy="4360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931"/>
            <a:ext cx="5800725" cy="4360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3CB66EC2-FAEB-40DA-B509-566C9816E342}"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5C7EDE4C-48C4-4939-917F-F2AB4B08045B}"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931"/>
            <a:ext cx="7886700" cy="43602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29D32858-4E21-4985-A995-48CBF381714C}" type="datetimeFigureOut">
              <a:rPr lang="zh-CN" altLang="en-US"/>
              <a:pPr>
                <a:defRPr/>
              </a:pPr>
              <a:t>2022/10/28</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40638793-5F09-411C-A4BD-ED0CB691DAD0}"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5460"/>
            <a:ext cx="6400443" cy="1314815"/>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noProof="1"/>
              <a:t>单击此处编辑母版副标题样式</a:t>
            </a:r>
          </a:p>
        </p:txBody>
      </p:sp>
    </p:spTree>
  </p:cSld>
  <p:clrMapOvr>
    <a:masterClrMapping/>
  </p:clrMapOvr>
  <p:transition spd="slow">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484"/>
            <a:ext cx="8229481" cy="3395416"/>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heme" Target="../theme/theme2.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7"/>
          <a:srcRect/>
          <a:stretch>
            <a:fillRect/>
          </a:stretch>
        </p:blipFill>
        <p:spPr bwMode="auto">
          <a:xfrm>
            <a:off x="-66675" y="0"/>
            <a:ext cx="9210675" cy="51657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64"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Lst>
  <p:txStyles>
    <p:titleStyle>
      <a:lvl1pPr algn="ctr" defTabSz="684213" rtl="0" eaLnBrk="0" fontAlgn="base" hangingPunct="0">
        <a:spcBef>
          <a:spcPct val="0"/>
        </a:spcBef>
        <a:spcAft>
          <a:spcPct val="0"/>
        </a:spcAft>
        <a:defRPr sz="3300" kern="1200">
          <a:solidFill>
            <a:schemeClr val="tx1"/>
          </a:solidFill>
          <a:latin typeface="+mj-lt"/>
          <a:ea typeface="+mj-ea"/>
          <a:cs typeface="+mj-cs"/>
        </a:defRPr>
      </a:lvl1pPr>
      <a:lvl2pPr algn="ctr" defTabSz="684213" rtl="0" eaLnBrk="0" fontAlgn="base" hangingPunct="0">
        <a:spcBef>
          <a:spcPct val="0"/>
        </a:spcBef>
        <a:spcAft>
          <a:spcPct val="0"/>
        </a:spcAft>
        <a:defRPr sz="3300">
          <a:solidFill>
            <a:schemeClr val="tx1"/>
          </a:solidFill>
          <a:latin typeface="Calibri" pitchFamily="34" charset="0"/>
          <a:ea typeface="宋体" charset="-122"/>
        </a:defRPr>
      </a:lvl2pPr>
      <a:lvl3pPr algn="ctr" defTabSz="684213" rtl="0" eaLnBrk="0" fontAlgn="base" hangingPunct="0">
        <a:spcBef>
          <a:spcPct val="0"/>
        </a:spcBef>
        <a:spcAft>
          <a:spcPct val="0"/>
        </a:spcAft>
        <a:defRPr sz="3300">
          <a:solidFill>
            <a:schemeClr val="tx1"/>
          </a:solidFill>
          <a:latin typeface="Calibri" pitchFamily="34" charset="0"/>
          <a:ea typeface="宋体" charset="-122"/>
        </a:defRPr>
      </a:lvl3pPr>
      <a:lvl4pPr algn="ctr" defTabSz="684213" rtl="0" eaLnBrk="0" fontAlgn="base" hangingPunct="0">
        <a:spcBef>
          <a:spcPct val="0"/>
        </a:spcBef>
        <a:spcAft>
          <a:spcPct val="0"/>
        </a:spcAft>
        <a:defRPr sz="3300">
          <a:solidFill>
            <a:schemeClr val="tx1"/>
          </a:solidFill>
          <a:latin typeface="Calibri" pitchFamily="34" charset="0"/>
          <a:ea typeface="宋体" charset="-122"/>
        </a:defRPr>
      </a:lvl4pPr>
      <a:lvl5pPr algn="ctr" defTabSz="684213" rtl="0" eaLnBrk="0" fontAlgn="base" hangingPunct="0">
        <a:spcBef>
          <a:spcPct val="0"/>
        </a:spcBef>
        <a:spcAft>
          <a:spcPct val="0"/>
        </a:spcAft>
        <a:defRPr sz="3300">
          <a:solidFill>
            <a:schemeClr val="tx1"/>
          </a:solidFill>
          <a:latin typeface="Calibri" pitchFamily="34" charset="0"/>
          <a:ea typeface="宋体" charset="-122"/>
        </a:defRPr>
      </a:lvl5pPr>
      <a:lvl6pPr marL="457200" algn="ctr" defTabSz="684213" rtl="0" fontAlgn="base">
        <a:spcBef>
          <a:spcPct val="0"/>
        </a:spcBef>
        <a:spcAft>
          <a:spcPct val="0"/>
        </a:spcAft>
        <a:defRPr sz="3300">
          <a:solidFill>
            <a:schemeClr val="tx1"/>
          </a:solidFill>
          <a:latin typeface="Calibri" pitchFamily="34" charset="0"/>
          <a:ea typeface="宋体" charset="-122"/>
        </a:defRPr>
      </a:lvl6pPr>
      <a:lvl7pPr marL="914400" algn="ctr" defTabSz="684213" rtl="0" fontAlgn="base">
        <a:spcBef>
          <a:spcPct val="0"/>
        </a:spcBef>
        <a:spcAft>
          <a:spcPct val="0"/>
        </a:spcAft>
        <a:defRPr sz="3300">
          <a:solidFill>
            <a:schemeClr val="tx1"/>
          </a:solidFill>
          <a:latin typeface="Calibri" pitchFamily="34" charset="0"/>
          <a:ea typeface="宋体" charset="-122"/>
        </a:defRPr>
      </a:lvl7pPr>
      <a:lvl8pPr marL="1371600" algn="ctr" defTabSz="684213" rtl="0" fontAlgn="base">
        <a:spcBef>
          <a:spcPct val="0"/>
        </a:spcBef>
        <a:spcAft>
          <a:spcPct val="0"/>
        </a:spcAft>
        <a:defRPr sz="3300">
          <a:solidFill>
            <a:schemeClr val="tx1"/>
          </a:solidFill>
          <a:latin typeface="Calibri" pitchFamily="34" charset="0"/>
          <a:ea typeface="宋体" charset="-122"/>
        </a:defRPr>
      </a:lvl8pPr>
      <a:lvl9pPr marL="1828800" algn="ctr" defTabSz="684213" rtl="0" fontAlgn="base">
        <a:spcBef>
          <a:spcPct val="0"/>
        </a:spcBef>
        <a:spcAft>
          <a:spcPct val="0"/>
        </a:spcAft>
        <a:defRPr sz="3300">
          <a:solidFill>
            <a:schemeClr val="tx1"/>
          </a:solidFill>
          <a:latin typeface="Calibri" pitchFamily="34" charset="0"/>
          <a:ea typeface="宋体" charset="-122"/>
        </a:defRPr>
      </a:lvl9pPr>
    </p:titleStyle>
    <p:bodyStyle>
      <a:lvl1pPr marL="257175" indent="-257175" algn="l" defTabSz="684213"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5625" indent="-212725" algn="l" defTabSz="684213"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4213" rtl="0" eaLnBrk="0" fontAlgn="base" hangingPunct="0">
        <a:spcBef>
          <a:spcPct val="20000"/>
        </a:spcBef>
        <a:spcAft>
          <a:spcPct val="0"/>
        </a:spcAft>
        <a:buFont typeface="Arial" charset="0"/>
        <a:buChar char="•"/>
        <a:defRPr kern="1200">
          <a:solidFill>
            <a:schemeClr val="tx1"/>
          </a:solidFill>
          <a:latin typeface="+mn-lt"/>
          <a:ea typeface="+mn-ea"/>
          <a:cs typeface="+mn-cs"/>
        </a:defRPr>
      </a:lvl3pPr>
      <a:lvl4pPr marL="1200150" indent="-171450" algn="l" defTabSz="684213"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4213"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410" name="标题占位符 1"/>
          <p:cNvSpPr>
            <a:spLocks noGrp="1"/>
          </p:cNvSpPr>
          <p:nvPr>
            <p:ph type="title"/>
          </p:nvPr>
        </p:nvSpPr>
        <p:spPr bwMode="auto">
          <a:xfrm>
            <a:off x="628650" y="274638"/>
            <a:ext cx="7886700" cy="993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3" name="文本占位符 2"/>
          <p:cNvSpPr>
            <a:spLocks noGrp="1"/>
          </p:cNvSpPr>
          <p:nvPr>
            <p:ph type="body" idx="1"/>
          </p:nvPr>
        </p:nvSpPr>
        <p:spPr>
          <a:xfrm>
            <a:off x="628650" y="1370013"/>
            <a:ext cx="7886700" cy="32639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850"/>
            <a:ext cx="2057400" cy="274638"/>
          </a:xfrm>
          <a:prstGeom prst="rect">
            <a:avLst/>
          </a:prstGeom>
        </p:spPr>
        <p:txBody>
          <a:bodyPr vert="horz" lIns="91440" tIns="45720" rIns="91440" bIns="45720" rtlCol="0" anchor="ctr"/>
          <a:lstStyle>
            <a:lvl1pPr algn="l" fontAlgn="auto">
              <a:spcBef>
                <a:spcPts val="0"/>
              </a:spcBef>
              <a:spcAft>
                <a:spcPts val="0"/>
              </a:spcAft>
              <a:defRPr sz="900" smtClean="0">
                <a:solidFill>
                  <a:prstClr val="black">
                    <a:tint val="75000"/>
                  </a:prstClr>
                </a:solidFill>
                <a:latin typeface="Calibri"/>
                <a:ea typeface="宋体"/>
              </a:defRPr>
            </a:lvl1pPr>
          </a:lstStyle>
          <a:p>
            <a:pPr>
              <a:defRPr/>
            </a:pPr>
            <a:fld id="{B51956B5-6A39-46E2-B265-80AE81B83B2A}" type="datetimeFigureOut">
              <a:rPr lang="zh-CN" altLang="en-US"/>
              <a:pPr>
                <a:defRPr/>
              </a:pPr>
              <a:t>2022/10/28</a:t>
            </a:fld>
            <a:endParaRPr lang="zh-CN" altLang="en-US"/>
          </a:p>
        </p:txBody>
      </p:sp>
      <p:sp>
        <p:nvSpPr>
          <p:cNvPr id="5" name="页脚占位符 4"/>
          <p:cNvSpPr>
            <a:spLocks noGrp="1"/>
          </p:cNvSpPr>
          <p:nvPr>
            <p:ph type="ftr" sz="quarter" idx="3"/>
          </p:nvPr>
        </p:nvSpPr>
        <p:spPr>
          <a:xfrm>
            <a:off x="3028950" y="4768850"/>
            <a:ext cx="3086100" cy="274638"/>
          </a:xfrm>
          <a:prstGeom prst="rect">
            <a:avLst/>
          </a:prstGeom>
        </p:spPr>
        <p:txBody>
          <a:bodyPr vert="horz" lIns="91440" tIns="45720" rIns="91440" bIns="45720" rtlCol="0" anchor="ctr"/>
          <a:lstStyle>
            <a:lvl1pPr algn="ctr" fontAlgn="auto">
              <a:spcBef>
                <a:spcPts val="0"/>
              </a:spcBef>
              <a:spcAft>
                <a:spcPts val="0"/>
              </a:spcAft>
              <a:defRPr sz="900">
                <a:solidFill>
                  <a:prstClr val="black">
                    <a:tint val="75000"/>
                  </a:prstClr>
                </a:solidFill>
                <a:latin typeface="Calibri"/>
                <a:ea typeface="宋体"/>
              </a:defRPr>
            </a:lvl1pPr>
          </a:lstStyle>
          <a:p>
            <a:pPr>
              <a:defRPr/>
            </a:pPr>
            <a:endParaRPr lang="zh-CN" altLang="en-US"/>
          </a:p>
        </p:txBody>
      </p:sp>
      <p:sp>
        <p:nvSpPr>
          <p:cNvPr id="6" name="灯片编号占位符 5"/>
          <p:cNvSpPr>
            <a:spLocks noGrp="1"/>
          </p:cNvSpPr>
          <p:nvPr>
            <p:ph type="sldNum" sz="quarter" idx="4"/>
          </p:nvPr>
        </p:nvSpPr>
        <p:spPr>
          <a:xfrm>
            <a:off x="6457950" y="4768850"/>
            <a:ext cx="2057400" cy="274638"/>
          </a:xfrm>
          <a:prstGeom prst="rect">
            <a:avLst/>
          </a:prstGeom>
        </p:spPr>
        <p:txBody>
          <a:bodyPr vert="horz" lIns="91440" tIns="45720" rIns="91440" bIns="45720" rtlCol="0" anchor="ctr"/>
          <a:lstStyle>
            <a:lvl1pPr algn="r" fontAlgn="auto">
              <a:spcBef>
                <a:spcPts val="0"/>
              </a:spcBef>
              <a:spcAft>
                <a:spcPts val="0"/>
              </a:spcAft>
              <a:defRPr sz="900" smtClean="0">
                <a:solidFill>
                  <a:prstClr val="black">
                    <a:tint val="75000"/>
                  </a:prstClr>
                </a:solidFill>
                <a:latin typeface="Calibri"/>
                <a:ea typeface="宋体"/>
              </a:defRPr>
            </a:lvl1pPr>
          </a:lstStyle>
          <a:p>
            <a:pPr>
              <a:defRPr/>
            </a:pPr>
            <a:fld id="{F226C4B7-D5F2-4A3C-9AB8-00554A27D27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a:ea typeface="宋体" charset="-122"/>
        </a:defRPr>
      </a:lvl2pPr>
      <a:lvl3pPr algn="l" defTabSz="685800" rtl="0" fontAlgn="base">
        <a:lnSpc>
          <a:spcPct val="90000"/>
        </a:lnSpc>
        <a:spcBef>
          <a:spcPct val="0"/>
        </a:spcBef>
        <a:spcAft>
          <a:spcPct val="0"/>
        </a:spcAft>
        <a:defRPr sz="3300">
          <a:solidFill>
            <a:schemeClr val="tx1"/>
          </a:solidFill>
          <a:latin typeface="Calibri Light"/>
          <a:ea typeface="宋体" charset="-122"/>
        </a:defRPr>
      </a:lvl3pPr>
      <a:lvl4pPr algn="l" defTabSz="685800" rtl="0" fontAlgn="base">
        <a:lnSpc>
          <a:spcPct val="90000"/>
        </a:lnSpc>
        <a:spcBef>
          <a:spcPct val="0"/>
        </a:spcBef>
        <a:spcAft>
          <a:spcPct val="0"/>
        </a:spcAft>
        <a:defRPr sz="3300">
          <a:solidFill>
            <a:schemeClr val="tx1"/>
          </a:solidFill>
          <a:latin typeface="Calibri Light"/>
          <a:ea typeface="宋体" charset="-122"/>
        </a:defRPr>
      </a:lvl4pPr>
      <a:lvl5pPr algn="l" defTabSz="685800" rtl="0" fontAlgn="base">
        <a:lnSpc>
          <a:spcPct val="90000"/>
        </a:lnSpc>
        <a:spcBef>
          <a:spcPct val="0"/>
        </a:spcBef>
        <a:spcAft>
          <a:spcPct val="0"/>
        </a:spcAft>
        <a:defRPr sz="3300">
          <a:solidFill>
            <a:schemeClr val="tx1"/>
          </a:solidFill>
          <a:latin typeface="Calibri Light"/>
          <a:ea typeface="宋体" charset="-122"/>
        </a:defRPr>
      </a:lvl5pPr>
      <a:lvl6pPr marL="457200" algn="l" defTabSz="685800" rtl="0" fontAlgn="base">
        <a:lnSpc>
          <a:spcPct val="90000"/>
        </a:lnSpc>
        <a:spcBef>
          <a:spcPct val="0"/>
        </a:spcBef>
        <a:spcAft>
          <a:spcPct val="0"/>
        </a:spcAft>
        <a:defRPr sz="3300">
          <a:solidFill>
            <a:schemeClr val="tx1"/>
          </a:solidFill>
          <a:latin typeface="Calibri Light"/>
          <a:ea typeface="宋体" charset="-122"/>
        </a:defRPr>
      </a:lvl6pPr>
      <a:lvl7pPr marL="914400" algn="l" defTabSz="685800" rtl="0" fontAlgn="base">
        <a:lnSpc>
          <a:spcPct val="90000"/>
        </a:lnSpc>
        <a:spcBef>
          <a:spcPct val="0"/>
        </a:spcBef>
        <a:spcAft>
          <a:spcPct val="0"/>
        </a:spcAft>
        <a:defRPr sz="3300">
          <a:solidFill>
            <a:schemeClr val="tx1"/>
          </a:solidFill>
          <a:latin typeface="Calibri Light"/>
          <a:ea typeface="宋体" charset="-122"/>
        </a:defRPr>
      </a:lvl7pPr>
      <a:lvl8pPr marL="1371600" algn="l" defTabSz="685800" rtl="0" fontAlgn="base">
        <a:lnSpc>
          <a:spcPct val="90000"/>
        </a:lnSpc>
        <a:spcBef>
          <a:spcPct val="0"/>
        </a:spcBef>
        <a:spcAft>
          <a:spcPct val="0"/>
        </a:spcAft>
        <a:defRPr sz="3300">
          <a:solidFill>
            <a:schemeClr val="tx1"/>
          </a:solidFill>
          <a:latin typeface="Calibri Light"/>
          <a:ea typeface="宋体" charset="-122"/>
        </a:defRPr>
      </a:lvl8pPr>
      <a:lvl9pPr marL="1828800" algn="l" defTabSz="685800" rtl="0" fontAlgn="base">
        <a:lnSpc>
          <a:spcPct val="90000"/>
        </a:lnSpc>
        <a:spcBef>
          <a:spcPct val="0"/>
        </a:spcBef>
        <a:spcAft>
          <a:spcPct val="0"/>
        </a:spcAft>
        <a:defRPr sz="3300">
          <a:solidFill>
            <a:schemeClr val="tx1"/>
          </a:solidFill>
          <a:latin typeface="Calibri Light"/>
          <a:ea typeface="宋体" charset="-122"/>
        </a:defRPr>
      </a:lvl9pPr>
    </p:titleStyle>
    <p:bodyStyle>
      <a:lvl1pPr marL="171450" indent="-171450" algn="l" defTabSz="685800" rtl="0" fontAlgn="base">
        <a:lnSpc>
          <a:spcPct val="90000"/>
        </a:lnSpc>
        <a:spcBef>
          <a:spcPct val="150000"/>
        </a:spcBef>
        <a:spcAft>
          <a:spcPct val="0"/>
        </a:spcAft>
        <a:buFont typeface="Arial" charset="0"/>
        <a:buChar char="•"/>
        <a:defRPr sz="2100" kern="1200">
          <a:solidFill>
            <a:schemeClr val="tx1"/>
          </a:solidFill>
          <a:latin typeface="+mn-lt"/>
          <a:ea typeface="+mn-ea"/>
          <a:cs typeface="+mn-cs"/>
        </a:defRPr>
      </a:lvl1pPr>
      <a:lvl2pPr marL="514350" indent="-171450" algn="l" defTabSz="685800" rtl="0" fontAlgn="base">
        <a:lnSpc>
          <a:spcPct val="90000"/>
        </a:lnSpc>
        <a:spcBef>
          <a:spcPct val="75000"/>
        </a:spcBef>
        <a:spcAft>
          <a:spcPct val="0"/>
        </a:spcAft>
        <a:buFont typeface="Arial" charset="0"/>
        <a:buChar char="•"/>
        <a:defRPr kern="1200">
          <a:solidFill>
            <a:schemeClr val="tx1"/>
          </a:solidFill>
          <a:latin typeface="+mn-lt"/>
          <a:ea typeface="+mn-ea"/>
          <a:cs typeface="+mn-cs"/>
        </a:defRPr>
      </a:lvl2pPr>
      <a:lvl3pPr marL="857250" indent="-171450" algn="l" defTabSz="685800" rtl="0" fontAlgn="base">
        <a:lnSpc>
          <a:spcPct val="90000"/>
        </a:lnSpc>
        <a:spcBef>
          <a:spcPct val="75000"/>
        </a:spcBef>
        <a:spcAft>
          <a:spcPct val="0"/>
        </a:spcAft>
        <a:buFont typeface="Arial" charset="0"/>
        <a:buChar char="•"/>
        <a:defRPr sz="1500" kern="1200">
          <a:solidFill>
            <a:schemeClr val="tx1"/>
          </a:solidFill>
          <a:latin typeface="+mn-lt"/>
          <a:ea typeface="+mn-ea"/>
          <a:cs typeface="+mn-cs"/>
        </a:defRPr>
      </a:lvl3pPr>
      <a:lvl4pPr marL="1200150" indent="-171450" algn="l" defTabSz="685800" rtl="0" fontAlgn="base">
        <a:lnSpc>
          <a:spcPct val="90000"/>
        </a:lnSpc>
        <a:spcBef>
          <a:spcPct val="75000"/>
        </a:spcBef>
        <a:spcAft>
          <a:spcPct val="0"/>
        </a:spcAft>
        <a:buFont typeface="Arial" charset="0"/>
        <a:buChar char="•"/>
        <a:defRPr sz="1300" kern="1200">
          <a:solidFill>
            <a:schemeClr val="tx1"/>
          </a:solidFill>
          <a:latin typeface="+mn-lt"/>
          <a:ea typeface="+mn-ea"/>
          <a:cs typeface="+mn-cs"/>
        </a:defRPr>
      </a:lvl4pPr>
      <a:lvl5pPr marL="1543050" indent="-171450" algn="l" defTabSz="685800" rtl="0" fontAlgn="base">
        <a:lnSpc>
          <a:spcPct val="90000"/>
        </a:lnSpc>
        <a:spcBef>
          <a:spcPct val="75000"/>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674" name="Picture 44"/>
          <p:cNvPicPr>
            <a:picLocks noChangeAspect="1" noChangeArrowheads="1"/>
          </p:cNvPicPr>
          <p:nvPr userDrawn="1"/>
        </p:nvPicPr>
        <p:blipFill>
          <a:blip r:embed="rId14"/>
          <a:srcRect/>
          <a:stretch>
            <a:fillRect/>
          </a:stretch>
        </p:blipFill>
        <p:spPr bwMode="auto">
          <a:xfrm>
            <a:off x="0" y="0"/>
            <a:ext cx="9144000" cy="51482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75" r:id="rId5"/>
    <p:sldLayoutId id="2147483757" r:id="rId6"/>
    <p:sldLayoutId id="2147483758" r:id="rId7"/>
    <p:sldLayoutId id="2147483759" r:id="rId8"/>
    <p:sldLayoutId id="2147483760" r:id="rId9"/>
    <p:sldLayoutId id="2147483761" r:id="rId10"/>
    <p:sldLayoutId id="2147483762" r:id="rId11"/>
    <p:sldLayoutId id="2147483763" r:id="rId12"/>
  </p:sldLayoutIdLst>
  <p:transition spd="slow">
    <p:random/>
  </p:transition>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59766.com/spic_remark_33741.htm" TargetMode="Externa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图片 3" descr="3九年级第十三单元"/>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43010" name="图片 6" descr="初中七彩图标"/>
          <p:cNvPicPr>
            <a:picLocks noChangeAspect="1"/>
          </p:cNvPicPr>
          <p:nvPr/>
        </p:nvPicPr>
        <p:blipFill>
          <a:blip r:embed="rId3"/>
          <a:srcRect/>
          <a:stretch>
            <a:fillRect/>
          </a:stretch>
        </p:blipFill>
        <p:spPr bwMode="auto">
          <a:xfrm>
            <a:off x="7426325" y="61913"/>
            <a:ext cx="1427163" cy="576262"/>
          </a:xfrm>
          <a:prstGeom prst="rect">
            <a:avLst/>
          </a:prstGeom>
          <a:noFill/>
          <a:ln w="9525">
            <a:noFill/>
            <a:miter lim="800000"/>
            <a:headEnd/>
            <a:tailEnd/>
          </a:ln>
        </p:spPr>
      </p:pic>
      <p:sp>
        <p:nvSpPr>
          <p:cNvPr id="8" name="TextBox 1"/>
          <p:cNvSpPr txBox="1"/>
          <p:nvPr/>
        </p:nvSpPr>
        <p:spPr>
          <a:xfrm>
            <a:off x="2226560" y="1473780"/>
            <a:ext cx="4691472" cy="1146661"/>
          </a:xfrm>
          <a:prstGeom prst="rect">
            <a:avLst/>
          </a:prstGeom>
          <a:noFill/>
        </p:spPr>
        <p:txBody>
          <a:bodyPr>
            <a:spAutoFit/>
            <a:scene3d>
              <a:camera prst="orthographicFront"/>
              <a:lightRig rig="soft" dir="t">
                <a:rot lat="0" lon="0" rev="15600000"/>
              </a:lightRig>
            </a:scene3d>
            <a:sp3d extrusionH="57150" prstMaterial="softEdge">
              <a:bevelT w="25400" h="38100"/>
            </a:sp3d>
          </a:bodyPr>
          <a:lstStyle/>
          <a:p>
            <a:pPr algn="ctr" fontAlgn="auto">
              <a:lnSpc>
                <a:spcPct val="120000"/>
              </a:lnSpc>
              <a:spcBef>
                <a:spcPts val="0"/>
              </a:spcBef>
              <a:spcAft>
                <a:spcPts val="0"/>
              </a:spcAft>
              <a:defRPr/>
            </a:pPr>
            <a:endParaRPr lang="en-US" altLang="zh-CN" sz="3455" b="1" dirty="0">
              <a:solidFill>
                <a:srgbClr val="EBBE0D"/>
              </a:solidFill>
              <a:latin typeface="Calibri" panose="020F0702030404030204" charset="0"/>
              <a:ea typeface="宋体"/>
              <a:cs typeface="Calibri" panose="020F0702030404030204" charset="0"/>
            </a:endParaRPr>
          </a:p>
          <a:p>
            <a:pPr algn="ctr" fontAlgn="auto">
              <a:lnSpc>
                <a:spcPct val="120000"/>
              </a:lnSpc>
              <a:spcBef>
                <a:spcPts val="0"/>
              </a:spcBef>
              <a:spcAft>
                <a:spcPts val="0"/>
              </a:spcAft>
              <a:defRPr/>
            </a:pPr>
            <a:r>
              <a:rPr lang="en-US" altLang="zh-CN" sz="2600" b="1" dirty="0">
                <a:solidFill>
                  <a:srgbClr val="EBBE0D"/>
                </a:solidFill>
                <a:effectLst>
                  <a:outerShdw blurRad="38100" dist="38100" dir="2700000" algn="tl">
                    <a:srgbClr val="000000">
                      <a:alpha val="43137"/>
                    </a:srgbClr>
                  </a:outerShdw>
                </a:effectLst>
                <a:latin typeface="Al Bayan"/>
                <a:ea typeface="华康勘亭流W9(P)" panose="03000900000000000000" charset="-122"/>
                <a:cs typeface="Calibri" panose="020F0702030404030204" charset="0"/>
              </a:rPr>
              <a:t>Section A 3a-3b</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1"/>
          <p:cNvSpPr>
            <a:spLocks noChangeArrowheads="1"/>
          </p:cNvSpPr>
          <p:nvPr/>
        </p:nvSpPr>
        <p:spPr bwMode="auto">
          <a:xfrm>
            <a:off x="1116013" y="684213"/>
            <a:ext cx="7343775" cy="900112"/>
          </a:xfrm>
          <a:prstGeom prst="rect">
            <a:avLst/>
          </a:prstGeom>
          <a:noFill/>
          <a:ln w="9525">
            <a:noFill/>
            <a:miter lim="800000"/>
            <a:headEnd/>
            <a:tailEnd/>
          </a:ln>
        </p:spPr>
        <p:txBody>
          <a:bodyPr lIns="68580" tIns="34290" rIns="68580" bIns="34290">
            <a:spAutoFit/>
          </a:bodyPr>
          <a:lstStyle/>
          <a:p>
            <a:r>
              <a:rPr lang="en-US" altLang="zh-CN"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rPr>
              <a:t>Read the title, the first and last sentences in each paragraphs and match the main ideas.</a:t>
            </a:r>
          </a:p>
        </p:txBody>
      </p:sp>
      <p:sp>
        <p:nvSpPr>
          <p:cNvPr id="52226" name="Text Box 3"/>
          <p:cNvSpPr txBox="1">
            <a:spLocks noChangeArrowheads="1"/>
          </p:cNvSpPr>
          <p:nvPr/>
        </p:nvSpPr>
        <p:spPr bwMode="auto">
          <a:xfrm>
            <a:off x="1116013" y="1708150"/>
            <a:ext cx="3402012" cy="2654300"/>
          </a:xfrm>
          <a:prstGeom prst="rect">
            <a:avLst/>
          </a:prstGeom>
          <a:noFill/>
          <a:ln w="57150" cmpd="thinThick">
            <a:solidFill>
              <a:srgbClr val="A7EAF7"/>
            </a:solidFill>
            <a:miter lim="800000"/>
            <a:headEnd/>
            <a:tailEnd/>
          </a:ln>
        </p:spPr>
        <p:txBody>
          <a:bodyPr lIns="68580" tIns="34290" rIns="68580" bIns="34290">
            <a:spAutoFit/>
          </a:bodyPr>
          <a:lstStyle/>
          <a:p>
            <a:pPr>
              <a:spcBef>
                <a:spcPct val="50000"/>
              </a:spcBef>
            </a:pPr>
            <a:r>
              <a:rPr lang="en-US" altLang="zh-CN" sz="2400" b="1">
                <a:latin typeface="Times New Roman" pitchFamily="18" charset="0"/>
              </a:rPr>
              <a:t>Talk about shark fin soup.</a:t>
            </a:r>
          </a:p>
          <a:p>
            <a:pPr>
              <a:spcBef>
                <a:spcPct val="50000"/>
              </a:spcBef>
            </a:pPr>
            <a:r>
              <a:rPr lang="en-US" altLang="zh-CN" sz="2400" b="1">
                <a:latin typeface="Times New Roman" pitchFamily="18" charset="0"/>
              </a:rPr>
              <a:t>Sharks are endangered now.</a:t>
            </a:r>
          </a:p>
          <a:p>
            <a:pPr>
              <a:spcBef>
                <a:spcPct val="50000"/>
              </a:spcBef>
            </a:pPr>
            <a:r>
              <a:rPr lang="en-US" altLang="zh-CN" sz="2400" b="1">
                <a:latin typeface="Times New Roman" pitchFamily="18" charset="0"/>
              </a:rPr>
              <a:t>Appeal(</a:t>
            </a:r>
            <a:r>
              <a:rPr lang="zh-CN" altLang="en-US" sz="2400" b="1">
                <a:latin typeface="Times New Roman" pitchFamily="18" charset="0"/>
              </a:rPr>
              <a:t>呼吁</a:t>
            </a:r>
            <a:r>
              <a:rPr lang="en-US" altLang="zh-CN" sz="2400" b="1">
                <a:latin typeface="Times New Roman" pitchFamily="18" charset="0"/>
              </a:rPr>
              <a:t>) to people  against eating shark fins.</a:t>
            </a:r>
          </a:p>
        </p:txBody>
      </p:sp>
      <p:sp>
        <p:nvSpPr>
          <p:cNvPr id="52227" name="Text Box 4"/>
          <p:cNvSpPr txBox="1">
            <a:spLocks noChangeArrowheads="1"/>
          </p:cNvSpPr>
          <p:nvPr/>
        </p:nvSpPr>
        <p:spPr bwMode="auto">
          <a:xfrm>
            <a:off x="6030913" y="2089150"/>
            <a:ext cx="1566862" cy="2354263"/>
          </a:xfrm>
          <a:prstGeom prst="rect">
            <a:avLst/>
          </a:prstGeom>
          <a:noFill/>
          <a:ln w="57150" cmpd="thinThick">
            <a:solidFill>
              <a:srgbClr val="A7EAF7"/>
            </a:solidFill>
            <a:miter lim="800000"/>
            <a:headEnd/>
            <a:tailEnd/>
          </a:ln>
        </p:spPr>
        <p:txBody>
          <a:bodyPr lIns="68580" tIns="34290" rIns="68580" bIns="34290">
            <a:spAutoFit/>
          </a:bodyPr>
          <a:lstStyle/>
          <a:p>
            <a:pPr>
              <a:lnSpc>
                <a:spcPct val="150000"/>
              </a:lnSpc>
              <a:spcBef>
                <a:spcPct val="50000"/>
              </a:spcBef>
            </a:pPr>
            <a:r>
              <a:rPr lang="en-US" altLang="zh-CN" sz="2700" b="1">
                <a:latin typeface="Times New Roman" pitchFamily="18" charset="0"/>
              </a:rPr>
              <a:t>Para. 3</a:t>
            </a:r>
          </a:p>
          <a:p>
            <a:pPr>
              <a:lnSpc>
                <a:spcPct val="150000"/>
              </a:lnSpc>
              <a:spcBef>
                <a:spcPct val="50000"/>
              </a:spcBef>
            </a:pPr>
            <a:r>
              <a:rPr lang="en-US" altLang="zh-CN" sz="2700" b="1">
                <a:latin typeface="Times New Roman" pitchFamily="18" charset="0"/>
              </a:rPr>
              <a:t>Para. 1</a:t>
            </a:r>
          </a:p>
          <a:p>
            <a:pPr>
              <a:lnSpc>
                <a:spcPct val="150000"/>
              </a:lnSpc>
              <a:spcBef>
                <a:spcPct val="50000"/>
              </a:spcBef>
            </a:pPr>
            <a:r>
              <a:rPr lang="en-US" altLang="zh-CN" sz="2700" b="1">
                <a:latin typeface="Times New Roman" pitchFamily="18" charset="0"/>
              </a:rPr>
              <a:t>Para. 2</a:t>
            </a:r>
          </a:p>
        </p:txBody>
      </p:sp>
      <p:sp>
        <p:nvSpPr>
          <p:cNvPr id="31749" name="Line 5"/>
          <p:cNvSpPr>
            <a:spLocks noChangeShapeType="1"/>
          </p:cNvSpPr>
          <p:nvPr/>
        </p:nvSpPr>
        <p:spPr bwMode="auto">
          <a:xfrm>
            <a:off x="4140200" y="2139950"/>
            <a:ext cx="1908175" cy="1187450"/>
          </a:xfrm>
          <a:prstGeom prst="line">
            <a:avLst/>
          </a:prstGeom>
          <a:noFill/>
          <a:ln w="38100">
            <a:solidFill>
              <a:srgbClr val="FF3300"/>
            </a:solidFill>
            <a:round/>
            <a:headEnd/>
            <a:tailEnd type="triangle" w="med" len="med"/>
          </a:ln>
        </p:spPr>
        <p:txBody>
          <a:bodyPr lIns="68580" tIns="34290" rIns="68580" bIns="34290"/>
          <a:lstStyle/>
          <a:p>
            <a:endParaRPr lang="zh-CN" altLang="en-US"/>
          </a:p>
        </p:txBody>
      </p:sp>
      <p:sp>
        <p:nvSpPr>
          <p:cNvPr id="31750" name="Line 6"/>
          <p:cNvSpPr>
            <a:spLocks noChangeShapeType="1"/>
          </p:cNvSpPr>
          <p:nvPr/>
        </p:nvSpPr>
        <p:spPr bwMode="auto">
          <a:xfrm>
            <a:off x="4140200" y="3148013"/>
            <a:ext cx="1890713" cy="936625"/>
          </a:xfrm>
          <a:prstGeom prst="line">
            <a:avLst/>
          </a:prstGeom>
          <a:noFill/>
          <a:ln w="38100">
            <a:solidFill>
              <a:srgbClr val="FF3300"/>
            </a:solidFill>
            <a:round/>
            <a:headEnd/>
            <a:tailEnd type="triangle" w="med" len="med"/>
          </a:ln>
        </p:spPr>
        <p:txBody>
          <a:bodyPr lIns="68580" tIns="34290" rIns="68580" bIns="34290"/>
          <a:lstStyle/>
          <a:p>
            <a:endParaRPr lang="zh-CN" altLang="en-US"/>
          </a:p>
        </p:txBody>
      </p:sp>
      <p:sp>
        <p:nvSpPr>
          <p:cNvPr id="31751" name="Line 7"/>
          <p:cNvSpPr>
            <a:spLocks noChangeShapeType="1"/>
          </p:cNvSpPr>
          <p:nvPr/>
        </p:nvSpPr>
        <p:spPr bwMode="auto">
          <a:xfrm flipV="1">
            <a:off x="4449763" y="2619375"/>
            <a:ext cx="1566862" cy="1295400"/>
          </a:xfrm>
          <a:prstGeom prst="line">
            <a:avLst/>
          </a:prstGeom>
          <a:noFill/>
          <a:ln w="38100">
            <a:solidFill>
              <a:srgbClr val="FF3300"/>
            </a:solidFill>
            <a:round/>
            <a:headEnd/>
            <a:tailEnd type="triangle" w="med" len="med"/>
          </a:ln>
        </p:spPr>
        <p:txBody>
          <a:bodyPr lIns="68580" tIns="34290" rIns="68580" bIns="34290"/>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blinds(horizontal)">
                                      <p:cBhvr>
                                        <p:cTn id="7" dur="500"/>
                                        <p:tgtEl>
                                          <p:spTgt spid="3174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50"/>
                                        </p:tgtEl>
                                        <p:attrNameLst>
                                          <p:attrName>style.visibility</p:attrName>
                                        </p:attrNameLst>
                                      </p:cBhvr>
                                      <p:to>
                                        <p:strVal val="visible"/>
                                      </p:to>
                                    </p:set>
                                    <p:animEffect transition="in" filter="blinds(horizontal)">
                                      <p:cBhvr>
                                        <p:cTn id="12" dur="500"/>
                                        <p:tgtEl>
                                          <p:spTgt spid="3175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751"/>
                                        </p:tgtEl>
                                        <p:attrNameLst>
                                          <p:attrName>style.visibility</p:attrName>
                                        </p:attrNameLst>
                                      </p:cBhvr>
                                      <p:to>
                                        <p:strVal val="visible"/>
                                      </p:to>
                                    </p:set>
                                    <p:animEffect transition="in" filter="blinds(horizontal)">
                                      <p:cBhvr>
                                        <p:cTn id="17" dur="500"/>
                                        <p:tgtEl>
                                          <p:spTgt spid="31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nimBg="1"/>
      <p:bldP spid="31750" grpId="0" animBg="1"/>
      <p:bldP spid="3175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965200" y="633413"/>
            <a:ext cx="6723063" cy="900112"/>
          </a:xfrm>
          <a:prstGeom prst="rect">
            <a:avLst/>
          </a:prstGeom>
          <a:noFill/>
          <a:ln w="9525">
            <a:noFill/>
            <a:miter lim="800000"/>
            <a:headEnd/>
            <a:tailEnd/>
          </a:ln>
        </p:spPr>
        <p:txBody>
          <a:bodyPr lIns="68580" tIns="34290" rIns="68580" bIns="34290">
            <a:spAutoFit/>
          </a:bodyPr>
          <a:lstStyle/>
          <a:p>
            <a:r>
              <a:rPr lang="en-US" altLang="zh-CN"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rPr>
              <a:t>Read Paragraph 2 carefully and answer the following questions.</a:t>
            </a:r>
            <a:endParaRPr lang="en-US" altLang="zh-CN"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53250" name="Text Box 18"/>
          <p:cNvSpPr txBox="1">
            <a:spLocks noChangeArrowheads="1"/>
          </p:cNvSpPr>
          <p:nvPr/>
        </p:nvSpPr>
        <p:spPr bwMode="auto">
          <a:xfrm>
            <a:off x="971550" y="1561674"/>
            <a:ext cx="7488238" cy="3085460"/>
          </a:xfrm>
          <a:prstGeom prst="rect">
            <a:avLst/>
          </a:prstGeom>
          <a:noFill/>
          <a:ln w="9525">
            <a:noFill/>
            <a:miter lim="800000"/>
            <a:headEnd/>
            <a:tailEnd/>
          </a:ln>
        </p:spPr>
        <p:txBody>
          <a:bodyPr lIns="68580" tIns="34290" rIns="68580" bIns="34290">
            <a:spAutoFit/>
          </a:bodyPr>
          <a:lstStyle/>
          <a:p>
            <a:r>
              <a:rPr lang="en-US" altLang="zh-CN" sz="2800" b="1" dirty="0">
                <a:solidFill>
                  <a:srgbClr val="002060"/>
                </a:solidFill>
                <a:latin typeface="Times New Roman" panose="02020603050405020304" pitchFamily="18" charset="0"/>
                <a:cs typeface="Times New Roman" panose="02020603050405020304" pitchFamily="18" charset="0"/>
              </a:rPr>
              <a:t>1. If a shark doesn’t have a fin, what will happen?</a:t>
            </a:r>
          </a:p>
          <a:p>
            <a:endParaRPr lang="en-US" altLang="zh-CN" sz="2800" b="1" dirty="0">
              <a:solidFill>
                <a:srgbClr val="002060"/>
              </a:solidFill>
              <a:latin typeface="Times New Roman" panose="02020603050405020304" pitchFamily="18" charset="0"/>
              <a:cs typeface="Times New Roman" panose="02020603050405020304" pitchFamily="18" charset="0"/>
            </a:endParaRPr>
          </a:p>
          <a:p>
            <a:r>
              <a:rPr lang="en-US" altLang="zh-CN" sz="2800" b="1" dirty="0">
                <a:solidFill>
                  <a:srgbClr val="002060"/>
                </a:solidFill>
                <a:latin typeface="Times New Roman" panose="02020603050405020304" pitchFamily="18" charset="0"/>
                <a:cs typeface="Times New Roman" panose="02020603050405020304" pitchFamily="18" charset="0"/>
              </a:rPr>
              <a:t>2. If sharks’ numbers drop too low, what will </a:t>
            </a:r>
          </a:p>
          <a:p>
            <a:r>
              <a:rPr lang="en-US" altLang="zh-CN" sz="2800" b="1" dirty="0">
                <a:solidFill>
                  <a:srgbClr val="002060"/>
                </a:solidFill>
                <a:latin typeface="Times New Roman" panose="02020603050405020304" pitchFamily="18" charset="0"/>
                <a:cs typeface="Times New Roman" panose="02020603050405020304" pitchFamily="18" charset="0"/>
              </a:rPr>
              <a:t>    happen?</a:t>
            </a:r>
          </a:p>
          <a:p>
            <a:endParaRPr lang="en-US" altLang="zh-CN" sz="2800" b="1" dirty="0">
              <a:solidFill>
                <a:srgbClr val="002060"/>
              </a:solidFill>
              <a:latin typeface="Times New Roman" panose="02020603050405020304" pitchFamily="18" charset="0"/>
              <a:cs typeface="Times New Roman" panose="02020603050405020304" pitchFamily="18" charset="0"/>
            </a:endParaRPr>
          </a:p>
          <a:p>
            <a:r>
              <a:rPr lang="en-US" altLang="zh-CN" sz="2800" b="1" dirty="0">
                <a:solidFill>
                  <a:srgbClr val="002060"/>
                </a:solidFill>
                <a:latin typeface="Times New Roman" panose="02020603050405020304" pitchFamily="18" charset="0"/>
                <a:cs typeface="Times New Roman" panose="02020603050405020304" pitchFamily="18" charset="0"/>
              </a:rPr>
              <a:t>3. Why are sharks endangered now?</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Box 1"/>
          <p:cNvSpPr txBox="1">
            <a:spLocks noChangeArrowheads="1"/>
          </p:cNvSpPr>
          <p:nvPr/>
        </p:nvSpPr>
        <p:spPr bwMode="auto">
          <a:xfrm>
            <a:off x="824856" y="836612"/>
            <a:ext cx="7203132" cy="500137"/>
          </a:xfrm>
          <a:prstGeom prst="rect">
            <a:avLst/>
          </a:prstGeom>
          <a:noFill/>
          <a:ln w="9525">
            <a:noFill/>
            <a:miter lim="800000"/>
            <a:headEnd/>
            <a:tailEnd/>
          </a:ln>
        </p:spPr>
        <p:txBody>
          <a:bodyPr wrap="square" lIns="68580" tIns="34290" rIns="68580" bIns="34290">
            <a:spAutoFit/>
          </a:bodyPr>
          <a:lstStyle/>
          <a:p>
            <a:r>
              <a:rPr lang="en-US" altLang="zh-CN" sz="2800" b="1">
                <a:latin typeface="Times New Roman" pitchFamily="18" charset="0"/>
              </a:rPr>
              <a:t>If a shark doesn’t have a fin, what will happen?</a:t>
            </a:r>
          </a:p>
        </p:txBody>
      </p:sp>
      <p:sp>
        <p:nvSpPr>
          <p:cNvPr id="45059" name="TextBox 2"/>
          <p:cNvSpPr txBox="1">
            <a:spLocks noChangeArrowheads="1"/>
          </p:cNvSpPr>
          <p:nvPr/>
        </p:nvSpPr>
        <p:spPr bwMode="auto">
          <a:xfrm>
            <a:off x="1230239" y="1361965"/>
            <a:ext cx="6770688" cy="500063"/>
          </a:xfrm>
          <a:prstGeom prst="rect">
            <a:avLst/>
          </a:prstGeom>
          <a:noFill/>
          <a:ln w="9525">
            <a:noFill/>
            <a:miter lim="800000"/>
            <a:headEnd/>
            <a:tailEnd/>
          </a:ln>
        </p:spPr>
        <p:txBody>
          <a:bodyPr lIns="68580" tIns="34290" rIns="68580" bIns="34290">
            <a:spAutoFit/>
          </a:bodyPr>
          <a:lstStyle/>
          <a:p>
            <a:r>
              <a:rPr lang="en-US" altLang="zh-CN" sz="2800" b="1" dirty="0">
                <a:solidFill>
                  <a:srgbClr val="FF0000"/>
                </a:solidFill>
                <a:latin typeface="Times New Roman" pitchFamily="18" charset="0"/>
              </a:rPr>
              <a:t>A shark can no longer swim and slowly dies.</a:t>
            </a:r>
            <a:endParaRPr lang="en-US" altLang="zh-CN" sz="2800" b="1" dirty="0">
              <a:solidFill>
                <a:srgbClr val="FF0000"/>
              </a:solidFill>
              <a:latin typeface="Times New Roman" pitchFamily="18" charset="0"/>
              <a:cs typeface="Times New Roman" pitchFamily="18" charset="0"/>
            </a:endParaRPr>
          </a:p>
        </p:txBody>
      </p:sp>
      <p:pic>
        <p:nvPicPr>
          <p:cNvPr id="54275" name="图片 3" descr="a585865fefb33897843a39015b5a50b0.jpg"/>
          <p:cNvPicPr>
            <a:picLocks noChangeAspect="1" noChangeArrowheads="1"/>
          </p:cNvPicPr>
          <p:nvPr/>
        </p:nvPicPr>
        <p:blipFill>
          <a:blip r:embed="rId2"/>
          <a:srcRect/>
          <a:stretch>
            <a:fillRect/>
          </a:stretch>
        </p:blipFill>
        <p:spPr bwMode="auto">
          <a:xfrm>
            <a:off x="2057400" y="1885950"/>
            <a:ext cx="2274888" cy="3028950"/>
          </a:xfrm>
          <a:prstGeom prst="rect">
            <a:avLst/>
          </a:prstGeom>
          <a:noFill/>
          <a:ln w="9525">
            <a:noFill/>
            <a:miter lim="800000"/>
            <a:headEnd/>
            <a:tailEnd/>
          </a:ln>
        </p:spPr>
      </p:pic>
      <p:pic>
        <p:nvPicPr>
          <p:cNvPr id="54276" name="图片 4" descr="fabae3fa40c6364eb6f809353bed1bf7.jpg"/>
          <p:cNvPicPr>
            <a:picLocks noChangeAspect="1" noChangeArrowheads="1"/>
          </p:cNvPicPr>
          <p:nvPr/>
        </p:nvPicPr>
        <p:blipFill>
          <a:blip r:embed="rId3"/>
          <a:srcRect/>
          <a:stretch>
            <a:fillRect/>
          </a:stretch>
        </p:blipFill>
        <p:spPr bwMode="auto">
          <a:xfrm>
            <a:off x="5172075" y="2514600"/>
            <a:ext cx="2657475" cy="1585913"/>
          </a:xfrm>
          <a:prstGeom prst="rect">
            <a:avLst/>
          </a:prstGeom>
          <a:noFill/>
          <a:ln w="9525">
            <a:noFill/>
            <a:miter lim="800000"/>
            <a:headEnd/>
            <a:tailEnd/>
          </a:ln>
        </p:spPr>
      </p:pic>
      <p:sp>
        <p:nvSpPr>
          <p:cNvPr id="54277" name="右箭头 5"/>
          <p:cNvSpPr>
            <a:spLocks noChangeArrowheads="1"/>
          </p:cNvSpPr>
          <p:nvPr/>
        </p:nvSpPr>
        <p:spPr bwMode="auto">
          <a:xfrm>
            <a:off x="4457700" y="3086100"/>
            <a:ext cx="514350" cy="457200"/>
          </a:xfrm>
          <a:prstGeom prst="rightArrow">
            <a:avLst>
              <a:gd name="adj1" fmla="val 50000"/>
              <a:gd name="adj2" fmla="val 50000"/>
            </a:avLst>
          </a:prstGeom>
          <a:solidFill>
            <a:schemeClr val="accent1"/>
          </a:solidFill>
          <a:ln w="25400">
            <a:solidFill>
              <a:srgbClr val="959500"/>
            </a:solidFill>
            <a:miter lim="800000"/>
            <a:headEnd/>
            <a:tailEnd/>
          </a:ln>
        </p:spPr>
        <p:txBody>
          <a:bodyPr lIns="68580" tIns="34290" rIns="68580" bIns="34290" anchor="ctr"/>
          <a:lstStyle/>
          <a:p>
            <a:endParaRPr lang="zh-CN" altLang="zh-CN" sz="2100">
              <a:solidFill>
                <a:srgbClr val="FFFFFF"/>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p:cTn id="7" dur="500" fill="hold"/>
                                        <p:tgtEl>
                                          <p:spTgt spid="45059">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4505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extBox 1"/>
          <p:cNvSpPr txBox="1">
            <a:spLocks noChangeArrowheads="1"/>
          </p:cNvSpPr>
          <p:nvPr/>
        </p:nvSpPr>
        <p:spPr bwMode="auto">
          <a:xfrm>
            <a:off x="611560" y="843558"/>
            <a:ext cx="8352928" cy="500137"/>
          </a:xfrm>
          <a:prstGeom prst="rect">
            <a:avLst/>
          </a:prstGeom>
          <a:noFill/>
          <a:ln w="9525">
            <a:noFill/>
            <a:miter lim="800000"/>
            <a:headEnd/>
            <a:tailEnd/>
          </a:ln>
        </p:spPr>
        <p:txBody>
          <a:bodyPr wrap="square" lIns="68580" tIns="34290" rIns="68580" bIns="34290">
            <a:spAutoFit/>
          </a:bodyPr>
          <a:lstStyle/>
          <a:p>
            <a:r>
              <a:rPr lang="en-US" altLang="zh-CN" sz="2800" b="1" dirty="0">
                <a:latin typeface="Times New Roman" pitchFamily="18" charset="0"/>
              </a:rPr>
              <a:t>If sharks’ numbers drop too low, what will happen?</a:t>
            </a:r>
          </a:p>
        </p:txBody>
      </p:sp>
      <p:sp>
        <p:nvSpPr>
          <p:cNvPr id="46083" name="TextBox 2"/>
          <p:cNvSpPr txBox="1">
            <a:spLocks noChangeArrowheads="1"/>
          </p:cNvSpPr>
          <p:nvPr/>
        </p:nvSpPr>
        <p:spPr bwMode="auto">
          <a:xfrm>
            <a:off x="1206500" y="1496275"/>
            <a:ext cx="5886450" cy="500063"/>
          </a:xfrm>
          <a:prstGeom prst="rect">
            <a:avLst/>
          </a:prstGeom>
          <a:noFill/>
          <a:ln w="9525">
            <a:noFill/>
            <a:miter lim="800000"/>
            <a:headEnd/>
            <a:tailEnd/>
          </a:ln>
        </p:spPr>
        <p:txBody>
          <a:bodyPr lIns="68580" tIns="34290" rIns="68580" bIns="34290">
            <a:spAutoFit/>
          </a:bodyPr>
          <a:lstStyle/>
          <a:p>
            <a:r>
              <a:rPr lang="en-US" altLang="zh-CN" sz="2800" b="1" dirty="0">
                <a:solidFill>
                  <a:srgbClr val="FF0000"/>
                </a:solidFill>
                <a:latin typeface="Times New Roman" pitchFamily="18" charset="0"/>
              </a:rPr>
              <a:t>It will bring danger to all ocean life.</a:t>
            </a:r>
            <a:endParaRPr lang="en-US" altLang="zh-CN" sz="2800" b="1" dirty="0">
              <a:solidFill>
                <a:srgbClr val="FF0000"/>
              </a:solidFill>
              <a:latin typeface="Times New Roman" pitchFamily="18" charset="0"/>
              <a:cs typeface="Times New Roman" pitchFamily="18" charset="0"/>
            </a:endParaRPr>
          </a:p>
        </p:txBody>
      </p:sp>
      <p:pic>
        <p:nvPicPr>
          <p:cNvPr id="55299" name="图片 3" descr="0891a902c03cf1fd91d2adc3cdf47ba9.jpg"/>
          <p:cNvPicPr>
            <a:picLocks noChangeAspect="1" noChangeArrowheads="1"/>
          </p:cNvPicPr>
          <p:nvPr/>
        </p:nvPicPr>
        <p:blipFill>
          <a:blip r:embed="rId2"/>
          <a:srcRect/>
          <a:stretch>
            <a:fillRect/>
          </a:stretch>
        </p:blipFill>
        <p:spPr bwMode="auto">
          <a:xfrm>
            <a:off x="4831588" y="2284413"/>
            <a:ext cx="3000375" cy="2000250"/>
          </a:xfrm>
          <a:prstGeom prst="rect">
            <a:avLst/>
          </a:prstGeom>
          <a:noFill/>
          <a:ln w="9525">
            <a:noFill/>
            <a:miter lim="800000"/>
            <a:headEnd/>
            <a:tailEnd/>
          </a:ln>
        </p:spPr>
      </p:pic>
      <p:pic>
        <p:nvPicPr>
          <p:cNvPr id="55300" name="图片 4" descr="fabae3fa40c6364eb6f809353bed1bf7.jpg"/>
          <p:cNvPicPr>
            <a:picLocks noChangeAspect="1" noChangeArrowheads="1"/>
          </p:cNvPicPr>
          <p:nvPr/>
        </p:nvPicPr>
        <p:blipFill>
          <a:blip r:embed="rId3"/>
          <a:srcRect/>
          <a:stretch>
            <a:fillRect/>
          </a:stretch>
        </p:blipFill>
        <p:spPr bwMode="auto">
          <a:xfrm>
            <a:off x="1403648" y="2308675"/>
            <a:ext cx="3255962" cy="2001837"/>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p:cTn id="7" dur="500" fill="hold"/>
                                        <p:tgtEl>
                                          <p:spTgt spid="46083"/>
                                        </p:tgtEl>
                                        <p:attrNameLst>
                                          <p:attrName>ppt_x</p:attrName>
                                        </p:attrNameLst>
                                      </p:cBhvr>
                                      <p:tavLst>
                                        <p:tav tm="0">
                                          <p:val>
                                            <p:strVal val="#ppt_x"/>
                                          </p:val>
                                        </p:tav>
                                        <p:tav tm="100000">
                                          <p:val>
                                            <p:strVal val="#ppt_x"/>
                                          </p:val>
                                        </p:tav>
                                      </p:tavLst>
                                    </p:anim>
                                    <p:anim calcmode="lin" valueType="num">
                                      <p:cBhvr>
                                        <p:cTn id="8" dur="500" fill="hold"/>
                                        <p:tgtEl>
                                          <p:spTgt spid="460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extBox 1"/>
          <p:cNvSpPr txBox="1">
            <a:spLocks noChangeArrowheads="1"/>
          </p:cNvSpPr>
          <p:nvPr/>
        </p:nvSpPr>
        <p:spPr bwMode="auto">
          <a:xfrm>
            <a:off x="1240557" y="627534"/>
            <a:ext cx="5772150" cy="500137"/>
          </a:xfrm>
          <a:prstGeom prst="rect">
            <a:avLst/>
          </a:prstGeom>
          <a:noFill/>
          <a:ln w="9525">
            <a:noFill/>
            <a:miter lim="800000"/>
            <a:headEnd/>
            <a:tailEnd/>
          </a:ln>
        </p:spPr>
        <p:txBody>
          <a:bodyPr lIns="68580" tIns="34290" rIns="68580" bIns="34290">
            <a:spAutoFit/>
          </a:bodyPr>
          <a:lstStyle/>
          <a:p>
            <a:r>
              <a:rPr lang="en-US" altLang="zh-CN" sz="2800" b="1" dirty="0">
                <a:latin typeface="Times New Roman" pitchFamily="18" charset="0"/>
              </a:rPr>
              <a:t>Why are sharks endangered now?</a:t>
            </a:r>
          </a:p>
        </p:txBody>
      </p:sp>
      <p:sp>
        <p:nvSpPr>
          <p:cNvPr id="47107" name="TextBox 2"/>
          <p:cNvSpPr txBox="1">
            <a:spLocks noChangeArrowheads="1"/>
          </p:cNvSpPr>
          <p:nvPr/>
        </p:nvSpPr>
        <p:spPr bwMode="auto">
          <a:xfrm>
            <a:off x="1240557" y="1262063"/>
            <a:ext cx="6985520" cy="1792798"/>
          </a:xfrm>
          <a:prstGeom prst="rect">
            <a:avLst/>
          </a:prstGeom>
          <a:noFill/>
          <a:ln w="9525">
            <a:noFill/>
            <a:miter lim="800000"/>
            <a:headEnd/>
            <a:tailEnd/>
          </a:ln>
        </p:spPr>
        <p:txBody>
          <a:bodyPr wrap="square" lIns="68580" tIns="34290" rIns="68580" bIns="34290">
            <a:spAutoFit/>
          </a:bodyPr>
          <a:lstStyle/>
          <a:p>
            <a:r>
              <a:rPr lang="en-US" altLang="zh-CN" sz="2800" b="1" dirty="0">
                <a:solidFill>
                  <a:srgbClr val="FF0000"/>
                </a:solidFill>
                <a:latin typeface="Times New Roman" pitchFamily="18" charset="0"/>
              </a:rPr>
              <a:t>Around 70 million sharks are caught and traded in this industry every year. The numbers of some kinds of sharks have fallen by over 90 percent in the last 20 to 30 years.</a:t>
            </a:r>
            <a:endParaRPr lang="en-US" altLang="zh-CN" sz="2800" b="1" dirty="0">
              <a:solidFill>
                <a:srgbClr val="FF0000"/>
              </a:solidFill>
              <a:latin typeface="Times New Roman" pitchFamily="18" charset="0"/>
              <a:cs typeface="Times New Roman" pitchFamily="18" charset="0"/>
            </a:endParaRPr>
          </a:p>
        </p:txBody>
      </p:sp>
      <p:pic>
        <p:nvPicPr>
          <p:cNvPr id="56323" name="图片 3" descr="352030b1f924762664e799c47ac6aaf3.jpg"/>
          <p:cNvPicPr>
            <a:picLocks noChangeAspect="1" noChangeArrowheads="1"/>
          </p:cNvPicPr>
          <p:nvPr/>
        </p:nvPicPr>
        <p:blipFill>
          <a:blip r:embed="rId2"/>
          <a:srcRect/>
          <a:stretch>
            <a:fillRect/>
          </a:stretch>
        </p:blipFill>
        <p:spPr bwMode="auto">
          <a:xfrm>
            <a:off x="1403648" y="3054861"/>
            <a:ext cx="6310313" cy="1862138"/>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cBhvr>
                                        <p:cTn id="7" dur="500" fill="hold"/>
                                        <p:tgtEl>
                                          <p:spTgt spid="47107"/>
                                        </p:tgtEl>
                                        <p:attrNameLst>
                                          <p:attrName>ppt_x</p:attrName>
                                        </p:attrNameLst>
                                      </p:cBhvr>
                                      <p:tavLst>
                                        <p:tav tm="0">
                                          <p:val>
                                            <p:strVal val="#ppt_x"/>
                                          </p:val>
                                        </p:tav>
                                        <p:tav tm="100000">
                                          <p:val>
                                            <p:strVal val="#ppt_x"/>
                                          </p:val>
                                        </p:tav>
                                      </p:tavLst>
                                    </p:anim>
                                    <p:anim calcmode="lin" valueType="num">
                                      <p:cBhvr>
                                        <p:cTn id="8"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矩形 54"/>
          <p:cNvSpPr>
            <a:spLocks noChangeArrowheads="1"/>
          </p:cNvSpPr>
          <p:nvPr/>
        </p:nvSpPr>
        <p:spPr bwMode="auto">
          <a:xfrm>
            <a:off x="1044575" y="507429"/>
            <a:ext cx="6696075" cy="484187"/>
          </a:xfrm>
          <a:prstGeom prst="rect">
            <a:avLst/>
          </a:prstGeom>
          <a:noFill/>
          <a:ln w="25400">
            <a:noFill/>
            <a:miter lim="800000"/>
            <a:headEnd/>
            <a:tailEnd/>
          </a:ln>
        </p:spPr>
        <p:txBody>
          <a:bodyPr lIns="68580" tIns="34290" rIns="68580" bIns="34290">
            <a:spAutoFit/>
          </a:bodyPr>
          <a:lstStyle/>
          <a:p>
            <a:r>
              <a:rPr lang="zh-CN" altLang="en-US"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rPr>
              <a:t>Read Paragraph 3 and </a:t>
            </a:r>
            <a:r>
              <a:rPr lang="en-US" altLang="zh-CN"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rPr>
              <a:t>answer the questions.</a:t>
            </a:r>
            <a:endParaRPr lang="zh-CN" altLang="en-US"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endParaRPr>
          </a:p>
        </p:txBody>
      </p:sp>
      <p:sp>
        <p:nvSpPr>
          <p:cNvPr id="14" name="内容占位符 2"/>
          <p:cNvSpPr txBox="1">
            <a:spLocks noChangeArrowheads="1"/>
          </p:cNvSpPr>
          <p:nvPr/>
        </p:nvSpPr>
        <p:spPr bwMode="auto">
          <a:xfrm>
            <a:off x="971549" y="1132110"/>
            <a:ext cx="7632899" cy="3671888"/>
          </a:xfrm>
          <a:prstGeom prst="rect">
            <a:avLst/>
          </a:prstGeom>
          <a:noFill/>
          <a:ln w="9525">
            <a:noFill/>
            <a:miter lim="800000"/>
            <a:headEnd/>
            <a:tailEnd/>
          </a:ln>
        </p:spPr>
        <p:txBody>
          <a:bodyPr lIns="68580" tIns="34290" rIns="68580" bIns="34290"/>
          <a:lstStyle/>
          <a:p>
            <a:pPr eaLnBrk="0" hangingPunct="0">
              <a:buClr>
                <a:schemeClr val="accent1"/>
              </a:buClr>
              <a:buSzPct val="100000"/>
            </a:pPr>
            <a:r>
              <a:rPr lang="en-US" altLang="zh-CN" sz="2800" b="1" dirty="0">
                <a:solidFill>
                  <a:srgbClr val="020202"/>
                </a:solidFill>
                <a:latin typeface="Times New Roman" pitchFamily="18" charset="0"/>
                <a:cs typeface="Times New Roman" pitchFamily="18" charset="0"/>
              </a:rPr>
              <a:t>1. What are the two environmental protection groups doing to protect the sharks? And what have they done?</a:t>
            </a:r>
            <a:endParaRPr lang="en-US" altLang="zh-CN" sz="2800" b="1" dirty="0">
              <a:solidFill>
                <a:srgbClr val="00B0F0"/>
              </a:solidFill>
              <a:latin typeface="Times New Roman" pitchFamily="18" charset="0"/>
              <a:ea typeface="幼圆" pitchFamily="49" charset="-122"/>
              <a:cs typeface="Times New Roman" pitchFamily="18" charset="0"/>
            </a:endParaRPr>
          </a:p>
          <a:p>
            <a:pPr eaLnBrk="0" hangingPunct="0">
              <a:buClr>
                <a:schemeClr val="accent1"/>
              </a:buClr>
              <a:buSzPct val="100000"/>
            </a:pPr>
            <a:r>
              <a:rPr lang="en-US" altLang="zh-CN" sz="2800" b="1" dirty="0">
                <a:solidFill>
                  <a:srgbClr val="FF0000"/>
                </a:solidFill>
                <a:latin typeface="Times New Roman" pitchFamily="18" charset="0"/>
                <a:ea typeface="幼圆" pitchFamily="49" charset="-122"/>
                <a:cs typeface="Times New Roman" pitchFamily="18" charset="0"/>
              </a:rPr>
              <a:t>a. They are teaching the public about“finning”.</a:t>
            </a:r>
          </a:p>
          <a:p>
            <a:pPr eaLnBrk="0" hangingPunct="0">
              <a:buClr>
                <a:schemeClr val="accent1"/>
              </a:buClr>
              <a:buSzPct val="100000"/>
            </a:pPr>
            <a:r>
              <a:rPr lang="en-US" altLang="zh-CN" sz="2800" b="1" dirty="0">
                <a:solidFill>
                  <a:srgbClr val="FF0000"/>
                </a:solidFill>
                <a:latin typeface="Times New Roman" pitchFamily="18" charset="0"/>
                <a:ea typeface="幼圆" pitchFamily="49" charset="-122"/>
                <a:cs typeface="Times New Roman" pitchFamily="18" charset="0"/>
              </a:rPr>
              <a:t>b. They have even asked governments to develop laws to stop the sale of shark fins. </a:t>
            </a:r>
          </a:p>
          <a:p>
            <a:pPr eaLnBrk="0" hangingPunct="0">
              <a:buClr>
                <a:schemeClr val="accent1"/>
              </a:buClr>
              <a:buSzPct val="100000"/>
            </a:pPr>
            <a:r>
              <a:rPr lang="en-US" altLang="zh-CN" sz="2800" b="1" dirty="0">
                <a:solidFill>
                  <a:srgbClr val="020202"/>
                </a:solidFill>
                <a:latin typeface="Times New Roman" pitchFamily="18" charset="0"/>
                <a:cs typeface="Times New Roman" pitchFamily="18" charset="0"/>
              </a:rPr>
              <a:t>2. Are shark fins good for health? Why?</a:t>
            </a:r>
          </a:p>
          <a:p>
            <a:pPr eaLnBrk="0" hangingPunct="0">
              <a:buClr>
                <a:schemeClr val="accent1"/>
              </a:buClr>
              <a:buSzPct val="100000"/>
            </a:pPr>
            <a:r>
              <a:rPr lang="en-US" altLang="zh-CN" sz="2800" b="1" dirty="0">
                <a:solidFill>
                  <a:srgbClr val="FF0000"/>
                </a:solidFill>
                <a:latin typeface="Times New Roman" pitchFamily="18" charset="0"/>
                <a:ea typeface="幼圆" pitchFamily="49" charset="-122"/>
              </a:rPr>
              <a:t>No, they aren’t. Because no scientific studies have shown that sharks are good for health.</a:t>
            </a:r>
          </a:p>
        </p:txBody>
      </p:sp>
    </p:spTree>
  </p:cSld>
  <p:clrMapOvr>
    <a:overrideClrMapping bg1="lt1" tx1="dk1" bg2="lt2" tx2="dk2" accent1="accent1" accent2="accent2" accent3="accent3" accent4="accent4" accent5="accent5" accent6="accent6" hlink="hlink" folHlink="folHlink"/>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Effect transition="in" filter="blinds(horizontal)">
                                      <p:cBhvr>
                                        <p:cTn id="7" dur="500"/>
                                        <p:tgtEl>
                                          <p:spTgt spid="1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2" end="2"/>
                                            </p:txEl>
                                          </p:spTgt>
                                        </p:tgtEl>
                                        <p:attrNameLst>
                                          <p:attrName>style.visibility</p:attrName>
                                        </p:attrNameLst>
                                      </p:cBhvr>
                                      <p:to>
                                        <p:strVal val="visible"/>
                                      </p:to>
                                    </p:set>
                                    <p:animEffect transition="in" filter="blinds(horizontal)">
                                      <p:cBhvr>
                                        <p:cTn id="12" dur="500"/>
                                        <p:tgtEl>
                                          <p:spTgt spid="1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xEl>
                                              <p:pRg st="3" end="3"/>
                                            </p:txEl>
                                          </p:spTgt>
                                        </p:tgtEl>
                                        <p:attrNameLst>
                                          <p:attrName>style.visibility</p:attrName>
                                        </p:attrNameLst>
                                      </p:cBhvr>
                                      <p:to>
                                        <p:strVal val="visible"/>
                                      </p:to>
                                    </p:set>
                                    <p:animEffect transition="in" filter="blinds(horizontal)">
                                      <p:cBhvr>
                                        <p:cTn id="17" dur="500"/>
                                        <p:tgtEl>
                                          <p:spTgt spid="1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
                                            <p:txEl>
                                              <p:pRg st="4" end="4"/>
                                            </p:txEl>
                                          </p:spTgt>
                                        </p:tgtEl>
                                        <p:attrNameLst>
                                          <p:attrName>style.visibility</p:attrName>
                                        </p:attrNameLst>
                                      </p:cBhvr>
                                      <p:to>
                                        <p:strVal val="visible"/>
                                      </p:to>
                                    </p:set>
                                    <p:animEffect transition="in" filter="blinds(horizontal)">
                                      <p:cBhvr>
                                        <p:cTn id="22"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矩形 1"/>
          <p:cNvSpPr>
            <a:spLocks noChangeArrowheads="1"/>
          </p:cNvSpPr>
          <p:nvPr/>
        </p:nvSpPr>
        <p:spPr bwMode="auto">
          <a:xfrm>
            <a:off x="539750" y="964372"/>
            <a:ext cx="8352730" cy="3947234"/>
          </a:xfrm>
          <a:prstGeom prst="rect">
            <a:avLst/>
          </a:prstGeom>
          <a:noFill/>
          <a:ln w="9525">
            <a:noFill/>
            <a:miter lim="800000"/>
            <a:headEnd/>
            <a:tailEnd/>
          </a:ln>
        </p:spPr>
        <p:txBody>
          <a:bodyPr wrap="square" lIns="68580" tIns="34290" rIns="68580" bIns="34290">
            <a:spAutoFit/>
          </a:bodyPr>
          <a:lstStyle/>
          <a:p>
            <a:r>
              <a:rPr lang="en-US" altLang="zh-CN" sz="2800" b="1" dirty="0">
                <a:solidFill>
                  <a:srgbClr val="000000"/>
                </a:solidFill>
                <a:latin typeface="Times New Roman" pitchFamily="18" charset="0"/>
              </a:rPr>
              <a:t>Some people like to eat shark fin soup, but getting the shark fin is very _____. When people catch the sharks, they ____  ____ their fins and throw the sharks into the ocean. The sharks slowly dies because they can’t _____ without fins. And it is also _______ to the environment. Sharks are at the ___ of the food chain. If the number of sharks drops too low, it will break the balance of the nature. </a:t>
            </a:r>
            <a:r>
              <a:rPr lang="en-US" altLang="zh-CN" sz="2800" b="1" dirty="0">
                <a:latin typeface="Times New Roman" pitchFamily="18" charset="0"/>
              </a:rPr>
              <a:t>Please say no to eating shark fin soup, and take action to save the sharks!</a:t>
            </a:r>
            <a:endParaRPr lang="zh-CN" altLang="zh-CN" sz="2800" b="1" dirty="0">
              <a:latin typeface="Calibri" pitchFamily="34" charset="0"/>
            </a:endParaRPr>
          </a:p>
        </p:txBody>
      </p:sp>
      <p:sp>
        <p:nvSpPr>
          <p:cNvPr id="38" name="矩形 37"/>
          <p:cNvSpPr/>
          <p:nvPr/>
        </p:nvSpPr>
        <p:spPr>
          <a:xfrm>
            <a:off x="2736887" y="520109"/>
            <a:ext cx="3825875" cy="48418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lIns="68580" tIns="34290" rIns="68580" bIns="34290">
            <a:spAutoFit/>
          </a:bodyPr>
          <a:lstStyle/>
          <a:p>
            <a:pPr>
              <a:defRPr/>
            </a:pPr>
            <a:r>
              <a:rPr lang="en-US" altLang="zh-CN" sz="2700" b="1" noProof="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rPr>
              <a:t>Retell the passage.</a:t>
            </a:r>
          </a:p>
        </p:txBody>
      </p:sp>
      <p:sp>
        <p:nvSpPr>
          <p:cNvPr id="13" name="Rectangle 11"/>
          <p:cNvSpPr>
            <a:spLocks noChangeArrowheads="1"/>
          </p:cNvSpPr>
          <p:nvPr/>
        </p:nvSpPr>
        <p:spPr bwMode="auto">
          <a:xfrm>
            <a:off x="3203848" y="1419622"/>
            <a:ext cx="1008112" cy="500137"/>
          </a:xfrm>
          <a:prstGeom prst="rect">
            <a:avLst/>
          </a:prstGeom>
          <a:noFill/>
          <a:ln w="9525">
            <a:noFill/>
            <a:miter lim="800000"/>
            <a:headEnd/>
            <a:tailEnd/>
          </a:ln>
        </p:spPr>
        <p:txBody>
          <a:bodyPr wrap="square" lIns="68580" tIns="34290" rIns="68580" bIns="34290">
            <a:spAutoFit/>
          </a:bodyPr>
          <a:lstStyle/>
          <a:p>
            <a:r>
              <a:rPr lang="en-US" altLang="zh-CN" sz="2800" b="1" dirty="0">
                <a:solidFill>
                  <a:srgbClr val="FF0000"/>
                </a:solidFill>
                <a:latin typeface="Times New Roman" pitchFamily="18" charset="0"/>
              </a:rPr>
              <a:t>cruel</a:t>
            </a:r>
          </a:p>
        </p:txBody>
      </p:sp>
      <p:sp>
        <p:nvSpPr>
          <p:cNvPr id="14" name="Rectangle 11"/>
          <p:cNvSpPr>
            <a:spLocks noChangeArrowheads="1"/>
          </p:cNvSpPr>
          <p:nvPr/>
        </p:nvSpPr>
        <p:spPr bwMode="auto">
          <a:xfrm>
            <a:off x="1493879" y="1855589"/>
            <a:ext cx="617798" cy="500137"/>
          </a:xfrm>
          <a:prstGeom prst="rect">
            <a:avLst/>
          </a:prstGeom>
          <a:noFill/>
          <a:ln w="9525">
            <a:noFill/>
            <a:miter lim="800000"/>
            <a:headEnd/>
            <a:tailEnd/>
          </a:ln>
        </p:spPr>
        <p:txBody>
          <a:bodyPr wrap="none" lIns="68580" tIns="34290" rIns="68580" bIns="34290">
            <a:spAutoFit/>
          </a:bodyPr>
          <a:lstStyle/>
          <a:p>
            <a:r>
              <a:rPr lang="en-US" altLang="zh-CN" sz="2800" b="1" dirty="0">
                <a:solidFill>
                  <a:srgbClr val="FF0000"/>
                </a:solidFill>
                <a:latin typeface="Times New Roman" pitchFamily="18" charset="0"/>
              </a:rPr>
              <a:t>cut</a:t>
            </a:r>
          </a:p>
        </p:txBody>
      </p:sp>
      <p:sp>
        <p:nvSpPr>
          <p:cNvPr id="15" name="Rectangle 11"/>
          <p:cNvSpPr>
            <a:spLocks noChangeArrowheads="1"/>
          </p:cNvSpPr>
          <p:nvPr/>
        </p:nvSpPr>
        <p:spPr bwMode="auto">
          <a:xfrm>
            <a:off x="2285322" y="1824058"/>
            <a:ext cx="558486" cy="500137"/>
          </a:xfrm>
          <a:prstGeom prst="rect">
            <a:avLst/>
          </a:prstGeom>
          <a:noFill/>
          <a:ln w="9525">
            <a:noFill/>
            <a:miter lim="800000"/>
            <a:headEnd/>
            <a:tailEnd/>
          </a:ln>
        </p:spPr>
        <p:txBody>
          <a:bodyPr wrap="none" lIns="68580" tIns="34290" rIns="68580" bIns="34290">
            <a:spAutoFit/>
          </a:bodyPr>
          <a:lstStyle/>
          <a:p>
            <a:r>
              <a:rPr lang="en-US" altLang="zh-CN" sz="2800" b="1" dirty="0">
                <a:solidFill>
                  <a:srgbClr val="FF0000"/>
                </a:solidFill>
                <a:latin typeface="Times New Roman" pitchFamily="18" charset="0"/>
              </a:rPr>
              <a:t>off</a:t>
            </a:r>
          </a:p>
        </p:txBody>
      </p:sp>
      <p:sp>
        <p:nvSpPr>
          <p:cNvPr id="16" name="Rectangle 11"/>
          <p:cNvSpPr>
            <a:spLocks noChangeArrowheads="1"/>
          </p:cNvSpPr>
          <p:nvPr/>
        </p:nvSpPr>
        <p:spPr bwMode="auto">
          <a:xfrm>
            <a:off x="616255" y="2715283"/>
            <a:ext cx="936795" cy="500137"/>
          </a:xfrm>
          <a:prstGeom prst="rect">
            <a:avLst/>
          </a:prstGeom>
          <a:noFill/>
          <a:ln w="9525">
            <a:noFill/>
            <a:miter lim="800000"/>
            <a:headEnd/>
            <a:tailEnd/>
          </a:ln>
        </p:spPr>
        <p:txBody>
          <a:bodyPr wrap="none" lIns="68580" tIns="34290" rIns="68580" bIns="34290">
            <a:spAutoFit/>
          </a:bodyPr>
          <a:lstStyle/>
          <a:p>
            <a:r>
              <a:rPr lang="en-US" altLang="zh-CN" sz="2800" b="1" dirty="0">
                <a:solidFill>
                  <a:srgbClr val="FF0000"/>
                </a:solidFill>
                <a:latin typeface="Times New Roman" pitchFamily="18" charset="0"/>
              </a:rPr>
              <a:t>swim</a:t>
            </a:r>
          </a:p>
        </p:txBody>
      </p:sp>
      <p:sp>
        <p:nvSpPr>
          <p:cNvPr id="17" name="Rectangle 11"/>
          <p:cNvSpPr>
            <a:spLocks noChangeArrowheads="1"/>
          </p:cNvSpPr>
          <p:nvPr/>
        </p:nvSpPr>
        <p:spPr bwMode="auto">
          <a:xfrm>
            <a:off x="5580112" y="2643758"/>
            <a:ext cx="1656184" cy="500137"/>
          </a:xfrm>
          <a:prstGeom prst="rect">
            <a:avLst/>
          </a:prstGeom>
          <a:noFill/>
          <a:ln w="9525">
            <a:noFill/>
            <a:miter lim="800000"/>
            <a:headEnd/>
            <a:tailEnd/>
          </a:ln>
        </p:spPr>
        <p:txBody>
          <a:bodyPr wrap="square" lIns="68580" tIns="34290" rIns="68580" bIns="34290">
            <a:spAutoFit/>
          </a:bodyPr>
          <a:lstStyle/>
          <a:p>
            <a:r>
              <a:rPr lang="en-US" altLang="zh-CN" sz="2800" b="1" dirty="0">
                <a:solidFill>
                  <a:srgbClr val="FF0000"/>
                </a:solidFill>
                <a:latin typeface="Times New Roman" pitchFamily="18" charset="0"/>
              </a:rPr>
              <a:t>harmful</a:t>
            </a:r>
          </a:p>
        </p:txBody>
      </p:sp>
      <p:sp>
        <p:nvSpPr>
          <p:cNvPr id="18" name="Rectangle 11"/>
          <p:cNvSpPr>
            <a:spLocks noChangeArrowheads="1"/>
          </p:cNvSpPr>
          <p:nvPr/>
        </p:nvSpPr>
        <p:spPr bwMode="auto">
          <a:xfrm>
            <a:off x="5368751" y="3075806"/>
            <a:ext cx="859433" cy="500137"/>
          </a:xfrm>
          <a:prstGeom prst="rect">
            <a:avLst/>
          </a:prstGeom>
          <a:noFill/>
          <a:ln w="9525">
            <a:noFill/>
            <a:miter lim="800000"/>
            <a:headEnd/>
            <a:tailEnd/>
          </a:ln>
        </p:spPr>
        <p:txBody>
          <a:bodyPr wrap="square" lIns="68580" tIns="34290" rIns="68580" bIns="34290">
            <a:spAutoFit/>
          </a:bodyPr>
          <a:lstStyle/>
          <a:p>
            <a:r>
              <a:rPr lang="en-US" altLang="zh-CN" sz="2800" b="1" dirty="0">
                <a:solidFill>
                  <a:srgbClr val="FF0000"/>
                </a:solidFill>
                <a:latin typeface="Times New Roman" pitchFamily="18" charset="0"/>
              </a:rPr>
              <a:t>top</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Bottom)">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lide(fromBottom)">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lide(fromBottom)">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lide(fromBottom)">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slide(fromBottom)">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slide(fromBottom)">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P spid="1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ext Box 2"/>
          <p:cNvSpPr txBox="1">
            <a:spLocks noChangeArrowheads="1"/>
          </p:cNvSpPr>
          <p:nvPr/>
        </p:nvSpPr>
        <p:spPr bwMode="auto">
          <a:xfrm>
            <a:off x="668338" y="2241550"/>
            <a:ext cx="7729808" cy="2654573"/>
          </a:xfrm>
          <a:prstGeom prst="rect">
            <a:avLst/>
          </a:prstGeom>
          <a:noFill/>
          <a:ln w="9525">
            <a:noFill/>
            <a:miter lim="800000"/>
            <a:headEnd/>
            <a:tailEnd/>
          </a:ln>
        </p:spPr>
        <p:txBody>
          <a:bodyPr wrap="none" lIns="68580" tIns="34290" rIns="68580" bIns="34290">
            <a:spAutoFit/>
          </a:bodyPr>
          <a:lstStyle/>
          <a:p>
            <a:r>
              <a:rPr lang="en-US" altLang="zh-CN" sz="2800" b="1" dirty="0">
                <a:latin typeface="Times New Roman" pitchFamily="18" charset="0"/>
              </a:rPr>
              <a:t>1. Many people do not realize they are killing a</a:t>
            </a:r>
          </a:p>
          <a:p>
            <a:r>
              <a:rPr lang="en-US" altLang="zh-CN" sz="2800" b="1" dirty="0">
                <a:latin typeface="Times New Roman" pitchFamily="18" charset="0"/>
              </a:rPr>
              <a:t>    whole shark _____ they enjoy a bowl of shark’s</a:t>
            </a:r>
          </a:p>
          <a:p>
            <a:r>
              <a:rPr lang="en-US" altLang="zh-CN" sz="2800" b="1" dirty="0">
                <a:latin typeface="Times New Roman" pitchFamily="18" charset="0"/>
              </a:rPr>
              <a:t>    fin soup.</a:t>
            </a:r>
          </a:p>
          <a:p>
            <a:r>
              <a:rPr lang="en-US" altLang="zh-CN" sz="2800" b="1" dirty="0">
                <a:latin typeface="Times New Roman" pitchFamily="18" charset="0"/>
              </a:rPr>
              <a:t>2. Sharks are at the top of the food chain,  ______</a:t>
            </a:r>
          </a:p>
          <a:p>
            <a:r>
              <a:rPr lang="en-US" altLang="zh-CN" sz="2800" b="1" dirty="0">
                <a:latin typeface="Times New Roman" pitchFamily="18" charset="0"/>
              </a:rPr>
              <a:t>    if their numbers drop, the ocean’s ecosystem </a:t>
            </a:r>
          </a:p>
          <a:p>
            <a:r>
              <a:rPr lang="en-US" altLang="zh-CN" sz="2800" b="1" dirty="0">
                <a:latin typeface="Times New Roman" pitchFamily="18" charset="0"/>
              </a:rPr>
              <a:t>    will be in danger.</a:t>
            </a:r>
            <a:endParaRPr lang="en-US" altLang="zh-CN" sz="2800" b="1" dirty="0">
              <a:latin typeface="Times New Roman" pitchFamily="18" charset="0"/>
              <a:cs typeface="Times New Roman" pitchFamily="18" charset="0"/>
            </a:endParaRPr>
          </a:p>
        </p:txBody>
      </p:sp>
      <p:sp>
        <p:nvSpPr>
          <p:cNvPr id="60418" name="Rectangle 3"/>
          <p:cNvSpPr>
            <a:spLocks noGrp="1" noChangeArrowheads="1"/>
          </p:cNvSpPr>
          <p:nvPr>
            <p:ph type="title" idx="4294967295"/>
          </p:nvPr>
        </p:nvSpPr>
        <p:spPr bwMode="auto">
          <a:xfrm>
            <a:off x="1341438" y="677863"/>
            <a:ext cx="6172200" cy="857250"/>
          </a:xfrm>
          <a:prstGeom prst="rect">
            <a:avLst/>
          </a:prstGeom>
          <a:noFill/>
          <a:ln>
            <a:miter lim="800000"/>
            <a:headEnd/>
            <a:tailEnd/>
          </a:ln>
        </p:spPr>
        <p:txBody>
          <a:bodyPr lIns="68554" tIns="34275" rIns="68554" bIns="34275" anchor="ctr"/>
          <a:lstStyle/>
          <a:p>
            <a:pPr algn="l"/>
            <a:r>
              <a:rPr lang="en-US" altLang="zh-CN" sz="2700" b="1" dirty="0">
                <a:solidFill>
                  <a:srgbClr val="0000E1"/>
                </a:solidFill>
                <a:latin typeface="Arial" charset="0"/>
                <a:cs typeface="Arial" charset="0"/>
              </a:rPr>
              <a:t>Read the passage again and fill in the blanks with the words in the box.</a:t>
            </a:r>
          </a:p>
        </p:txBody>
      </p:sp>
      <p:graphicFrame>
        <p:nvGraphicFramePr>
          <p:cNvPr id="158740" name="Group 20"/>
          <p:cNvGraphicFramePr>
            <a:graphicFrameLocks noGrp="1"/>
          </p:cNvGraphicFramePr>
          <p:nvPr>
            <p:ph type="tbl" idx="4294967295"/>
          </p:nvPr>
        </p:nvGraphicFramePr>
        <p:xfrm>
          <a:off x="1639888" y="1746250"/>
          <a:ext cx="6172200" cy="495268"/>
        </p:xfrm>
        <a:graphic>
          <a:graphicData uri="http://schemas.openxmlformats.org/drawingml/2006/table">
            <a:tbl>
              <a:tblPr/>
              <a:tblGrid>
                <a:gridCol w="6172200">
                  <a:extLst>
                    <a:ext uri="{9D8B030D-6E8A-4147-A177-3AD203B41FA5}">
                      <a16:colId xmlns:a16="http://schemas.microsoft.com/office/drawing/2014/main" val="20000"/>
                    </a:ext>
                  </a:extLst>
                </a:gridCol>
              </a:tblGrid>
              <a:tr h="489347">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dirty="0">
                          <a:ln>
                            <a:noFill/>
                          </a:ln>
                          <a:solidFill>
                            <a:srgbClr val="FFFFFF"/>
                          </a:solidFill>
                          <a:effectLst/>
                          <a:latin typeface="Times New Roman" panose="02020603050405020304" pitchFamily="18" charset="0"/>
                          <a:ea typeface="宋体" panose="02010600030101010101" pitchFamily="2" charset="-122"/>
                        </a:rPr>
                        <a:t>so     although     if        but         when </a:t>
                      </a:r>
                    </a:p>
                  </a:txBody>
                  <a:tcPr marL="68580" marR="68580" marT="34274" marB="34274" anchor="ctr" horzOverflow="overflow">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lnTlToBr>
                      <a:noFill/>
                    </a:lnTlToBr>
                    <a:lnBlToTr>
                      <a:noFill/>
                    </a:lnBlToTr>
                    <a:solidFill>
                      <a:schemeClr val="accent1">
                        <a:lumMod val="90000"/>
                      </a:schemeClr>
                    </a:solidFill>
                  </a:tcPr>
                </a:tc>
                <a:extLst>
                  <a:ext uri="{0D108BD9-81ED-4DB2-BD59-A6C34878D82A}">
                    <a16:rowId xmlns:a16="http://schemas.microsoft.com/office/drawing/2014/main" val="10000"/>
                  </a:ext>
                </a:extLst>
              </a:tr>
            </a:tbl>
          </a:graphicData>
        </a:graphic>
      </p:graphicFrame>
      <p:sp>
        <p:nvSpPr>
          <p:cNvPr id="158724" name="Rectangle 4"/>
          <p:cNvSpPr>
            <a:spLocks noChangeArrowheads="1"/>
          </p:cNvSpPr>
          <p:nvPr/>
        </p:nvSpPr>
        <p:spPr bwMode="auto">
          <a:xfrm>
            <a:off x="7188200" y="3543867"/>
            <a:ext cx="984200" cy="500063"/>
          </a:xfrm>
          <a:prstGeom prst="rect">
            <a:avLst/>
          </a:prstGeom>
          <a:noFill/>
          <a:ln w="9525">
            <a:noFill/>
            <a:miter lim="800000"/>
            <a:headEnd/>
            <a:tailEnd/>
          </a:ln>
        </p:spPr>
        <p:txBody>
          <a:bodyPr wrap="square" lIns="68580" tIns="34290" rIns="68580" bIns="34290">
            <a:spAutoFit/>
          </a:bodyPr>
          <a:lstStyle/>
          <a:p>
            <a:r>
              <a:rPr lang="en-US" altLang="zh-CN" sz="2800" b="1" dirty="0">
                <a:solidFill>
                  <a:srgbClr val="FF0000"/>
                </a:solidFill>
                <a:latin typeface="Times New Roman" pitchFamily="18" charset="0"/>
              </a:rPr>
              <a:t>so</a:t>
            </a:r>
          </a:p>
        </p:txBody>
      </p:sp>
      <p:sp>
        <p:nvSpPr>
          <p:cNvPr id="158725" name="Rectangle 5"/>
          <p:cNvSpPr>
            <a:spLocks noChangeArrowheads="1"/>
          </p:cNvSpPr>
          <p:nvPr/>
        </p:nvSpPr>
        <p:spPr bwMode="auto">
          <a:xfrm>
            <a:off x="2916238" y="2647950"/>
            <a:ext cx="1151706" cy="500063"/>
          </a:xfrm>
          <a:prstGeom prst="rect">
            <a:avLst/>
          </a:prstGeom>
          <a:noFill/>
          <a:ln w="9525">
            <a:noFill/>
            <a:miter lim="800000"/>
            <a:headEnd/>
            <a:tailEnd/>
          </a:ln>
        </p:spPr>
        <p:txBody>
          <a:bodyPr wrap="square" lIns="68580" tIns="34290" rIns="68580" bIns="34290">
            <a:spAutoFit/>
          </a:bodyPr>
          <a:lstStyle/>
          <a:p>
            <a:r>
              <a:rPr lang="en-US" altLang="zh-CN" sz="2800" b="1" dirty="0">
                <a:solidFill>
                  <a:srgbClr val="FF0000"/>
                </a:solidFill>
                <a:latin typeface="Times New Roman" pitchFamily="18" charset="0"/>
              </a:rPr>
              <a:t>when</a:t>
            </a:r>
          </a:p>
        </p:txBody>
      </p:sp>
      <p:sp>
        <p:nvSpPr>
          <p:cNvPr id="8" name="单圆角矩形 7"/>
          <p:cNvSpPr/>
          <p:nvPr/>
        </p:nvSpPr>
        <p:spPr bwMode="auto">
          <a:xfrm>
            <a:off x="611188" y="771525"/>
            <a:ext cx="574675" cy="528638"/>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3b</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8725"/>
                                        </p:tgtEl>
                                        <p:attrNameLst>
                                          <p:attrName>style.visibility</p:attrName>
                                        </p:attrNameLst>
                                      </p:cBhvr>
                                      <p:to>
                                        <p:strVal val="visible"/>
                                      </p:to>
                                    </p:set>
                                    <p:animEffect transition="in" filter="diamond(in)">
                                      <p:cBhvr>
                                        <p:cTn id="7" dur="2000"/>
                                        <p:tgtEl>
                                          <p:spTgt spid="15872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58724"/>
                                        </p:tgtEl>
                                        <p:attrNameLst>
                                          <p:attrName>style.visibility</p:attrName>
                                        </p:attrNameLst>
                                      </p:cBhvr>
                                      <p:to>
                                        <p:strVal val="visible"/>
                                      </p:to>
                                    </p:set>
                                    <p:animEffect transition="in" filter="diamond(in)">
                                      <p:cBhvr>
                                        <p:cTn id="12" dur="2000"/>
                                        <p:tgtEl>
                                          <p:spTgt spid="158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4" grpId="0"/>
      <p:bldP spid="1587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ChangeArrowheads="1"/>
          </p:cNvSpPr>
          <p:nvPr/>
        </p:nvSpPr>
        <p:spPr bwMode="auto">
          <a:xfrm>
            <a:off x="848519" y="842963"/>
            <a:ext cx="7488237" cy="3643562"/>
          </a:xfrm>
          <a:prstGeom prst="rect">
            <a:avLst/>
          </a:prstGeom>
          <a:noFill/>
          <a:ln w="9525">
            <a:noFill/>
            <a:miter lim="800000"/>
            <a:headEnd/>
            <a:tailEnd/>
          </a:ln>
        </p:spPr>
        <p:txBody>
          <a:bodyPr lIns="68580" tIns="34290" rIns="68580" bIns="34290">
            <a:spAutoFit/>
          </a:bodyPr>
          <a:lstStyle/>
          <a:p>
            <a:pPr>
              <a:lnSpc>
                <a:spcPct val="120000"/>
              </a:lnSpc>
              <a:buFont typeface="Arial" charset="0"/>
              <a:buAutoNum type="arabicPeriod" startAt="3"/>
            </a:pPr>
            <a:r>
              <a:rPr lang="en-US" altLang="zh-CN" sz="2800" b="1" dirty="0">
                <a:latin typeface="Times New Roman" pitchFamily="18" charset="0"/>
              </a:rPr>
              <a:t> Many think that sharks are too strong to be  </a:t>
            </a:r>
          </a:p>
          <a:p>
            <a:pPr>
              <a:lnSpc>
                <a:spcPct val="120000"/>
              </a:lnSpc>
            </a:pPr>
            <a:r>
              <a:rPr lang="en-US" altLang="zh-CN" sz="2800" b="1" dirty="0">
                <a:latin typeface="Times New Roman" pitchFamily="18" charset="0"/>
              </a:rPr>
              <a:t>    endangered, _________ they are wrong. </a:t>
            </a:r>
          </a:p>
          <a:p>
            <a:pPr>
              <a:lnSpc>
                <a:spcPct val="120000"/>
              </a:lnSpc>
              <a:buFont typeface="Arial" charset="0"/>
              <a:buAutoNum type="arabicPeriod" startAt="4"/>
            </a:pPr>
            <a:r>
              <a:rPr lang="en-US" altLang="zh-CN" sz="2800" b="1" dirty="0">
                <a:latin typeface="Times New Roman" pitchFamily="18" charset="0"/>
              </a:rPr>
              <a:t> _________there are no scientific studies to </a:t>
            </a:r>
          </a:p>
          <a:p>
            <a:pPr>
              <a:lnSpc>
                <a:spcPct val="120000"/>
              </a:lnSpc>
            </a:pPr>
            <a:r>
              <a:rPr lang="en-US" altLang="zh-CN" sz="2800" b="1" dirty="0">
                <a:latin typeface="Times New Roman" pitchFamily="18" charset="0"/>
              </a:rPr>
              <a:t>    support this, a lot of people believe that shark </a:t>
            </a:r>
          </a:p>
          <a:p>
            <a:pPr>
              <a:lnSpc>
                <a:spcPct val="120000"/>
              </a:lnSpc>
            </a:pPr>
            <a:r>
              <a:rPr lang="en-US" altLang="zh-CN" sz="2800" b="1" dirty="0">
                <a:latin typeface="Times New Roman" pitchFamily="18" charset="0"/>
              </a:rPr>
              <a:t>    fins are good for health. </a:t>
            </a:r>
          </a:p>
          <a:p>
            <a:pPr>
              <a:lnSpc>
                <a:spcPct val="120000"/>
              </a:lnSpc>
            </a:pPr>
            <a:r>
              <a:rPr lang="en-US" altLang="zh-CN" sz="2800" b="1" dirty="0">
                <a:latin typeface="Times New Roman" pitchFamily="18" charset="0"/>
              </a:rPr>
              <a:t>5. Sharks may disappear one day ____ we do </a:t>
            </a:r>
          </a:p>
          <a:p>
            <a:pPr>
              <a:lnSpc>
                <a:spcPct val="120000"/>
              </a:lnSpc>
            </a:pPr>
            <a:r>
              <a:rPr lang="en-US" altLang="zh-CN" sz="2800" b="1" dirty="0">
                <a:latin typeface="Times New Roman" pitchFamily="18" charset="0"/>
              </a:rPr>
              <a:t>    not do something to stop the sale of shark fins.</a:t>
            </a:r>
          </a:p>
        </p:txBody>
      </p:sp>
      <p:sp>
        <p:nvSpPr>
          <p:cNvPr id="159747" name="Rectangle 3"/>
          <p:cNvSpPr>
            <a:spLocks noChangeArrowheads="1"/>
          </p:cNvSpPr>
          <p:nvPr/>
        </p:nvSpPr>
        <p:spPr bwMode="auto">
          <a:xfrm>
            <a:off x="3563938" y="1387475"/>
            <a:ext cx="1028700" cy="500063"/>
          </a:xfrm>
          <a:prstGeom prst="rect">
            <a:avLst/>
          </a:prstGeom>
          <a:noFill/>
          <a:ln w="9525">
            <a:noFill/>
            <a:miter lim="800000"/>
            <a:headEnd/>
            <a:tailEnd/>
          </a:ln>
        </p:spPr>
        <p:txBody>
          <a:bodyPr lIns="68580" tIns="34290" rIns="68580" bIns="34290">
            <a:spAutoFit/>
          </a:bodyPr>
          <a:lstStyle/>
          <a:p>
            <a:r>
              <a:rPr lang="en-US" altLang="zh-CN" sz="2800" b="1" dirty="0">
                <a:solidFill>
                  <a:srgbClr val="FF0000"/>
                </a:solidFill>
                <a:latin typeface="Times New Roman" pitchFamily="18" charset="0"/>
              </a:rPr>
              <a:t>but</a:t>
            </a:r>
          </a:p>
        </p:txBody>
      </p:sp>
      <p:sp>
        <p:nvSpPr>
          <p:cNvPr id="159748" name="Rectangle 4"/>
          <p:cNvSpPr>
            <a:spLocks noChangeArrowheads="1"/>
          </p:cNvSpPr>
          <p:nvPr/>
        </p:nvSpPr>
        <p:spPr bwMode="auto">
          <a:xfrm>
            <a:off x="1259632" y="1887538"/>
            <a:ext cx="1600200" cy="500063"/>
          </a:xfrm>
          <a:prstGeom prst="rect">
            <a:avLst/>
          </a:prstGeom>
          <a:noFill/>
          <a:ln w="9525">
            <a:noFill/>
            <a:miter lim="800000"/>
            <a:headEnd/>
            <a:tailEnd/>
          </a:ln>
        </p:spPr>
        <p:txBody>
          <a:bodyPr lIns="68580" tIns="34290" rIns="68580" bIns="34290">
            <a:spAutoFit/>
          </a:bodyPr>
          <a:lstStyle/>
          <a:p>
            <a:r>
              <a:rPr lang="en-US" altLang="zh-CN" sz="2800" b="1" dirty="0">
                <a:solidFill>
                  <a:srgbClr val="FF0000"/>
                </a:solidFill>
                <a:latin typeface="Times New Roman" pitchFamily="18" charset="0"/>
              </a:rPr>
              <a:t>Although</a:t>
            </a:r>
          </a:p>
        </p:txBody>
      </p:sp>
      <p:sp>
        <p:nvSpPr>
          <p:cNvPr id="159749" name="Rectangle 5"/>
          <p:cNvSpPr>
            <a:spLocks noChangeArrowheads="1"/>
          </p:cNvSpPr>
          <p:nvPr/>
        </p:nvSpPr>
        <p:spPr bwMode="auto">
          <a:xfrm>
            <a:off x="6084168" y="3435846"/>
            <a:ext cx="1028700" cy="500063"/>
          </a:xfrm>
          <a:prstGeom prst="rect">
            <a:avLst/>
          </a:prstGeom>
          <a:noFill/>
          <a:ln w="9525">
            <a:noFill/>
            <a:miter lim="800000"/>
            <a:headEnd/>
            <a:tailEnd/>
          </a:ln>
        </p:spPr>
        <p:txBody>
          <a:bodyPr lIns="68580" tIns="34290" rIns="68580" bIns="34290">
            <a:spAutoFit/>
          </a:bodyPr>
          <a:lstStyle/>
          <a:p>
            <a:r>
              <a:rPr lang="en-US" altLang="zh-CN" sz="2800" b="1" dirty="0">
                <a:solidFill>
                  <a:srgbClr val="FF0000"/>
                </a:solidFill>
                <a:latin typeface="Times New Roman" pitchFamily="18" charset="0"/>
              </a:rPr>
              <a:t>if</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59747"/>
                                        </p:tgtEl>
                                        <p:attrNameLst>
                                          <p:attrName>style.visibility</p:attrName>
                                        </p:attrNameLst>
                                      </p:cBhvr>
                                      <p:to>
                                        <p:strVal val="visible"/>
                                      </p:to>
                                    </p:set>
                                    <p:animScale>
                                      <p:cBhvr>
                                        <p:cTn id="7" dur="1000" decel="50000" fill="hold">
                                          <p:stCondLst>
                                            <p:cond delay="0"/>
                                          </p:stCondLst>
                                        </p:cTn>
                                        <p:tgtEl>
                                          <p:spTgt spid="1597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59747"/>
                                        </p:tgtEl>
                                        <p:attrNameLst>
                                          <p:attrName>ppt_x</p:attrName>
                                          <p:attrName>ppt_y</p:attrName>
                                        </p:attrNameLst>
                                      </p:cBhvr>
                                      <p:rCtr x="0" y="0"/>
                                    </p:animMotion>
                                    <p:animEffect transition="in" filter="fade">
                                      <p:cBhvr>
                                        <p:cTn id="9" dur="1000"/>
                                        <p:tgtEl>
                                          <p:spTgt spid="159747"/>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159748"/>
                                        </p:tgtEl>
                                        <p:attrNameLst>
                                          <p:attrName>style.visibility</p:attrName>
                                        </p:attrNameLst>
                                      </p:cBhvr>
                                      <p:to>
                                        <p:strVal val="visible"/>
                                      </p:to>
                                    </p:set>
                                    <p:animScale>
                                      <p:cBhvr>
                                        <p:cTn id="14" dur="1000" decel="50000" fill="hold">
                                          <p:stCondLst>
                                            <p:cond delay="0"/>
                                          </p:stCondLst>
                                        </p:cTn>
                                        <p:tgtEl>
                                          <p:spTgt spid="1597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159748"/>
                                        </p:tgtEl>
                                        <p:attrNameLst>
                                          <p:attrName>ppt_x</p:attrName>
                                          <p:attrName>ppt_y</p:attrName>
                                        </p:attrNameLst>
                                      </p:cBhvr>
                                      <p:rCtr x="0" y="0"/>
                                    </p:animMotion>
                                    <p:animEffect transition="in" filter="fade">
                                      <p:cBhvr>
                                        <p:cTn id="16" dur="1000"/>
                                        <p:tgtEl>
                                          <p:spTgt spid="159748"/>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159749"/>
                                        </p:tgtEl>
                                        <p:attrNameLst>
                                          <p:attrName>style.visibility</p:attrName>
                                        </p:attrNameLst>
                                      </p:cBhvr>
                                      <p:to>
                                        <p:strVal val="visible"/>
                                      </p:to>
                                    </p:set>
                                    <p:animScale>
                                      <p:cBhvr>
                                        <p:cTn id="21" dur="1000" decel="50000" fill="hold">
                                          <p:stCondLst>
                                            <p:cond delay="0"/>
                                          </p:stCondLst>
                                        </p:cTn>
                                        <p:tgtEl>
                                          <p:spTgt spid="1597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159749"/>
                                        </p:tgtEl>
                                        <p:attrNameLst>
                                          <p:attrName>ppt_x</p:attrName>
                                          <p:attrName>ppt_y</p:attrName>
                                        </p:attrNameLst>
                                      </p:cBhvr>
                                      <p:rCtr x="0" y="0"/>
                                    </p:animMotion>
                                    <p:animEffect transition="in" filter="fade">
                                      <p:cBhvr>
                                        <p:cTn id="23" dur="1000"/>
                                        <p:tgtEl>
                                          <p:spTgt spid="159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p:bldP spid="159748" grpId="0"/>
      <p:bldP spid="1597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 Box 6"/>
          <p:cNvSpPr txBox="1">
            <a:spLocks noChangeArrowheads="1"/>
          </p:cNvSpPr>
          <p:nvPr/>
        </p:nvSpPr>
        <p:spPr bwMode="auto">
          <a:xfrm>
            <a:off x="1303338" y="1371600"/>
            <a:ext cx="6081712" cy="552450"/>
          </a:xfrm>
          <a:prstGeom prst="rect">
            <a:avLst/>
          </a:prstGeom>
          <a:noFill/>
          <a:ln w="9525">
            <a:noFill/>
            <a:miter lim="800000"/>
            <a:headEnd/>
            <a:tailEnd/>
          </a:ln>
        </p:spPr>
        <p:txBody>
          <a:bodyPr lIns="68554" tIns="34275" rIns="68554" bIns="34275">
            <a:spAutoFit/>
          </a:bodyPr>
          <a:lstStyle/>
          <a:p>
            <a:pPr>
              <a:lnSpc>
                <a:spcPct val="120000"/>
              </a:lnSpc>
            </a:pPr>
            <a:r>
              <a:rPr lang="en-US" altLang="zh-CN" sz="2800" b="1" dirty="0">
                <a:solidFill>
                  <a:srgbClr val="002060"/>
                </a:solidFill>
                <a:latin typeface="Times New Roman" pitchFamily="18" charset="0"/>
                <a:cs typeface="Times New Roman" pitchFamily="18" charset="0"/>
              </a:rPr>
              <a:t>What should we do to save the animals?</a:t>
            </a:r>
          </a:p>
        </p:txBody>
      </p:sp>
      <p:pic>
        <p:nvPicPr>
          <p:cNvPr id="62466" name="图片 1" descr="0ddfe414b8bab76b6172e8ba58fb1825"/>
          <p:cNvPicPr>
            <a:picLocks noChangeAspect="1" noChangeArrowheads="1"/>
          </p:cNvPicPr>
          <p:nvPr/>
        </p:nvPicPr>
        <p:blipFill>
          <a:blip r:embed="rId2"/>
          <a:srcRect l="4535" t="6337" r="5447" b="3133"/>
          <a:stretch>
            <a:fillRect/>
          </a:stretch>
        </p:blipFill>
        <p:spPr bwMode="auto">
          <a:xfrm>
            <a:off x="2771775" y="2066925"/>
            <a:ext cx="3384550" cy="2919413"/>
          </a:xfrm>
          <a:prstGeom prst="rect">
            <a:avLst/>
          </a:prstGeom>
          <a:noFill/>
          <a:ln w="9525">
            <a:noFill/>
            <a:miter lim="800000"/>
            <a:headEnd/>
            <a:tailEnd/>
          </a:ln>
        </p:spPr>
      </p:pic>
      <p:sp>
        <p:nvSpPr>
          <p:cNvPr id="62467" name="TextBox 1"/>
          <p:cNvSpPr txBox="1">
            <a:spLocks noChangeArrowheads="1"/>
          </p:cNvSpPr>
          <p:nvPr/>
        </p:nvSpPr>
        <p:spPr bwMode="auto">
          <a:xfrm>
            <a:off x="971550" y="763588"/>
            <a:ext cx="2447925" cy="584200"/>
          </a:xfrm>
          <a:prstGeom prst="rect">
            <a:avLst/>
          </a:prstGeom>
          <a:noFill/>
          <a:ln w="9525">
            <a:noFill/>
            <a:miter lim="800000"/>
            <a:headEnd/>
            <a:tailEnd/>
          </a:ln>
        </p:spPr>
        <p:txBody>
          <a:bodyPr>
            <a:spAutoFit/>
          </a:bodyPr>
          <a:lstStyle/>
          <a:p>
            <a:r>
              <a:rPr lang="en-US" altLang="zh-CN" sz="3200" b="1" dirty="0">
                <a:solidFill>
                  <a:srgbClr val="FF0000"/>
                </a:solidFill>
                <a:latin typeface="Comic Sans MS" pitchFamily="66" charset="0"/>
              </a:rPr>
              <a:t>Discussion</a:t>
            </a:r>
            <a:endParaRPr lang="zh-CN" altLang="en-US" sz="3200" b="1" dirty="0">
              <a:solidFill>
                <a:srgbClr val="FF0000"/>
              </a:solidFill>
              <a:latin typeface="Comic Sans MS" pitchFamily="66"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539552" y="627534"/>
            <a:ext cx="2992283" cy="675145"/>
          </a:xfrm>
          <a:prstGeom prst="rect">
            <a:avLst/>
          </a:prstGeom>
        </p:spPr>
        <p:txBody>
          <a:bodyPr wrap="none" lIns="68580" tIns="34290" rIns="68580" bIns="34290" fromWordArt="1">
            <a:scene3d>
              <a:camera prst="orthographicFront"/>
              <a:lightRig rig="threePt" dir="t"/>
            </a:scene3d>
          </a:bodyPr>
          <a:lstStyle/>
          <a:p>
            <a:pPr marL="386080" indent="-386080">
              <a:lnSpc>
                <a:spcPct val="125000"/>
              </a:lnSpc>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 Objectives</a:t>
            </a:r>
            <a:endParaRPr lang="zh-CN" altLang="en-US"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706438" y="1419225"/>
            <a:ext cx="7704137" cy="2692400"/>
          </a:xfrm>
          <a:prstGeom prst="rect">
            <a:avLst/>
          </a:prstGeom>
          <a:ln w="38100">
            <a:solidFill>
              <a:schemeClr val="accent3">
                <a:lumMod val="75000"/>
              </a:schemeClr>
            </a:solidFill>
          </a:ln>
        </p:spPr>
        <p:txBody>
          <a:bodyPr>
            <a:spAutoFit/>
          </a:bodyPr>
          <a:lstStyle/>
          <a:p>
            <a:pPr>
              <a:lnSpc>
                <a:spcPct val="130000"/>
              </a:lnSpc>
              <a:buClr>
                <a:schemeClr val="accent3">
                  <a:lumMod val="75000"/>
                </a:schemeClr>
              </a:buClr>
              <a:buFont typeface="Wingdings" panose="05000000000000000000" pitchFamily="2" charset="2"/>
              <a:buChar char="u"/>
              <a:defRPr/>
            </a:pPr>
            <a:r>
              <a:rPr lang="en-US" altLang="zh-CN" sz="2600" b="1" dirty="0">
                <a:solidFill>
                  <a:srgbClr val="002060"/>
                </a:solidFill>
                <a:latin typeface="Comic Sans MS" panose="030F0702030302020204" pitchFamily="66" charset="0"/>
                <a:ea typeface="宋体" panose="02010600030101010101" pitchFamily="2" charset="-122"/>
              </a:rPr>
              <a:t>To have the awareness (</a:t>
            </a:r>
            <a:r>
              <a:rPr lang="zh-CN" altLang="en-US" sz="2600" b="1" dirty="0">
                <a:solidFill>
                  <a:srgbClr val="002060"/>
                </a:solidFill>
                <a:latin typeface="Comic Sans MS" panose="030F0702030302020204" pitchFamily="66" charset="0"/>
                <a:ea typeface="宋体" panose="02010600030101010101" pitchFamily="2" charset="-122"/>
              </a:rPr>
              <a:t>意识</a:t>
            </a:r>
            <a:r>
              <a:rPr lang="en-US" altLang="zh-CN" sz="2600" b="1" dirty="0">
                <a:solidFill>
                  <a:srgbClr val="002060"/>
                </a:solidFill>
                <a:latin typeface="Comic Sans MS" panose="030F0702030302020204" pitchFamily="66" charset="0"/>
                <a:ea typeface="宋体" panose="02010600030101010101" pitchFamily="2" charset="-122"/>
              </a:rPr>
              <a:t>)of protecting   </a:t>
            </a:r>
          </a:p>
          <a:p>
            <a:pPr>
              <a:lnSpc>
                <a:spcPct val="130000"/>
              </a:lnSpc>
              <a:buClr>
                <a:schemeClr val="accent5"/>
              </a:buClr>
              <a:defRPr/>
            </a:pPr>
            <a:r>
              <a:rPr lang="en-US" altLang="zh-CN" sz="2600" b="1" dirty="0">
                <a:solidFill>
                  <a:srgbClr val="002060"/>
                </a:solidFill>
                <a:latin typeface="Comic Sans MS" panose="030F0702030302020204" pitchFamily="66" charset="0"/>
                <a:ea typeface="宋体" panose="02010600030101010101" pitchFamily="2" charset="-122"/>
              </a:rPr>
              <a:t>   sharks and respecting nature.</a:t>
            </a:r>
          </a:p>
          <a:p>
            <a:pPr>
              <a:lnSpc>
                <a:spcPct val="130000"/>
              </a:lnSpc>
              <a:buClr>
                <a:schemeClr val="accent3">
                  <a:lumMod val="75000"/>
                </a:schemeClr>
              </a:buClr>
              <a:buFont typeface="Wingdings" panose="05000000000000000000" pitchFamily="2" charset="2"/>
              <a:buChar char="u"/>
              <a:defRPr/>
            </a:pPr>
            <a:r>
              <a:rPr lang="en-US" altLang="zh-CN" sz="2600" b="1" dirty="0">
                <a:solidFill>
                  <a:srgbClr val="002060"/>
                </a:solidFill>
                <a:latin typeface="Comic Sans MS" panose="030F0702030302020204" pitchFamily="66" charset="0"/>
                <a:ea typeface="宋体" panose="02010600030101010101" pitchFamily="2" charset="-122"/>
              </a:rPr>
              <a:t>To understand the passage about </a:t>
            </a:r>
          </a:p>
          <a:p>
            <a:pPr>
              <a:lnSpc>
                <a:spcPct val="130000"/>
              </a:lnSpc>
              <a:buClr>
                <a:schemeClr val="accent5"/>
              </a:buClr>
              <a:defRPr/>
            </a:pPr>
            <a:r>
              <a:rPr lang="en-US" altLang="zh-CN" sz="2600" b="1" dirty="0">
                <a:solidFill>
                  <a:srgbClr val="002060"/>
                </a:solidFill>
                <a:latin typeface="Comic Sans MS" panose="030F0702030302020204" pitchFamily="66" charset="0"/>
                <a:ea typeface="宋体" panose="02010600030101010101" pitchFamily="2" charset="-122"/>
              </a:rPr>
              <a:t>   endangered animals—sharks.</a:t>
            </a:r>
          </a:p>
          <a:p>
            <a:pPr>
              <a:lnSpc>
                <a:spcPct val="130000"/>
              </a:lnSpc>
              <a:buClr>
                <a:schemeClr val="accent3">
                  <a:lumMod val="75000"/>
                </a:schemeClr>
              </a:buClr>
              <a:buFont typeface="Wingdings" panose="05000000000000000000" pitchFamily="2" charset="2"/>
              <a:buChar char="u"/>
              <a:defRPr/>
            </a:pPr>
            <a:r>
              <a:rPr lang="en-US" altLang="zh-CN" sz="2600" b="1" dirty="0">
                <a:solidFill>
                  <a:srgbClr val="002060"/>
                </a:solidFill>
                <a:latin typeface="Comic Sans MS" panose="030F0702030302020204" pitchFamily="66" charset="0"/>
                <a:ea typeface="宋体" panose="02010600030101010101" pitchFamily="2" charset="-122"/>
              </a:rPr>
              <a:t>To learn to use some words and expressions.</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内容占位符 3" descr="16pic_841384_b.jpg"/>
          <p:cNvPicPr>
            <a:picLocks noChangeAspect="1" noChangeArrowheads="1"/>
          </p:cNvPicPr>
          <p:nvPr/>
        </p:nvPicPr>
        <p:blipFill>
          <a:blip r:embed="rId2"/>
          <a:srcRect/>
          <a:stretch>
            <a:fillRect/>
          </a:stretch>
        </p:blipFill>
        <p:spPr bwMode="auto">
          <a:xfrm>
            <a:off x="2924175" y="1443038"/>
            <a:ext cx="3519488" cy="3389312"/>
          </a:xfrm>
          <a:prstGeom prst="rect">
            <a:avLst/>
          </a:prstGeom>
          <a:noFill/>
          <a:ln w="9525">
            <a:noFill/>
            <a:miter lim="800000"/>
            <a:headEnd/>
            <a:tailEnd/>
          </a:ln>
        </p:spPr>
      </p:pic>
      <p:sp>
        <p:nvSpPr>
          <p:cNvPr id="63490" name="矩形 6"/>
          <p:cNvSpPr>
            <a:spLocks noChangeArrowheads="1"/>
          </p:cNvSpPr>
          <p:nvPr/>
        </p:nvSpPr>
        <p:spPr bwMode="auto">
          <a:xfrm>
            <a:off x="3194050" y="785813"/>
            <a:ext cx="2905125" cy="561975"/>
          </a:xfrm>
          <a:prstGeom prst="rect">
            <a:avLst/>
          </a:prstGeom>
          <a:noFill/>
          <a:ln w="9525">
            <a:noFill/>
            <a:miter lim="800000"/>
            <a:headEnd/>
            <a:tailEnd/>
          </a:ln>
        </p:spPr>
        <p:txBody>
          <a:bodyPr wrap="none" lIns="68580" tIns="34290" rIns="68580" bIns="34290">
            <a:spAutoFit/>
          </a:bodyPr>
          <a:lstStyle/>
          <a:p>
            <a:r>
              <a:rPr lang="en-US" altLang="zh-CN" sz="3200" b="1">
                <a:solidFill>
                  <a:srgbClr val="FF0000"/>
                </a:solidFill>
                <a:latin typeface="Times New Roman" pitchFamily="18" charset="0"/>
                <a:cs typeface="Times New Roman" pitchFamily="18" charset="0"/>
              </a:rPr>
              <a:t>Don’t kill them.</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noChangeArrowheads="1"/>
          </p:cNvSpPr>
          <p:nvPr>
            <p:ph type="title" idx="4294967295"/>
          </p:nvPr>
        </p:nvSpPr>
        <p:spPr bwMode="auto">
          <a:xfrm>
            <a:off x="2987675" y="842963"/>
            <a:ext cx="3060700" cy="504825"/>
          </a:xfrm>
          <a:prstGeom prst="rect">
            <a:avLst/>
          </a:prstGeom>
          <a:noFill/>
          <a:ln>
            <a:miter lim="800000"/>
            <a:headEnd/>
            <a:tailEnd/>
          </a:ln>
        </p:spPr>
        <p:txBody>
          <a:bodyPr lIns="68580" tIns="34290" rIns="68580" bIns="34290" anchor="ctr"/>
          <a:lstStyle/>
          <a:p>
            <a:pPr algn="l"/>
            <a:r>
              <a:rPr lang="en-US" altLang="zh-CN" sz="2800" b="1">
                <a:solidFill>
                  <a:srgbClr val="FF0000"/>
                </a:solidFill>
                <a:latin typeface="Times New Roman" pitchFamily="18" charset="0"/>
                <a:cs typeface="Times New Roman" pitchFamily="18" charset="0"/>
              </a:rPr>
              <a:t>Don’t wear them.</a:t>
            </a:r>
          </a:p>
        </p:txBody>
      </p:sp>
      <p:pic>
        <p:nvPicPr>
          <p:cNvPr id="64514" name="Picture 2" descr="C:\Users\Administrator\Desktop\133049979.jpg"/>
          <p:cNvPicPr>
            <a:picLocks noGrp="1" noChangeAspect="1" noChangeArrowheads="1"/>
          </p:cNvPicPr>
          <p:nvPr>
            <p:ph idx="4294967295"/>
          </p:nvPr>
        </p:nvPicPr>
        <p:blipFill>
          <a:blip r:embed="rId2"/>
          <a:srcRect/>
          <a:stretch>
            <a:fillRect/>
          </a:stretch>
        </p:blipFill>
        <p:spPr bwMode="auto">
          <a:xfrm>
            <a:off x="2484438" y="1492250"/>
            <a:ext cx="3830637" cy="3390900"/>
          </a:xfrm>
          <a:prstGeom prst="rect">
            <a:avLst/>
          </a:prstGeom>
          <a:noFill/>
          <a:ln>
            <a:miter lim="800000"/>
            <a:headEnd/>
            <a:tailEnd/>
          </a:ln>
        </p:spPr>
      </p:pic>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 1"/>
          <p:cNvSpPr>
            <a:spLocks noGrp="1" noChangeArrowheads="1"/>
          </p:cNvSpPr>
          <p:nvPr>
            <p:ph type="title" idx="4294967295"/>
          </p:nvPr>
        </p:nvSpPr>
        <p:spPr bwMode="auto">
          <a:xfrm>
            <a:off x="2474913" y="889000"/>
            <a:ext cx="4138612" cy="652463"/>
          </a:xfrm>
          <a:prstGeom prst="rect">
            <a:avLst/>
          </a:prstGeom>
          <a:noFill/>
          <a:ln>
            <a:miter lim="800000"/>
            <a:headEnd/>
            <a:tailEnd/>
          </a:ln>
        </p:spPr>
        <p:txBody>
          <a:bodyPr lIns="68580" tIns="34290" rIns="68580" bIns="34290" anchor="ctr"/>
          <a:lstStyle/>
          <a:p>
            <a:pPr algn="l"/>
            <a:r>
              <a:rPr lang="en-US" altLang="zh-CN" sz="2800" b="1">
                <a:solidFill>
                  <a:srgbClr val="FF0000"/>
                </a:solidFill>
                <a:latin typeface="Times New Roman" pitchFamily="18" charset="0"/>
                <a:cs typeface="Times New Roman" pitchFamily="18" charset="0"/>
              </a:rPr>
              <a:t>No trade  No murder</a:t>
            </a:r>
          </a:p>
        </p:txBody>
      </p:sp>
      <p:pic>
        <p:nvPicPr>
          <p:cNvPr id="65538" name="图片 1"/>
          <p:cNvPicPr>
            <a:picLocks noChangeAspect="1" noChangeArrowheads="1"/>
          </p:cNvPicPr>
          <p:nvPr/>
        </p:nvPicPr>
        <p:blipFill>
          <a:blip r:embed="rId2"/>
          <a:srcRect/>
          <a:stretch>
            <a:fillRect/>
          </a:stretch>
        </p:blipFill>
        <p:spPr bwMode="auto">
          <a:xfrm>
            <a:off x="2339975" y="1563688"/>
            <a:ext cx="4013200" cy="3240087"/>
          </a:xfrm>
          <a:prstGeom prst="rect">
            <a:avLst/>
          </a:prstGeom>
          <a:noFill/>
          <a:ln w="9525">
            <a:noFill/>
            <a:miter lim="800000"/>
            <a:headEnd/>
            <a:tailEnd/>
          </a:ln>
        </p:spPr>
      </p:pic>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文本框 1"/>
          <p:cNvSpPr txBox="1">
            <a:spLocks noChangeArrowheads="1"/>
          </p:cNvSpPr>
          <p:nvPr/>
        </p:nvSpPr>
        <p:spPr bwMode="auto">
          <a:xfrm>
            <a:off x="963613" y="1419225"/>
            <a:ext cx="7424737" cy="3302000"/>
          </a:xfrm>
          <a:prstGeom prst="rect">
            <a:avLst/>
          </a:prstGeom>
          <a:noFill/>
          <a:ln>
            <a:noFill/>
          </a:ln>
        </p:spPr>
        <p:txBody>
          <a:bodyPr lIns="68580" tIns="34290" rIns="68580" bIns="34290">
            <a:spAutoFit/>
          </a:bodyPr>
          <a:lstStyle/>
          <a:p>
            <a:pPr>
              <a:lnSpc>
                <a:spcPct val="150000"/>
              </a:lnSpc>
              <a:defRPr/>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Not only+倒装句，but also… </a:t>
            </a:r>
            <a:endPar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defRPr/>
            </a:pPr>
            <a:r>
              <a:rPr lang="zh-CN" altLang="en-US" sz="2800" b="1" dirty="0">
                <a:latin typeface="+mn-ea"/>
                <a:ea typeface="+mn-ea"/>
                <a:cs typeface="Times New Roman" panose="02020603050405020304" pitchFamily="18" charset="0"/>
              </a:rPr>
              <a:t>不但……而且……</a:t>
            </a:r>
          </a:p>
          <a:p>
            <a:pPr>
              <a:lnSpc>
                <a:spcPct val="150000"/>
              </a:lnSpc>
              <a:defRPr/>
            </a:pP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Not only can my sister play the piano, but also she can play the violin. </a:t>
            </a: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defRPr/>
            </a:pP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我姐姐不但会弹钢琴，还会拉小提琴。</a:t>
            </a:r>
          </a:p>
        </p:txBody>
      </p:sp>
      <p:sp>
        <p:nvSpPr>
          <p:cNvPr id="92162" name="Text Box 3"/>
          <p:cNvSpPr txBox="1"/>
          <p:nvPr/>
        </p:nvSpPr>
        <p:spPr>
          <a:xfrm>
            <a:off x="2338388" y="600075"/>
            <a:ext cx="4681537" cy="728663"/>
          </a:xfrm>
          <a:prstGeom prst="rect">
            <a:avLst/>
          </a:prstGeom>
          <a:noFill/>
          <a:ln w="9525">
            <a:noFill/>
          </a:ln>
        </p:spPr>
        <p:txBody>
          <a:bodyPr lIns="51433" tIns="25716" rIns="51433" bIns="25716">
            <a:spAutoFit/>
          </a:bodyPr>
          <a:lstStyle/>
          <a:p>
            <a:pPr>
              <a:spcBef>
                <a:spcPct val="50000"/>
              </a:spcBef>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Arial Unicode MS" charset="-122"/>
                <a:cs typeface="Arial" panose="020B0604020202020204" pitchFamily="34" charset="0"/>
              </a:rPr>
              <a:t>Language points</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9153">
                                            <p:txEl>
                                              <p:pRg st="0" end="0"/>
                                            </p:txEl>
                                          </p:spTgt>
                                        </p:tgtEl>
                                        <p:attrNameLst>
                                          <p:attrName>style.visibility</p:attrName>
                                        </p:attrNameLst>
                                      </p:cBhvr>
                                      <p:to>
                                        <p:strVal val="visible"/>
                                      </p:to>
                                    </p:set>
                                    <p:animEffect transition="in" filter="barn(inVertical)">
                                      <p:cBhvr>
                                        <p:cTn id="7" dur="500"/>
                                        <p:tgtEl>
                                          <p:spTgt spid="491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9153">
                                            <p:txEl>
                                              <p:pRg st="1" end="1"/>
                                            </p:txEl>
                                          </p:spTgt>
                                        </p:tgtEl>
                                        <p:attrNameLst>
                                          <p:attrName>style.visibility</p:attrName>
                                        </p:attrNameLst>
                                      </p:cBhvr>
                                      <p:to>
                                        <p:strVal val="visible"/>
                                      </p:to>
                                    </p:set>
                                    <p:animEffect transition="in" filter="barn(inVertical)">
                                      <p:cBhvr>
                                        <p:cTn id="12" dur="500"/>
                                        <p:tgtEl>
                                          <p:spTgt spid="4915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9153">
                                            <p:txEl>
                                              <p:pRg st="2" end="2"/>
                                            </p:txEl>
                                          </p:spTgt>
                                        </p:tgtEl>
                                        <p:attrNameLst>
                                          <p:attrName>style.visibility</p:attrName>
                                        </p:attrNameLst>
                                      </p:cBhvr>
                                      <p:to>
                                        <p:strVal val="visible"/>
                                      </p:to>
                                    </p:set>
                                    <p:anim calcmode="lin" valueType="num">
                                      <p:cBhvr additive="base">
                                        <p:cTn id="17" dur="500" fill="hold"/>
                                        <p:tgtEl>
                                          <p:spTgt spid="4915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915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9153">
                                            <p:txEl>
                                              <p:pRg st="3" end="3"/>
                                            </p:txEl>
                                          </p:spTgt>
                                        </p:tgtEl>
                                        <p:attrNameLst>
                                          <p:attrName>style.visibility</p:attrName>
                                        </p:attrNameLst>
                                      </p:cBhvr>
                                      <p:to>
                                        <p:strVal val="visible"/>
                                      </p:to>
                                    </p:set>
                                    <p:anim calcmode="lin" valueType="num">
                                      <p:cBhvr additive="base">
                                        <p:cTn id="23" dur="500" fill="hold"/>
                                        <p:tgtEl>
                                          <p:spTgt spid="4915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915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476375" y="947738"/>
            <a:ext cx="6551613" cy="3711575"/>
          </a:xfrm>
          <a:prstGeom prst="rect">
            <a:avLst/>
          </a:prstGeom>
          <a:noFill/>
          <a:ln w="9525">
            <a:noFill/>
            <a:miter lim="800000"/>
            <a:headEnd/>
            <a:tailEnd/>
          </a:ln>
        </p:spPr>
        <p:txBody>
          <a:bodyPr>
            <a:spAutoFit/>
          </a:bodyPr>
          <a:lstStyle/>
          <a:p>
            <a:pPr>
              <a:lnSpc>
                <a:spcPct val="120000"/>
              </a:lnSpc>
            </a:pPr>
            <a:r>
              <a:rPr lang="en-US" altLang="zh-CN" sz="2800" b="1" dirty="0">
                <a:latin typeface="Times New Roman" pitchFamily="18" charset="0"/>
                <a:cs typeface="Times New Roman" pitchFamily="18" charset="0"/>
              </a:rPr>
              <a:t>2. </a:t>
            </a:r>
            <a:r>
              <a:rPr lang="en-US" altLang="zh-CN" sz="2800" b="1" dirty="0">
                <a:solidFill>
                  <a:srgbClr val="FF0000"/>
                </a:solidFill>
                <a:latin typeface="Times New Roman" pitchFamily="18" charset="0"/>
                <a:cs typeface="Times New Roman" pitchFamily="18" charset="0"/>
              </a:rPr>
              <a:t>harmful</a:t>
            </a:r>
            <a:r>
              <a:rPr lang="zh-CN" altLang="en-US" sz="2800" b="1" dirty="0">
                <a:solidFill>
                  <a:srgbClr val="FF0000"/>
                </a:solidFill>
                <a:latin typeface="Times New Roman" pitchFamily="18" charset="0"/>
                <a:cs typeface="Times New Roman" pitchFamily="18" charset="0"/>
              </a:rPr>
              <a:t> 有害的</a:t>
            </a:r>
            <a:endParaRPr lang="en-US" altLang="zh-CN" sz="2800" b="1" dirty="0">
              <a:solidFill>
                <a:srgbClr val="FF0000"/>
              </a:solidFill>
              <a:latin typeface="Times New Roman" pitchFamily="18" charset="0"/>
              <a:cs typeface="Times New Roman" pitchFamily="18" charset="0"/>
            </a:endParaRPr>
          </a:p>
          <a:p>
            <a:pPr>
              <a:lnSpc>
                <a:spcPct val="120000"/>
              </a:lnSpc>
            </a:pPr>
            <a:r>
              <a:rPr lang="zh-CN" altLang="en-US" sz="2800" b="1" dirty="0">
                <a:latin typeface="Times New Roman" pitchFamily="18" charset="0"/>
                <a:cs typeface="Times New Roman" pitchFamily="18" charset="0"/>
              </a:rPr>
              <a:t>构成的短语：</a:t>
            </a:r>
            <a:endParaRPr lang="en-US" altLang="zh-CN" sz="2800" b="1" dirty="0">
              <a:latin typeface="Times New Roman" pitchFamily="18" charset="0"/>
              <a:cs typeface="Times New Roman" pitchFamily="18" charset="0"/>
            </a:endParaRPr>
          </a:p>
          <a:p>
            <a:pPr>
              <a:lnSpc>
                <a:spcPct val="120000"/>
              </a:lnSpc>
            </a:pPr>
            <a:r>
              <a:rPr lang="en-US" altLang="zh-CN" sz="2800" b="1" dirty="0">
                <a:latin typeface="Times New Roman" pitchFamily="18" charset="0"/>
                <a:cs typeface="Times New Roman" pitchFamily="18" charset="0"/>
              </a:rPr>
              <a:t>   </a:t>
            </a:r>
            <a:r>
              <a:rPr lang="en-US" altLang="zh-CN" sz="2800" b="1" dirty="0">
                <a:solidFill>
                  <a:srgbClr val="FF0000"/>
                </a:solidFill>
                <a:latin typeface="Times New Roman" pitchFamily="18" charset="0"/>
                <a:cs typeface="Times New Roman" pitchFamily="18" charset="0"/>
              </a:rPr>
              <a:t>be harmful to sb./sth. </a:t>
            </a:r>
            <a:r>
              <a:rPr lang="zh-CN" altLang="en-US" sz="2800" b="1" dirty="0">
                <a:latin typeface="Times New Roman" pitchFamily="18" charset="0"/>
                <a:cs typeface="Times New Roman" pitchFamily="18" charset="0"/>
              </a:rPr>
              <a:t>对某人</a:t>
            </a:r>
            <a:r>
              <a:rPr lang="en-US" altLang="zh-CN" sz="2800" b="1" dirty="0">
                <a:latin typeface="Times New Roman" pitchFamily="18" charset="0"/>
                <a:cs typeface="Times New Roman" pitchFamily="18" charset="0"/>
              </a:rPr>
              <a:t>/</a:t>
            </a:r>
            <a:r>
              <a:rPr lang="zh-CN" altLang="en-US" sz="2800" b="1" dirty="0">
                <a:latin typeface="Times New Roman" pitchFamily="18" charset="0"/>
                <a:cs typeface="Times New Roman" pitchFamily="18" charset="0"/>
              </a:rPr>
              <a:t>某事有害</a:t>
            </a:r>
            <a:endParaRPr lang="en-US" altLang="zh-CN" sz="2800" b="1" dirty="0">
              <a:latin typeface="Times New Roman" pitchFamily="18" charset="0"/>
              <a:cs typeface="Times New Roman" pitchFamily="18" charset="0"/>
            </a:endParaRPr>
          </a:p>
          <a:p>
            <a:pPr>
              <a:lnSpc>
                <a:spcPct val="120000"/>
              </a:lnSpc>
            </a:pPr>
            <a:r>
              <a:rPr lang="en-US" altLang="zh-CN" sz="2800" b="1" dirty="0">
                <a:latin typeface="Times New Roman" pitchFamily="18" charset="0"/>
                <a:cs typeface="Times New Roman" pitchFamily="18" charset="0"/>
              </a:rPr>
              <a:t>=</a:t>
            </a:r>
            <a:r>
              <a:rPr lang="zh-CN" altLang="en-US" sz="2800" b="1" dirty="0">
                <a:latin typeface="Times New Roman" pitchFamily="18" charset="0"/>
                <a:cs typeface="Times New Roman" pitchFamily="18" charset="0"/>
              </a:rPr>
              <a:t> </a:t>
            </a:r>
            <a:r>
              <a:rPr lang="en-US" altLang="zh-CN" sz="2800" b="1" dirty="0">
                <a:solidFill>
                  <a:srgbClr val="FF0000"/>
                </a:solidFill>
                <a:latin typeface="Times New Roman" pitchFamily="18" charset="0"/>
                <a:cs typeface="Times New Roman" pitchFamily="18" charset="0"/>
              </a:rPr>
              <a:t>do harm to sb. </a:t>
            </a:r>
            <a:r>
              <a:rPr lang="zh-CN" altLang="en-US" sz="2800" b="1" dirty="0">
                <a:latin typeface="Times New Roman" pitchFamily="18" charset="0"/>
                <a:cs typeface="Times New Roman" pitchFamily="18" charset="0"/>
              </a:rPr>
              <a:t>或 </a:t>
            </a:r>
            <a:r>
              <a:rPr lang="en-US" altLang="zh-CN" sz="2800" b="1" dirty="0">
                <a:solidFill>
                  <a:srgbClr val="FF0000"/>
                </a:solidFill>
                <a:latin typeface="Times New Roman" pitchFamily="18" charset="0"/>
                <a:cs typeface="Times New Roman" pitchFamily="18" charset="0"/>
              </a:rPr>
              <a:t>be bad for sb./sth.</a:t>
            </a:r>
          </a:p>
          <a:p>
            <a:pPr>
              <a:lnSpc>
                <a:spcPct val="120000"/>
              </a:lnSpc>
            </a:pPr>
            <a:r>
              <a:rPr lang="en-US" altLang="zh-CN" sz="2800" b="1" dirty="0">
                <a:latin typeface="Times New Roman" pitchFamily="18" charset="0"/>
                <a:cs typeface="Times New Roman" pitchFamily="18" charset="0"/>
              </a:rPr>
              <a:t>   Smoking is harmful to our health.</a:t>
            </a:r>
          </a:p>
          <a:p>
            <a:pPr>
              <a:lnSpc>
                <a:spcPct val="120000"/>
              </a:lnSpc>
            </a:pPr>
            <a:r>
              <a:rPr lang="en-US" altLang="zh-CN" sz="2800" b="1" dirty="0">
                <a:latin typeface="Times New Roman" pitchFamily="18" charset="0"/>
                <a:cs typeface="Times New Roman" pitchFamily="18" charset="0"/>
              </a:rPr>
              <a:t>= Smoking does harm to our health.</a:t>
            </a:r>
          </a:p>
          <a:p>
            <a:pPr>
              <a:lnSpc>
                <a:spcPct val="120000"/>
              </a:lnSpc>
            </a:pPr>
            <a:r>
              <a:rPr lang="en-US" altLang="zh-CN" sz="2800" b="1" dirty="0">
                <a:latin typeface="Times New Roman" pitchFamily="18" charset="0"/>
                <a:cs typeface="Times New Roman" pitchFamily="18" charset="0"/>
              </a:rPr>
              <a:t>= Smoking is bad for our health</a:t>
            </a:r>
            <a:r>
              <a:rPr lang="zh-CN" altLang="en-US" sz="2800" b="1" dirty="0">
                <a:latin typeface="Times New Roman" pitchFamily="18" charset="0"/>
                <a:cs typeface="Times New Roman" pitchFamily="18" charset="0"/>
              </a:rPr>
              <a:t>。</a:t>
            </a:r>
            <a:endParaRPr lang="en-US" altLang="zh-CN" sz="2800" b="1" dirty="0">
              <a:latin typeface="Times New Roman" pitchFamily="18" charset="0"/>
              <a:cs typeface="Times New Roman"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wipe(down)">
                                      <p:cBhvr>
                                        <p:cTn id="29" dur="500"/>
                                        <p:tgtEl>
                                          <p:spTgt spid="2">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
                                            <p:txEl>
                                              <p:pRg st="5" end="5"/>
                                            </p:txEl>
                                          </p:spTgt>
                                        </p:tgtEl>
                                        <p:attrNameLst>
                                          <p:attrName>style.visibility</p:attrName>
                                        </p:attrNameLst>
                                      </p:cBhvr>
                                      <p:to>
                                        <p:strVal val="visible"/>
                                      </p:to>
                                    </p:set>
                                    <p:animEffect transition="in" filter="wipe(down)">
                                      <p:cBhvr>
                                        <p:cTn id="34" dur="500"/>
                                        <p:tgtEl>
                                          <p:spTgt spid="2">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animEffect transition="in" filter="wipe(down)">
                                      <p:cBhvr>
                                        <p:cTn id="3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044575" y="947738"/>
            <a:ext cx="7704138" cy="3145220"/>
          </a:xfrm>
          <a:prstGeom prst="rect">
            <a:avLst/>
          </a:prstGeom>
          <a:noFill/>
          <a:ln w="9525">
            <a:noFill/>
            <a:miter lim="800000"/>
            <a:headEnd/>
            <a:tailEnd/>
          </a:ln>
        </p:spPr>
        <p:txBody>
          <a:bodyPr>
            <a:spAutoFit/>
          </a:bodyPr>
          <a:lstStyle/>
          <a:p>
            <a:pPr>
              <a:lnSpc>
                <a:spcPct val="120000"/>
              </a:lnSpc>
            </a:pPr>
            <a:r>
              <a:rPr lang="en-US" altLang="zh-CN" sz="2800" b="1" dirty="0">
                <a:latin typeface="Times New Roman" pitchFamily="18" charset="0"/>
                <a:cs typeface="Times New Roman" pitchFamily="18" charset="0"/>
              </a:rPr>
              <a:t>3.</a:t>
            </a:r>
            <a:r>
              <a:rPr lang="en-US" altLang="zh-CN" sz="2800" b="1" dirty="0">
                <a:solidFill>
                  <a:srgbClr val="FF0000"/>
                </a:solidFill>
                <a:latin typeface="Times New Roman" pitchFamily="18" charset="0"/>
                <a:cs typeface="Times New Roman" pitchFamily="18" charset="0"/>
              </a:rPr>
              <a:t>endangered </a:t>
            </a:r>
            <a:r>
              <a:rPr lang="zh-CN" altLang="en-US" sz="2800" b="1" dirty="0">
                <a:solidFill>
                  <a:srgbClr val="FF0000"/>
                </a:solidFill>
                <a:latin typeface="Times New Roman" pitchFamily="18" charset="0"/>
                <a:cs typeface="Times New Roman" pitchFamily="18" charset="0"/>
              </a:rPr>
              <a:t>濒危的；濒危灭绝的</a:t>
            </a:r>
            <a:endParaRPr lang="en-US" altLang="zh-CN" sz="2800" b="1" dirty="0">
              <a:solidFill>
                <a:srgbClr val="FF0000"/>
              </a:solidFill>
              <a:latin typeface="Times New Roman" pitchFamily="18" charset="0"/>
              <a:cs typeface="Times New Roman" pitchFamily="18" charset="0"/>
            </a:endParaRPr>
          </a:p>
          <a:p>
            <a:pPr>
              <a:lnSpc>
                <a:spcPct val="120000"/>
              </a:lnSpc>
            </a:pPr>
            <a:r>
              <a:rPr lang="en-US" altLang="zh-CN" sz="2800" b="1" dirty="0">
                <a:latin typeface="Times New Roman" pitchFamily="18" charset="0"/>
                <a:cs typeface="Times New Roman" pitchFamily="18" charset="0"/>
              </a:rPr>
              <a:t>Something must be done to protect these</a:t>
            </a:r>
          </a:p>
          <a:p>
            <a:pPr>
              <a:lnSpc>
                <a:spcPct val="120000"/>
              </a:lnSpc>
            </a:pPr>
            <a:r>
              <a:rPr lang="en-US" altLang="zh-CN" sz="2800" b="1" dirty="0">
                <a:latin typeface="Times New Roman" pitchFamily="18" charset="0"/>
                <a:cs typeface="Times New Roman" pitchFamily="18" charset="0"/>
              </a:rPr>
              <a:t>endangered animals.</a:t>
            </a:r>
          </a:p>
          <a:p>
            <a:pPr>
              <a:lnSpc>
                <a:spcPct val="120000"/>
              </a:lnSpc>
            </a:pPr>
            <a:r>
              <a:rPr lang="zh-CN" altLang="en-US" sz="2800" b="1" dirty="0">
                <a:latin typeface="Times New Roman" pitchFamily="18" charset="0"/>
                <a:cs typeface="Times New Roman" pitchFamily="18" charset="0"/>
              </a:rPr>
              <a:t>必须采取措施来保护这些濒临灭绝动物。</a:t>
            </a:r>
            <a:endParaRPr lang="en-US" altLang="zh-CN" sz="2800" b="1" dirty="0">
              <a:latin typeface="Times New Roman" pitchFamily="18" charset="0"/>
              <a:cs typeface="Times New Roman" pitchFamily="18" charset="0"/>
            </a:endParaRPr>
          </a:p>
          <a:p>
            <a:pPr>
              <a:lnSpc>
                <a:spcPct val="120000"/>
              </a:lnSpc>
            </a:pPr>
            <a:r>
              <a:rPr lang="en-US" altLang="zh-CN" sz="2800" b="1" dirty="0">
                <a:latin typeface="Times New Roman" pitchFamily="18" charset="0"/>
                <a:cs typeface="Times New Roman" pitchFamily="18" charset="0"/>
              </a:rPr>
              <a:t>Pandas are endangered animal.</a:t>
            </a:r>
          </a:p>
          <a:p>
            <a:pPr>
              <a:lnSpc>
                <a:spcPct val="120000"/>
              </a:lnSpc>
            </a:pPr>
            <a:r>
              <a:rPr lang="zh-CN" altLang="en-US" sz="2800" b="1" dirty="0">
                <a:latin typeface="Times New Roman" pitchFamily="18" charset="0"/>
                <a:cs typeface="Times New Roman" pitchFamily="18" charset="0"/>
              </a:rPr>
              <a:t>熊猫是濒危动物。</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down)">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down)">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wipe(down)">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97225" y="398463"/>
            <a:ext cx="2743200" cy="728662"/>
          </a:xfrm>
          <a:prstGeom prst="rect">
            <a:avLst/>
          </a:prstGeom>
          <a:noFill/>
        </p:spPr>
        <p:txBody>
          <a:bodyPr wrap="none" lIns="51435" tIns="25718" rIns="51435" bIns="25718">
            <a:spAutoFit/>
          </a:bodyPr>
          <a:lstStyle/>
          <a:p>
            <a:pPr>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Arial" panose="020B0604020202020204" pitchFamily="34" charset="0"/>
              </a:rPr>
              <a:t>Exercises</a:t>
            </a:r>
          </a:p>
        </p:txBody>
      </p:sp>
      <p:sp>
        <p:nvSpPr>
          <p:cNvPr id="69634" name="文本框 2"/>
          <p:cNvSpPr txBox="1">
            <a:spLocks noChangeArrowheads="1"/>
          </p:cNvSpPr>
          <p:nvPr/>
        </p:nvSpPr>
        <p:spPr bwMode="auto">
          <a:xfrm>
            <a:off x="179388" y="1084263"/>
            <a:ext cx="8964612" cy="3910012"/>
          </a:xfrm>
          <a:prstGeom prst="rect">
            <a:avLst/>
          </a:prstGeom>
          <a:noFill/>
          <a:ln w="9525">
            <a:noFill/>
            <a:miter lim="800000"/>
            <a:headEnd/>
            <a:tailEnd/>
          </a:ln>
        </p:spPr>
        <p:txBody>
          <a:bodyPr lIns="68580" tIns="34290" rIns="68580" bIns="34290">
            <a:spAutoFit/>
          </a:bodyPr>
          <a:lstStyle/>
          <a:p>
            <a:pPr>
              <a:lnSpc>
                <a:spcPct val="120000"/>
              </a:lnSpc>
            </a:pPr>
            <a:r>
              <a:rPr lang="en-US" altLang="zh-CN" sz="2800" b="1" dirty="0">
                <a:solidFill>
                  <a:srgbClr val="002060"/>
                </a:solidFill>
                <a:latin typeface="微软雅黑" pitchFamily="34" charset="-122"/>
                <a:ea typeface="微软雅黑" pitchFamily="34" charset="-122"/>
                <a:cs typeface="Times New Roman" pitchFamily="18" charset="0"/>
              </a:rPr>
              <a:t>Ⅰ.</a:t>
            </a:r>
            <a:r>
              <a:rPr lang="zh-CN" altLang="en-US" sz="2800" b="1" dirty="0">
                <a:solidFill>
                  <a:srgbClr val="002060"/>
                </a:solidFill>
                <a:latin typeface="微软雅黑" pitchFamily="34" charset="-122"/>
                <a:ea typeface="微软雅黑" pitchFamily="34" charset="-122"/>
                <a:cs typeface="Times New Roman" pitchFamily="18" charset="0"/>
              </a:rPr>
              <a:t>根据句意及汉语提示填写单词。</a:t>
            </a:r>
          </a:p>
          <a:p>
            <a:pPr>
              <a:lnSpc>
                <a:spcPct val="120000"/>
              </a:lnSpc>
            </a:pPr>
            <a:r>
              <a:rPr lang="zh-CN" altLang="en-US" sz="2600" b="1" dirty="0">
                <a:latin typeface="Times New Roman" pitchFamily="18" charset="0"/>
                <a:cs typeface="Times New Roman" pitchFamily="18" charset="0"/>
              </a:rPr>
              <a:t>1</a:t>
            </a:r>
            <a:r>
              <a:rPr lang="en-US" altLang="zh-CN" sz="2600" b="1" dirty="0">
                <a:latin typeface="Times New Roman" pitchFamily="18" charset="0"/>
                <a:cs typeface="Times New Roman" pitchFamily="18" charset="0"/>
              </a:rPr>
              <a:t>. </a:t>
            </a:r>
            <a:r>
              <a:rPr lang="zh-CN" altLang="en-US" sz="2600" b="1" dirty="0">
                <a:latin typeface="Times New Roman" pitchFamily="18" charset="0"/>
                <a:cs typeface="Times New Roman" pitchFamily="18" charset="0"/>
              </a:rPr>
              <a:t>There is no one to ________ (支持) him.</a:t>
            </a:r>
          </a:p>
          <a:p>
            <a:pPr>
              <a:lnSpc>
                <a:spcPct val="120000"/>
              </a:lnSpc>
            </a:pPr>
            <a:r>
              <a:rPr lang="zh-CN" altLang="en-US" sz="2600" b="1" dirty="0">
                <a:latin typeface="Times New Roman" pitchFamily="18" charset="0"/>
                <a:cs typeface="Times New Roman" pitchFamily="18" charset="0"/>
              </a:rPr>
              <a:t>2</a:t>
            </a:r>
            <a:r>
              <a:rPr lang="en-US" altLang="zh-CN" sz="2600" b="1" dirty="0">
                <a:latin typeface="Times New Roman" pitchFamily="18" charset="0"/>
                <a:cs typeface="Times New Roman" pitchFamily="18" charset="0"/>
              </a:rPr>
              <a:t>. </a:t>
            </a:r>
            <a:r>
              <a:rPr lang="zh-CN" altLang="en-US" sz="2600" b="1" dirty="0">
                <a:latin typeface="Times New Roman" pitchFamily="18" charset="0"/>
                <a:cs typeface="Times New Roman" pitchFamily="18" charset="0"/>
              </a:rPr>
              <a:t>Keeping the animals in the zoo is very _______ (残酷的)．</a:t>
            </a:r>
          </a:p>
          <a:p>
            <a:pPr>
              <a:lnSpc>
                <a:spcPct val="120000"/>
              </a:lnSpc>
            </a:pPr>
            <a:r>
              <a:rPr lang="zh-CN" altLang="en-US" sz="2600" b="1" dirty="0">
                <a:latin typeface="Times New Roman" pitchFamily="18" charset="0"/>
                <a:cs typeface="Times New Roman" pitchFamily="18" charset="0"/>
              </a:rPr>
              <a:t>3</a:t>
            </a:r>
            <a:r>
              <a:rPr lang="en-US" altLang="zh-CN" sz="2600" b="1" dirty="0">
                <a:latin typeface="Times New Roman" pitchFamily="18" charset="0"/>
                <a:cs typeface="Times New Roman" pitchFamily="18" charset="0"/>
              </a:rPr>
              <a:t>. </a:t>
            </a:r>
            <a:r>
              <a:rPr lang="zh-CN" altLang="en-US" sz="2600" b="1" dirty="0">
                <a:latin typeface="Times New Roman" pitchFamily="18" charset="0"/>
                <a:cs typeface="Times New Roman" pitchFamily="18" charset="0"/>
              </a:rPr>
              <a:t>________ (鲨鱼) are very smart animals.</a:t>
            </a:r>
          </a:p>
          <a:p>
            <a:pPr>
              <a:lnSpc>
                <a:spcPct val="120000"/>
              </a:lnSpc>
            </a:pPr>
            <a:r>
              <a:rPr lang="zh-CN" altLang="en-US" sz="2600" b="1" dirty="0">
                <a:latin typeface="Times New Roman" pitchFamily="18" charset="0"/>
                <a:cs typeface="Times New Roman" pitchFamily="18" charset="0"/>
              </a:rPr>
              <a:t>4</a:t>
            </a:r>
            <a:r>
              <a:rPr lang="en-US" altLang="zh-CN" sz="2600" b="1" dirty="0">
                <a:latin typeface="Times New Roman" pitchFamily="18" charset="0"/>
                <a:cs typeface="Times New Roman" pitchFamily="18" charset="0"/>
              </a:rPr>
              <a:t>. </a:t>
            </a:r>
            <a:r>
              <a:rPr lang="zh-CN" altLang="en-US" sz="2600" b="1" dirty="0">
                <a:latin typeface="Times New Roman" pitchFamily="18" charset="0"/>
                <a:cs typeface="Times New Roman" pitchFamily="18" charset="0"/>
              </a:rPr>
              <a:t>Our government has made ______ (法律) to stop driving </a:t>
            </a:r>
            <a:endParaRPr lang="en-US" altLang="zh-CN" sz="2600" b="1" dirty="0">
              <a:latin typeface="Times New Roman" pitchFamily="18" charset="0"/>
              <a:cs typeface="Times New Roman" pitchFamily="18" charset="0"/>
            </a:endParaRPr>
          </a:p>
          <a:p>
            <a:pPr>
              <a:lnSpc>
                <a:spcPct val="120000"/>
              </a:lnSpc>
            </a:pPr>
            <a:r>
              <a:rPr lang="en-US" altLang="zh-CN" sz="2600" b="1" dirty="0">
                <a:latin typeface="Times New Roman" pitchFamily="18" charset="0"/>
                <a:cs typeface="Times New Roman" pitchFamily="18" charset="0"/>
              </a:rPr>
              <a:t>    </a:t>
            </a:r>
            <a:r>
              <a:rPr lang="zh-CN" altLang="en-US" sz="2600" b="1" dirty="0">
                <a:latin typeface="Times New Roman" pitchFamily="18" charset="0"/>
                <a:cs typeface="Times New Roman" pitchFamily="18" charset="0"/>
              </a:rPr>
              <a:t>after drinking.</a:t>
            </a:r>
          </a:p>
          <a:p>
            <a:pPr>
              <a:lnSpc>
                <a:spcPct val="120000"/>
              </a:lnSpc>
            </a:pPr>
            <a:r>
              <a:rPr lang="zh-CN" altLang="en-US" sz="2600" b="1" dirty="0">
                <a:latin typeface="Times New Roman" pitchFamily="18" charset="0"/>
                <a:cs typeface="Times New Roman" pitchFamily="18" charset="0"/>
              </a:rPr>
              <a:t>5</a:t>
            </a:r>
            <a:r>
              <a:rPr lang="en-US" altLang="zh-CN" sz="2600" b="1" dirty="0">
                <a:latin typeface="Times New Roman" pitchFamily="18" charset="0"/>
                <a:cs typeface="Times New Roman" pitchFamily="18" charset="0"/>
              </a:rPr>
              <a:t>. </a:t>
            </a:r>
            <a:r>
              <a:rPr lang="zh-CN" altLang="en-US" sz="2600" b="1" dirty="0">
                <a:latin typeface="Times New Roman" pitchFamily="18" charset="0"/>
                <a:cs typeface="Times New Roman" pitchFamily="18" charset="0"/>
              </a:rPr>
              <a:t>Pollution problem is becoming more and more serious </a:t>
            </a:r>
            <a:endParaRPr lang="en-US" altLang="zh-CN" sz="2600" b="1" dirty="0">
              <a:latin typeface="Times New Roman" pitchFamily="18" charset="0"/>
              <a:cs typeface="Times New Roman" pitchFamily="18" charset="0"/>
            </a:endParaRPr>
          </a:p>
          <a:p>
            <a:pPr>
              <a:lnSpc>
                <a:spcPct val="120000"/>
              </a:lnSpc>
            </a:pPr>
            <a:r>
              <a:rPr lang="en-US" altLang="zh-CN" sz="2600" b="1" dirty="0">
                <a:latin typeface="Times New Roman" pitchFamily="18" charset="0"/>
                <a:cs typeface="Times New Roman" pitchFamily="18" charset="0"/>
              </a:rPr>
              <a:t>    </a:t>
            </a:r>
            <a:r>
              <a:rPr lang="zh-CN" altLang="en-US" sz="2600" b="1" dirty="0">
                <a:latin typeface="Times New Roman" pitchFamily="18" charset="0"/>
                <a:cs typeface="Times New Roman" pitchFamily="18" charset="0"/>
              </a:rPr>
              <a:t>with the development of the ________ </a:t>
            </a:r>
            <a:r>
              <a:rPr lang="en-US" altLang="zh-CN" sz="2600" b="1" dirty="0">
                <a:latin typeface="Times New Roman" pitchFamily="18" charset="0"/>
                <a:cs typeface="Times New Roman" pitchFamily="18" charset="0"/>
              </a:rPr>
              <a:t>(</a:t>
            </a:r>
            <a:r>
              <a:rPr lang="zh-CN" altLang="en-US" sz="2600" b="1" dirty="0">
                <a:latin typeface="Times New Roman" pitchFamily="18" charset="0"/>
                <a:cs typeface="Times New Roman" pitchFamily="18" charset="0"/>
              </a:rPr>
              <a:t>工业)．</a:t>
            </a:r>
          </a:p>
        </p:txBody>
      </p:sp>
      <p:sp>
        <p:nvSpPr>
          <p:cNvPr id="4" name="文本框 3"/>
          <p:cNvSpPr txBox="1">
            <a:spLocks noChangeArrowheads="1"/>
          </p:cNvSpPr>
          <p:nvPr/>
        </p:nvSpPr>
        <p:spPr bwMode="auto">
          <a:xfrm>
            <a:off x="3197225" y="1643063"/>
            <a:ext cx="1793875" cy="500062"/>
          </a:xfrm>
          <a:prstGeom prst="rect">
            <a:avLst/>
          </a:prstGeom>
          <a:noFill/>
          <a:ln w="9525">
            <a:noFill/>
            <a:miter lim="800000"/>
            <a:headEnd/>
            <a:tailEnd/>
          </a:ln>
        </p:spPr>
        <p:txBody>
          <a:bodyPr lIns="68580" tIns="34290" rIns="68580" bIns="34290">
            <a:spAutoFit/>
          </a:bodyPr>
          <a:lstStyle/>
          <a:p>
            <a:r>
              <a:rPr lang="zh-CN" altLang="en-US" sz="2800" b="1">
                <a:solidFill>
                  <a:srgbClr val="FF0000"/>
                </a:solidFill>
                <a:latin typeface="Times New Roman" pitchFamily="18" charset="0"/>
              </a:rPr>
              <a:t>support</a:t>
            </a:r>
          </a:p>
        </p:txBody>
      </p:sp>
      <p:sp>
        <p:nvSpPr>
          <p:cNvPr id="5" name="文本框 4"/>
          <p:cNvSpPr txBox="1">
            <a:spLocks noChangeArrowheads="1"/>
          </p:cNvSpPr>
          <p:nvPr/>
        </p:nvSpPr>
        <p:spPr bwMode="auto">
          <a:xfrm>
            <a:off x="6084888" y="2035175"/>
            <a:ext cx="1323975" cy="500063"/>
          </a:xfrm>
          <a:prstGeom prst="rect">
            <a:avLst/>
          </a:prstGeom>
          <a:noFill/>
          <a:ln w="9525">
            <a:noFill/>
            <a:miter lim="800000"/>
            <a:headEnd/>
            <a:tailEnd/>
          </a:ln>
        </p:spPr>
        <p:txBody>
          <a:bodyPr lIns="68580" tIns="34290" rIns="68580" bIns="34290">
            <a:spAutoFit/>
          </a:bodyPr>
          <a:lstStyle/>
          <a:p>
            <a:r>
              <a:rPr lang="zh-CN" altLang="en-US" sz="2800" b="1">
                <a:solidFill>
                  <a:srgbClr val="FF0000"/>
                </a:solidFill>
                <a:latin typeface="Times New Roman" pitchFamily="18" charset="0"/>
              </a:rPr>
              <a:t>cruel</a:t>
            </a:r>
          </a:p>
        </p:txBody>
      </p:sp>
      <p:sp>
        <p:nvSpPr>
          <p:cNvPr id="6" name="文本框 5"/>
          <p:cNvSpPr txBox="1">
            <a:spLocks noChangeArrowheads="1"/>
          </p:cNvSpPr>
          <p:nvPr/>
        </p:nvSpPr>
        <p:spPr bwMode="auto">
          <a:xfrm>
            <a:off x="611188" y="2535238"/>
            <a:ext cx="1470025" cy="500062"/>
          </a:xfrm>
          <a:prstGeom prst="rect">
            <a:avLst/>
          </a:prstGeom>
          <a:noFill/>
          <a:ln w="9525">
            <a:noFill/>
            <a:miter lim="800000"/>
            <a:headEnd/>
            <a:tailEnd/>
          </a:ln>
        </p:spPr>
        <p:txBody>
          <a:bodyPr lIns="68580" tIns="34290" rIns="68580" bIns="34290">
            <a:spAutoFit/>
          </a:bodyPr>
          <a:lstStyle/>
          <a:p>
            <a:r>
              <a:rPr lang="zh-CN" altLang="en-US" sz="2800" b="1">
                <a:solidFill>
                  <a:srgbClr val="FF0000"/>
                </a:solidFill>
                <a:latin typeface="Times New Roman" pitchFamily="18" charset="0"/>
              </a:rPr>
              <a:t>Sharks</a:t>
            </a:r>
          </a:p>
        </p:txBody>
      </p:sp>
      <p:sp>
        <p:nvSpPr>
          <p:cNvPr id="7" name="文本框 6"/>
          <p:cNvSpPr txBox="1">
            <a:spLocks noChangeArrowheads="1"/>
          </p:cNvSpPr>
          <p:nvPr/>
        </p:nvSpPr>
        <p:spPr bwMode="auto">
          <a:xfrm>
            <a:off x="4516438" y="3036888"/>
            <a:ext cx="1063625" cy="501650"/>
          </a:xfrm>
          <a:prstGeom prst="rect">
            <a:avLst/>
          </a:prstGeom>
          <a:noFill/>
          <a:ln w="9525">
            <a:noFill/>
            <a:miter lim="800000"/>
            <a:headEnd/>
            <a:tailEnd/>
          </a:ln>
        </p:spPr>
        <p:txBody>
          <a:bodyPr lIns="68580" tIns="34290" rIns="68580" bIns="34290">
            <a:spAutoFit/>
          </a:bodyPr>
          <a:lstStyle/>
          <a:p>
            <a:r>
              <a:rPr lang="zh-CN" altLang="en-US" sz="2800" b="1">
                <a:solidFill>
                  <a:srgbClr val="FF0000"/>
                </a:solidFill>
                <a:latin typeface="Times New Roman" pitchFamily="18" charset="0"/>
              </a:rPr>
              <a:t>laws</a:t>
            </a:r>
          </a:p>
        </p:txBody>
      </p:sp>
      <p:sp>
        <p:nvSpPr>
          <p:cNvPr id="8" name="文本框 7"/>
          <p:cNvSpPr txBox="1">
            <a:spLocks noChangeArrowheads="1"/>
          </p:cNvSpPr>
          <p:nvPr/>
        </p:nvSpPr>
        <p:spPr bwMode="auto">
          <a:xfrm>
            <a:off x="4508500" y="4494213"/>
            <a:ext cx="1922463" cy="500062"/>
          </a:xfrm>
          <a:prstGeom prst="rect">
            <a:avLst/>
          </a:prstGeom>
          <a:noFill/>
          <a:ln w="9525">
            <a:noFill/>
            <a:miter lim="800000"/>
            <a:headEnd/>
            <a:tailEnd/>
          </a:ln>
        </p:spPr>
        <p:txBody>
          <a:bodyPr lIns="68580" tIns="34290" rIns="68580" bIns="34290">
            <a:spAutoFit/>
          </a:bodyPr>
          <a:lstStyle/>
          <a:p>
            <a:r>
              <a:rPr lang="zh-CN" altLang="en-US" sz="2800" b="1">
                <a:solidFill>
                  <a:srgbClr val="FF0000"/>
                </a:solidFill>
                <a:latin typeface="Times New Roman" pitchFamily="18" charset="0"/>
              </a:rPr>
              <a:t>industry</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文本框 1"/>
          <p:cNvSpPr txBox="1">
            <a:spLocks noChangeArrowheads="1"/>
          </p:cNvSpPr>
          <p:nvPr/>
        </p:nvSpPr>
        <p:spPr bwMode="auto">
          <a:xfrm>
            <a:off x="653380" y="510978"/>
            <a:ext cx="7986464" cy="4335033"/>
          </a:xfrm>
          <a:prstGeom prst="rect">
            <a:avLst/>
          </a:prstGeom>
          <a:noFill/>
          <a:ln w="9525">
            <a:noFill/>
            <a:miter lim="800000"/>
            <a:headEnd/>
            <a:tailEnd/>
          </a:ln>
        </p:spPr>
        <p:txBody>
          <a:bodyPr wrap="square" lIns="68580" tIns="34290" rIns="68580" bIns="34290">
            <a:spAutoFit/>
          </a:bodyPr>
          <a:lstStyle/>
          <a:p>
            <a:pPr>
              <a:lnSpc>
                <a:spcPct val="150000"/>
              </a:lnSpc>
            </a:pPr>
            <a:r>
              <a:rPr lang="en-US" altLang="zh-CN" sz="2800" b="1" dirty="0">
                <a:solidFill>
                  <a:srgbClr val="002060"/>
                </a:solidFill>
                <a:latin typeface="微软雅黑" pitchFamily="34" charset="-122"/>
                <a:ea typeface="微软雅黑" pitchFamily="34" charset="-122"/>
                <a:cs typeface="Times New Roman" pitchFamily="18" charset="0"/>
              </a:rPr>
              <a:t>Ⅱ</a:t>
            </a:r>
            <a:r>
              <a:rPr lang="zh-CN" altLang="en-US" sz="2800" b="1" dirty="0">
                <a:solidFill>
                  <a:srgbClr val="002060"/>
                </a:solidFill>
                <a:latin typeface="微软雅黑" pitchFamily="34" charset="-122"/>
                <a:ea typeface="微软雅黑" pitchFamily="34" charset="-122"/>
                <a:cs typeface="Times New Roman" pitchFamily="18" charset="0"/>
              </a:rPr>
              <a:t>.根据句意，用括号中所给词的适当形式填空。</a:t>
            </a:r>
          </a:p>
          <a:p>
            <a:pPr>
              <a:lnSpc>
                <a:spcPct val="120000"/>
              </a:lnSpc>
            </a:pPr>
            <a:r>
              <a:rPr lang="en-US" altLang="zh-CN" sz="2800" b="1" dirty="0">
                <a:latin typeface="Times New Roman" pitchFamily="18" charset="0"/>
              </a:rPr>
              <a:t>1. </a:t>
            </a:r>
            <a:r>
              <a:rPr lang="zh-CN" altLang="en-US" sz="2800" b="1" dirty="0">
                <a:latin typeface="Times New Roman" pitchFamily="18" charset="0"/>
              </a:rPr>
              <a:t>Hainan is in the ________ part of China.(south)</a:t>
            </a:r>
          </a:p>
          <a:p>
            <a:pPr>
              <a:lnSpc>
                <a:spcPct val="120000"/>
              </a:lnSpc>
            </a:pPr>
            <a:r>
              <a:rPr lang="en-US" altLang="zh-CN" sz="2800" b="1" dirty="0">
                <a:latin typeface="Times New Roman" pitchFamily="18" charset="0"/>
              </a:rPr>
              <a:t>2. </a:t>
            </a:r>
            <a:r>
              <a:rPr lang="zh-CN" altLang="en-US" sz="2800" b="1" dirty="0">
                <a:latin typeface="Times New Roman" pitchFamily="18" charset="0"/>
              </a:rPr>
              <a:t>We all support his __________ research.(science)</a:t>
            </a:r>
          </a:p>
          <a:p>
            <a:pPr>
              <a:lnSpc>
                <a:spcPct val="120000"/>
              </a:lnSpc>
            </a:pPr>
            <a:r>
              <a:rPr lang="en-US" altLang="zh-CN" sz="2800" b="1" dirty="0">
                <a:latin typeface="Times New Roman" pitchFamily="18" charset="0"/>
              </a:rPr>
              <a:t>3. </a:t>
            </a:r>
            <a:r>
              <a:rPr lang="zh-CN" altLang="en-US" sz="2800" b="1" dirty="0">
                <a:latin typeface="Times New Roman" pitchFamily="18" charset="0"/>
              </a:rPr>
              <a:t>This is an _____________ animal.We should try </a:t>
            </a:r>
            <a:endParaRPr lang="en-US" altLang="zh-CN" sz="2800" b="1" dirty="0">
              <a:latin typeface="Times New Roman" pitchFamily="18" charset="0"/>
            </a:endParaRPr>
          </a:p>
          <a:p>
            <a:pPr>
              <a:lnSpc>
                <a:spcPct val="120000"/>
              </a:lnSpc>
            </a:pPr>
            <a:r>
              <a:rPr lang="en-US" altLang="zh-CN" sz="2800" b="1" dirty="0">
                <a:latin typeface="Times New Roman" pitchFamily="18" charset="0"/>
              </a:rPr>
              <a:t>    </a:t>
            </a:r>
            <a:r>
              <a:rPr lang="zh-CN" altLang="en-US" sz="2800" b="1" dirty="0">
                <a:latin typeface="Times New Roman" pitchFamily="18" charset="0"/>
              </a:rPr>
              <a:t>to save it.(danger)</a:t>
            </a:r>
          </a:p>
          <a:p>
            <a:pPr>
              <a:lnSpc>
                <a:spcPct val="120000"/>
              </a:lnSpc>
            </a:pPr>
            <a:r>
              <a:rPr lang="en-US" altLang="zh-CN" sz="2800" b="1" dirty="0">
                <a:latin typeface="Times New Roman" pitchFamily="18" charset="0"/>
              </a:rPr>
              <a:t>4. </a:t>
            </a:r>
            <a:r>
              <a:rPr lang="zh-CN" altLang="en-US" sz="2800" b="1" dirty="0">
                <a:latin typeface="Times New Roman" pitchFamily="18" charset="0"/>
              </a:rPr>
              <a:t>Smoking is ________ to your health. You must </a:t>
            </a:r>
            <a:endParaRPr lang="en-US" altLang="zh-CN" sz="2800" b="1" dirty="0">
              <a:latin typeface="Times New Roman" pitchFamily="18" charset="0"/>
            </a:endParaRPr>
          </a:p>
          <a:p>
            <a:pPr>
              <a:lnSpc>
                <a:spcPct val="120000"/>
              </a:lnSpc>
            </a:pPr>
            <a:r>
              <a:rPr lang="en-US" altLang="zh-CN" sz="2800" b="1" dirty="0">
                <a:latin typeface="Times New Roman" pitchFamily="18" charset="0"/>
              </a:rPr>
              <a:t>    </a:t>
            </a:r>
            <a:r>
              <a:rPr lang="zh-CN" altLang="en-US" sz="2800" b="1" dirty="0">
                <a:latin typeface="Times New Roman" pitchFamily="18" charset="0"/>
              </a:rPr>
              <a:t>give it up.(harm)</a:t>
            </a:r>
          </a:p>
          <a:p>
            <a:pPr>
              <a:lnSpc>
                <a:spcPct val="120000"/>
              </a:lnSpc>
            </a:pPr>
            <a:r>
              <a:rPr lang="en-US" altLang="zh-CN" sz="2800" b="1" dirty="0">
                <a:latin typeface="Times New Roman" pitchFamily="18" charset="0"/>
              </a:rPr>
              <a:t>5. </a:t>
            </a:r>
            <a:r>
              <a:rPr lang="zh-CN" altLang="en-US" sz="2800" b="1" dirty="0">
                <a:latin typeface="Times New Roman" pitchFamily="18" charset="0"/>
              </a:rPr>
              <a:t>Tom is _____________ in our school.(strong)</a:t>
            </a:r>
          </a:p>
        </p:txBody>
      </p:sp>
      <p:sp>
        <p:nvSpPr>
          <p:cNvPr id="3" name="文本框 2"/>
          <p:cNvSpPr txBox="1">
            <a:spLocks noChangeArrowheads="1"/>
          </p:cNvSpPr>
          <p:nvPr/>
        </p:nvSpPr>
        <p:spPr bwMode="auto">
          <a:xfrm>
            <a:off x="3587750" y="1203598"/>
            <a:ext cx="1992362" cy="500137"/>
          </a:xfrm>
          <a:prstGeom prst="rect">
            <a:avLst/>
          </a:prstGeom>
          <a:noFill/>
          <a:ln w="9525">
            <a:noFill/>
            <a:miter lim="800000"/>
            <a:headEnd/>
            <a:tailEnd/>
          </a:ln>
        </p:spPr>
        <p:txBody>
          <a:bodyPr wrap="square" lIns="68580" tIns="34290" rIns="68580" bIns="34290">
            <a:spAutoFit/>
          </a:bodyPr>
          <a:lstStyle/>
          <a:p>
            <a:r>
              <a:rPr lang="zh-CN" altLang="en-US" sz="2800" b="1" dirty="0">
                <a:solidFill>
                  <a:srgbClr val="FF0000"/>
                </a:solidFill>
                <a:latin typeface="Times New Roman" pitchFamily="18" charset="0"/>
              </a:rPr>
              <a:t>southern</a:t>
            </a:r>
          </a:p>
        </p:txBody>
      </p:sp>
      <p:sp>
        <p:nvSpPr>
          <p:cNvPr id="4" name="文本框 3"/>
          <p:cNvSpPr txBox="1">
            <a:spLocks noChangeArrowheads="1"/>
          </p:cNvSpPr>
          <p:nvPr/>
        </p:nvSpPr>
        <p:spPr bwMode="auto">
          <a:xfrm>
            <a:off x="3885679" y="1707654"/>
            <a:ext cx="1622425" cy="500137"/>
          </a:xfrm>
          <a:prstGeom prst="rect">
            <a:avLst/>
          </a:prstGeom>
          <a:noFill/>
          <a:ln w="9525">
            <a:noFill/>
            <a:miter lim="800000"/>
            <a:headEnd/>
            <a:tailEnd/>
          </a:ln>
        </p:spPr>
        <p:txBody>
          <a:bodyPr lIns="68580" tIns="34290" rIns="68580" bIns="34290">
            <a:spAutoFit/>
          </a:bodyPr>
          <a:lstStyle/>
          <a:p>
            <a:r>
              <a:rPr lang="zh-CN" altLang="en-US" sz="2800" b="1" dirty="0">
                <a:solidFill>
                  <a:srgbClr val="FF0000"/>
                </a:solidFill>
                <a:latin typeface="Times New Roman" pitchFamily="18" charset="0"/>
              </a:rPr>
              <a:t>scientific</a:t>
            </a:r>
          </a:p>
        </p:txBody>
      </p:sp>
      <p:sp>
        <p:nvSpPr>
          <p:cNvPr id="5" name="文本框 4"/>
          <p:cNvSpPr txBox="1">
            <a:spLocks noChangeArrowheads="1"/>
          </p:cNvSpPr>
          <p:nvPr/>
        </p:nvSpPr>
        <p:spPr bwMode="auto">
          <a:xfrm>
            <a:off x="2672333" y="2211710"/>
            <a:ext cx="1971675" cy="500137"/>
          </a:xfrm>
          <a:prstGeom prst="rect">
            <a:avLst/>
          </a:prstGeom>
          <a:noFill/>
          <a:ln w="9525">
            <a:noFill/>
            <a:miter lim="800000"/>
            <a:headEnd/>
            <a:tailEnd/>
          </a:ln>
        </p:spPr>
        <p:txBody>
          <a:bodyPr lIns="68580" tIns="34290" rIns="68580" bIns="34290">
            <a:spAutoFit/>
          </a:bodyPr>
          <a:lstStyle/>
          <a:p>
            <a:r>
              <a:rPr lang="zh-CN" altLang="en-US" sz="2800" b="1" dirty="0">
                <a:solidFill>
                  <a:srgbClr val="FF0000"/>
                </a:solidFill>
                <a:latin typeface="Times New Roman" pitchFamily="18" charset="0"/>
              </a:rPr>
              <a:t>endangered</a:t>
            </a:r>
          </a:p>
        </p:txBody>
      </p:sp>
      <p:sp>
        <p:nvSpPr>
          <p:cNvPr id="6" name="文本框 5"/>
          <p:cNvSpPr txBox="1">
            <a:spLocks noChangeArrowheads="1"/>
          </p:cNvSpPr>
          <p:nvPr/>
        </p:nvSpPr>
        <p:spPr bwMode="auto">
          <a:xfrm>
            <a:off x="2817813" y="3219822"/>
            <a:ext cx="1538287" cy="500137"/>
          </a:xfrm>
          <a:prstGeom prst="rect">
            <a:avLst/>
          </a:prstGeom>
          <a:noFill/>
          <a:ln w="9525">
            <a:noFill/>
            <a:miter lim="800000"/>
            <a:headEnd/>
            <a:tailEnd/>
          </a:ln>
        </p:spPr>
        <p:txBody>
          <a:bodyPr lIns="68580" tIns="34290" rIns="68580" bIns="34290">
            <a:spAutoFit/>
          </a:bodyPr>
          <a:lstStyle/>
          <a:p>
            <a:r>
              <a:rPr lang="zh-CN" altLang="en-US" sz="2800" b="1" dirty="0">
                <a:solidFill>
                  <a:srgbClr val="FF0000"/>
                </a:solidFill>
                <a:latin typeface="Times New Roman" pitchFamily="18" charset="0"/>
              </a:rPr>
              <a:t>harmful</a:t>
            </a:r>
          </a:p>
        </p:txBody>
      </p:sp>
      <p:sp>
        <p:nvSpPr>
          <p:cNvPr id="7" name="文本框 6"/>
          <p:cNvSpPr txBox="1">
            <a:spLocks noChangeArrowheads="1"/>
          </p:cNvSpPr>
          <p:nvPr/>
        </p:nvSpPr>
        <p:spPr bwMode="auto">
          <a:xfrm>
            <a:off x="2252092" y="4299942"/>
            <a:ext cx="2247900" cy="500137"/>
          </a:xfrm>
          <a:prstGeom prst="rect">
            <a:avLst/>
          </a:prstGeom>
          <a:noFill/>
          <a:ln w="9525">
            <a:noFill/>
            <a:miter lim="800000"/>
            <a:headEnd/>
            <a:tailEnd/>
          </a:ln>
        </p:spPr>
        <p:txBody>
          <a:bodyPr lIns="68580" tIns="34290" rIns="68580" bIns="34290">
            <a:spAutoFit/>
          </a:bodyPr>
          <a:lstStyle/>
          <a:p>
            <a:r>
              <a:rPr lang="zh-CN" altLang="en-US" sz="2800" b="1" dirty="0">
                <a:solidFill>
                  <a:srgbClr val="FF0000"/>
                </a:solidFill>
                <a:latin typeface="Times New Roman" pitchFamily="18" charset="0"/>
              </a:rPr>
              <a:t>the strongest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550" y="1122363"/>
            <a:ext cx="7200900" cy="3000375"/>
          </a:xfrm>
          <a:prstGeom prst="rect">
            <a:avLst/>
          </a:prstGeom>
        </p:spPr>
        <p:txBody>
          <a:bodyPr>
            <a:spAutoFit/>
          </a:bodyPr>
          <a:lstStyle/>
          <a:p>
            <a:pPr>
              <a:lnSpc>
                <a:spcPct val="135000"/>
              </a:lnSpc>
              <a:defRPr/>
            </a:pPr>
            <a:r>
              <a:rPr lang="en-US" altLang="zh-CN" sz="2800" b="1" dirty="0">
                <a:latin typeface="Times New Roman" pitchFamily="18" charset="0"/>
                <a:ea typeface="黑体" pitchFamily="49" charset="-122"/>
              </a:rPr>
              <a:t>More and more teenagers have poor eyesight, so parents and teachers should take actions _______ the situation from getting worse.</a:t>
            </a:r>
          </a:p>
          <a:p>
            <a:pPr marL="514350" indent="-514350">
              <a:lnSpc>
                <a:spcPct val="135000"/>
              </a:lnSpc>
              <a:buFontTx/>
              <a:buAutoNum type="alphaUcPeriod"/>
              <a:defRPr/>
            </a:pPr>
            <a:r>
              <a:rPr lang="en-US" altLang="zh-CN" sz="2800" b="1" dirty="0">
                <a:latin typeface="Times New Roman" pitchFamily="18" charset="0"/>
                <a:ea typeface="黑体" pitchFamily="49" charset="-122"/>
              </a:rPr>
              <a:t>stop                        B. stopping        </a:t>
            </a:r>
          </a:p>
          <a:p>
            <a:pPr>
              <a:lnSpc>
                <a:spcPct val="135000"/>
              </a:lnSpc>
              <a:defRPr/>
            </a:pPr>
            <a:r>
              <a:rPr lang="en-US" altLang="zh-CN" sz="2800" b="1" dirty="0">
                <a:latin typeface="Times New Roman" pitchFamily="18" charset="0"/>
                <a:ea typeface="黑体" pitchFamily="49" charset="-122"/>
              </a:rPr>
              <a:t>C. stopped                  D. to stop</a:t>
            </a:r>
          </a:p>
        </p:txBody>
      </p:sp>
      <p:sp>
        <p:nvSpPr>
          <p:cNvPr id="3" name="圆角矩形标注 2"/>
          <p:cNvSpPr/>
          <p:nvPr/>
        </p:nvSpPr>
        <p:spPr>
          <a:xfrm>
            <a:off x="2916238" y="3989388"/>
            <a:ext cx="5040312" cy="830262"/>
          </a:xfrm>
          <a:prstGeom prst="wedgeRoundRectCallout">
            <a:avLst>
              <a:gd name="adj1" fmla="val -3821"/>
              <a:gd name="adj2" fmla="val -46896"/>
              <a:gd name="adj3" fmla="val 16667"/>
            </a:avLst>
          </a:prstGeom>
          <a:noFill/>
          <a:ln w="12700" cap="flat" cmpd="sng" algn="ctr">
            <a:solidFill>
              <a:schemeClr val="accent3">
                <a:lumMod val="75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defRPr/>
            </a:pPr>
            <a:r>
              <a:rPr lang="zh-CN" altLang="en-US" sz="1600" kern="0" dirty="0">
                <a:solidFill>
                  <a:schemeClr val="accent3">
                    <a:lumMod val="50000"/>
                  </a:schemeClr>
                </a:solidFill>
                <a:latin typeface="Calibri"/>
                <a:ea typeface="黑体" pitchFamily="49" charset="-122"/>
                <a:cs typeface="Times New Roman" pitchFamily="18" charset="0"/>
              </a:rPr>
              <a:t>句意为“越来越多的青少年视力不佳，因此父母和老师们应该采取措施来阻止这种情况加剧。”此题考查不定式作目的状语。</a:t>
            </a:r>
            <a:endParaRPr lang="en-US" altLang="zh-CN" sz="1600" kern="0" dirty="0">
              <a:solidFill>
                <a:schemeClr val="accent3">
                  <a:lumMod val="50000"/>
                </a:schemeClr>
              </a:solidFill>
              <a:latin typeface="Calibri"/>
              <a:ea typeface="黑体" pitchFamily="49" charset="-122"/>
              <a:cs typeface="Times New Roman" pitchFamily="18" charset="0"/>
            </a:endParaRPr>
          </a:p>
        </p:txBody>
      </p:sp>
      <p:sp>
        <p:nvSpPr>
          <p:cNvPr id="4" name=" 2050"/>
          <p:cNvSpPr>
            <a:spLocks/>
          </p:cNvSpPr>
          <p:nvPr/>
        </p:nvSpPr>
        <p:spPr bwMode="auto">
          <a:xfrm>
            <a:off x="4067175" y="3406775"/>
            <a:ext cx="1176338"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headEnd/>
            <a:tailEnd/>
          </a:ln>
        </p:spPr>
        <p:txBody>
          <a:bodyPr/>
          <a:lstStyle/>
          <a:p>
            <a:endParaRPr lang="zh-CN" altLang="en-US"/>
          </a:p>
        </p:txBody>
      </p:sp>
      <p:sp>
        <p:nvSpPr>
          <p:cNvPr id="72708" name="TextBox 1"/>
          <p:cNvSpPr txBox="1">
            <a:spLocks noChangeArrowheads="1"/>
          </p:cNvSpPr>
          <p:nvPr/>
        </p:nvSpPr>
        <p:spPr bwMode="auto">
          <a:xfrm>
            <a:off x="595313" y="538163"/>
            <a:ext cx="2592387" cy="584200"/>
          </a:xfrm>
          <a:prstGeom prst="rect">
            <a:avLst/>
          </a:prstGeom>
          <a:noFill/>
          <a:ln w="9525">
            <a:noFill/>
            <a:miter lim="800000"/>
            <a:headEnd/>
            <a:tailEnd/>
          </a:ln>
        </p:spPr>
        <p:txBody>
          <a:bodyPr>
            <a:spAutoFit/>
          </a:bodyPr>
          <a:lstStyle/>
          <a:p>
            <a:pPr marL="457200" indent="-457200">
              <a:buFont typeface="Wingdings" pitchFamily="2" charset="2"/>
              <a:buChar char="Ø"/>
            </a:pPr>
            <a:r>
              <a:rPr lang="zh-CN" altLang="en-US" sz="3200" b="1">
                <a:solidFill>
                  <a:srgbClr val="C00000"/>
                </a:solidFill>
                <a:latin typeface="微软雅黑" pitchFamily="34" charset="-122"/>
                <a:ea typeface="微软雅黑" pitchFamily="34" charset="-122"/>
                <a:cs typeface="Times New Roman" pitchFamily="18" charset="0"/>
              </a:rPr>
              <a:t>中考链接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 Box 2"/>
          <p:cNvSpPr txBox="1">
            <a:spLocks noChangeArrowheads="1"/>
          </p:cNvSpPr>
          <p:nvPr/>
        </p:nvSpPr>
        <p:spPr bwMode="auto">
          <a:xfrm>
            <a:off x="1115616" y="1603227"/>
            <a:ext cx="7218362" cy="2913105"/>
          </a:xfrm>
          <a:prstGeom prst="rect">
            <a:avLst/>
          </a:prstGeom>
          <a:noFill/>
          <a:ln w="9525">
            <a:noFill/>
            <a:miter lim="800000"/>
            <a:headEnd/>
            <a:tailEnd/>
          </a:ln>
        </p:spPr>
        <p:txBody>
          <a:bodyPr lIns="68580" tIns="34290" rIns="68580" bIns="34290">
            <a:spAutoFit/>
          </a:bodyPr>
          <a:lstStyle/>
          <a:p>
            <a:pPr marL="457200" indent="-457200">
              <a:lnSpc>
                <a:spcPct val="150000"/>
              </a:lnSpc>
              <a:spcBef>
                <a:spcPct val="20000"/>
              </a:spcBef>
              <a:buClr>
                <a:srgbClr val="002060"/>
              </a:buClr>
              <a:buFont typeface="Wingdings" panose="05000000000000000000" pitchFamily="2" charset="2"/>
              <a:buChar char="ü"/>
            </a:pPr>
            <a:r>
              <a:rPr lang="en-US" altLang="zh-CN" sz="2800" b="1" dirty="0">
                <a:solidFill>
                  <a:srgbClr val="002060"/>
                </a:solidFill>
                <a:latin typeface="Comic Sans MS" pitchFamily="66" charset="0"/>
              </a:rPr>
              <a:t>Review the passage you’ve learned </a:t>
            </a:r>
          </a:p>
          <a:p>
            <a:pPr>
              <a:lnSpc>
                <a:spcPct val="150000"/>
              </a:lnSpc>
              <a:spcBef>
                <a:spcPct val="20000"/>
              </a:spcBef>
              <a:buClr>
                <a:srgbClr val="002060"/>
              </a:buClr>
            </a:pPr>
            <a:r>
              <a:rPr lang="en-US" altLang="zh-CN" sz="2800" b="1" dirty="0">
                <a:solidFill>
                  <a:srgbClr val="002060"/>
                </a:solidFill>
                <a:latin typeface="Comic Sans MS" pitchFamily="66" charset="0"/>
              </a:rPr>
              <a:t>   today.</a:t>
            </a:r>
          </a:p>
          <a:p>
            <a:pPr marL="457200" indent="-457200">
              <a:lnSpc>
                <a:spcPct val="150000"/>
              </a:lnSpc>
              <a:spcBef>
                <a:spcPct val="20000"/>
              </a:spcBef>
              <a:buClr>
                <a:srgbClr val="002060"/>
              </a:buClr>
              <a:buFont typeface="Wingdings" panose="05000000000000000000" pitchFamily="2" charset="2"/>
              <a:buChar char="ü"/>
            </a:pPr>
            <a:r>
              <a:rPr lang="en-US" altLang="zh-CN" sz="2800" b="1" dirty="0">
                <a:solidFill>
                  <a:srgbClr val="002060"/>
                </a:solidFill>
                <a:latin typeface="Comic Sans MS" pitchFamily="66" charset="0"/>
              </a:rPr>
              <a:t>Write at least 5 measures to protect </a:t>
            </a:r>
          </a:p>
          <a:p>
            <a:pPr>
              <a:lnSpc>
                <a:spcPct val="150000"/>
              </a:lnSpc>
              <a:spcBef>
                <a:spcPct val="20000"/>
              </a:spcBef>
              <a:buClr>
                <a:srgbClr val="002060"/>
              </a:buClr>
            </a:pPr>
            <a:r>
              <a:rPr lang="en-US" altLang="zh-CN" sz="2800" b="1" dirty="0">
                <a:solidFill>
                  <a:srgbClr val="002060"/>
                </a:solidFill>
                <a:latin typeface="Comic Sans MS" pitchFamily="66" charset="0"/>
              </a:rPr>
              <a:t>   the endangered animals.</a:t>
            </a:r>
          </a:p>
        </p:txBody>
      </p:sp>
      <p:sp>
        <p:nvSpPr>
          <p:cNvPr id="2" name="矩形 1"/>
          <p:cNvSpPr/>
          <p:nvPr/>
        </p:nvSpPr>
        <p:spPr>
          <a:xfrm>
            <a:off x="3059113" y="842963"/>
            <a:ext cx="3070225" cy="769937"/>
          </a:xfrm>
          <a:prstGeom prst="rect">
            <a:avLst/>
          </a:prstGeom>
        </p:spPr>
        <p:txBody>
          <a:bodyPr wrap="none">
            <a:spAutoFit/>
          </a:bodyPr>
          <a:lstStyle/>
          <a:p>
            <a:pPr>
              <a:defRPr/>
            </a:pPr>
            <a:r>
              <a:rPr lang="en-US" altLang="zh-CN" sz="4400" b="1" dirty="0">
                <a:solidFill>
                  <a:srgbClr val="0000E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Homework</a:t>
            </a:r>
          </a:p>
        </p:txBody>
      </p:sp>
    </p:spTree>
  </p:cSld>
  <p:clrMapOvr>
    <a:masterClrMapping/>
  </p:clrMapOvr>
  <p:transition spd="slow">
    <p:blinds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8" descr="291061262">
            <a:hlinkClick r:id="rId2"/>
          </p:cNvPr>
          <p:cNvPicPr>
            <a:picLocks noChangeAspect="1" noChangeArrowheads="1"/>
          </p:cNvPicPr>
          <p:nvPr/>
        </p:nvPicPr>
        <p:blipFill>
          <a:blip r:embed="rId3"/>
          <a:srcRect r="15401" b="8945"/>
          <a:stretch>
            <a:fillRect/>
          </a:stretch>
        </p:blipFill>
        <p:spPr bwMode="auto">
          <a:xfrm>
            <a:off x="684213" y="2299332"/>
            <a:ext cx="2439456" cy="1911464"/>
          </a:xfrm>
          <a:prstGeom prst="rect">
            <a:avLst/>
          </a:prstGeom>
          <a:noFill/>
          <a:ln w="9525">
            <a:noFill/>
            <a:miter lim="800000"/>
            <a:headEnd/>
            <a:tailEnd/>
          </a:ln>
        </p:spPr>
      </p:pic>
      <p:sp>
        <p:nvSpPr>
          <p:cNvPr id="6" name="TextBox 5"/>
          <p:cNvSpPr txBox="1">
            <a:spLocks noChangeArrowheads="1"/>
          </p:cNvSpPr>
          <p:nvPr/>
        </p:nvSpPr>
        <p:spPr bwMode="auto">
          <a:xfrm>
            <a:off x="684213" y="1281113"/>
            <a:ext cx="7567612" cy="498475"/>
          </a:xfrm>
          <a:prstGeom prst="rect">
            <a:avLst/>
          </a:prstGeom>
          <a:noFill/>
          <a:ln w="9525">
            <a:noFill/>
            <a:miter lim="800000"/>
            <a:headEnd/>
            <a:tailEnd/>
          </a:ln>
        </p:spPr>
        <p:txBody>
          <a:bodyPr lIns="68580" tIns="34290" rIns="68580" bIns="34290">
            <a:spAutoFit/>
          </a:bodyPr>
          <a:lstStyle/>
          <a:p>
            <a:r>
              <a:rPr lang="en-US" altLang="zh-CN" sz="2800" b="1" dirty="0">
                <a:solidFill>
                  <a:srgbClr val="002060"/>
                </a:solidFill>
                <a:latin typeface="Times New Roman" pitchFamily="18" charset="0"/>
              </a:rPr>
              <a:t>In your opinion, which animals need to be saved?</a:t>
            </a:r>
            <a:endParaRPr lang="en-US" altLang="zh-CN" sz="2800" b="1" dirty="0">
              <a:solidFill>
                <a:srgbClr val="002060"/>
              </a:solidFill>
              <a:latin typeface="Times New Roman" pitchFamily="18" charset="0"/>
              <a:cs typeface="Times New Roman" pitchFamily="18" charset="0"/>
            </a:endParaRPr>
          </a:p>
        </p:txBody>
      </p:sp>
      <p:pic>
        <p:nvPicPr>
          <p:cNvPr id="24581" name="Picture 5" descr="https://timgsa.baidu.com/timg?image&amp;quality=80&amp;size=b9999_10000&amp;sec=1525092421272&amp;di=4979ec2222b15a1278f08108105bd3a4&amp;imgtype=0&amp;src=http%3A%2F%2Fimg2.ph.126.net%2Fo3QZcGykOIRKxgmQ1giGUQ%3D%3D%2F6608717992841186309.jpg"/>
          <p:cNvPicPr>
            <a:picLocks noChangeAspect="1" noChangeArrowheads="1"/>
          </p:cNvPicPr>
          <p:nvPr/>
        </p:nvPicPr>
        <p:blipFill>
          <a:blip r:embed="rId4"/>
          <a:srcRect/>
          <a:stretch>
            <a:fillRect/>
          </a:stretch>
        </p:blipFill>
        <p:spPr bwMode="auto">
          <a:xfrm>
            <a:off x="3225006" y="2304439"/>
            <a:ext cx="2486025" cy="1862137"/>
          </a:xfrm>
          <a:prstGeom prst="rect">
            <a:avLst/>
          </a:prstGeom>
          <a:noFill/>
          <a:ln w="9525">
            <a:noFill/>
            <a:miter lim="800000"/>
            <a:headEnd/>
            <a:tailEnd/>
          </a:ln>
        </p:spPr>
      </p:pic>
      <p:pic>
        <p:nvPicPr>
          <p:cNvPr id="24583" name="Picture 7" descr="https://timgsa.baidu.com/timg?image&amp;quality=80&amp;size=b9999_10000&amp;sec=1525092519666&amp;di=710f871a039d378080f0b202e256d3e1&amp;imgtype=0&amp;src=http%3A%2F%2Fwww.hightravel.cn%2Ffiles%2F2014-8%2F20140805111513107875.jpg"/>
          <p:cNvPicPr>
            <a:picLocks noChangeAspect="1" noChangeArrowheads="1"/>
          </p:cNvPicPr>
          <p:nvPr/>
        </p:nvPicPr>
        <p:blipFill>
          <a:blip r:embed="rId5"/>
          <a:srcRect/>
          <a:stretch>
            <a:fillRect/>
          </a:stretch>
        </p:blipFill>
        <p:spPr bwMode="auto">
          <a:xfrm>
            <a:off x="5796136" y="2304439"/>
            <a:ext cx="2652291" cy="1923672"/>
          </a:xfrm>
          <a:prstGeom prst="rect">
            <a:avLst/>
          </a:prstGeom>
          <a:noFill/>
          <a:ln w="9525">
            <a:noFill/>
            <a:miter lim="800000"/>
            <a:headEnd/>
            <a:tailEnd/>
          </a:ln>
        </p:spPr>
      </p:pic>
      <p:sp>
        <p:nvSpPr>
          <p:cNvPr id="29701" name="文本框 1"/>
          <p:cNvSpPr txBox="1">
            <a:spLocks noChangeArrowheads="1"/>
          </p:cNvSpPr>
          <p:nvPr/>
        </p:nvSpPr>
        <p:spPr bwMode="auto">
          <a:xfrm>
            <a:off x="395288" y="709613"/>
            <a:ext cx="2952750" cy="544512"/>
          </a:xfrm>
          <a:prstGeom prst="rect">
            <a:avLst/>
          </a:prstGeom>
          <a:noFill/>
          <a:ln>
            <a:noFill/>
          </a:ln>
        </p:spPr>
        <p:txBody>
          <a:bodyPr wrap="none" lIns="51435" tIns="25718" rIns="51435" bIns="25718">
            <a:spAutoFit/>
          </a:bodyPr>
          <a:lstStyle>
            <a:lvl1pPr marL="514350" indent="-5143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Ø"/>
              <a:defRPr/>
            </a:pPr>
            <a:r>
              <a:rPr lang="en-US" altLang="zh-CN" sz="3200" b="1" dirty="0">
                <a:solidFill>
                  <a:srgbClr val="C00000"/>
                </a:solidFill>
                <a:effectLst>
                  <a:outerShdw blurRad="38100" dist="38100" dir="2700000" algn="tl">
                    <a:srgbClr val="000000">
                      <a:alpha val="43137"/>
                    </a:srgbClr>
                  </a:outerShdw>
                </a:effectLst>
                <a:latin typeface="Comic Sans MS" panose="030F0702030302020204" pitchFamily="66" charset="0"/>
              </a:rPr>
              <a:t>Warming up</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578"/>
                                        </p:tgtEl>
                                        <p:attrNameLst>
                                          <p:attrName>style.visibility</p:attrName>
                                        </p:attrNameLst>
                                      </p:cBhvr>
                                      <p:to>
                                        <p:strVal val="visible"/>
                                      </p:to>
                                    </p:set>
                                    <p:anim calcmode="lin" valueType="num">
                                      <p:cBhvr>
                                        <p:cTn id="13" dur="500" fill="hold"/>
                                        <p:tgtEl>
                                          <p:spTgt spid="24578"/>
                                        </p:tgtEl>
                                        <p:attrNameLst>
                                          <p:attrName>ppt_x</p:attrName>
                                        </p:attrNameLst>
                                      </p:cBhvr>
                                      <p:tavLst>
                                        <p:tav tm="0">
                                          <p:val>
                                            <p:strVal val="#ppt_x"/>
                                          </p:val>
                                        </p:tav>
                                        <p:tav tm="100000">
                                          <p:val>
                                            <p:strVal val="#ppt_x"/>
                                          </p:val>
                                        </p:tav>
                                      </p:tavLst>
                                    </p:anim>
                                    <p:anim calcmode="lin" valueType="num">
                                      <p:cBhvr>
                                        <p:cTn id="14"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24581"/>
                                        </p:tgtEl>
                                        <p:attrNameLst>
                                          <p:attrName>style.visibility</p:attrName>
                                        </p:attrNameLst>
                                      </p:cBhvr>
                                      <p:to>
                                        <p:strVal val="visible"/>
                                      </p:to>
                                    </p:set>
                                    <p:animEffect transition="in" filter="box(in)">
                                      <p:cBhvr>
                                        <p:cTn id="19" dur="500"/>
                                        <p:tgtEl>
                                          <p:spTgt spid="2458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4583"/>
                                        </p:tgtEl>
                                        <p:attrNameLst>
                                          <p:attrName>style.visibility</p:attrName>
                                        </p:attrNameLst>
                                      </p:cBhvr>
                                      <p:to>
                                        <p:strVal val="visible"/>
                                      </p:to>
                                    </p:set>
                                    <p:anim calcmode="lin" valueType="num">
                                      <p:cBhvr>
                                        <p:cTn id="24" dur="500" fill="hold"/>
                                        <p:tgtEl>
                                          <p:spTgt spid="24583"/>
                                        </p:tgtEl>
                                        <p:attrNameLst>
                                          <p:attrName>ppt_x</p:attrName>
                                        </p:attrNameLst>
                                      </p:cBhvr>
                                      <p:tavLst>
                                        <p:tav tm="0">
                                          <p:val>
                                            <p:strVal val="#ppt_x"/>
                                          </p:val>
                                        </p:tav>
                                        <p:tav tm="100000">
                                          <p:val>
                                            <p:strVal val="#ppt_x"/>
                                          </p:val>
                                        </p:tav>
                                      </p:tavLst>
                                    </p:anim>
                                    <p:anim calcmode="lin" valueType="num">
                                      <p:cBhvr>
                                        <p:cTn id="25" dur="500" fill="hold"/>
                                        <p:tgtEl>
                                          <p:spTgt spid="245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4754" name="文本框 3"/>
          <p:cNvSpPr txBox="1">
            <a:spLocks noChangeArrowheads="1"/>
          </p:cNvSpPr>
          <p:nvPr/>
        </p:nvSpPr>
        <p:spPr bwMode="auto">
          <a:xfrm>
            <a:off x="652463" y="1708150"/>
            <a:ext cx="7834312" cy="1108075"/>
          </a:xfrm>
          <a:prstGeom prst="rect">
            <a:avLst/>
          </a:prstGeom>
          <a:noFill/>
          <a:ln w="9525">
            <a:noFill/>
            <a:miter lim="800000"/>
            <a:headEnd/>
            <a:tailEnd/>
          </a:ln>
        </p:spPr>
        <p:txBody>
          <a:bodyPr wrap="none">
            <a:spAutoFit/>
          </a:bodyPr>
          <a:lstStyle/>
          <a:p>
            <a:pPr algn="ctr" defTabSz="685800">
              <a:buFont typeface="Arial" charset="0"/>
              <a:buNone/>
            </a:pPr>
            <a:r>
              <a:rPr lang="zh-CN" altLang="en-US" sz="6600" b="1" noProof="1">
                <a:solidFill>
                  <a:srgbClr val="FF6600"/>
                </a:solidFill>
                <a:latin typeface="宋体" charset="-122"/>
              </a:rPr>
              <a:t>七彩课堂  伴你成长</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87043"/>
          <p:cNvSpPr>
            <a:spLocks noTextEdit="1"/>
          </p:cNvSpPr>
          <p:nvPr/>
        </p:nvSpPr>
        <p:spPr>
          <a:xfrm>
            <a:off x="750675" y="744479"/>
            <a:ext cx="2813213" cy="603136"/>
          </a:xfrm>
          <a:prstGeom prst="rect">
            <a:avLst/>
          </a:prstGeom>
        </p:spPr>
        <p:txBody>
          <a:bodyPr wrap="none" lIns="68580" tIns="34290" rIns="68580" bIns="34290" fromWordArt="1">
            <a:scene3d>
              <a:camera prst="orthographicFront"/>
              <a:lightRig rig="threePt" dir="t"/>
            </a:scene3d>
          </a:bodyPr>
          <a:lstStyle/>
          <a:p>
            <a:pPr marL="386080" indent="-386080">
              <a:lnSpc>
                <a:spcPct val="125000"/>
              </a:lnSpc>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Free talk</a:t>
            </a:r>
            <a:endParaRPr lang="zh-CN" altLang="en-US"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984250" y="1852613"/>
            <a:ext cx="7116763" cy="1384300"/>
          </a:xfrm>
          <a:prstGeom prst="rect">
            <a:avLst/>
          </a:prstGeom>
          <a:ln w="38100">
            <a:noFill/>
          </a:ln>
        </p:spPr>
        <p:txBody>
          <a:bodyPr anchor="ctr">
            <a:spAutoFit/>
          </a:bodyPr>
          <a:lstStyle/>
          <a:p>
            <a:pPr marL="285750" indent="-285750">
              <a:lnSpc>
                <a:spcPct val="150000"/>
              </a:lnSpc>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宋体" panose="02010600030101010101" pitchFamily="2" charset="-122"/>
              </a:rPr>
              <a:t> Have you ever seen sharks</a:t>
            </a:r>
            <a:r>
              <a:rPr lang="zh-CN" altLang="en-US" sz="2800" b="1" dirty="0">
                <a:solidFill>
                  <a:srgbClr val="002060"/>
                </a:solidFill>
                <a:latin typeface="Comic Sans MS" panose="030F0702030302020204" pitchFamily="66" charset="0"/>
                <a:ea typeface="宋体" panose="02010600030101010101" pitchFamily="2" charset="-122"/>
              </a:rPr>
              <a:t>（鲨鱼）</a:t>
            </a:r>
            <a:r>
              <a:rPr lang="en-US" altLang="zh-CN" sz="2800" b="1" dirty="0">
                <a:solidFill>
                  <a:srgbClr val="002060"/>
                </a:solidFill>
                <a:latin typeface="Comic Sans MS" panose="030F0702030302020204" pitchFamily="66" charset="0"/>
                <a:ea typeface="宋体" panose="02010600030101010101" pitchFamily="2" charset="-122"/>
              </a:rPr>
              <a:t>?</a:t>
            </a:r>
          </a:p>
          <a:p>
            <a:pPr marL="285750" indent="-285750">
              <a:lnSpc>
                <a:spcPct val="150000"/>
              </a:lnSpc>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宋体" panose="02010600030101010101" pitchFamily="2" charset="-122"/>
              </a:rPr>
              <a:t> Why do they need to be saved?</a:t>
            </a: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 Box 71"/>
          <p:cNvSpPr txBox="1">
            <a:spLocks noChangeArrowheads="1"/>
          </p:cNvSpPr>
          <p:nvPr/>
        </p:nvSpPr>
        <p:spPr bwMode="auto">
          <a:xfrm>
            <a:off x="1258888" y="663575"/>
            <a:ext cx="6343650" cy="900113"/>
          </a:xfrm>
          <a:prstGeom prst="rect">
            <a:avLst/>
          </a:prstGeom>
          <a:noFill/>
          <a:ln w="9525">
            <a:noFill/>
            <a:miter lim="800000"/>
            <a:headEnd/>
            <a:tailEnd/>
          </a:ln>
        </p:spPr>
        <p:txBody>
          <a:bodyPr lIns="68580" tIns="34290" rIns="68580" bIns="34290">
            <a:spAutoFit/>
          </a:bodyPr>
          <a:lstStyle/>
          <a:p>
            <a:pPr>
              <a:spcBef>
                <a:spcPct val="50000"/>
              </a:spcBef>
            </a:pPr>
            <a:r>
              <a:rPr lang="en-US" altLang="zh-CN" sz="2700" b="1" dirty="0">
                <a:solidFill>
                  <a:srgbClr val="0000E1"/>
                </a:solidFill>
              </a:rPr>
              <a:t>Read the passage about sharks and complete the fact sheet below.</a:t>
            </a:r>
          </a:p>
        </p:txBody>
      </p:sp>
      <p:sp>
        <p:nvSpPr>
          <p:cNvPr id="3" name="单圆角矩形 2"/>
          <p:cNvSpPr/>
          <p:nvPr/>
        </p:nvSpPr>
        <p:spPr bwMode="auto">
          <a:xfrm>
            <a:off x="561975" y="890588"/>
            <a:ext cx="574675" cy="528637"/>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200" b="1" noProof="1">
                <a:solidFill>
                  <a:schemeClr val="bg1"/>
                </a:solidFill>
              </a:rPr>
              <a:t>3a</a:t>
            </a:r>
          </a:p>
        </p:txBody>
      </p:sp>
      <p:sp>
        <p:nvSpPr>
          <p:cNvPr id="47107" name="TextBox 3"/>
          <p:cNvSpPr txBox="1">
            <a:spLocks noChangeArrowheads="1"/>
          </p:cNvSpPr>
          <p:nvPr/>
        </p:nvSpPr>
        <p:spPr bwMode="auto">
          <a:xfrm>
            <a:off x="971550" y="1779588"/>
            <a:ext cx="7129463" cy="2769989"/>
          </a:xfrm>
          <a:prstGeom prst="rect">
            <a:avLst/>
          </a:prstGeom>
          <a:noFill/>
          <a:ln w="9525">
            <a:solidFill>
              <a:schemeClr val="accent3">
                <a:lumMod val="40000"/>
                <a:lumOff val="60000"/>
              </a:schemeClr>
            </a:solidFill>
            <a:miter lim="800000"/>
            <a:headEnd/>
            <a:tailEnd/>
          </a:ln>
        </p:spPr>
        <p:txBody>
          <a:bodyPr>
            <a:spAutoFit/>
          </a:bodyPr>
          <a:lstStyle/>
          <a:p>
            <a:pPr algn="ctr">
              <a:lnSpc>
                <a:spcPct val="150000"/>
              </a:lnSpc>
            </a:pPr>
            <a:r>
              <a:rPr lang="en-US" altLang="zh-CN" sz="3200" b="1" dirty="0">
                <a:latin typeface="Times New Roman" pitchFamily="18" charset="0"/>
                <a:cs typeface="Times New Roman" pitchFamily="18" charset="0"/>
              </a:rPr>
              <a:t>Save the Sharks!</a:t>
            </a:r>
          </a:p>
          <a:p>
            <a:pPr>
              <a:lnSpc>
                <a:spcPct val="150000"/>
              </a:lnSpc>
            </a:pPr>
            <a:r>
              <a:rPr lang="en-US" altLang="zh-CN" sz="2800" b="1" dirty="0">
                <a:solidFill>
                  <a:srgbClr val="002060"/>
                </a:solidFill>
                <a:latin typeface="Times New Roman" pitchFamily="18" charset="0"/>
                <a:cs typeface="Times New Roman" pitchFamily="18" charset="0"/>
              </a:rPr>
              <a:t>Many have heard of shark fin soup. But do you realize that you’re killing a whole shark each time you enjoy a bowl of shark fin soup?</a:t>
            </a:r>
          </a:p>
        </p:txBody>
      </p:sp>
      <p:pic>
        <p:nvPicPr>
          <p:cNvPr id="2" name="U13A3a">
            <a:hlinkClick r:id="" action="ppaction://media"/>
            <a:extLst>
              <a:ext uri="{FF2B5EF4-FFF2-40B4-BE49-F238E27FC236}">
                <a16:creationId xmlns:a16="http://schemas.microsoft.com/office/drawing/2014/main" id="{C2DE6679-1855-68C9-16C6-F63D881EACF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228184" y="1955629"/>
            <a:ext cx="648072" cy="648072"/>
          </a:xfrm>
          <a:prstGeom prst="rect">
            <a:avLst/>
          </a:prstGeom>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remove"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矩形 1"/>
          <p:cNvSpPr>
            <a:spLocks noChangeArrowheads="1"/>
          </p:cNvSpPr>
          <p:nvPr/>
        </p:nvSpPr>
        <p:spPr bwMode="auto">
          <a:xfrm>
            <a:off x="1154507" y="686703"/>
            <a:ext cx="7056388" cy="4228850"/>
          </a:xfrm>
          <a:prstGeom prst="rect">
            <a:avLst/>
          </a:prstGeom>
          <a:noFill/>
          <a:ln w="9525">
            <a:solidFill>
              <a:schemeClr val="accent3">
                <a:lumMod val="40000"/>
                <a:lumOff val="60000"/>
              </a:schemeClr>
            </a:solidFill>
            <a:miter lim="800000"/>
            <a:headEnd/>
            <a:tailEnd/>
          </a:ln>
        </p:spPr>
        <p:txBody>
          <a:bodyPr wrap="square">
            <a:spAutoFit/>
          </a:bodyPr>
          <a:lstStyle/>
          <a:p>
            <a:pPr>
              <a:lnSpc>
                <a:spcPct val="120000"/>
              </a:lnSpc>
            </a:pPr>
            <a:r>
              <a:rPr lang="en-US" altLang="zh-CN" sz="2800" b="1" dirty="0">
                <a:solidFill>
                  <a:srgbClr val="002060"/>
                </a:solidFill>
                <a:latin typeface="Times New Roman" pitchFamily="18" charset="0"/>
                <a:cs typeface="Times New Roman" pitchFamily="18" charset="0"/>
              </a:rPr>
              <a:t>When people catch sharks, they cut off their fins and throw the sharks back into the ocean. This is not only cruel, but also harmful to the environment. Without a fin, a shark can no longer swim and slowly dies. Sharks are at the top of the food chain in the ocean’s ecosystem. If their numbers drop too low, it will bring danger to all ocean life. </a:t>
            </a:r>
            <a:endParaRPr lang="zh-CN" altLang="en-US" dirty="0">
              <a:latin typeface="Times New Roman" pitchFamily="18" charset="0"/>
              <a:cs typeface="Times New Roman" pitchFamily="18"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矩形 1"/>
          <p:cNvSpPr>
            <a:spLocks noChangeArrowheads="1"/>
          </p:cNvSpPr>
          <p:nvPr/>
        </p:nvSpPr>
        <p:spPr bwMode="auto">
          <a:xfrm>
            <a:off x="755650" y="1016000"/>
            <a:ext cx="7992814" cy="3453253"/>
          </a:xfrm>
          <a:prstGeom prst="rect">
            <a:avLst/>
          </a:prstGeom>
          <a:noFill/>
          <a:ln w="9525">
            <a:solidFill>
              <a:schemeClr val="accent3">
                <a:lumMod val="40000"/>
                <a:lumOff val="60000"/>
              </a:schemeClr>
            </a:solidFill>
            <a:miter lim="800000"/>
            <a:headEnd/>
            <a:tailEnd/>
          </a:ln>
        </p:spPr>
        <p:txBody>
          <a:bodyPr wrap="square">
            <a:spAutoFit/>
          </a:bodyPr>
          <a:lstStyle/>
          <a:p>
            <a:pPr>
              <a:lnSpc>
                <a:spcPct val="130000"/>
              </a:lnSpc>
            </a:pPr>
            <a:r>
              <a:rPr lang="en-US" altLang="zh-CN" sz="2800" b="1">
                <a:solidFill>
                  <a:srgbClr val="002060"/>
                </a:solidFill>
                <a:latin typeface="Times New Roman" pitchFamily="18" charset="0"/>
                <a:cs typeface="Times New Roman" pitchFamily="18" charset="0"/>
              </a:rPr>
              <a:t>Many</a:t>
            </a:r>
            <a:r>
              <a:rPr lang="zh-CN" altLang="en-US" sz="2800">
                <a:latin typeface="Times New Roman" pitchFamily="18" charset="0"/>
                <a:cs typeface="Times New Roman" pitchFamily="18" charset="0"/>
              </a:rPr>
              <a:t> </a:t>
            </a:r>
            <a:r>
              <a:rPr lang="en-US" altLang="zh-CN" sz="2800" b="1">
                <a:solidFill>
                  <a:srgbClr val="002060"/>
                </a:solidFill>
                <a:latin typeface="Times New Roman" pitchFamily="18" charset="0"/>
                <a:cs typeface="Times New Roman" pitchFamily="18" charset="0"/>
              </a:rPr>
              <a:t>believe that sharks can never be endangered </a:t>
            </a:r>
          </a:p>
          <a:p>
            <a:pPr>
              <a:lnSpc>
                <a:spcPct val="130000"/>
              </a:lnSpc>
            </a:pPr>
            <a:r>
              <a:rPr lang="en-US" altLang="zh-CN" sz="2800" b="1">
                <a:solidFill>
                  <a:srgbClr val="002060"/>
                </a:solidFill>
                <a:latin typeface="Times New Roman" pitchFamily="18" charset="0"/>
                <a:cs typeface="Times New Roman" pitchFamily="18" charset="0"/>
              </a:rPr>
              <a:t>because they are the strongest in their food chain. But in fact, around 70 million sharks are caught and traded in this industry every year. The numbers of some kinds of sharks have fallen by over 90 percent in the last 20 to 30 years.</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1"/>
          <p:cNvSpPr>
            <a:spLocks noChangeArrowheads="1"/>
          </p:cNvSpPr>
          <p:nvPr/>
        </p:nvSpPr>
        <p:spPr bwMode="auto">
          <a:xfrm>
            <a:off x="971550" y="915988"/>
            <a:ext cx="7489825" cy="3666645"/>
          </a:xfrm>
          <a:prstGeom prst="rect">
            <a:avLst/>
          </a:prstGeom>
          <a:noFill/>
          <a:ln w="9525">
            <a:solidFill>
              <a:schemeClr val="accent3">
                <a:lumMod val="40000"/>
                <a:lumOff val="60000"/>
              </a:schemeClr>
            </a:solidFill>
            <a:miter lim="800000"/>
            <a:headEnd/>
            <a:tailEnd/>
          </a:ln>
        </p:spPr>
        <p:txBody>
          <a:bodyPr>
            <a:spAutoFit/>
          </a:bodyPr>
          <a:lstStyle/>
          <a:p>
            <a:pPr>
              <a:lnSpc>
                <a:spcPct val="120000"/>
              </a:lnSpc>
            </a:pPr>
            <a:r>
              <a:rPr lang="en-US" altLang="zh-CN" sz="2800" b="1" dirty="0">
                <a:solidFill>
                  <a:srgbClr val="002060"/>
                </a:solidFill>
                <a:latin typeface="Times New Roman" pitchFamily="18" charset="0"/>
                <a:cs typeface="Times New Roman" pitchFamily="18" charset="0"/>
              </a:rPr>
              <a:t>Environmental protection groups around the world, such as WildAid and the WWF, are teaching the public about “finning”. They have even asked governments to develop laws to stop the sale of shark fins. So far, no scientific studies have shown that shark fins are good for health, so why eat them? Help save the sharks!</a:t>
            </a:r>
            <a:endParaRPr lang="zh-CN" altLang="en-US" dirty="0">
              <a:solidFill>
                <a:srgbClr val="000000"/>
              </a:solidFill>
              <a:latin typeface="Times New Roman" pitchFamily="18" charset="0"/>
              <a:cs typeface="Times New Roman" pitchFamily="18" charset="0"/>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9634" name="内容占位符 69633"/>
          <p:cNvGraphicFramePr>
            <a:graphicFrameLocks noGrp="1"/>
          </p:cNvGraphicFramePr>
          <p:nvPr>
            <p:ph sz="half" idx="4294967295"/>
            <p:extLst>
              <p:ext uri="{D42A27DB-BD31-4B8C-83A1-F6EECF244321}">
                <p14:modId xmlns:p14="http://schemas.microsoft.com/office/powerpoint/2010/main" val="259994109"/>
              </p:ext>
            </p:extLst>
          </p:nvPr>
        </p:nvGraphicFramePr>
        <p:xfrm>
          <a:off x="683568" y="1131590"/>
          <a:ext cx="7681688" cy="2791785"/>
        </p:xfrm>
        <a:graphic>
          <a:graphicData uri="http://schemas.openxmlformats.org/drawingml/2006/table">
            <a:tbl>
              <a:tblPr/>
              <a:tblGrid>
                <a:gridCol w="4185558">
                  <a:extLst>
                    <a:ext uri="{9D8B030D-6E8A-4147-A177-3AD203B41FA5}">
                      <a16:colId xmlns:a16="http://schemas.microsoft.com/office/drawing/2014/main" val="20000"/>
                    </a:ext>
                  </a:extLst>
                </a:gridCol>
                <a:gridCol w="3496130">
                  <a:extLst>
                    <a:ext uri="{9D8B030D-6E8A-4147-A177-3AD203B41FA5}">
                      <a16:colId xmlns:a16="http://schemas.microsoft.com/office/drawing/2014/main" val="20001"/>
                    </a:ext>
                  </a:extLst>
                </a:gridCol>
              </a:tblGrid>
              <a:tr h="967710">
                <a:tc>
                  <a:txBody>
                    <a:bodyPr/>
                    <a:lstStyle>
                      <a:lvl1pPr marL="342900" lvl="0" indent="-342900" algn="l" defTabSz="914400" eaLnBrk="0" fontAlgn="base" latinLnBrk="0" hangingPunct="0">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800" b="1" dirty="0">
                          <a:solidFill>
                            <a:srgbClr val="000000"/>
                          </a:solidFill>
                          <a:latin typeface="Times New Roman" panose="02020603050405020304" pitchFamily="18" charset="0"/>
                        </a:rPr>
                        <a:t>Number of sharks caught and traded every year</a:t>
                      </a:r>
                    </a:p>
                  </a:txBody>
                  <a:tcPr marL="68582" marR="68582" marT="34292" marB="34292" anchor="ctr">
                    <a:lnL w="12700" cap="flat" cmpd="sng">
                      <a:solidFill>
                        <a:srgbClr val="FFFFFF"/>
                      </a:solidFill>
                      <a:prstDash val="solid"/>
                      <a:headEnd type="none" w="med" len="med"/>
                      <a:tailEnd type="none" w="med" len="med"/>
                    </a:lnL>
                    <a:lnR w="12700" cap="flat" cmpd="sng" algn="ctr">
                      <a:solidFill>
                        <a:srgbClr val="FFFFFF"/>
                      </a:solidFill>
                      <a:prstDash val="solid"/>
                      <a:round/>
                      <a:headEnd type="none" w="med" len="med"/>
                      <a:tailEnd type="none" w="med" len="med"/>
                    </a:lnR>
                    <a:lnT w="381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c>
                  <a:txBody>
                    <a:bodyPr/>
                    <a:lstStyle>
                      <a:lvl1pPr marL="342900" lvl="0" indent="-342900" algn="l" defTabSz="914400" eaLnBrk="0" fontAlgn="base" latinLnBrk="0" hangingPunct="0">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b="1" dirty="0">
                        <a:solidFill>
                          <a:srgbClr val="000000"/>
                        </a:solidFill>
                        <a:latin typeface="Times New Roman" panose="02020603050405020304" pitchFamily="18" charset="0"/>
                      </a:endParaRPr>
                    </a:p>
                  </a:txBody>
                  <a:tcPr marL="68582" marR="68582" marT="34292" marB="34292" anchor="ctr">
                    <a:lnL w="12700" cap="flat" cmpd="sng" algn="ctr">
                      <a:solidFill>
                        <a:srgbClr val="FFFFFF"/>
                      </a:solidFill>
                      <a:prstDash val="solid"/>
                      <a:round/>
                      <a:headEnd type="none" w="med" len="med"/>
                      <a:tailEnd type="none" w="med" len="med"/>
                    </a:lnL>
                    <a:lnR w="12700" cap="flat" cmpd="sng">
                      <a:solidFill>
                        <a:srgbClr val="FFFFFF"/>
                      </a:solidFill>
                      <a:prstDash val="solid"/>
                      <a:headEnd type="none" w="med" len="med"/>
                      <a:tailEnd type="none" w="med" len="med"/>
                    </a:lnR>
                    <a:lnT w="381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0"/>
                  </a:ext>
                </a:extLst>
              </a:tr>
              <a:tr h="902051">
                <a:tc>
                  <a:txBody>
                    <a:bodyPr/>
                    <a:lstStyle>
                      <a:lvl1pPr marL="342900" lvl="0" indent="-342900" algn="l" defTabSz="914400" eaLnBrk="0" fontAlgn="base" latinLnBrk="0" hangingPunct="0">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en-US" altLang="zh-CN" sz="2800" b="1" dirty="0">
                          <a:solidFill>
                            <a:srgbClr val="000000"/>
                          </a:solidFill>
                          <a:latin typeface="Times New Roman" panose="02020603050405020304" pitchFamily="18" charset="0"/>
                        </a:rPr>
                        <a:t>How goernmemt can help</a:t>
                      </a:r>
                    </a:p>
                  </a:txBody>
                  <a:tcPr marL="68582" marR="68582" marT="34292" marB="34292"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9EDF4"/>
                    </a:solidFill>
                  </a:tcPr>
                </a:tc>
                <a:tc>
                  <a:txBody>
                    <a:bodyPr/>
                    <a:lstStyle>
                      <a:lvl1pPr marL="342900" lvl="0" indent="-342900" algn="l" defTabSz="914400" eaLnBrk="0" fontAlgn="base" latinLnBrk="0" hangingPunct="0">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b="1" dirty="0">
                        <a:solidFill>
                          <a:srgbClr val="000000"/>
                        </a:solidFill>
                        <a:latin typeface="Times New Roman" panose="02020603050405020304" pitchFamily="18" charset="0"/>
                      </a:endParaRPr>
                    </a:p>
                  </a:txBody>
                  <a:tcPr marL="68582" marR="68582" marT="34292" marB="34292"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1"/>
                  </a:ext>
                </a:extLst>
              </a:tr>
              <a:tr h="874016">
                <a:tc>
                  <a:txBody>
                    <a:bodyPr/>
                    <a:lstStyle>
                      <a:lvl1pPr marL="342900" lvl="0" indent="-342900" algn="l" defTabSz="914400" eaLnBrk="0" fontAlgn="base" latinLnBrk="0" hangingPunct="0">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800" b="1" dirty="0">
                          <a:solidFill>
                            <a:srgbClr val="000000"/>
                          </a:solidFill>
                          <a:latin typeface="Times New Roman" panose="02020603050405020304" pitchFamily="18" charset="0"/>
                        </a:rPr>
                        <a:t>Two environmental groups against </a:t>
                      </a:r>
                      <a:r>
                        <a:rPr lang="en-US" altLang="zh-CN" sz="2800" b="1" dirty="0">
                          <a:solidFill>
                            <a:srgbClr val="000000"/>
                          </a:solidFill>
                          <a:latin typeface="Times New Roman" panose="02020603050405020304" pitchFamily="18" charset="0"/>
                        </a:rPr>
                        <a:t>“</a:t>
                      </a:r>
                      <a:r>
                        <a:rPr lang="zh-CN" altLang="en-US" sz="2800" b="1" dirty="0">
                          <a:solidFill>
                            <a:srgbClr val="000000"/>
                          </a:solidFill>
                          <a:latin typeface="Times New Roman" panose="02020603050405020304" pitchFamily="18" charset="0"/>
                        </a:rPr>
                        <a:t>finning</a:t>
                      </a:r>
                      <a:r>
                        <a:rPr lang="en-US" altLang="zh-CN" sz="2800" b="1" dirty="0">
                          <a:solidFill>
                            <a:srgbClr val="000000"/>
                          </a:solidFill>
                          <a:latin typeface="Times New Roman" panose="02020603050405020304" pitchFamily="18" charset="0"/>
                        </a:rPr>
                        <a:t>”</a:t>
                      </a:r>
                      <a:endParaRPr lang="zh-CN" altLang="en-US" sz="2800" b="1" dirty="0">
                        <a:solidFill>
                          <a:srgbClr val="000000"/>
                        </a:solidFill>
                        <a:latin typeface="Times New Roman" panose="02020603050405020304" pitchFamily="18" charset="0"/>
                      </a:endParaRPr>
                    </a:p>
                  </a:txBody>
                  <a:tcPr marL="68582" marR="68582" marT="34292" marB="34292"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c>
                  <a:txBody>
                    <a:bodyPr/>
                    <a:lstStyle>
                      <a:lvl1pPr marL="342900" lvl="0" indent="-342900" algn="l" defTabSz="914400" eaLnBrk="0" fontAlgn="base" latinLnBrk="0" hangingPunct="0">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800" b="1" dirty="0">
                        <a:solidFill>
                          <a:srgbClr val="000000"/>
                        </a:solidFill>
                        <a:latin typeface="Times New Roman" panose="02020603050405020304" pitchFamily="18" charset="0"/>
                      </a:endParaRPr>
                    </a:p>
                  </a:txBody>
                  <a:tcPr marL="68582" marR="68582" marT="34292" marB="34292"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2"/>
                  </a:ext>
                </a:extLst>
              </a:tr>
            </a:tbl>
          </a:graphicData>
        </a:graphic>
      </p:graphicFrame>
      <p:sp>
        <p:nvSpPr>
          <p:cNvPr id="8" name="TextBox 7"/>
          <p:cNvSpPr txBox="1">
            <a:spLocks noChangeArrowheads="1"/>
          </p:cNvSpPr>
          <p:nvPr/>
        </p:nvSpPr>
        <p:spPr bwMode="auto">
          <a:xfrm>
            <a:off x="5168237" y="1347614"/>
            <a:ext cx="2938463" cy="500137"/>
          </a:xfrm>
          <a:prstGeom prst="rect">
            <a:avLst/>
          </a:prstGeom>
          <a:noFill/>
          <a:ln w="9525">
            <a:noFill/>
            <a:miter lim="800000"/>
            <a:headEnd/>
            <a:tailEnd/>
          </a:ln>
        </p:spPr>
        <p:txBody>
          <a:bodyPr lIns="68580" tIns="34290" rIns="68580" bIns="34290">
            <a:spAutoFit/>
          </a:bodyPr>
          <a:lstStyle/>
          <a:p>
            <a:pPr eaLnBrk="0" hangingPunct="0"/>
            <a:r>
              <a:rPr lang="zh-CN" altLang="en-US" sz="2800" b="1" dirty="0">
                <a:solidFill>
                  <a:srgbClr val="FF0000"/>
                </a:solidFill>
                <a:latin typeface="Times New Roman" pitchFamily="18" charset="0"/>
              </a:rPr>
              <a:t>70 million</a:t>
            </a:r>
          </a:p>
        </p:txBody>
      </p:sp>
      <p:sp>
        <p:nvSpPr>
          <p:cNvPr id="9" name="TextBox 8"/>
          <p:cNvSpPr txBox="1">
            <a:spLocks noChangeArrowheads="1"/>
          </p:cNvSpPr>
          <p:nvPr/>
        </p:nvSpPr>
        <p:spPr bwMode="auto">
          <a:xfrm>
            <a:off x="4977606" y="2067694"/>
            <a:ext cx="3263237" cy="931024"/>
          </a:xfrm>
          <a:prstGeom prst="rect">
            <a:avLst/>
          </a:prstGeom>
          <a:noFill/>
          <a:ln w="9525">
            <a:noFill/>
            <a:miter lim="800000"/>
            <a:headEnd/>
            <a:tailEnd/>
          </a:ln>
        </p:spPr>
        <p:txBody>
          <a:bodyPr wrap="square" lIns="68580" tIns="34290" rIns="68580" bIns="34290">
            <a:spAutoFit/>
          </a:bodyPr>
          <a:lstStyle/>
          <a:p>
            <a:pPr eaLnBrk="0" hangingPunct="0"/>
            <a:r>
              <a:rPr lang="en-US" altLang="zh-CN" sz="2800" b="1" dirty="0">
                <a:solidFill>
                  <a:srgbClr val="FF0000"/>
                </a:solidFill>
                <a:latin typeface="Times New Roman" pitchFamily="18" charset="0"/>
              </a:rPr>
              <a:t>develop laws to stop the sale of shark fins</a:t>
            </a:r>
          </a:p>
        </p:txBody>
      </p:sp>
      <p:sp>
        <p:nvSpPr>
          <p:cNvPr id="10" name="TextBox 9"/>
          <p:cNvSpPr txBox="1">
            <a:spLocks noChangeArrowheads="1"/>
          </p:cNvSpPr>
          <p:nvPr/>
        </p:nvSpPr>
        <p:spPr bwMode="auto">
          <a:xfrm>
            <a:off x="4977606" y="3043250"/>
            <a:ext cx="3206750" cy="931024"/>
          </a:xfrm>
          <a:prstGeom prst="rect">
            <a:avLst/>
          </a:prstGeom>
          <a:noFill/>
          <a:ln w="9525">
            <a:noFill/>
            <a:miter lim="800000"/>
            <a:headEnd/>
            <a:tailEnd/>
          </a:ln>
        </p:spPr>
        <p:txBody>
          <a:bodyPr lIns="68580" tIns="34290" rIns="68580" bIns="34290">
            <a:spAutoFit/>
          </a:bodyPr>
          <a:lstStyle/>
          <a:p>
            <a:pPr eaLnBrk="0" hangingPunct="0"/>
            <a:r>
              <a:rPr lang="zh-CN" altLang="en-US" sz="2800" b="1" dirty="0">
                <a:solidFill>
                  <a:srgbClr val="FF0000"/>
                </a:solidFill>
                <a:latin typeface="Times New Roman" pitchFamily="18" charset="0"/>
              </a:rPr>
              <a:t>WildAid and the WWF</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587</TotalTime>
  <Words>1333</Words>
  <Application>Microsoft Office PowerPoint</Application>
  <PresentationFormat>全屏显示(16:9)</PresentationFormat>
  <Paragraphs>146</Paragraphs>
  <Slides>30</Slides>
  <Notes>3</Notes>
  <HiddenSlides>0</HiddenSlides>
  <MMClips>1</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30</vt:i4>
      </vt:variant>
    </vt:vector>
  </HeadingPairs>
  <TitlesOfParts>
    <vt:vector size="43" baseType="lpstr">
      <vt:lpstr>Al Bayan</vt:lpstr>
      <vt:lpstr>宋体</vt:lpstr>
      <vt:lpstr>微软雅黑</vt:lpstr>
      <vt:lpstr>Arial</vt:lpstr>
      <vt:lpstr>Calibri</vt:lpstr>
      <vt:lpstr>Calibri Light</vt:lpstr>
      <vt:lpstr>Comic Sans MS</vt:lpstr>
      <vt:lpstr>Impact</vt:lpstr>
      <vt:lpstr>Times New Roman</vt:lpstr>
      <vt:lpstr>Wingdings</vt:lpstr>
      <vt:lpstr>3_自定义设计方案</vt:lpstr>
      <vt:lpstr>Office 主题</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Read the passage again and fill in the blanks with the words in the box.</vt:lpstr>
      <vt:lpstr>PowerPoint 演示文稿</vt:lpstr>
      <vt:lpstr>PowerPoint 演示文稿</vt:lpstr>
      <vt:lpstr>PowerPoint 演示文稿</vt:lpstr>
      <vt:lpstr>Don’t wear them.</vt:lpstr>
      <vt:lpstr>No trade  No murder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 do</dc:creator>
  <cp:lastModifiedBy>ma xiaojie</cp:lastModifiedBy>
  <cp:revision>67</cp:revision>
  <dcterms:created xsi:type="dcterms:W3CDTF">2019-06-17T18:45:00Z</dcterms:created>
  <dcterms:modified xsi:type="dcterms:W3CDTF">2022-10-28T07:52:22Z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2052-11.1.0.8863</vt:lpwstr>
  </property>
</Properties>
</file>