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4" r:id="rId2"/>
    <p:sldMasterId id="2147483707" r:id="rId3"/>
  </p:sldMasterIdLst>
  <p:sldIdLst>
    <p:sldId id="317" r:id="rId4"/>
    <p:sldId id="258" r:id="rId5"/>
    <p:sldId id="260" r:id="rId6"/>
    <p:sldId id="256" r:id="rId7"/>
    <p:sldId id="265" r:id="rId8"/>
    <p:sldId id="264" r:id="rId9"/>
    <p:sldId id="267" r:id="rId10"/>
    <p:sldId id="268" r:id="rId11"/>
    <p:sldId id="269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93" r:id="rId28"/>
    <p:sldId id="306" r:id="rId29"/>
    <p:sldId id="294" r:id="rId30"/>
    <p:sldId id="307" r:id="rId31"/>
    <p:sldId id="289" r:id="rId32"/>
    <p:sldId id="290" r:id="rId33"/>
    <p:sldId id="291" r:id="rId34"/>
    <p:sldId id="292" r:id="rId35"/>
    <p:sldId id="308" r:id="rId36"/>
    <p:sldId id="295" r:id="rId37"/>
    <p:sldId id="309" r:id="rId38"/>
    <p:sldId id="297" r:id="rId39"/>
    <p:sldId id="298" r:id="rId40"/>
    <p:sldId id="313" r:id="rId41"/>
    <p:sldId id="299" r:id="rId42"/>
    <p:sldId id="300" r:id="rId43"/>
    <p:sldId id="314" r:id="rId44"/>
    <p:sldId id="270" r:id="rId45"/>
    <p:sldId id="301" r:id="rId46"/>
    <p:sldId id="316" r:id="rId4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0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243" y="36"/>
      </p:cViewPr>
      <p:guideLst>
        <p:guide orient="horz" pos="1620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05600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095975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062360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23096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158970"/>
      </p:ext>
    </p:extLst>
  </p:cSld>
  <p:clrMapOvr>
    <a:masterClrMapping/>
  </p:clrMapOvr>
  <p:transition spd="slow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112324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989379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091207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392784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756931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655442490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43729543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8364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980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2723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484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862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729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773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503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690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284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88" y="-15036"/>
            <a:ext cx="9191787" cy="516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438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787"/>
            <a:ext cx="30861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2145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150000"/>
        </a:spcBef>
        <a:buFont typeface="Arial" panose="020B07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十四单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9144000" cy="5144655"/>
          </a:xfrm>
          <a:prstGeom prst="rect">
            <a:avLst/>
          </a:prstGeom>
        </p:spPr>
      </p:pic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pic>
        <p:nvPicPr>
          <p:cNvPr id="3" name="图片 2" descr="九年级第十四单元博士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2910572"/>
            <a:ext cx="687705" cy="669290"/>
          </a:xfrm>
          <a:prstGeom prst="rect">
            <a:avLst/>
          </a:prstGeom>
        </p:spPr>
      </p:pic>
      <p:sp>
        <p:nvSpPr>
          <p:cNvPr id="8" name="文本框 5"/>
          <p:cNvSpPr txBox="1"/>
          <p:nvPr/>
        </p:nvSpPr>
        <p:spPr>
          <a:xfrm>
            <a:off x="2771800" y="3046189"/>
            <a:ext cx="5112567" cy="46166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300" b="1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A Grammar Focus-4b</a:t>
            </a:r>
          </a:p>
        </p:txBody>
      </p:sp>
    </p:spTree>
    <p:extLst>
      <p:ext uri="{BB962C8B-B14F-4D97-AF65-F5344CB8AC3E}">
        <p14:creationId xmlns:p14="http://schemas.microsoft.com/office/powerpoint/2010/main" val="2870106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899592" y="2427734"/>
            <a:ext cx="74168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2060"/>
                </a:solidFill>
                <a:latin typeface="+mn-ea"/>
                <a:ea typeface="+mn-ea"/>
              </a:rPr>
              <a:t>宾语从句即在复合句中充当宾语的句子。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03848" y="1275606"/>
            <a:ext cx="38164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宾 语 从 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331640" y="958254"/>
            <a:ext cx="582453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We know Li Na.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     谓       宾</a:t>
            </a:r>
          </a:p>
        </p:txBody>
      </p:sp>
      <p:sp>
        <p:nvSpPr>
          <p:cNvPr id="43011" name="Text Box 3"/>
          <p:cNvSpPr txBox="1"/>
          <p:nvPr/>
        </p:nvSpPr>
        <p:spPr>
          <a:xfrm>
            <a:off x="1331640" y="2225079"/>
            <a:ext cx="6912768" cy="1169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noProof="1">
                <a:latin typeface="Times New Roman" panose="02020603050405020304" pitchFamily="18" charset="0"/>
                <a:ea typeface="黑体" panose="02010609060101010101" pitchFamily="2" charset="-122"/>
              </a:rPr>
              <a:t>We know that Li Na plays tennis very well.</a:t>
            </a:r>
          </a:p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主     谓</a:t>
            </a:r>
            <a:endParaRPr lang="zh-CN" altLang="en-US" sz="2800" b="1" noProof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1450504" y="1419622"/>
            <a:ext cx="4572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 flipV="1">
            <a:off x="2051720" y="1419622"/>
            <a:ext cx="74295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2987824" y="1419622"/>
            <a:ext cx="8001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1388790" y="2715766"/>
            <a:ext cx="498218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 flipV="1">
            <a:off x="2106213" y="2715766"/>
            <a:ext cx="809603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3618381" y="2715766"/>
            <a:ext cx="809603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4544754" y="2715766"/>
            <a:ext cx="747326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5428311" y="2715766"/>
            <a:ext cx="871881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43020" name="AutoShape 12"/>
          <p:cNvSpPr/>
          <p:nvPr/>
        </p:nvSpPr>
        <p:spPr bwMode="auto">
          <a:xfrm rot="-5400000">
            <a:off x="5304048" y="1126418"/>
            <a:ext cx="342900" cy="4673724"/>
          </a:xfrm>
          <a:prstGeom prst="leftBrace">
            <a:avLst>
              <a:gd name="adj1" fmla="val 108273"/>
              <a:gd name="adj2" fmla="val 50000"/>
            </a:avLst>
          </a:prstGeom>
          <a:noFill/>
          <a:ln w="28575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4245074" y="3725619"/>
            <a:ext cx="2343150" cy="64633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宾语从句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3678712" y="2840618"/>
            <a:ext cx="44216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     谓        宾        状</a:t>
            </a:r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>
            <a:off x="6461723" y="2715766"/>
            <a:ext cx="1494653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  <p:bldP spid="43011" grpId="0" build="p"/>
      <p:bldP spid="43012" grpId="0" animBg="1"/>
      <p:bldP spid="43013" grpId="0" animBg="1"/>
      <p:bldP spid="43014" grpId="0" animBg="1"/>
      <p:bldP spid="43015" grpId="0" animBg="1"/>
      <p:bldP spid="43016" grpId="0" animBg="1"/>
      <p:bldP spid="43017" grpId="0" animBg="1"/>
      <p:bldP spid="43018" grpId="0" animBg="1"/>
      <p:bldP spid="43019" grpId="0" animBg="1"/>
      <p:bldP spid="43020" grpId="0" bldLvl="0" animBg="1"/>
      <p:bldP spid="43021" grpId="0" bldLvl="0" animBg="1"/>
      <p:bldP spid="43022" grpId="0"/>
      <p:bldP spid="430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/>
          <p:nvPr/>
        </p:nvSpPr>
        <p:spPr>
          <a:xfrm>
            <a:off x="1543050" y="969963"/>
            <a:ext cx="5943600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ea typeface="黑体" panose="02010609060101010101" pitchFamily="2" charset="-122"/>
              </a:rPr>
              <a:t>学好宾语从句共有</a:t>
            </a:r>
            <a:r>
              <a:rPr lang="zh-CN" altLang="en-US" sz="2800" b="1" noProof="1">
                <a:solidFill>
                  <a:srgbClr val="6600CC"/>
                </a:solidFill>
                <a:ea typeface="黑体" panose="02010609060101010101" pitchFamily="2" charset="-122"/>
              </a:rPr>
              <a:t>三关</a:t>
            </a:r>
            <a:r>
              <a:rPr lang="zh-CN" altLang="en-US" sz="2800" b="1" noProof="1">
                <a:ea typeface="黑体" panose="02010609060101010101" pitchFamily="2" charset="-122"/>
              </a:rPr>
              <a:t>需要突破：</a:t>
            </a:r>
          </a:p>
          <a:p>
            <a:endParaRPr lang="zh-CN" altLang="en-US" sz="2800" b="1" noProof="1">
              <a:ea typeface="黑体" panose="02010609060101010101" pitchFamily="2" charset="-122"/>
            </a:endParaRPr>
          </a:p>
          <a:p>
            <a:r>
              <a:rPr lang="zh-CN" altLang="en-US" sz="2800" b="1" noProof="1">
                <a:solidFill>
                  <a:srgbClr val="FF3399"/>
                </a:solidFill>
                <a:ea typeface="黑体" panose="02010609060101010101" pitchFamily="2" charset="-122"/>
              </a:rPr>
              <a:t>连接词</a:t>
            </a:r>
            <a:r>
              <a:rPr lang="en-US" altLang="zh-CN" sz="2800" b="1" noProof="1">
                <a:solidFill>
                  <a:schemeClr val="accent2"/>
                </a:solidFill>
                <a:ea typeface="黑体" panose="02010609060101010101" pitchFamily="2" charset="-122"/>
              </a:rPr>
              <a:t>——</a:t>
            </a:r>
            <a:r>
              <a:rPr lang="zh-CN" altLang="en-US" sz="2800" b="1" noProof="1">
                <a:solidFill>
                  <a:srgbClr val="FF3399"/>
                </a:solidFill>
                <a:ea typeface="黑体" panose="02010609060101010101" pitchFamily="2" charset="-122"/>
              </a:rPr>
              <a:t>语序</a:t>
            </a:r>
            <a:r>
              <a:rPr lang="en-US" altLang="zh-CN" sz="2800" b="1" noProof="1">
                <a:solidFill>
                  <a:schemeClr val="accent2"/>
                </a:solidFill>
                <a:ea typeface="黑体" panose="02010609060101010101" pitchFamily="2" charset="-122"/>
              </a:rPr>
              <a:t>——</a:t>
            </a:r>
            <a:r>
              <a:rPr lang="zh-CN" altLang="en-US" sz="2800" b="1" noProof="1">
                <a:solidFill>
                  <a:srgbClr val="FF3399"/>
                </a:solidFill>
                <a:ea typeface="黑体" panose="02010609060101010101" pitchFamily="2" charset="-122"/>
              </a:rPr>
              <a:t>时态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370138" y="2913063"/>
            <a:ext cx="4052713" cy="707886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66FF"/>
                </a:solidFill>
                <a:latin typeface="Comic Sans MS" panose="030F0702030302020204" pitchFamily="66" charset="0"/>
                <a:ea typeface="楷体_GB2312" pitchFamily="49" charset="-122"/>
              </a:rPr>
              <a:t>Are you ready?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  <p:bldP spid="440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419872" y="411510"/>
            <a:ext cx="32403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连接词</a:t>
            </a:r>
          </a:p>
        </p:txBody>
      </p:sp>
      <p:graphicFrame>
        <p:nvGraphicFramePr>
          <p:cNvPr id="45092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558940"/>
              </p:ext>
            </p:extLst>
          </p:nvPr>
        </p:nvGraphicFramePr>
        <p:xfrm>
          <a:off x="467544" y="1250231"/>
          <a:ext cx="8136904" cy="3481759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83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从句来源</a:t>
                      </a:r>
                    </a:p>
                  </a:txBody>
                  <a:tcPr marL="68582" marR="68582" marT="34300" marB="343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连接词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备注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9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陈述句</a:t>
                      </a:r>
                    </a:p>
                  </a:txBody>
                  <a:tcPr marL="68582" marR="68582" marT="34300" marB="343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that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口语或非正式文体中常省略。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2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一般疑问句</a:t>
                      </a:r>
                    </a:p>
                  </a:txBody>
                  <a:tcPr marL="68582" marR="68582" marT="34300" marB="343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if / whether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778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33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特殊疑问句</a:t>
                      </a:r>
                    </a:p>
                  </a:txBody>
                  <a:tcPr marL="68582" marR="68582" marT="34300" marB="343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连接代词：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who; whom; whose; which; what 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在句中担任主、宾、定或表语。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626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2" marR="68582" marT="34300" marB="343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连接副词：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when; where; why; how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在句中担任状语。</a:t>
                      </a:r>
                    </a:p>
                  </a:txBody>
                  <a:tcPr marL="68582" marR="68582" marT="34300" marB="343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3598623" y="559073"/>
            <a:ext cx="2519164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语 序</a:t>
            </a:r>
          </a:p>
        </p:txBody>
      </p:sp>
      <p:sp>
        <p:nvSpPr>
          <p:cNvPr id="2" name="矩形 1"/>
          <p:cNvSpPr/>
          <p:nvPr/>
        </p:nvSpPr>
        <p:spPr>
          <a:xfrm>
            <a:off x="828142" y="1203598"/>
            <a:ext cx="7992888" cy="341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宾语从句用陈述语序。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如：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an honest boy. The teacher said.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→The teacher said (that) he was an honest boy.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he work hard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wonder.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→I wonder if/whether he works hard.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did he leave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know.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→I don’t know when he left.</a:t>
            </a: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971600" y="1390814"/>
            <a:ext cx="6912767" cy="30531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①主句是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现在的时态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，从句的时态可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根据实际情况而定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。如：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hear </a:t>
            </a:r>
            <a:r>
              <a:rPr lang="en-US" altLang="zh-CN" sz="2800" b="1" dirty="0">
                <a:latin typeface="Times New Roman" panose="02020603050405020304" pitchFamily="18" charset="0"/>
              </a:rPr>
              <a:t>that she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has written</a:t>
            </a:r>
            <a:r>
              <a:rPr lang="en-US" altLang="zh-CN" sz="2800" b="1" dirty="0">
                <a:latin typeface="Times New Roman" panose="02020603050405020304" pitchFamily="18" charset="0"/>
              </a:rPr>
              <a:t> three letters to the headmaster.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Mr Green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says </a:t>
            </a:r>
            <a:r>
              <a:rPr lang="en-US" altLang="zh-CN" sz="2800" b="1" dirty="0">
                <a:latin typeface="Times New Roman" panose="02020603050405020304" pitchFamily="18" charset="0"/>
              </a:rPr>
              <a:t>that the snow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was </a:t>
            </a:r>
            <a:r>
              <a:rPr lang="en-US" altLang="zh-CN" sz="2800" b="1" dirty="0">
                <a:latin typeface="Times New Roman" panose="02020603050405020304" pitchFamily="18" charset="0"/>
              </a:rPr>
              <a:t>very heavy last month.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491880" y="629275"/>
            <a:ext cx="26642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时 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798513" y="696863"/>
            <a:ext cx="5429671" cy="866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②主句是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过去的某种时态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</a:p>
          <a:p>
            <a:pPr>
              <a:spcBef>
                <a:spcPct val="1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从句一定要用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过去的某种时态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 </a:t>
            </a:r>
          </a:p>
        </p:txBody>
      </p:sp>
      <p:graphicFrame>
        <p:nvGraphicFramePr>
          <p:cNvPr id="48131" name="Group 3"/>
          <p:cNvGraphicFramePr>
            <a:graphicFrameLocks noGrp="1"/>
          </p:cNvGraphicFramePr>
          <p:nvPr/>
        </p:nvGraphicFramePr>
        <p:xfrm>
          <a:off x="2016125" y="1622648"/>
          <a:ext cx="4779963" cy="3181350"/>
        </p:xfrm>
        <a:graphic>
          <a:graphicData uri="http://schemas.openxmlformats.org/drawingml/2006/table">
            <a:tbl>
              <a:tblPr/>
              <a:tblGrid>
                <a:gridCol w="2420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9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46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主句时态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从句时态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0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一般现在时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一般过去时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6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一般过去时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过去完成时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6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现在进行时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过去进行时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2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一般将来时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过去将来时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33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现在完成时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过去完成时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6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过去进行时</a:t>
                      </a:r>
                    </a:p>
                  </a:txBody>
                  <a:tcPr marL="68593" marR="68593" marT="34294" marB="342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过去进行时</a:t>
                      </a:r>
                    </a:p>
                  </a:txBody>
                  <a:tcPr marL="68593" marR="68593" marT="34294" marB="342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8157" name="Line 29"/>
          <p:cNvSpPr>
            <a:spLocks noChangeShapeType="1"/>
          </p:cNvSpPr>
          <p:nvPr/>
        </p:nvSpPr>
        <p:spPr bwMode="auto">
          <a:xfrm>
            <a:off x="4273674" y="2253778"/>
            <a:ext cx="514350" cy="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8" name="Line 30"/>
          <p:cNvSpPr>
            <a:spLocks noChangeShapeType="1"/>
          </p:cNvSpPr>
          <p:nvPr/>
        </p:nvSpPr>
        <p:spPr bwMode="auto">
          <a:xfrm>
            <a:off x="4273674" y="2658591"/>
            <a:ext cx="514350" cy="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9" name="Line 31"/>
          <p:cNvSpPr>
            <a:spLocks noChangeShapeType="1"/>
          </p:cNvSpPr>
          <p:nvPr/>
        </p:nvSpPr>
        <p:spPr bwMode="auto">
          <a:xfrm>
            <a:off x="4233987" y="3098328"/>
            <a:ext cx="514350" cy="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0" name="Line 32"/>
          <p:cNvSpPr>
            <a:spLocks noChangeShapeType="1"/>
          </p:cNvSpPr>
          <p:nvPr/>
        </p:nvSpPr>
        <p:spPr bwMode="auto">
          <a:xfrm>
            <a:off x="4233987" y="3601566"/>
            <a:ext cx="514350" cy="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1" name="Line 33"/>
          <p:cNvSpPr>
            <a:spLocks noChangeShapeType="1"/>
          </p:cNvSpPr>
          <p:nvPr/>
        </p:nvSpPr>
        <p:spPr bwMode="auto">
          <a:xfrm>
            <a:off x="4233987" y="4065116"/>
            <a:ext cx="514350" cy="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2" name="Line 34"/>
          <p:cNvSpPr>
            <a:spLocks noChangeShapeType="1"/>
          </p:cNvSpPr>
          <p:nvPr/>
        </p:nvSpPr>
        <p:spPr bwMode="auto">
          <a:xfrm>
            <a:off x="4211960" y="4515966"/>
            <a:ext cx="514350" cy="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/>
      <p:bldP spid="48157" grpId="0" animBg="1"/>
      <p:bldP spid="48158" grpId="0" animBg="1"/>
      <p:bldP spid="48159" grpId="0" animBg="1"/>
      <p:bldP spid="48160" grpId="0" animBg="1"/>
      <p:bldP spid="48161" grpId="0" animBg="1"/>
      <p:bldP spid="4816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3"/>
          <p:cNvSpPr txBox="1">
            <a:spLocks noChangeArrowheads="1"/>
          </p:cNvSpPr>
          <p:nvPr/>
        </p:nvSpPr>
        <p:spPr bwMode="auto">
          <a:xfrm>
            <a:off x="1771650" y="1085850"/>
            <a:ext cx="6000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755576" y="555526"/>
            <a:ext cx="7488832" cy="432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know why she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had missed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the flight.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He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me that he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was watching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a cartoon film at 10 o’clock this morning.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注意：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如果宾语从句表述的是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客观真理、自然现象等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时，不管主句是什么时态，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从句都要用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一般现在时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。如：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said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that light </a:t>
            </a:r>
            <a:r>
              <a:rPr lang="en-US" altLang="zh-CN" sz="28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travels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much faster than sound.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611560" y="1347614"/>
            <a:ext cx="7560840" cy="341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to do sth.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意思是“过去常常做某事”，表示过去经常做或一直做而现在不做，它只用于过去时态。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结构：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1. used to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的肯定句结构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主语＋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＋动词原形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I 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to go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to the cinema, but I never have time now.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我过去经常去看电影，但现在没有时间了。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67744" y="555526"/>
            <a:ext cx="489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00E1"/>
                </a:solidFill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827584" y="483518"/>
            <a:ext cx="7416824" cy="453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2. used to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的否定句结构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主语＋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did not use 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＋动词原形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used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当做实义动词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来看，所以变否定句要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用助动词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did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主语＋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not 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＋动词原形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把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当做情态动词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，变否定句直接在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used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后面加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not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即可。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71605" y="627534"/>
            <a:ext cx="2992283" cy="602819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407423"/>
            <a:ext cx="7272808" cy="267765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review Simple Past Tense, Present Perfect Tense, Simple Future Tense, Present Progressive.</a:t>
            </a:r>
          </a:p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review Objective Clause.</a:t>
            </a:r>
          </a:p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learn the new words and phrases: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senior, text, level, go by...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1457920" y="987574"/>
            <a:ext cx="59944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例如：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You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didn’t use to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drink. 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你过去不喝酒。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The shop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usedn’t to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open on Sundays.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过去这家商店星期天不营业。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4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4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996752" y="594668"/>
            <a:ext cx="7272808" cy="43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3. used to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的一般疑问句结构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A) Did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＋主语＋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 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＋动词原形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？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B) Used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＋主语＋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to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＋动词原形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？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美式英语通常用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形式，英式英语用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形式。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Did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you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 to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go swimming in the river when you were young?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你小时候经常在河里游泳吗？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go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to school by bike?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他过去骑车上学吗？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8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1043608" y="987574"/>
            <a:ext cx="6984776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4. used to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用于省略句时，肯定式保留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to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否定式不保留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to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。例如：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—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你过去常打篮球吗？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— 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you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play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basketball? 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—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是的，经常打。（不，不常打。）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— Yes, I 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 to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 (No, I 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usedn’t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.)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827584" y="1419622"/>
            <a:ext cx="7776864" cy="3453253"/>
          </a:xfrm>
          <a:prstGeom prst="rect">
            <a:avLst/>
          </a:prstGeom>
          <a:noFill/>
          <a:ln>
            <a:noFill/>
          </a:ln>
          <a:effectLst>
            <a:prstShdw prst="shdw12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___When I get to senior high,I will join the school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swim team.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 My time in junior high school has been enjoyable.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 In Grade 8, I studied harder but I still got poor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grades in English. I had problems with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pronunciation and reading texts. So the next year,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I worked much harder and got better grades.</a:t>
            </a:r>
          </a:p>
        </p:txBody>
      </p:sp>
      <p:sp>
        <p:nvSpPr>
          <p:cNvPr id="82948" name="Text Box 6"/>
          <p:cNvSpPr txBox="1">
            <a:spLocks noChangeArrowheads="1"/>
          </p:cNvSpPr>
          <p:nvPr/>
        </p:nvSpPr>
        <p:spPr bwMode="auto">
          <a:xfrm>
            <a:off x="959148" y="2872077"/>
            <a:ext cx="44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2949" name="Text Box 7"/>
          <p:cNvSpPr txBox="1">
            <a:spLocks noChangeArrowheads="1"/>
          </p:cNvSpPr>
          <p:nvPr/>
        </p:nvSpPr>
        <p:spPr bwMode="auto">
          <a:xfrm>
            <a:off x="959148" y="2420865"/>
            <a:ext cx="44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2950" name="Text Box 8"/>
          <p:cNvSpPr txBox="1">
            <a:spLocks noChangeArrowheads="1"/>
          </p:cNvSpPr>
          <p:nvPr/>
        </p:nvSpPr>
        <p:spPr bwMode="auto">
          <a:xfrm>
            <a:off x="911399" y="1419622"/>
            <a:ext cx="446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5846" name="Rectangle 9"/>
          <p:cNvSpPr>
            <a:spLocks noChangeArrowheads="1"/>
          </p:cNvSpPr>
          <p:nvPr/>
        </p:nvSpPr>
        <p:spPr bwMode="auto">
          <a:xfrm>
            <a:off x="1331640" y="771550"/>
            <a:ext cx="7449860" cy="424732"/>
          </a:xfrm>
          <a:prstGeom prst="rect">
            <a:avLst/>
          </a:prstGeom>
          <a:noFill/>
          <a:ln>
            <a:noFill/>
          </a:ln>
          <a:effectLst>
            <a:prstShdw prst="shdw12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Number the sentences to make a paragraph.</a:t>
            </a:r>
          </a:p>
        </p:txBody>
      </p:sp>
      <p:sp>
        <p:nvSpPr>
          <p:cNvPr id="9" name="单圆角矩形 8"/>
          <p:cNvSpPr/>
          <p:nvPr/>
        </p:nvSpPr>
        <p:spPr>
          <a:xfrm>
            <a:off x="635174" y="771550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noProof="1"/>
              <a:t>4a    </a:t>
            </a:r>
            <a:endParaRPr kumimoji="1" lang="zh-CN" altLang="en-US" sz="2800" noProof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/>
      <p:bldP spid="82949" grpId="0" bldLvl="0"/>
      <p:bldP spid="82950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827584" y="843558"/>
            <a:ext cx="7472363" cy="3933384"/>
          </a:xfrm>
          <a:prstGeom prst="rect">
            <a:avLst/>
          </a:prstGeom>
          <a:noFill/>
          <a:ln>
            <a:noFill/>
          </a:ln>
          <a:effectLst>
            <a:prstShdw prst="shdw12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Next year, I will be in senior high school.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I can’t believe how fast the time went by!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___This year, with Mr. Trent’s help, my English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level has been improving and I hope to get good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grades at the end of the year.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In the first year, I didn’t work very hard in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class, but I joined many different school clubs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and had a lot of fun.</a:t>
            </a:r>
          </a:p>
        </p:txBody>
      </p:sp>
      <p:sp>
        <p:nvSpPr>
          <p:cNvPr id="83972" name="Text Box 6"/>
          <p:cNvSpPr txBox="1">
            <a:spLocks noChangeArrowheads="1"/>
          </p:cNvSpPr>
          <p:nvPr/>
        </p:nvSpPr>
        <p:spPr bwMode="auto">
          <a:xfrm>
            <a:off x="959148" y="824394"/>
            <a:ext cx="44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83973" name="Text Box 7"/>
          <p:cNvSpPr txBox="1">
            <a:spLocks noChangeArrowheads="1"/>
          </p:cNvSpPr>
          <p:nvPr/>
        </p:nvSpPr>
        <p:spPr bwMode="auto">
          <a:xfrm>
            <a:off x="971600" y="1832506"/>
            <a:ext cx="44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83974" name="Text Box 8"/>
          <p:cNvSpPr txBox="1">
            <a:spLocks noChangeArrowheads="1"/>
          </p:cNvSpPr>
          <p:nvPr/>
        </p:nvSpPr>
        <p:spPr bwMode="auto">
          <a:xfrm>
            <a:off x="936685" y="3265408"/>
            <a:ext cx="44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2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ldLvl="0"/>
      <p:bldP spid="83973" grpId="0" bldLvl="0"/>
      <p:bldP spid="8397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9939"/>
          <p:cNvSpPr>
            <a:spLocks noChangeArrowheads="1"/>
          </p:cNvSpPr>
          <p:nvPr/>
        </p:nvSpPr>
        <p:spPr bwMode="auto">
          <a:xfrm>
            <a:off x="827584" y="1336576"/>
            <a:ext cx="7776864" cy="353943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</a:rPr>
              <a:t>I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</a:rPr>
              <a:t>had problems with pronunciation and reading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texts. 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have problems with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有困难” 相当于</a:t>
            </a:r>
            <a:r>
              <a:rPr lang="zh-CN" altLang="en-US" sz="2800" b="1" dirty="0"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have problems in doing sth</a:t>
            </a:r>
            <a:r>
              <a:rPr lang="en-US" altLang="zh-CN" sz="2800" b="1" dirty="0">
                <a:latin typeface="Times New Roman" panose="02020603050405020304" pitchFamily="18" charset="0"/>
              </a:rPr>
              <a:t> e.g.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Did you have any problems with your homework?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你在家庭作业方面有困难吗？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= Did you have any problems in doing your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    homework?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411760" y="532656"/>
            <a:ext cx="4897438" cy="742950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3" y="771550"/>
            <a:ext cx="7488832" cy="3662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  <a:sym typeface="+mn-ea"/>
              </a:rPr>
              <a:t>类似短语有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have trouble / difficulty with sth /</a:t>
            </a: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(in) doing sth</a:t>
            </a:r>
            <a:r>
              <a:rPr lang="en-US" altLang="zh-CN" sz="2800" b="1" noProof="1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noProof="1">
                <a:latin typeface="宋体" panose="02010600030101010101" pitchFamily="2" charset="-122"/>
                <a:sym typeface="+mn-ea"/>
              </a:rPr>
              <a:t>在某方面做某事有困难</a:t>
            </a:r>
            <a:r>
              <a:rPr lang="en-US" altLang="zh-CN" sz="2800" b="1" noProof="1">
                <a:latin typeface="宋体" panose="02010600030101010101" pitchFamily="2" charset="-122"/>
                <a:sym typeface="+mn-ea"/>
              </a:rPr>
              <a:t>”</a:t>
            </a: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sym typeface="+mn-ea"/>
              </a:rPr>
              <a:t>e.g. </a:t>
            </a: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sym typeface="+mn-ea"/>
              </a:rPr>
              <a:t>I have diffculty understanding it.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  <a:sym typeface="+mn-ea"/>
              </a:rPr>
              <a:t>我理解这事有困难。</a:t>
            </a:r>
            <a:endParaRPr lang="en-US" altLang="zh-CN" sz="2800" b="1" noProof="1">
              <a:latin typeface="Times New Roman" panose="02020603050405020304" pitchFamily="18" charset="0"/>
              <a:sym typeface="+mn-ea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sym typeface="+mn-ea"/>
              </a:rPr>
              <a:t>I have trouble with math this term.</a:t>
            </a:r>
          </a:p>
          <a:p>
            <a:pPr marL="342900" indent="-342900">
              <a:lnSpc>
                <a:spcPct val="120000"/>
              </a:lnSpc>
            </a:pPr>
            <a:r>
              <a:rPr lang="zh-CN" altLang="en-US" sz="2800" b="1" noProof="1">
                <a:latin typeface="Times New Roman" panose="02020603050405020304" pitchFamily="18" charset="0"/>
                <a:sym typeface="+mn-ea"/>
              </a:rPr>
              <a:t>这个学期我学习数学有困难</a:t>
            </a:r>
            <a:r>
              <a:rPr lang="zh-CN" altLang="en-US" sz="2800" noProof="1">
                <a:sym typeface="+mn-ea"/>
              </a:rPr>
              <a:t>。</a:t>
            </a:r>
            <a:endParaRPr lang="zh-CN" altLang="en-US" sz="2800" b="1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矩形 40968"/>
          <p:cNvSpPr>
            <a:spLocks noChangeArrowheads="1"/>
          </p:cNvSpPr>
          <p:nvPr/>
        </p:nvSpPr>
        <p:spPr bwMode="auto">
          <a:xfrm>
            <a:off x="683568" y="699541"/>
            <a:ext cx="8064896" cy="371178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can’t believe how fast the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went by!</a:t>
            </a:r>
          </a:p>
          <a:p>
            <a:pPr marL="0" inden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by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是不及物动词短语“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（时间）逝去，过去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</a:p>
          <a:p>
            <a:pPr marL="0" inden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</a:p>
          <a:p>
            <a:pPr marL="0" inden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forgot many things of childhood as time went by.</a:t>
            </a:r>
          </a:p>
          <a:p>
            <a:pPr marL="0" inden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随着时光流逝我忘记很多童年时代的事情。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years has gone by since he returned home.</a:t>
            </a:r>
          </a:p>
          <a:p>
            <a:pPr marL="0" inden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自从他回到家，已经过去了两年。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168400"/>
            <a:ext cx="69431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Everyone may feel time ____ very quickly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when they do something interesting.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A. go by     B. to go by       C. went by 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860032" y="1347614"/>
            <a:ext cx="64807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1019746" y="1520954"/>
            <a:ext cx="7224662" cy="1544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What do you remember about Grade 7?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2.What happened in Grade 8 that was special?</a:t>
            </a:r>
          </a:p>
        </p:txBody>
      </p:sp>
      <p:sp>
        <p:nvSpPr>
          <p:cNvPr id="84995" name="Text Box 6"/>
          <p:cNvSpPr txBox="1">
            <a:spLocks noChangeArrowheads="1"/>
          </p:cNvSpPr>
          <p:nvPr/>
        </p:nvSpPr>
        <p:spPr bwMode="auto">
          <a:xfrm>
            <a:off x="1382837" y="2005441"/>
            <a:ext cx="6933579" cy="53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remember I am very shy on the first day.</a:t>
            </a:r>
          </a:p>
        </p:txBody>
      </p:sp>
      <p:sp>
        <p:nvSpPr>
          <p:cNvPr id="84996" name="Text Box 7"/>
          <p:cNvSpPr txBox="1">
            <a:spLocks noChangeArrowheads="1"/>
          </p:cNvSpPr>
          <p:nvPr/>
        </p:nvSpPr>
        <p:spPr bwMode="auto">
          <a:xfrm>
            <a:off x="1348383" y="3058963"/>
            <a:ext cx="66800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My physics teacher helped me with my homework very carefully. I danced with my classmates on the New Year’s Day.</a:t>
            </a:r>
          </a:p>
        </p:txBody>
      </p:sp>
      <p:sp>
        <p:nvSpPr>
          <p:cNvPr id="41988" name="Rectangle 8"/>
          <p:cNvSpPr>
            <a:spLocks noChangeArrowheads="1"/>
          </p:cNvSpPr>
          <p:nvPr/>
        </p:nvSpPr>
        <p:spPr bwMode="auto">
          <a:xfrm>
            <a:off x="1691680" y="723408"/>
            <a:ext cx="5635625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Write your own answers to the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questions.</a:t>
            </a:r>
          </a:p>
        </p:txBody>
      </p:sp>
      <p:sp>
        <p:nvSpPr>
          <p:cNvPr id="7" name="单圆角矩形 6"/>
          <p:cNvSpPr/>
          <p:nvPr/>
        </p:nvSpPr>
        <p:spPr>
          <a:xfrm>
            <a:off x="1043608" y="820018"/>
            <a:ext cx="552450" cy="527596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noProof="1"/>
              <a:t>4b    </a:t>
            </a:r>
            <a:endParaRPr kumimoji="1" lang="zh-CN" altLang="en-US" sz="2800" noProof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4244923154"/>
              </p:ext>
            </p:extLst>
          </p:nvPr>
        </p:nvGraphicFramePr>
        <p:xfrm>
          <a:off x="467544" y="1530666"/>
          <a:ext cx="8198296" cy="298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3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4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What happened in Grade 7 (that was special)?</a:t>
                      </a:r>
                    </a:p>
                  </a:txBody>
                  <a:tcPr marL="68594" marR="68594" marT="34291" marB="342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Our team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won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the school basketball competition.</a:t>
                      </a:r>
                    </a:p>
                  </a:txBody>
                  <a:tcPr marL="68594" marR="68594" marT="34291" marB="3429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7267"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How 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have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 you 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changed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 since </a:t>
                      </a:r>
                    </a:p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you started junior high school?</a:t>
                      </a:r>
                    </a:p>
                  </a:txBody>
                  <a:tcPr marL="68594" marR="68594" marT="34291" marB="342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I’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ve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 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become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  <a:sym typeface="MS PGothic" panose="020B0600070205080204" pitchFamily="34" charset="-128"/>
                        </a:rPr>
                        <a:t> much better at speaking English.</a:t>
                      </a:r>
                    </a:p>
                  </a:txBody>
                  <a:tcPr marL="68594" marR="68594" marT="34291" marB="342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7931"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How do you think things </a:t>
                      </a:r>
                      <a:r>
                        <a:rPr kumimoji="0" lang="en-US" altLang="zh-CN" sz="24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will </a:t>
                      </a:r>
                    </a:p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be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different in senior high </a:t>
                      </a:r>
                    </a:p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school?</a:t>
                      </a:r>
                    </a:p>
                  </a:txBody>
                  <a:tcPr marL="68594" marR="68594" marT="34291" marB="342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I think that I’</a:t>
                      </a:r>
                      <a:r>
                        <a:rPr kumimoji="0" lang="en-US" altLang="zh-CN" sz="24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ll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have to study much harder for exams.</a:t>
                      </a:r>
                    </a:p>
                  </a:txBody>
                  <a:tcPr marL="68594" marR="68594" marT="34291" marB="3429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椭圆 4"/>
          <p:cNvSpPr/>
          <p:nvPr/>
        </p:nvSpPr>
        <p:spPr>
          <a:xfrm>
            <a:off x="2976414" y="679847"/>
            <a:ext cx="3179762" cy="73977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89803" dir="2699999" algn="ctr" rotWithShape="0">
              <a:schemeClr val="accent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000" b="1" noProof="1"/>
              <a:t>Grammar Focus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2"/>
          <p:cNvSpPr txBox="1">
            <a:spLocks noChangeArrowheads="1"/>
          </p:cNvSpPr>
          <p:nvPr/>
        </p:nvSpPr>
        <p:spPr bwMode="auto">
          <a:xfrm>
            <a:off x="827584" y="699542"/>
            <a:ext cx="7488832" cy="237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1325" indent="-4413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What did you use to do that you don’t do now?</a:t>
            </a:r>
          </a:p>
          <a:p>
            <a:pPr marL="0" indent="0">
              <a:lnSpc>
                <a:spcPct val="18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4. How have you changed since you started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junior high school?</a:t>
            </a:r>
          </a:p>
        </p:txBody>
      </p:sp>
      <p:sp>
        <p:nvSpPr>
          <p:cNvPr id="86019" name="Text Box 4"/>
          <p:cNvSpPr txBox="1">
            <a:spLocks noChangeArrowheads="1"/>
          </p:cNvSpPr>
          <p:nvPr/>
        </p:nvSpPr>
        <p:spPr bwMode="auto">
          <a:xfrm>
            <a:off x="1187624" y="1225564"/>
            <a:ext cx="68960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 used to argue with my classmates but now I talk with them quietly.</a:t>
            </a:r>
          </a:p>
        </p:txBody>
      </p:sp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1114707" y="3075577"/>
            <a:ext cx="696805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have cared my parents more. I’ve gotten a new hobby, playing basketball.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4"/>
          <p:cNvSpPr txBox="1">
            <a:spLocks noChangeArrowheads="1"/>
          </p:cNvSpPr>
          <p:nvPr/>
        </p:nvSpPr>
        <p:spPr bwMode="auto">
          <a:xfrm>
            <a:off x="683568" y="581963"/>
            <a:ext cx="731730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4500" indent="-444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5. How do you think things will be different in senior high school?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6. What are your plans for next year?</a:t>
            </a:r>
          </a:p>
          <a:p>
            <a:pPr>
              <a:lnSpc>
                <a:spcPct val="200000"/>
              </a:lnSpc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7. What are you looking forward to?</a:t>
            </a:r>
          </a:p>
        </p:txBody>
      </p:sp>
      <p:sp>
        <p:nvSpPr>
          <p:cNvPr id="87043" name="Text Box 5"/>
          <p:cNvSpPr txBox="1">
            <a:spLocks noChangeArrowheads="1"/>
          </p:cNvSpPr>
          <p:nvPr/>
        </p:nvSpPr>
        <p:spPr bwMode="auto">
          <a:xfrm>
            <a:off x="1043608" y="1512352"/>
            <a:ext cx="69097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think that I’ll have more lessons to learn.</a:t>
            </a:r>
          </a:p>
        </p:txBody>
      </p:sp>
      <p:sp>
        <p:nvSpPr>
          <p:cNvPr id="87044" name="Text Box 6"/>
          <p:cNvSpPr txBox="1">
            <a:spLocks noChangeArrowheads="1"/>
          </p:cNvSpPr>
          <p:nvPr/>
        </p:nvSpPr>
        <p:spPr bwMode="auto">
          <a:xfrm>
            <a:off x="1043608" y="2481739"/>
            <a:ext cx="690170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am going to study harder and organize an English Club in my class.</a:t>
            </a:r>
          </a:p>
        </p:txBody>
      </p:sp>
      <p:sp>
        <p:nvSpPr>
          <p:cNvPr id="87046" name="Text Box 5"/>
          <p:cNvSpPr txBox="1">
            <a:spLocks noChangeArrowheads="1"/>
          </p:cNvSpPr>
          <p:nvPr/>
        </p:nvSpPr>
        <p:spPr bwMode="auto">
          <a:xfrm>
            <a:off x="971600" y="3941180"/>
            <a:ext cx="7789167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 am looking forward to getting good scores at the end of the year and having a relaxing holiday.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  <p:bldP spid="870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ChangeArrowheads="1"/>
          </p:cNvSpPr>
          <p:nvPr/>
        </p:nvSpPr>
        <p:spPr bwMode="auto">
          <a:xfrm>
            <a:off x="566029" y="1172821"/>
            <a:ext cx="4596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根据中文提示完成句子。</a:t>
            </a:r>
          </a:p>
        </p:txBody>
      </p:sp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553864" y="1584336"/>
            <a:ext cx="8208911" cy="329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10000"/>
              </a:lnSpc>
              <a:buFontTx/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Her weight went down to a satisfactory ____ (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水平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). </a:t>
            </a:r>
          </a:p>
          <a:p>
            <a:pPr marL="0" indent="0"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2. We have reviewed the whole ____ (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课本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). </a:t>
            </a:r>
          </a:p>
          <a:p>
            <a:pPr marL="0" indent="0"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3. My brother is _____ (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级别高的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 to me by two years. </a:t>
            </a:r>
          </a:p>
          <a:p>
            <a:pPr marL="0" indent="0"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4. My grandmother was becoming more and more sad </a:t>
            </a:r>
          </a:p>
          <a:p>
            <a:pPr marL="0" indent="0"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and frail as the years ________. </a:t>
            </a:r>
          </a:p>
          <a:p>
            <a:pPr marL="0" indent="0"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5. Well, we shall ________________ (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期待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 seeing him </a:t>
            </a:r>
          </a:p>
          <a:p>
            <a:pPr marL="0" indent="0"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tomorrow.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6660232" y="1616482"/>
            <a:ext cx="1168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level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5076552" y="2067694"/>
            <a:ext cx="763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text</a:t>
            </a:r>
          </a:p>
        </p:txBody>
      </p:sp>
      <p:sp>
        <p:nvSpPr>
          <p:cNvPr id="45061" name="Rectangle 6"/>
          <p:cNvSpPr>
            <a:spLocks noChangeArrowheads="1"/>
          </p:cNvSpPr>
          <p:nvPr/>
        </p:nvSpPr>
        <p:spPr bwMode="auto">
          <a:xfrm>
            <a:off x="1143000" y="-1588"/>
            <a:ext cx="228600" cy="27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Ins="10713" anchor="ctr">
            <a:spAutoFit/>
          </a:bodyPr>
          <a:lstStyle/>
          <a:p>
            <a:r>
              <a:rPr lang="en-US" altLang="zh-CN" sz="12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45062" name="Rectangle 7"/>
          <p:cNvSpPr>
            <a:spLocks noChangeArrowheads="1"/>
          </p:cNvSpPr>
          <p:nvPr/>
        </p:nvSpPr>
        <p:spPr bwMode="auto">
          <a:xfrm>
            <a:off x="1143000" y="-1588"/>
            <a:ext cx="228600" cy="27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Ins="10713" anchor="ctr">
            <a:spAutoFit/>
          </a:bodyPr>
          <a:lstStyle/>
          <a:p>
            <a:r>
              <a:rPr lang="en-US" altLang="zh-CN" sz="12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2956179" y="2499742"/>
            <a:ext cx="1120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senior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4026520" y="3363838"/>
            <a:ext cx="13933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went by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3010956" y="3848730"/>
            <a:ext cx="25795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look forward to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03848" y="411510"/>
            <a:ext cx="2778125" cy="7461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802" grpId="0"/>
      <p:bldP spid="33803" grpId="0"/>
      <p:bldP spid="3380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1"/>
          <p:cNvSpPr txBox="1">
            <a:spLocks noChangeArrowheads="1"/>
          </p:cNvSpPr>
          <p:nvPr/>
        </p:nvSpPr>
        <p:spPr bwMode="auto">
          <a:xfrm>
            <a:off x="658937" y="843558"/>
            <a:ext cx="7729487" cy="384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Ⅱ.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选择正确的形式填空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My father always remembers _________ (win) 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first prize for the examination.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2. _______ (be) a volunteer is helpful to a middle 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school student.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3. Are you looking forward to _________ (travel) 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in the summer holiday?</a:t>
            </a: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5652120" y="1544474"/>
            <a:ext cx="1562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winning</a:t>
            </a:r>
          </a:p>
        </p:txBody>
      </p:sp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1187624" y="2558344"/>
            <a:ext cx="1562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</a:p>
        </p:txBody>
      </p:sp>
      <p:sp>
        <p:nvSpPr>
          <p:cNvPr id="5" name="文本框 12293"/>
          <p:cNvSpPr txBox="1">
            <a:spLocks noChangeArrowheads="1"/>
          </p:cNvSpPr>
          <p:nvPr/>
        </p:nvSpPr>
        <p:spPr bwMode="auto">
          <a:xfrm>
            <a:off x="5342335" y="3581146"/>
            <a:ext cx="18718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3" grpId="0" bldLvl="0"/>
      <p:bldP spid="5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12289"/>
          <p:cNvSpPr txBox="1">
            <a:spLocks noChangeArrowheads="1"/>
          </p:cNvSpPr>
          <p:nvPr/>
        </p:nvSpPr>
        <p:spPr bwMode="auto">
          <a:xfrm>
            <a:off x="899592" y="839490"/>
            <a:ext cx="7543800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4. He learned ______ (ride) a bike when he was 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four years old.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5. When I lose my heart, I ____________</a:t>
            </a: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__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___ 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(encourage) by my teacher and parents. I</a:t>
            </a: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m 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thankful for them.</a:t>
            </a:r>
            <a:endParaRPr lang="en-US" altLang="zh-CN" sz="28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6. Do you have difficulty in ________________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(communicate) with others?</a:t>
            </a:r>
          </a:p>
        </p:txBody>
      </p:sp>
      <p:sp>
        <p:nvSpPr>
          <p:cNvPr id="47106" name="文本框 12290"/>
          <p:cNvSpPr txBox="1">
            <a:spLocks noChangeArrowheads="1"/>
          </p:cNvSpPr>
          <p:nvPr/>
        </p:nvSpPr>
        <p:spPr bwMode="auto">
          <a:xfrm>
            <a:off x="2632075" y="268288"/>
            <a:ext cx="32543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>
            <a:off x="3059832" y="844070"/>
            <a:ext cx="21915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ride</a:t>
            </a: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5251368" y="1923678"/>
            <a:ext cx="3168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encouraged</a:t>
            </a:r>
          </a:p>
        </p:txBody>
      </p:sp>
      <p:sp>
        <p:nvSpPr>
          <p:cNvPr id="7" name="文本框 13314"/>
          <p:cNvSpPr txBox="1">
            <a:spLocks noChangeArrowheads="1"/>
          </p:cNvSpPr>
          <p:nvPr/>
        </p:nvSpPr>
        <p:spPr bwMode="auto">
          <a:xfrm>
            <a:off x="5251368" y="3412831"/>
            <a:ext cx="25603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communicating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ldLvl="0"/>
      <p:bldP spid="12296" grpId="0" bldLvl="0"/>
      <p:bldP spid="7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1"/>
          <p:cNvSpPr txBox="1">
            <a:spLocks noChangeArrowheads="1"/>
          </p:cNvSpPr>
          <p:nvPr/>
        </p:nvSpPr>
        <p:spPr bwMode="auto">
          <a:xfrm>
            <a:off x="674564" y="843558"/>
            <a:ext cx="7713860" cy="38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7. He had some problems ___________ (find) my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home yesterday.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8. Remember ________(bring) your homework to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school tomorrow.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9. They plan to do their best __________ (achieve)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their aim.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10. Phrasal verbs are _______ (most) used in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     speaking.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4619289" y="896402"/>
            <a:ext cx="19143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(in) finding</a:t>
            </a: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2771800" y="1779662"/>
            <a:ext cx="14125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to bring</a:t>
            </a:r>
          </a:p>
        </p:txBody>
      </p:sp>
      <p:sp>
        <p:nvSpPr>
          <p:cNvPr id="6" name="文本框 13317"/>
          <p:cNvSpPr txBox="1">
            <a:spLocks noChangeArrowheads="1"/>
          </p:cNvSpPr>
          <p:nvPr/>
        </p:nvSpPr>
        <p:spPr bwMode="auto">
          <a:xfrm>
            <a:off x="4020450" y="3704714"/>
            <a:ext cx="12025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mostly</a:t>
            </a:r>
          </a:p>
        </p:txBody>
      </p:sp>
      <p:sp>
        <p:nvSpPr>
          <p:cNvPr id="7" name="文本框 13318"/>
          <p:cNvSpPr txBox="1">
            <a:spLocks noChangeArrowheads="1"/>
          </p:cNvSpPr>
          <p:nvPr/>
        </p:nvSpPr>
        <p:spPr bwMode="auto">
          <a:xfrm>
            <a:off x="5095126" y="2715766"/>
            <a:ext cx="1709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to achieve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/>
      <p:bldP spid="13317" grpId="0" bldLvl="0"/>
      <p:bldP spid="6" grpId="0" bldLvl="0"/>
      <p:bldP spid="7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占位符 14337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3568" y="1265153"/>
            <a:ext cx="7920038" cy="31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1. They _____ in the school, ______ them are 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working hard.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A. study all, all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B. all study, all of 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C. study all, all of </a:t>
            </a:r>
            <a:r>
              <a:rPr lang="zh-CN" altLang="en-US" sz="2800" b="1" dirty="0">
                <a:latin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D. all study, all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2. My grandma is used __________ in China.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A. to live                 B. living    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C. to living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   D. to lives</a:t>
            </a:r>
          </a:p>
        </p:txBody>
      </p:sp>
      <p:sp>
        <p:nvSpPr>
          <p:cNvPr id="50178" name="矩形 14338"/>
          <p:cNvSpPr>
            <a:spLocks noChangeArrowheads="1"/>
          </p:cNvSpPr>
          <p:nvPr/>
        </p:nvSpPr>
        <p:spPr bwMode="auto">
          <a:xfrm>
            <a:off x="442913" y="741933"/>
            <a:ext cx="24432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Ⅲ.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单项选择。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89286" y="1265153"/>
            <a:ext cx="796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39320" y="3202207"/>
            <a:ext cx="719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1536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4458" y="872153"/>
            <a:ext cx="8039100" cy="330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3. He always got full ________ on a test when he 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was in junior high school.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 A. mark            B. a mark        </a:t>
            </a:r>
          </a:p>
          <a:p>
            <a:pPr marL="0" indent="0">
              <a:lnSpc>
                <a:spcPts val="38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C. marks           D. a marks</a:t>
            </a:r>
          </a:p>
          <a:p>
            <a:pPr marL="727075" indent="-727075">
              <a:lnSpc>
                <a:spcPts val="38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4. When I was in trouble, my teacher always _____</a:t>
            </a:r>
          </a:p>
          <a:p>
            <a:pPr marL="727075" indent="-727075">
              <a:lnSpc>
                <a:spcPts val="38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me to keep up my courage.</a:t>
            </a:r>
          </a:p>
          <a:p>
            <a:pPr marL="727075" indent="-727075">
              <a:lnSpc>
                <a:spcPts val="3800"/>
              </a:lnSpc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A. tell    B. praised    C. ask     D. encouraged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96336" y="2905368"/>
            <a:ext cx="501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211960" y="933472"/>
            <a:ext cx="581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33914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5. In spring, he used to have problems ______.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A. to breath            B. breathing 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C. breath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 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D. breathe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6. “I will go for it in the entrance examination”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means_______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A. I’ll catch the examination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B. I’ll do well in the examination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C. I’ll pass the examination</a:t>
            </a:r>
          </a:p>
          <a:p>
            <a:pPr lvl="0" defTabSz="684530" eaLnBrk="0" hangingPunct="0">
              <a:spcBef>
                <a:spcPts val="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D. I’ll try my best to pass the examination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04248" y="733914"/>
            <a:ext cx="7208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39752" y="2427734"/>
            <a:ext cx="504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"/>
          <p:cNvSpPr>
            <a:spLocks noChangeArrowheads="1"/>
          </p:cNvSpPr>
          <p:nvPr/>
        </p:nvSpPr>
        <p:spPr bwMode="auto">
          <a:xfrm>
            <a:off x="540486" y="571912"/>
            <a:ext cx="8261350" cy="405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7.—Where is my sister, mum? 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—She ______ to the library. She will be back soon. 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A. has been                    B. is going   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C. has gone                     D. will go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8. Mr. Fan ____ this watch in 2005. He ____ it for 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6 years.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A. bought; has had             B. bought; has  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C. has bought; has had      D. has bought; had</a:t>
            </a:r>
          </a:p>
        </p:txBody>
      </p:sp>
      <p:sp>
        <p:nvSpPr>
          <p:cNvPr id="89091" name="矩形 2"/>
          <p:cNvSpPr>
            <a:spLocks noChangeArrowheads="1"/>
          </p:cNvSpPr>
          <p:nvPr/>
        </p:nvSpPr>
        <p:spPr bwMode="auto">
          <a:xfrm>
            <a:off x="2050157" y="1059582"/>
            <a:ext cx="7216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  <p:sp>
        <p:nvSpPr>
          <p:cNvPr id="89092" name="矩形 3"/>
          <p:cNvSpPr>
            <a:spLocks noChangeArrowheads="1"/>
          </p:cNvSpPr>
          <p:nvPr/>
        </p:nvSpPr>
        <p:spPr bwMode="auto">
          <a:xfrm>
            <a:off x="2332950" y="2598172"/>
            <a:ext cx="696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800281047"/>
              </p:ext>
            </p:extLst>
          </p:nvPr>
        </p:nvGraphicFramePr>
        <p:xfrm>
          <a:off x="584200" y="843559"/>
          <a:ext cx="7948240" cy="3585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2869"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What are your plans for  next year?</a:t>
                      </a:r>
                    </a:p>
                  </a:txBody>
                  <a:tcPr marL="68588" marR="68588" marT="34294" marB="342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I’</a:t>
                      </a:r>
                      <a:r>
                        <a:rPr kumimoji="0" lang="en-US" altLang="zh-CN" sz="24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m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</a:t>
                      </a:r>
                      <a:r>
                        <a:rPr kumimoji="0" lang="en-US" altLang="zh-CN" sz="24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going to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join the school volleyball team.</a:t>
                      </a:r>
                    </a:p>
                  </a:txBody>
                  <a:tcPr marL="68588" marR="68588" marT="34294" marB="34294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530"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What do you remember about Grade 8?</a:t>
                      </a:r>
                    </a:p>
                  </a:txBody>
                  <a:tcPr marL="68588" marR="68588" marT="34294" marB="342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I remember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being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volunteer.</a:t>
                      </a:r>
                    </a:p>
                  </a:txBody>
                  <a:tcPr marL="68588" marR="68588" marT="34294" marB="3429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What did you use to do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that you don’t do now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?</a:t>
                      </a:r>
                    </a:p>
                  </a:txBody>
                  <a:tcPr marL="68588" marR="68588" marT="34294" marB="342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I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used to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take dance lessons, but I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don’t anymore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.</a:t>
                      </a:r>
                    </a:p>
                  </a:txBody>
                  <a:tcPr marL="68588" marR="68588" marT="34294" marB="34294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1631"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What 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are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 you looking </a:t>
                      </a:r>
                    </a:p>
                    <a:p>
                      <a:pPr marL="304800" marR="0" lvl="0" indent="-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forward to?</a:t>
                      </a:r>
                    </a:p>
                  </a:txBody>
                  <a:tcPr marL="68588" marR="68588" marT="34294" marB="342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MS PGothic" panose="020B0600070205080204" pitchFamily="34" charset="-128"/>
                        </a:rPr>
                        <a:t>I’m looking forward to going to senior high school.</a:t>
                      </a:r>
                    </a:p>
                  </a:txBody>
                  <a:tcPr marL="68588" marR="68588" marT="34294" marB="34294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"/>
          <p:cNvSpPr>
            <a:spLocks noChangeArrowheads="1"/>
          </p:cNvSpPr>
          <p:nvPr/>
        </p:nvSpPr>
        <p:spPr bwMode="auto">
          <a:xfrm>
            <a:off x="899592" y="627534"/>
            <a:ext cx="7372300" cy="405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39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9. The young man used to ____ to work, but he </a:t>
            </a:r>
          </a:p>
          <a:p>
            <a:pPr lvl="0">
              <a:lnSpc>
                <a:spcPts val="39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is used to ____ to work now. </a:t>
            </a:r>
          </a:p>
          <a:p>
            <a:pPr lvl="0">
              <a:lnSpc>
                <a:spcPts val="39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A. drive; walking           B. drove; walked      </a:t>
            </a:r>
          </a:p>
          <a:p>
            <a:pPr lvl="0">
              <a:lnSpc>
                <a:spcPts val="39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C. drive; walks               D. driving; walk  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10.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—</a:t>
            </a:r>
            <a:r>
              <a:rPr lang="en-US" altLang="zh-CN" sz="2800" b="1" dirty="0">
                <a:latin typeface="Times New Roman" panose="02020603050405020304" pitchFamily="18" charset="0"/>
              </a:rPr>
              <a:t>Have you ever been to Shanghai? 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      —Yes. I _____ there a few months ago.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A. have been               B. went </a:t>
            </a:r>
          </a:p>
          <a:p>
            <a:pPr>
              <a:lnSpc>
                <a:spcPts val="39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C. have gone               D. been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15" name="矩形 2"/>
          <p:cNvSpPr>
            <a:spLocks noChangeArrowheads="1"/>
          </p:cNvSpPr>
          <p:nvPr/>
        </p:nvSpPr>
        <p:spPr bwMode="auto">
          <a:xfrm>
            <a:off x="3058556" y="3185906"/>
            <a:ext cx="423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5076056" y="627534"/>
            <a:ext cx="6073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9552" y="843558"/>
            <a:ext cx="792088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11. My aunt is a writer. She ______ more than ten 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books since 1980.  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           A. writes                  B. wrote        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 C. has written          D. will write</a:t>
            </a:r>
          </a:p>
          <a:p>
            <a:pPr marL="514350" indent="-514350">
              <a:buFont typeface="Arial" panose="020B0604020202020204" pitchFamily="34" charset="0"/>
              <a:buAutoNum type="arabicPeriod" startAt="12"/>
            </a:pPr>
            <a:r>
              <a:rPr lang="en-US" altLang="zh-CN" sz="2800" b="1" dirty="0">
                <a:latin typeface="Times New Roman" panose="02020603050405020304" pitchFamily="18" charset="0"/>
              </a:rPr>
              <a:t>I ______ my hometown for a long time. I really 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miss it! 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 A. left                     B. went away from  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C. have left             D. have been away from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5076056" y="843558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1691680" y="2571128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Box 3"/>
          <p:cNvSpPr txBox="1">
            <a:spLocks noChangeArrowheads="1"/>
          </p:cNvSpPr>
          <p:nvPr/>
        </p:nvSpPr>
        <p:spPr bwMode="auto">
          <a:xfrm>
            <a:off x="425450" y="723900"/>
            <a:ext cx="29224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2" name="矩形 1"/>
          <p:cNvSpPr/>
          <p:nvPr/>
        </p:nvSpPr>
        <p:spPr>
          <a:xfrm>
            <a:off x="1115616" y="1419622"/>
            <a:ext cx="6552728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—What did she say in her letter?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—She said she was looking forward to   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_____ to her hometown.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A. return                       B. returned 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C. returning                  D. returns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354607" y="2752164"/>
            <a:ext cx="3105825" cy="648072"/>
          </a:xfrm>
          <a:prstGeom prst="wedgeRoundRectCallout">
            <a:avLst>
              <a:gd name="adj1" fmla="val -32480"/>
              <a:gd name="adj2" fmla="val -7270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意为“期待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”，后面要跟动词现在分词。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 2050"/>
          <p:cNvSpPr>
            <a:spLocks/>
          </p:cNvSpPr>
          <p:nvPr/>
        </p:nvSpPr>
        <p:spPr bwMode="auto">
          <a:xfrm>
            <a:off x="1402539" y="3970944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067944" y="2571750"/>
            <a:ext cx="2664296" cy="360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/>
        </p:nvSpPr>
        <p:spPr bwMode="auto">
          <a:xfrm>
            <a:off x="3115966" y="802213"/>
            <a:ext cx="3060378" cy="66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spcBef>
                <a:spcPct val="50000"/>
              </a:spcBef>
            </a:pPr>
            <a:r>
              <a:rPr lang="en-US" altLang="zh-CN" sz="4400" b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Homework </a:t>
            </a:r>
          </a:p>
        </p:txBody>
      </p:sp>
      <p:sp>
        <p:nvSpPr>
          <p:cNvPr id="2" name="矩形 1"/>
          <p:cNvSpPr/>
          <p:nvPr/>
        </p:nvSpPr>
        <p:spPr>
          <a:xfrm>
            <a:off x="1259632" y="1707654"/>
            <a:ext cx="691276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Finish 4b as you discussed.</a:t>
            </a: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Preview the next part, thinking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about what you hope to do in the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future.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39009226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summa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788" y="2806700"/>
            <a:ext cx="51435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020788" y="1442269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 种 时 态 一 览 表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val="1223325121"/>
              </p:ext>
            </p:extLst>
          </p:nvPr>
        </p:nvGraphicFramePr>
        <p:xfrm>
          <a:off x="899592" y="830068"/>
          <a:ext cx="6984776" cy="3829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6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8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  态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用   法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854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一般过去时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表示过去某个时间发生的动作或存在的状态。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8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现在进行时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表示现在或现阶段正在进行或发生的动作。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68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一般将来时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表示将来某个时间要发生的动作或存在的状态。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514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现在完成时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表示过去发生或者未发生的事对现在造成的影响或结果。 </a:t>
                      </a:r>
                    </a:p>
                  </a:txBody>
                  <a:tcPr marL="68582" marR="68582" marT="34285" marB="34285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4273394213"/>
              </p:ext>
            </p:extLst>
          </p:nvPr>
        </p:nvGraphicFramePr>
        <p:xfrm>
          <a:off x="971600" y="771550"/>
          <a:ext cx="7056784" cy="3827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240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  态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构 成 方 式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322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一般过去时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was/were +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表语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实义动词的过去式 </a:t>
                      </a: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5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现在进行时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be (am/is/are) +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动词的现在分词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4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一般将来时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1. will/shall + 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    (shall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用于第一人称</a:t>
                      </a: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2. be going to +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0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现在完成时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have / has + </a:t>
                      </a:r>
                      <a:r>
                        <a:rPr kumimoji="0" lang="zh-CN" altLang="en-US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过去分词 </a:t>
                      </a:r>
                      <a:r>
                        <a:rPr kumimoji="0" lang="en-US" altLang="zh-CN" sz="2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</a:txBody>
                  <a:tcPr marL="68588" marR="68588" marT="34284" marB="34284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1688964030"/>
              </p:ext>
            </p:extLst>
          </p:nvPr>
        </p:nvGraphicFramePr>
        <p:xfrm>
          <a:off x="539553" y="965970"/>
          <a:ext cx="8064895" cy="3477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04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  态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疑 问 式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4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一般过去时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1. Was/Were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2. Did +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+...?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1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现在进行时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Be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动词的现在分词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…?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73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一般将来时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1. Will/Shall + 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…?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2. Be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going to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…?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96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现在完成时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Have / Has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过去分词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2855767430"/>
              </p:ext>
            </p:extLst>
          </p:nvPr>
        </p:nvGraphicFramePr>
        <p:xfrm>
          <a:off x="395536" y="1059582"/>
          <a:ext cx="8280920" cy="3370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95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时态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否 定 式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96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一般过去时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was/were +not +…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didn’t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</a:txBody>
                  <a:tcPr marL="68588" marR="68588" marT="34282" marB="34282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59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现在进行时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be + not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动词的现在分词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</a:txBody>
                  <a:tcPr marL="68588" marR="68588" marT="34282" marB="34282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330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一般将来时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will/shall not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be + not + going to +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动词原形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</a:txBody>
                  <a:tcPr marL="68588" marR="68588" marT="34282" marB="34282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现在完成时</a:t>
                      </a:r>
                    </a:p>
                  </a:txBody>
                  <a:tcPr marL="68588" marR="68588" marT="34282" marB="34282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haven’t / hasn’t +  </a:t>
                      </a: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过去分词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+ …</a:t>
                      </a:r>
                    </a:p>
                  </a:txBody>
                  <a:tcPr marL="68588" marR="68588" marT="34282" marB="34282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2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1020</TotalTime>
  <Words>2610</Words>
  <Application>Microsoft Office PowerPoint</Application>
  <PresentationFormat>全屏显示(16:9)</PresentationFormat>
  <Paragraphs>358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60" baseType="lpstr">
      <vt:lpstr>Al Bayan</vt:lpstr>
      <vt:lpstr>黑体</vt:lpstr>
      <vt:lpstr>华文行楷</vt:lpstr>
      <vt:lpstr>宋体</vt:lpstr>
      <vt:lpstr>微软雅黑</vt:lpstr>
      <vt:lpstr>新宋体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《七彩课堂》课件模板（新）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66</cp:revision>
  <dcterms:created xsi:type="dcterms:W3CDTF">2019-06-27T11:45:00Z</dcterms:created>
  <dcterms:modified xsi:type="dcterms:W3CDTF">2022-10-28T07:04:42Z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