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  <p:sldMasterId id="2147483681" r:id="rId3"/>
    <p:sldMasterId id="2147483700" r:id="rId4"/>
    <p:sldMasterId id="2147483719" r:id="rId5"/>
  </p:sldMasterIdLst>
  <p:notesMasterIdLst>
    <p:notesMasterId r:id="rId30"/>
  </p:notesMasterIdLst>
  <p:sldIdLst>
    <p:sldId id="256" r:id="rId6"/>
    <p:sldId id="479" r:id="rId7"/>
    <p:sldId id="480" r:id="rId8"/>
    <p:sldId id="515" r:id="rId9"/>
    <p:sldId id="514" r:id="rId10"/>
    <p:sldId id="516" r:id="rId11"/>
    <p:sldId id="260" r:id="rId12"/>
    <p:sldId id="519" r:id="rId13"/>
    <p:sldId id="588" r:id="rId14"/>
    <p:sldId id="261" r:id="rId15"/>
    <p:sldId id="262" r:id="rId16"/>
    <p:sldId id="589" r:id="rId17"/>
    <p:sldId id="590" r:id="rId18"/>
    <p:sldId id="591" r:id="rId19"/>
    <p:sldId id="592" r:id="rId20"/>
    <p:sldId id="303" r:id="rId21"/>
    <p:sldId id="586" r:id="rId22"/>
    <p:sldId id="585" r:id="rId23"/>
    <p:sldId id="593" r:id="rId24"/>
    <p:sldId id="582" r:id="rId25"/>
    <p:sldId id="583" r:id="rId26"/>
    <p:sldId id="581" r:id="rId27"/>
    <p:sldId id="453" r:id="rId28"/>
    <p:sldId id="489" r:id="rId2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323" autoAdjust="0"/>
  </p:normalViewPr>
  <p:slideViewPr>
    <p:cSldViewPr>
      <p:cViewPr varScale="1">
        <p:scale>
          <a:sx n="92" d="100"/>
          <a:sy n="92" d="100"/>
        </p:scale>
        <p:origin x="453" y="51"/>
      </p:cViewPr>
      <p:guideLst>
        <p:guide orient="horz" pos="1619"/>
        <p:guide pos="2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2B964B-6E2D-46EA-900C-188FEF0394D7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174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1638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6AF552A-C3D1-4870-A606-AD8150F7CF2D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A28E12D-B8F5-42AD-9A5E-A1D7DE8EEEF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C2178898-59E9-439B-B3A6-0E4A53E9B841}" type="slidenum">
              <a:rPr lang="zh-CN" altLang="en-US" smtClean="0">
                <a:ea typeface="宋体" panose="02010600030101010101" pitchFamily="2" charset="-122"/>
              </a:rPr>
              <a:t>8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AF552A-C3D1-4870-A606-AD8150F7CF2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1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62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本文档源自贝壳网 </a:t>
            </a:r>
            <a:r>
              <a:rPr lang="en-US" altLang="zh-CN"/>
              <a:t>http://www.bakclass.com/</a:t>
            </a:r>
          </a:p>
        </p:txBody>
      </p:sp>
      <p:sp>
        <p:nvSpPr>
          <p:cNvPr id="4163" name="Slide Number Placeholder 3"/>
          <p:cNvSpPr>
            <a:spLocks noGrp="1"/>
          </p:cNvSpPr>
          <p:nvPr/>
        </p:nvSpPr>
        <p:spPr>
          <a:xfrm>
            <a:off x="3884613" y="8685213"/>
            <a:ext cx="2971800" cy="457200"/>
          </a:xfrm>
          <a:noFill/>
          <a:ln w="9525">
            <a:noFill/>
          </a:ln>
        </p:spPr>
        <p:txBody>
          <a:bodyPr/>
          <a:lstStyle/>
          <a:p>
            <a:fld id="{9A0DB2DC-4C9A-4742-B13C-FB6460FD3503}" type="slidenum">
              <a:rPr lang="en-US" sz="4000">
                <a:solidFill>
                  <a:prstClr val="black"/>
                </a:solidFill>
              </a:rPr>
              <a:t>13</a:t>
            </a:fld>
            <a:endParaRPr lang="en-US" sz="40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6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77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本文档源自贝壳网 </a:t>
            </a:r>
            <a:r>
              <a:rPr lang="en-US" altLang="zh-CN"/>
              <a:t>http://www.bakclass.com/</a:t>
            </a:r>
          </a:p>
        </p:txBody>
      </p:sp>
      <p:sp>
        <p:nvSpPr>
          <p:cNvPr id="4178" name="Slide Number Placeholder 3"/>
          <p:cNvSpPr>
            <a:spLocks noGrp="1"/>
          </p:cNvSpPr>
          <p:nvPr/>
        </p:nvSpPr>
        <p:spPr>
          <a:xfrm>
            <a:off x="3884613" y="8685213"/>
            <a:ext cx="2971800" cy="457200"/>
          </a:xfrm>
          <a:noFill/>
          <a:ln w="9525">
            <a:noFill/>
          </a:ln>
        </p:spPr>
        <p:txBody>
          <a:bodyPr/>
          <a:lstStyle/>
          <a:p>
            <a:fld id="{9A0DB2DC-4C9A-4742-B13C-FB6460FD3503}" type="slidenum">
              <a:rPr lang="en-US" sz="4000">
                <a:solidFill>
                  <a:prstClr val="black"/>
                </a:solidFill>
              </a:rPr>
              <a:t>14</a:t>
            </a:fld>
            <a:endParaRPr lang="en-US" sz="40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9C66EE3-79D8-4478-8770-19BF11EAA631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986" name="幻灯片图像占位符 60928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1987" name="文本占位符 60928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FD71EDC7-7309-4133-8B93-A9250A4F0E69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16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0" name="幻灯片图像占位符 63590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8851" name="文本占位符 635906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1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82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本文档源自贝壳网 </a:t>
            </a:r>
            <a:r>
              <a:rPr lang="en-US" altLang="zh-CN"/>
              <a:t>http://www.bakclass.com/</a:t>
            </a:r>
          </a:p>
        </p:txBody>
      </p:sp>
      <p:sp>
        <p:nvSpPr>
          <p:cNvPr id="4183" name="Slide Number Placeholder 3"/>
          <p:cNvSpPr>
            <a:spLocks noGrp="1"/>
          </p:cNvSpPr>
          <p:nvPr/>
        </p:nvSpPr>
        <p:spPr>
          <a:xfrm>
            <a:off x="3884613" y="8685213"/>
            <a:ext cx="2971800" cy="457200"/>
          </a:xfrm>
          <a:noFill/>
          <a:ln w="9525">
            <a:noFill/>
          </a:ln>
        </p:spPr>
        <p:txBody>
          <a:bodyPr/>
          <a:lstStyle/>
          <a:p>
            <a:fld id="{9A0DB2DC-4C9A-4742-B13C-FB6460FD3503}" type="slidenum">
              <a:rPr lang="en-US" sz="4000">
                <a:solidFill>
                  <a:prstClr val="black"/>
                </a:solidFill>
              </a:rPr>
              <a:t>19</a:t>
            </a:fld>
            <a:endParaRPr lang="en-US" sz="40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F61BD-A6C3-4886-8376-F7E2D2B15CDF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F3974-8168-468E-B958-163D29368BA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DCEBC-3085-48A3-9EE9-6662A33CBB9A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D2F0-0DCD-4E6A-936E-CA1A632263E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6EAAE-7186-4623-9743-A25657CB51B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B5F31-3977-4698-A6A2-254D122ECC7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F61BD-A6C3-4886-8376-F7E2D2B15CDF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F3974-8168-468E-B958-163D29368BAE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DCEBC-3085-48A3-9EE9-6662A33CBB9A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D2F0-0DCD-4E6A-936E-CA1A632263E4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6EAAE-7186-4623-9743-A25657CB51B6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B5F31-3977-4698-A6A2-254D122ECC76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F61BD-A6C3-4886-8376-F7E2D2B15CDF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F3974-8168-468E-B958-163D29368BAE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DCEBC-3085-48A3-9EE9-6662A33CBB9A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D2F0-0DCD-4E6A-936E-CA1A632263E4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6EAAE-7186-4623-9743-A25657CB51B6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B5F31-3977-4698-A6A2-254D122ECC76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F61BD-A6C3-4886-8376-F7E2D2B15CDF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F3974-8168-468E-B958-163D29368BAE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DCEBC-3085-48A3-9EE9-6662A33CBB9A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D2F0-0DCD-4E6A-936E-CA1A632263E4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6EAAE-7186-4623-9743-A25657CB51B6}" type="datetimeFigureOut">
              <a:rPr lang="zh-CN" altLang="en-US">
                <a:solidFill>
                  <a:prstClr val="black"/>
                </a:solidFill>
              </a:rPr>
              <a:t>2022/10/28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B5F31-3977-4698-A6A2-254D122ECC76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2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0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九年级第一单元02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-3175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3" descr="初中七彩图标"/>
          <p:cNvPicPr>
            <a:picLocks noChangeAspect="1"/>
          </p:cNvPicPr>
          <p:nvPr userDrawn="1"/>
        </p:nvPicPr>
        <p:blipFill>
          <a:blip r:embed="rId22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 userDrawn="1"/>
        </p:nvSpPr>
        <p:spPr>
          <a:xfrm>
            <a:off x="-3175" y="7938"/>
            <a:ext cx="2062163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9  SECTION 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九年级第一单元0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-3175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3" descr="初中七彩图标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 userDrawn="1"/>
        </p:nvSpPr>
        <p:spPr>
          <a:xfrm>
            <a:off x="-3175" y="7938"/>
            <a:ext cx="2062163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9  SECTION 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九年级第一单元0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-3175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3" descr="初中七彩图标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 userDrawn="1"/>
        </p:nvSpPr>
        <p:spPr>
          <a:xfrm>
            <a:off x="-3175" y="7938"/>
            <a:ext cx="2062163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9  SECTION 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九年级第一单元0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-3175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3" descr="初中七彩图标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 userDrawn="1"/>
        </p:nvSpPr>
        <p:spPr>
          <a:xfrm>
            <a:off x="-3175" y="7938"/>
            <a:ext cx="2062163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9  SECTION B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1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10.xml"/><Relationship Id="rId7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7.xml"/><Relationship Id="rId4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1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 descr="九年级第一单元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"/>
          <p:cNvSpPr txBox="1"/>
          <p:nvPr/>
        </p:nvSpPr>
        <p:spPr>
          <a:xfrm>
            <a:off x="2283710" y="2278999"/>
            <a:ext cx="4691472" cy="1191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455" b="1" dirty="0">
              <a:solidFill>
                <a:srgbClr val="EBBE0D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5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 Bayan"/>
                <a:ea typeface="华康勘亭流W9(P)" panose="03000900000000000000" charset="-122"/>
                <a:cs typeface="Calibri" panose="020F0502020204030204" pitchFamily="34" charset="0"/>
              </a:rPr>
              <a:t>Section B 1a-1d</a:t>
            </a:r>
          </a:p>
        </p:txBody>
      </p:sp>
      <p:pic>
        <p:nvPicPr>
          <p:cNvPr id="32771" name="图片 6" descr="初中七彩图标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/>
          <p:cNvSpPr>
            <a:spLocks noChangeArrowheads="1"/>
          </p:cNvSpPr>
          <p:nvPr/>
        </p:nvSpPr>
        <p:spPr bwMode="auto">
          <a:xfrm>
            <a:off x="1042988" y="815975"/>
            <a:ext cx="7834312" cy="836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ts val="2800"/>
              </a:lnSpc>
            </a:pPr>
            <a:r>
              <a:rPr lang="en-US" altLang="zh-CN" sz="2700" b="1" dirty="0">
                <a:solidFill>
                  <a:srgbClr val="0000E1"/>
                </a:solidFill>
              </a:rPr>
              <a:t>Listen and write the three things that Michael likes in the first column of the chart.</a:t>
            </a:r>
          </a:p>
        </p:txBody>
      </p:sp>
      <p:graphicFrame>
        <p:nvGraphicFramePr>
          <p:cNvPr id="124954" name="Group 2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83568" y="1905000"/>
          <a:ext cx="7776864" cy="283686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941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4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84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Michael likes</a:t>
                      </a:r>
                      <a:endParaRPr kumimoji="0" lang="en-US" altLang="zh-CN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04" marR="68304" marT="34286" marB="3428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Why he likes it </a:t>
                      </a:r>
                      <a:endParaRPr kumimoji="0" lang="en-US" altLang="zh-CN" sz="2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04" marR="68304" marT="34286" marB="34286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6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jacket</a:t>
                      </a: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04" marR="68304" marT="34286" marB="3428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likes clothes </a:t>
                      </a:r>
                      <a:r>
                        <a:rPr kumimoji="0" lang="en-US" altLang="zh-CN" sz="2600" b="1" u="sng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that are unusual. </a:t>
                      </a:r>
                      <a:endParaRPr kumimoji="0" lang="en-US" altLang="zh-CN" sz="2600" b="1" i="0" u="sng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04" marR="68304" marT="34286" marB="34286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01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04" marR="68304" marT="34286" marB="3428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likes writers______________.</a:t>
                      </a:r>
                      <a:endParaRPr kumimoji="0" lang="en-US" altLang="zh-CN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04" marR="68304" marT="34286" marB="34286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7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600" b="1" i="0" u="none" strike="noStrike" cap="none" normalizeH="0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04" marR="68304" marT="34286" marB="3428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likes movies ______________.</a:t>
                      </a:r>
                      <a:endParaRPr kumimoji="0" lang="en-US" altLang="zh-CN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04" marR="68304" marT="34286" marB="34286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4950" name="Text Box 22"/>
          <p:cNvSpPr txBox="1">
            <a:spLocks noChangeArrowheads="1"/>
          </p:cNvSpPr>
          <p:nvPr/>
        </p:nvSpPr>
        <p:spPr bwMode="auto">
          <a:xfrm>
            <a:off x="1579563" y="3389313"/>
            <a:ext cx="14546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book</a:t>
            </a:r>
          </a:p>
        </p:txBody>
      </p:sp>
      <p:sp>
        <p:nvSpPr>
          <p:cNvPr id="124951" name="Text Box 23"/>
          <p:cNvSpPr txBox="1">
            <a:spLocks noChangeArrowheads="1"/>
          </p:cNvSpPr>
          <p:nvPr/>
        </p:nvSpPr>
        <p:spPr bwMode="auto">
          <a:xfrm>
            <a:off x="1042988" y="4127500"/>
            <a:ext cx="27369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movie poster</a:t>
            </a:r>
          </a:p>
        </p:txBody>
      </p:sp>
      <p:sp>
        <p:nvSpPr>
          <p:cNvPr id="12" name="单圆角矩形 11"/>
          <p:cNvSpPr/>
          <p:nvPr/>
        </p:nvSpPr>
        <p:spPr>
          <a:xfrm>
            <a:off x="323850" y="915988"/>
            <a:ext cx="577850" cy="50323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2800" b="1" noProof="1"/>
              <a:t>1b</a:t>
            </a:r>
          </a:p>
        </p:txBody>
      </p:sp>
      <p:pic>
        <p:nvPicPr>
          <p:cNvPr id="2" name="U9B1b">
            <a:hlinkClick r:id="" action="ppaction://media"/>
            <a:extLst>
              <a:ext uri="{FF2B5EF4-FFF2-40B4-BE49-F238E27FC236}">
                <a16:creationId xmlns:a16="http://schemas.microsoft.com/office/drawing/2014/main" id="{982AA2A9-721A-354A-551C-5192FACBA3A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6296" y="1206705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68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4950" grpId="0"/>
      <p:bldP spid="1249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57288" y="627063"/>
            <a:ext cx="7704137" cy="989012"/>
          </a:xfrm>
          <a:prstGeom prst="rect">
            <a:avLst/>
          </a:prstGeom>
          <a:noFill/>
          <a:ln>
            <a:miter lim="800000"/>
          </a:ln>
        </p:spPr>
        <p:txBody>
          <a:bodyPr lIns="68577" tIns="34287" rIns="68577" bIns="34287" anchor="ctr"/>
          <a:lstStyle/>
          <a:p>
            <a:pPr algn="l">
              <a:lnSpc>
                <a:spcPts val="2800"/>
              </a:lnSpc>
            </a:pPr>
            <a:r>
              <a:rPr lang="en-US" altLang="zh-CN" sz="2700" b="1">
                <a:solidFill>
                  <a:srgbClr val="0000E1"/>
                </a:solidFill>
                <a:latin typeface="Arial" panose="020B0604020202020204" pitchFamily="34" charset="0"/>
              </a:rPr>
              <a:t>Listen again. Write why Michael likes each thing in the second column of the chart in 1b.</a:t>
            </a:r>
          </a:p>
        </p:txBody>
      </p:sp>
      <p:sp>
        <p:nvSpPr>
          <p:cNvPr id="11" name="单圆角矩形 10"/>
          <p:cNvSpPr/>
          <p:nvPr/>
        </p:nvSpPr>
        <p:spPr>
          <a:xfrm>
            <a:off x="539750" y="763588"/>
            <a:ext cx="577850" cy="5762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/>
              <a:t>1c</a:t>
            </a:r>
          </a:p>
        </p:txBody>
      </p:sp>
      <p:graphicFrame>
        <p:nvGraphicFramePr>
          <p:cNvPr id="12" name="Group 26"/>
          <p:cNvGraphicFramePr>
            <a:graphicFrameLocks noGrp="1"/>
          </p:cNvGraphicFramePr>
          <p:nvPr/>
        </p:nvGraphicFramePr>
        <p:xfrm>
          <a:off x="587262" y="1851670"/>
          <a:ext cx="7873170" cy="2897904"/>
        </p:xfrm>
        <a:graphic>
          <a:graphicData uri="http://schemas.openxmlformats.org/drawingml/2006/table">
            <a:tbl>
              <a:tblPr/>
              <a:tblGrid>
                <a:gridCol w="2904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84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Michael likes</a:t>
                      </a:r>
                    </a:p>
                  </a:txBody>
                  <a:tcPr marL="68304" marR="68304" marT="34286" marB="34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Why he likes it </a:t>
                      </a:r>
                    </a:p>
                  </a:txBody>
                  <a:tcPr marL="68304" marR="68304" marT="34286" marB="34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69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jacket</a:t>
                      </a:r>
                    </a:p>
                  </a:txBody>
                  <a:tcPr marL="68304" marR="68304" marT="34286" marB="34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likes clothes </a:t>
                      </a:r>
                      <a:r>
                        <a:rPr kumimoji="0" lang="en-US" altLang="zh-CN" sz="2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that are unusual</a:t>
                      </a:r>
                      <a:r>
                        <a:rPr kumimoji="0" lang="en-US" altLang="zh-CN" sz="26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 </a:t>
                      </a:r>
                    </a:p>
                  </a:txBody>
                  <a:tcPr marL="68304" marR="68304" marT="34286" marB="34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01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304" marR="68304" marT="34286" marB="34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likes writers_____________________.</a:t>
                      </a:r>
                    </a:p>
                  </a:txBody>
                  <a:tcPr marL="68304" marR="68304" marT="34286" marB="34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7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i="0" u="none" strike="noStrike" cap="none" normalizeH="0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04" marR="68304" marT="34286" marB="3428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likes movies _______________.</a:t>
                      </a:r>
                    </a:p>
                  </a:txBody>
                  <a:tcPr marL="68304" marR="68304" marT="34286" marB="34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1579563" y="3389313"/>
            <a:ext cx="1219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book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1042988" y="4083918"/>
            <a:ext cx="28089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buNone/>
              <a:defRPr sz="2800" b="1">
                <a:solidFill>
                  <a:srgbClr val="FF0000"/>
                </a:solidFill>
                <a:latin typeface="Comic Sans MS" panose="030F0702030302020204" pitchFamily="66" charset="0"/>
              </a:defRPr>
            </a:lvl1pPr>
          </a:lstStyle>
          <a:p>
            <a:r>
              <a:rPr lang="en-US" altLang="zh-CN" dirty="0"/>
              <a:t>movie poster</a:t>
            </a: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4571380" y="3587634"/>
            <a:ext cx="38170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who explain things well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5652120" y="4272184"/>
            <a:ext cx="2554287" cy="3877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that are scary</a:t>
            </a:r>
          </a:p>
        </p:txBody>
      </p:sp>
      <p:pic>
        <p:nvPicPr>
          <p:cNvPr id="2" name="U9B1b">
            <a:hlinkClick r:id="" action="ppaction://media"/>
            <a:extLst>
              <a:ext uri="{FF2B5EF4-FFF2-40B4-BE49-F238E27FC236}">
                <a16:creationId xmlns:a16="http://schemas.microsoft.com/office/drawing/2014/main" id="{0C7FDF60-A413-1EB8-D563-7E34A2268A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98338" y="150207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68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3704" y="1062703"/>
            <a:ext cx="80047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Michael 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a lot of great things.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 h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a great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jacket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likes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 ____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unusual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bought a new book. It tells him how to be a good </a:t>
            </a:r>
            <a:r>
              <a:rPr lang="en-US" altLang="zh-CN" sz="2800" b="1" dirty="0">
                <a:latin typeface="Times New Roman" panose="02020603050405020304" pitchFamily="18" charset="0"/>
              </a:rPr>
              <a:t>player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likes the _______ _____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explain things well. And his brother works at a movie theater and got a  scary movie poster for him. He loves _______ _____ are scary. Ali thinks Michael 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800" b="1" dirty="0">
                <a:latin typeface="Times New Roman" panose="02020603050405020304" pitchFamily="18" charset="0"/>
              </a:rPr>
              <a:t>lucky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wants to get a movie poster, too.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27584" y="456803"/>
            <a:ext cx="671957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Listen and complete the passage.  </a:t>
            </a:r>
            <a:r>
              <a:rPr lang="en-US" altLang="zh-CN" sz="2800" b="1" dirty="0">
                <a:solidFill>
                  <a:srgbClr val="0000E1"/>
                </a:solidFill>
                <a:sym typeface="+mn-ea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364087" y="1525633"/>
            <a:ext cx="8484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6173" y="2379624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50476" y="1491630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0998" y="2365951"/>
            <a:ext cx="1279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writers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07800" y="3651870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65969" y="3651870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3911310"/>
            <a:ext cx="1288952" cy="1232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graphicFrame>
        <p:nvGraphicFramePr>
          <p:cNvPr id="2170" name="表格 2169"/>
          <p:cNvGraphicFramePr>
            <a:graphicFrameLocks noGrp="1"/>
          </p:cNvGraphicFramePr>
          <p:nvPr/>
        </p:nvGraphicFramePr>
        <p:xfrm>
          <a:off x="1845940" y="1247006"/>
          <a:ext cx="4526260" cy="1828800"/>
        </p:xfrm>
        <a:graphic>
          <a:graphicData uri="http://schemas.openxmlformats.org/drawingml/2006/table">
            <a:tbl>
              <a:tblPr/>
              <a:tblGrid>
                <a:gridCol w="2149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/>
                          <a:cs typeface="Times New Roman" panose="02020603050405020304" pitchFamily="18" charset="0"/>
                        </a:rPr>
                        <a:t>Your favorite 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/>
                          <a:cs typeface="Times New Roman" panose="02020603050405020304" pitchFamily="18" charset="0"/>
                        </a:rPr>
                        <a:t>Why you like it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/>
                          <a:cs typeface="Times New Roman" panose="02020603050405020304" pitchFamily="18" charset="0"/>
                        </a:rPr>
                        <a:t>Movie:  </a:t>
                      </a:r>
                      <a:r>
                        <a:rPr lang="en-US" altLang="zh-CN" sz="2400" b="1" i="1">
                          <a:latin typeface="Times New Roman" panose="02020603050405020304"/>
                          <a:cs typeface="Times New Roman" panose="02020603050405020304" pitchFamily="18" charset="0"/>
                        </a:rPr>
                        <a:t>Titanic</a:t>
                      </a:r>
                      <a:r>
                        <a:rPr lang="en-US" altLang="zh-CN" sz="2400" b="1">
                          <a:latin typeface="Times New Roman" panose="02020603050405020304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sz="2400" b="1">
                        <a:latin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/>
                          <a:cs typeface="Times New Roman" panose="02020603050405020304" pitchFamily="18" charset="0"/>
                        </a:rPr>
                        <a:t>Book 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sz="2400" b="1">
                        <a:latin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2400" b="1">
                          <a:latin typeface="Times New Roman" panose="02020603050405020304"/>
                          <a:cs typeface="Times New Roman" panose="02020603050405020304" pitchFamily="18" charset="0"/>
                        </a:rPr>
                        <a:t>Band 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u="none" kern="1200">
                          <a:solidFill>
                            <a:schemeClr val="tx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sz="2400" b="1" dirty="0">
                        <a:latin typeface="Times New Roman" panose="02020603050405020304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87" name="Text Box 19"/>
          <p:cNvSpPr/>
          <p:nvPr>
            <p:custDataLst>
              <p:tags r:id="rId3"/>
            </p:custDataLst>
          </p:nvPr>
        </p:nvSpPr>
        <p:spPr>
          <a:xfrm>
            <a:off x="1547664" y="3075806"/>
            <a:ext cx="5616624" cy="198823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533400" indent="-533400"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 pitchFamily="18" charset="0"/>
              </a:rPr>
              <a:t>A: I like movies that are sad. </a:t>
            </a:r>
          </a:p>
          <a:p>
            <a:pPr marL="533400" indent="-533400"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 pitchFamily="18" charset="0"/>
              </a:rPr>
              <a:t>     I love </a:t>
            </a:r>
            <a:r>
              <a:rPr lang="en-US" altLang="zh-CN" sz="2800" b="1" i="1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 pitchFamily="18" charset="0"/>
              </a:rPr>
              <a:t>Titanic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 pitchFamily="18" charset="0"/>
              </a:rPr>
              <a:t>.   </a:t>
            </a:r>
          </a:p>
          <a:p>
            <a:pPr marL="533400" indent="-533400"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/>
                <a:cs typeface="Times New Roman" panose="02020603050405020304" pitchFamily="18" charset="0"/>
              </a:rPr>
              <a:t>B: Oh, I don’t. I like movies that are scary. I really like …</a:t>
            </a:r>
          </a:p>
        </p:txBody>
      </p:sp>
      <p:sp>
        <p:nvSpPr>
          <p:cNvPr id="2188" name="Rectangle 20"/>
          <p:cNvSpPr/>
          <p:nvPr/>
        </p:nvSpPr>
        <p:spPr>
          <a:xfrm>
            <a:off x="1277540" y="250071"/>
            <a:ext cx="7182891" cy="1169551"/>
          </a:xfrm>
          <a:prstGeom prst="rect">
            <a:avLst/>
          </a:prstGeom>
          <a:noFill/>
          <a:ln>
            <a:miter lim="800000"/>
          </a:ln>
        </p:spPr>
        <p:txBody>
          <a:bodyPr lIns="91437" tIns="45718" rIns="91437" bIns="45718" anchor="ctr"/>
          <a:lstStyle/>
          <a:p>
            <a:pPr defTabSz="684530" eaLnBrk="0" hangingPunct="0">
              <a:lnSpc>
                <a:spcPts val="2800"/>
              </a:lnSpc>
            </a:pPr>
            <a:r>
              <a:rPr lang="en-US" altLang="zh-CN" sz="2700" b="1" dirty="0">
                <a:solidFill>
                  <a:srgbClr val="0000E1"/>
                </a:solidFill>
                <a:ea typeface="+mj-ea"/>
                <a:cs typeface="+mj-cs"/>
              </a:rPr>
              <a:t>Discuss your favorite things in 1a with your group. Say why you like each thing. </a:t>
            </a:r>
          </a:p>
        </p:txBody>
      </p:sp>
      <p:pic>
        <p:nvPicPr>
          <p:cNvPr id="2189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2200" y="2211710"/>
            <a:ext cx="1787128" cy="1157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单圆角矩形 11"/>
          <p:cNvSpPr/>
          <p:nvPr/>
        </p:nvSpPr>
        <p:spPr>
          <a:xfrm>
            <a:off x="611376" y="484654"/>
            <a:ext cx="576248" cy="502920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2800" b="1" noProof="1">
                <a:solidFill>
                  <a:prstClr val="white"/>
                </a:solidFill>
              </a:rPr>
              <a:t>1d</a:t>
            </a:r>
            <a:endParaRPr kumimoji="1" lang="zh-CN" altLang="en-US" sz="2800" b="1" noProof="1">
              <a:solidFill>
                <a:prstClr val="white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3911310"/>
            <a:ext cx="1288952" cy="1232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sp>
        <p:nvSpPr>
          <p:cNvPr id="2219" name="Text Box 2"/>
          <p:cNvSpPr/>
          <p:nvPr>
            <p:custDataLst>
              <p:tags r:id="rId3"/>
            </p:custDataLst>
          </p:nvPr>
        </p:nvSpPr>
        <p:spPr>
          <a:xfrm>
            <a:off x="971550" y="2644140"/>
            <a:ext cx="7395845" cy="23164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533400" indent="-533400">
              <a:lnSpc>
                <a:spcPct val="110000"/>
              </a:lnSpc>
            </a:pPr>
            <a:r>
              <a:rPr lang="en-US" altLang="zh-CN" sz="2700" b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A: I like bands that play fast and loud music. Then I can dance to it. I like </a:t>
            </a:r>
            <a:r>
              <a:rPr lang="en-US" altLang="zh-CN" sz="27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The Cool Kids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.</a:t>
            </a:r>
          </a:p>
          <a:p>
            <a:pPr marL="533400" indent="-533400">
              <a:lnSpc>
                <a:spcPct val="110000"/>
              </a:lnSpc>
            </a:pPr>
            <a:r>
              <a:rPr lang="en-US" altLang="zh-CN" sz="2700" b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B: Yeah, I like them, too. And I also like bands that write and play their own music. I like the </a:t>
            </a:r>
            <a:r>
              <a:rPr lang="en-US" altLang="zh-CN" sz="27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Beyond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.  </a:t>
            </a:r>
          </a:p>
        </p:txBody>
      </p:sp>
      <p:pic>
        <p:nvPicPr>
          <p:cNvPr id="2220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75661" y="699453"/>
            <a:ext cx="2652713" cy="17823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21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1762" y="771208"/>
            <a:ext cx="2807494" cy="1754981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内容占位符 584705"/>
          <p:cNvSpPr>
            <a:spLocks noGrp="1" noChangeArrowheads="1"/>
          </p:cNvSpPr>
          <p:nvPr>
            <p:ph idx="4294967295"/>
          </p:nvPr>
        </p:nvSpPr>
        <p:spPr bwMode="auto">
          <a:xfrm>
            <a:off x="1187450" y="2524125"/>
            <a:ext cx="7272338" cy="2351088"/>
          </a:xfrm>
          <a:prstGeom prst="rect">
            <a:avLst/>
          </a:prstGeom>
          <a:noFill/>
          <a:ln>
            <a:miter lim="800000"/>
          </a:ln>
        </p:spPr>
        <p:txBody>
          <a:bodyPr lIns="68580" tIns="34290" rIns="68580" bIns="34290"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I like books that are interesting. I love 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Journey to the west</a:t>
            </a: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No, I don’t.  I like The </a:t>
            </a:r>
            <a:r>
              <a:rPr lang="en-US" altLang="zh-CN" sz="27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 Book for Girls</a:t>
            </a: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and other intelligent beings</a:t>
            </a: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helps us know 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how much fun science can be. </a:t>
            </a:r>
          </a:p>
        </p:txBody>
      </p:sp>
      <p:pic>
        <p:nvPicPr>
          <p:cNvPr id="40962" name="图片 584706" descr="200470~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3758" y="627380"/>
            <a:ext cx="12112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图片 58470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716145" y="673735"/>
            <a:ext cx="1455738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4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84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84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84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84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70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/>
          <p:nvPr/>
        </p:nvSpPr>
        <p:spPr>
          <a:xfrm>
            <a:off x="467007" y="996774"/>
            <a:ext cx="82819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What a great jacket</a:t>
            </a:r>
            <a:r>
              <a:rPr lang="zh-CN" altLang="en-US" sz="2800" b="1" noProof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noProof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多好的一件夹克衫啊</a:t>
            </a:r>
            <a:r>
              <a:rPr lang="zh-CN" altLang="en-US" sz="2800" b="1" noProof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en-US" altLang="zh-CN" sz="2800" b="1" noProof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2162" name="Text Box 3"/>
          <p:cNvSpPr txBox="1"/>
          <p:nvPr/>
        </p:nvSpPr>
        <p:spPr>
          <a:xfrm>
            <a:off x="2119614" y="350838"/>
            <a:ext cx="5048250" cy="742950"/>
          </a:xfrm>
          <a:prstGeom prst="rect">
            <a:avLst/>
          </a:prstGeom>
          <a:noFill/>
          <a:ln w="9525">
            <a:noFill/>
          </a:ln>
        </p:spPr>
        <p:txBody>
          <a:bodyPr lIns="68577" tIns="34288" rIns="68577" bIns="3428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7007" y="1518744"/>
            <a:ext cx="8353465" cy="3569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感叹句（Exclamatory Sentence）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通常由 what, how引导，表示赞美、惊叹、喜悦、等感情。what 修饰名词，how 修饰形容词，副词或动词，感叹句结构主要有以下几种：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+形容词+ a +名词+陈述语序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30000"/>
              </a:lnSpc>
            </a:pP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clever a boy he is!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How+形容词或副词+陈述语序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How lovely the baby is!</a:t>
            </a:r>
          </a:p>
        </p:txBody>
      </p:sp>
    </p:spTree>
  </p:cSld>
  <p:clrMapOvr>
    <a:masterClrMapping/>
  </p:clrMapOvr>
  <p:transition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31640" y="530391"/>
            <a:ext cx="7056784" cy="425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+名词+ 陈述语序 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</a:t>
            </a: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What noise they are making!</a:t>
            </a:r>
            <a:endParaRPr lang="zh-CN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What+a+形容词+名词+陈述语序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What a clever boy he is!</a:t>
            </a:r>
            <a:endParaRPr lang="zh-CN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What+ 形容词+复数名词+陈述语序 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What wonderful ideas (we have)! </a:t>
            </a:r>
            <a:endParaRPr lang="zh-CN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What+ 形容词+不可数名词+陈述语序 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cold weather it is!</a:t>
            </a:r>
            <a:endParaRPr lang="zh-CN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1059582"/>
            <a:ext cx="7749540" cy="37548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______terrible weather </a:t>
            </a:r>
            <a:r>
              <a:rPr lang="en-US" altLang="zh-CN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is!</a:t>
            </a:r>
            <a:endParaRPr lang="zh-CN" altLang="en-US" sz="2800" b="1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What </a:t>
            </a:r>
            <a:r>
              <a:rPr lang="en-US" altLang="zh-CN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What a </a:t>
            </a:r>
            <a:r>
              <a:rPr lang="en-US" altLang="zh-CN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How </a:t>
            </a:r>
            <a:r>
              <a:rPr lang="en-US" altLang="zh-CN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How a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答案 A.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weather为不可数名词，B，D 排除。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 为 how + adj.后面不应有名词。只有 A，符合句型 What + 形容词+不可数名词。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53636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3911310"/>
            <a:ext cx="1288952" cy="1232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sp>
        <p:nvSpPr>
          <p:cNvPr id="2224" name="Text Box 2"/>
          <p:cNvSpPr/>
          <p:nvPr>
            <p:custDataLst>
              <p:tags r:id="rId3"/>
            </p:custDataLst>
          </p:nvPr>
        </p:nvSpPr>
        <p:spPr>
          <a:xfrm>
            <a:off x="729371" y="1049704"/>
            <a:ext cx="7659053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用所给词的正确形式填空。</a:t>
            </a: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1.He had an _______ (usual) experience while traveling in Africa. </a:t>
            </a: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2. The book about basketball tells about how _________ (become) a good basketball player. </a:t>
            </a: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  <a:sym typeface="+mn-ea"/>
              </a:rPr>
              <a:t>3. He likes movies that ______ (be) really exciting. 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  <a:sym typeface="+mn-ea"/>
              </a:rPr>
              <a:t>4. Students like teachers who _______ (explain ) things well. 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sp>
        <p:nvSpPr>
          <p:cNvPr id="2226" name="Text Box 7"/>
          <p:cNvSpPr/>
          <p:nvPr/>
        </p:nvSpPr>
        <p:spPr>
          <a:xfrm>
            <a:off x="2915816" y="1491630"/>
            <a:ext cx="15001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unusual</a:t>
            </a:r>
          </a:p>
        </p:txBody>
      </p:sp>
      <p:sp>
        <p:nvSpPr>
          <p:cNvPr id="2227" name="Text Box 7"/>
          <p:cNvSpPr/>
          <p:nvPr/>
        </p:nvSpPr>
        <p:spPr>
          <a:xfrm>
            <a:off x="746858" y="2804675"/>
            <a:ext cx="231297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to become</a:t>
            </a:r>
          </a:p>
        </p:txBody>
      </p:sp>
      <p:sp>
        <p:nvSpPr>
          <p:cNvPr id="2231" name="Text Box 7"/>
          <p:cNvSpPr/>
          <p:nvPr/>
        </p:nvSpPr>
        <p:spPr>
          <a:xfrm>
            <a:off x="4549849" y="3162618"/>
            <a:ext cx="76438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are</a:t>
            </a:r>
          </a:p>
        </p:txBody>
      </p:sp>
      <p:sp>
        <p:nvSpPr>
          <p:cNvPr id="2232" name="Text Box 7"/>
          <p:cNvSpPr/>
          <p:nvPr/>
        </p:nvSpPr>
        <p:spPr>
          <a:xfrm>
            <a:off x="5408068" y="3651870"/>
            <a:ext cx="168421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explain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920" y="501078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3233392" y="300932"/>
            <a:ext cx="2790825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Exercises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6" grpId="0"/>
      <p:bldP spid="2227" grpId="0"/>
      <p:bldP spid="2231" grpId="0"/>
      <p:bldP spid="22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381110" y="740118"/>
            <a:ext cx="3649860" cy="841058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 algn="ctr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405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405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650" y="1673225"/>
            <a:ext cx="7848600" cy="2778518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the new words and expressions</a:t>
            </a: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.</a:t>
            </a: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Clr>
                <a:schemeClr val="accent5"/>
              </a:buClr>
              <a:buFont typeface="Wingdings" panose="05000000000000000000" charset="0"/>
              <a:buChar char="u"/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To improve listening skills.</a:t>
            </a: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Clr>
                <a:schemeClr val="accent5"/>
              </a:buClr>
              <a:buFont typeface="Wingdings" panose="05000000000000000000" charset="0"/>
              <a:buChar char="u"/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To express preferences with A</a:t>
            </a:r>
            <a:r>
              <a:rPr lang="zh-CN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ttributive 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C</a:t>
            </a:r>
            <a:r>
              <a:rPr lang="zh-CN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lauses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.</a:t>
            </a: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 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88344" y="1409744"/>
            <a:ext cx="8280920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800" b="1" dirty="0">
                <a:latin typeface="Times New Roman" panose="02020603050405020304" pitchFamily="18" charset="0"/>
              </a:rPr>
              <a:t>1.The young lady _______ we met yesterday is our </a:t>
            </a:r>
          </a:p>
          <a:p>
            <a:pPr marL="0" indent="0"/>
            <a:r>
              <a:rPr lang="en-US" sz="2800" b="1" dirty="0">
                <a:latin typeface="Times New Roman" panose="02020603050405020304" pitchFamily="18" charset="0"/>
              </a:rPr>
              <a:t>    new math teacher.</a:t>
            </a:r>
          </a:p>
          <a:p>
            <a:pPr marL="0" indent="0"/>
            <a:r>
              <a:rPr lang="en-US" sz="2800" b="1" dirty="0">
                <a:latin typeface="Times New Roman" panose="02020603050405020304" pitchFamily="18" charset="0"/>
              </a:rPr>
              <a:t>    A. what         B. whose         C. who            D. which</a:t>
            </a:r>
          </a:p>
          <a:p>
            <a:pPr marL="0" indent="0"/>
            <a:r>
              <a:rPr lang="en-US" sz="2800" b="1" dirty="0">
                <a:latin typeface="Times New Roman" panose="02020603050405020304" pitchFamily="18" charset="0"/>
              </a:rPr>
              <a:t>2.The skirt _________ is made of silk is very  </a:t>
            </a:r>
          </a:p>
          <a:p>
            <a:pPr marL="0" indent="0"/>
            <a:r>
              <a:rPr lang="en-US" sz="2800" b="1" dirty="0">
                <a:latin typeface="Times New Roman" panose="02020603050405020304" pitchFamily="18" charset="0"/>
              </a:rPr>
              <a:t>   expensive. I can’t afford it. </a:t>
            </a:r>
          </a:p>
          <a:p>
            <a:pPr marL="0" indent="0"/>
            <a:r>
              <a:rPr lang="en-US" sz="2800" b="1" dirty="0">
                <a:latin typeface="Times New Roman" panose="02020603050405020304" pitchFamily="18" charset="0"/>
              </a:rPr>
              <a:t>    A. what          B. /             C. that            D. it </a:t>
            </a:r>
          </a:p>
          <a:p>
            <a:pPr marL="0" indent="0"/>
            <a:r>
              <a:rPr lang="en-US" sz="2800" b="1" dirty="0">
                <a:latin typeface="Times New Roman" panose="02020603050405020304" pitchFamily="18" charset="0"/>
              </a:rPr>
              <a:t>3. I like the teacher ______ Tom  is talking with.</a:t>
            </a:r>
          </a:p>
          <a:p>
            <a:pPr marL="0" indent="0"/>
            <a:r>
              <a:rPr lang="en-US" sz="2800" b="1" dirty="0">
                <a:latin typeface="Times New Roman" panose="02020603050405020304" pitchFamily="18" charset="0"/>
              </a:rPr>
              <a:t>   A. which         B. who          C. what           D. whose</a:t>
            </a:r>
          </a:p>
          <a:p>
            <a:pPr marL="0" indent="0"/>
            <a:endParaRPr lang="en-US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 2050"/>
          <p:cNvSpPr/>
          <p:nvPr/>
        </p:nvSpPr>
        <p:spPr bwMode="auto">
          <a:xfrm>
            <a:off x="4847880" y="2211710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 2050"/>
          <p:cNvSpPr/>
          <p:nvPr/>
        </p:nvSpPr>
        <p:spPr bwMode="auto">
          <a:xfrm>
            <a:off x="4553338" y="3495270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 2050"/>
          <p:cNvSpPr/>
          <p:nvPr/>
        </p:nvSpPr>
        <p:spPr bwMode="auto">
          <a:xfrm>
            <a:off x="2771800" y="4371950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3850" y="819785"/>
            <a:ext cx="183095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Ⅱ. </a:t>
            </a:r>
            <a:r>
              <a:rPr lang="zh-CN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单选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8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6386" y="1132089"/>
            <a:ext cx="8500110" cy="37117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2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 This is the doctor _________ saved the girl’s life. </a:t>
            </a:r>
          </a:p>
          <a:p>
            <a:pPr marL="0" indent="0">
              <a:lnSpc>
                <a:spcPct val="12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I sang a song __________ I wrote by myself. </a:t>
            </a:r>
          </a:p>
          <a:p>
            <a:pPr marL="0" indent="0">
              <a:lnSpc>
                <a:spcPct val="12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 Here’s the man __________ you’ve been looking for. </a:t>
            </a:r>
          </a:p>
          <a:p>
            <a:pPr marL="0" indent="0">
              <a:lnSpc>
                <a:spcPct val="12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I shall never forget the days __________  we spent together. </a:t>
            </a:r>
          </a:p>
          <a:p>
            <a:pPr marL="0" indent="0">
              <a:lnSpc>
                <a:spcPct val="12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The teacher ___________ I spoke to told me not to worry.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9168" y="608869"/>
            <a:ext cx="545356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/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Ⅲ.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用适当的关系代词填空。 </a:t>
            </a:r>
          </a:p>
        </p:txBody>
      </p:sp>
      <p:sp>
        <p:nvSpPr>
          <p:cNvPr id="7" name="Text Box 5"/>
          <p:cNvSpPr/>
          <p:nvPr/>
        </p:nvSpPr>
        <p:spPr>
          <a:xfrm>
            <a:off x="3599800" y="1203598"/>
            <a:ext cx="20523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 who/that </a:t>
            </a:r>
          </a:p>
        </p:txBody>
      </p:sp>
      <p:sp>
        <p:nvSpPr>
          <p:cNvPr id="8" name="Text Box 6"/>
          <p:cNvSpPr/>
          <p:nvPr/>
        </p:nvSpPr>
        <p:spPr>
          <a:xfrm>
            <a:off x="3090545" y="1689735"/>
            <a:ext cx="2174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that/which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 Box 7"/>
          <p:cNvSpPr/>
          <p:nvPr/>
        </p:nvSpPr>
        <p:spPr>
          <a:xfrm>
            <a:off x="3204210" y="2211705"/>
            <a:ext cx="20904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 who/that </a:t>
            </a:r>
          </a:p>
        </p:txBody>
      </p:sp>
      <p:sp>
        <p:nvSpPr>
          <p:cNvPr id="10" name="Text Box 8"/>
          <p:cNvSpPr/>
          <p:nvPr/>
        </p:nvSpPr>
        <p:spPr>
          <a:xfrm>
            <a:off x="5233759" y="2715766"/>
            <a:ext cx="2074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that/which </a:t>
            </a:r>
          </a:p>
        </p:txBody>
      </p:sp>
      <p:sp>
        <p:nvSpPr>
          <p:cNvPr id="11" name="Text Box 9"/>
          <p:cNvSpPr/>
          <p:nvPr/>
        </p:nvSpPr>
        <p:spPr>
          <a:xfrm>
            <a:off x="2952115" y="3796030"/>
            <a:ext cx="1841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who/that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413925"/>
            <a:ext cx="6966202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 remember those ______lost their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lives for our country.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who          B. whom          C. which           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425" name="矩形 1"/>
          <p:cNvSpPr>
            <a:spLocks noChangeArrowheads="1"/>
          </p:cNvSpPr>
          <p:nvPr/>
        </p:nvSpPr>
        <p:spPr bwMode="auto">
          <a:xfrm>
            <a:off x="484440" y="1347614"/>
            <a:ext cx="7200900" cy="3711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657138" y="3494812"/>
            <a:ext cx="5028202" cy="1015869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rgbClr val="00B05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charset="-122"/>
                <a:cs typeface="Times New Roman" panose="02020603050405020304" pitchFamily="18" charset="0"/>
              </a:rPr>
              <a:t>句意为“我们应该记着那些为了我们的国家失去生命的人们。”</a:t>
            </a:r>
            <a:r>
              <a:rPr lang="en-US" altLang="zh-CN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charset="-122"/>
                <a:cs typeface="Times New Roman" panose="02020603050405020304" pitchFamily="18" charset="0"/>
              </a:rPr>
              <a:t>those</a:t>
            </a:r>
            <a:r>
              <a:rPr lang="zh-CN" altLang="en-US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charset="-122"/>
                <a:cs typeface="Times New Roman" panose="02020603050405020304" pitchFamily="18" charset="0"/>
              </a:rPr>
              <a:t>为人，做主语，应该由</a:t>
            </a:r>
            <a:r>
              <a:rPr lang="en-US" altLang="zh-CN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charset="-122"/>
                <a:cs typeface="Times New Roman" panose="02020603050405020304" pitchFamily="18" charset="0"/>
              </a:rPr>
              <a:t>who</a:t>
            </a:r>
            <a:r>
              <a:rPr lang="zh-CN" altLang="en-US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charset="-122"/>
                <a:cs typeface="Times New Roman" panose="02020603050405020304" pitchFamily="18" charset="0"/>
              </a:rPr>
              <a:t>引导定语从句。故选</a:t>
            </a:r>
            <a:r>
              <a:rPr lang="en-US" altLang="zh-CN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charset="-122"/>
                <a:cs typeface="Times New Roman" panose="02020603050405020304" pitchFamily="18" charset="0"/>
              </a:rPr>
              <a:t>。  </a:t>
            </a:r>
          </a:p>
        </p:txBody>
      </p:sp>
      <p:sp>
        <p:nvSpPr>
          <p:cNvPr id="5" name=" 2050"/>
          <p:cNvSpPr/>
          <p:nvPr/>
        </p:nvSpPr>
        <p:spPr bwMode="auto">
          <a:xfrm>
            <a:off x="827584" y="2912199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432" name="Rectangle 5"/>
          <p:cNvSpPr>
            <a:spLocks noChangeArrowheads="1"/>
          </p:cNvSpPr>
          <p:nvPr/>
        </p:nvSpPr>
        <p:spPr bwMode="auto">
          <a:xfrm>
            <a:off x="476250" y="555526"/>
            <a:ext cx="46291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355535" y="1995686"/>
            <a:ext cx="8640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文本框 3"/>
          <p:cNvSpPr txBox="1"/>
          <p:nvPr/>
        </p:nvSpPr>
        <p:spPr>
          <a:xfrm>
            <a:off x="3036253" y="411163"/>
            <a:ext cx="3070225" cy="939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4400" b="1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04450" name="文本框 1"/>
          <p:cNvSpPr txBox="1">
            <a:spLocks noChangeArrowheads="1"/>
          </p:cNvSpPr>
          <p:nvPr/>
        </p:nvSpPr>
        <p:spPr bwMode="auto">
          <a:xfrm>
            <a:off x="899592" y="1491630"/>
            <a:ext cx="7645400" cy="2606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Make a new conversation with your partner to talk about your favorite band, book and movie.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Preview the passage on Page 70.</a:t>
            </a:r>
          </a:p>
        </p:txBody>
      </p:sp>
    </p:spTree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381110" y="699542"/>
            <a:ext cx="3649860" cy="625034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>
              <a:buFont typeface="Wingdings" panose="05000000000000000000" pitchFamily="2" charset="2"/>
              <a:buChar char="Ø"/>
              <a:defRPr/>
            </a:pPr>
            <a:r>
              <a:rPr lang="en-US" altLang="zh-CN" sz="405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Free talk</a:t>
            </a:r>
            <a:endParaRPr lang="zh-CN" altLang="en-US" sz="405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3825" y="1563688"/>
            <a:ext cx="6273800" cy="3108325"/>
          </a:xfrm>
          <a:prstGeom prst="rect">
            <a:avLst/>
          </a:prstGeom>
          <a:ln w="38100">
            <a:noFill/>
          </a:ln>
        </p:spPr>
        <p:txBody>
          <a:bodyPr>
            <a:spAutoFit/>
          </a:bodyPr>
          <a:lstStyle/>
          <a:p>
            <a:pPr>
              <a:buClr>
                <a:srgbClr val="00B9FA"/>
              </a:buClr>
              <a:defRPr/>
            </a:pPr>
            <a:r>
              <a:rPr lang="en-US" altLang="zh-CN" sz="2800" b="1" noProof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I like books that/which …</a:t>
            </a:r>
            <a:endParaRPr lang="en-US" altLang="zh-CN" sz="2800" b="1" noProof="1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chemeClr val="accent1"/>
              </a:buClr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     …are good for studying</a:t>
            </a:r>
            <a:endParaRPr lang="en-US" altLang="zh-CN" sz="2800" b="1" noProof="1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chemeClr val="accent1"/>
              </a:buClr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     …are about love</a:t>
            </a:r>
            <a:endParaRPr lang="en-US" altLang="zh-CN" sz="2800" b="1" noProof="1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chemeClr val="accent1"/>
              </a:buClr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     …give me knowledge</a:t>
            </a:r>
            <a:endParaRPr lang="en-US" altLang="zh-CN" sz="2800" b="1" noProof="1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chemeClr val="accent1"/>
              </a:buClr>
              <a:defRPr/>
            </a:pPr>
            <a:r>
              <a:rPr lang="en-US" altLang="zh-CN" sz="2800" b="1" noProof="1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     …are moving(感人的)</a:t>
            </a:r>
            <a:endParaRPr lang="en-US" altLang="zh-CN" sz="2800" b="1" noProof="1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文本框 6153"/>
          <p:cNvSpPr txBox="1">
            <a:spLocks noChangeArrowheads="1"/>
          </p:cNvSpPr>
          <p:nvPr/>
        </p:nvSpPr>
        <p:spPr bwMode="auto">
          <a:xfrm>
            <a:off x="611560" y="1136650"/>
            <a:ext cx="7800340" cy="499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prefer the books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J.K. Rowling wrote.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0" name="图片 99"/>
          <p:cNvPicPr/>
          <p:nvPr/>
        </p:nvPicPr>
        <p:blipFill>
          <a:blip r:embed="rId2"/>
          <a:srcRect l="16346" t="840" r="17383" b="10272"/>
          <a:stretch>
            <a:fillRect/>
          </a:stretch>
        </p:blipFill>
        <p:spPr>
          <a:xfrm>
            <a:off x="2915816" y="1648433"/>
            <a:ext cx="2517140" cy="3103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87043"/>
          <p:cNvSpPr>
            <a:spLocks noTextEdit="1"/>
          </p:cNvSpPr>
          <p:nvPr/>
        </p:nvSpPr>
        <p:spPr>
          <a:xfrm>
            <a:off x="380485" y="363026"/>
            <a:ext cx="3649860" cy="625034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>
              <a:buFont typeface="Wingdings" panose="05000000000000000000" pitchFamily="2" charset="2"/>
              <a:buChar char="Ø"/>
              <a:defRPr/>
            </a:pPr>
            <a:r>
              <a:rPr lang="en-US" altLang="zh-CN" sz="405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Warming-up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2" name="圆角矩形标注 5131"/>
          <p:cNvSpPr/>
          <p:nvPr/>
        </p:nvSpPr>
        <p:spPr>
          <a:xfrm>
            <a:off x="1043608" y="699542"/>
            <a:ext cx="7099935" cy="553343"/>
          </a:xfrm>
          <a:prstGeom prst="wedgeRoundRectCallout">
            <a:avLst>
              <a:gd name="adj1" fmla="val -23123"/>
              <a:gd name="adj2" fmla="val 50867"/>
              <a:gd name="adj3" fmla="val 16667"/>
            </a:avLst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 like the movie that is called 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Harry Potter</a:t>
            </a:r>
            <a:r>
              <a:rPr lang="en-US" altLang="zh-CN" sz="28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2915920" y="1562735"/>
            <a:ext cx="2522855" cy="30645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7169"/>
          <p:cNvSpPr>
            <a:spLocks noGrp="1"/>
          </p:cNvSpPr>
          <p:nvPr>
            <p:ph type="title"/>
          </p:nvPr>
        </p:nvSpPr>
        <p:spPr bwMode="auto">
          <a:xfrm>
            <a:off x="611505" y="843915"/>
            <a:ext cx="7970520" cy="582930"/>
          </a:xfr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I like the writer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that/ who wrote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Harry Potter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71775" y="1707515"/>
            <a:ext cx="3493770" cy="270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idx="4294967295"/>
          </p:nvPr>
        </p:nvSpPr>
        <p:spPr bwMode="auto">
          <a:xfrm>
            <a:off x="1331913" y="787400"/>
            <a:ext cx="7200527" cy="974725"/>
          </a:xfrm>
          <a:prstGeom prst="rect">
            <a:avLst/>
          </a:prstGeom>
          <a:noFill/>
          <a:ln>
            <a:miter lim="800000"/>
          </a:ln>
        </p:spPr>
        <p:txBody>
          <a:bodyPr lIns="68577" tIns="34287" rIns="68577" bIns="34287"/>
          <a:lstStyle/>
          <a:p>
            <a:pPr marL="0" indent="0">
              <a:lnSpc>
                <a:spcPts val="28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</a:rPr>
              <a:t>Fill in the chart. Write names of your favorite book, movie and band. </a:t>
            </a:r>
          </a:p>
        </p:txBody>
      </p:sp>
      <p:graphicFrame>
        <p:nvGraphicFramePr>
          <p:cNvPr id="140291" name="Group 3"/>
          <p:cNvGraphicFramePr>
            <a:graphicFrameLocks noGrp="1"/>
          </p:cNvGraphicFramePr>
          <p:nvPr/>
        </p:nvGraphicFramePr>
        <p:xfrm>
          <a:off x="1835696" y="1923678"/>
          <a:ext cx="5761186" cy="2012950"/>
        </p:xfrm>
        <a:graphic>
          <a:graphicData uri="http://schemas.openxmlformats.org/drawingml/2006/table">
            <a:tbl>
              <a:tblPr/>
              <a:tblGrid>
                <a:gridCol w="1315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5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Movie </a:t>
                      </a:r>
                    </a:p>
                  </a:txBody>
                  <a:tcPr marL="68576" marR="68576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Book</a:t>
                      </a:r>
                    </a:p>
                  </a:txBody>
                  <a:tcPr marL="68576" marR="68576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92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Band </a:t>
                      </a:r>
                    </a:p>
                  </a:txBody>
                  <a:tcPr marL="68576" marR="68576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0305" name="Text Box 17"/>
          <p:cNvSpPr txBox="1">
            <a:spLocks noChangeArrowheads="1"/>
          </p:cNvSpPr>
          <p:nvPr/>
        </p:nvSpPr>
        <p:spPr bwMode="auto">
          <a:xfrm>
            <a:off x="1835696" y="4040188"/>
            <a:ext cx="52022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 your different answers.</a:t>
            </a:r>
          </a:p>
        </p:txBody>
      </p:sp>
      <p:sp>
        <p:nvSpPr>
          <p:cNvPr id="10" name="单圆角矩形 9"/>
          <p:cNvSpPr/>
          <p:nvPr/>
        </p:nvSpPr>
        <p:spPr>
          <a:xfrm>
            <a:off x="611188" y="771525"/>
            <a:ext cx="577850" cy="503238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5000"/>
              </a:lnSpc>
              <a:defRPr/>
            </a:pPr>
            <a:r>
              <a:rPr kumimoji="1" lang="en-US" altLang="zh-CN" sz="3200" b="1" noProof="1"/>
              <a:t>1a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3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686050" y="401638"/>
            <a:ext cx="2862263" cy="992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en-US" altLang="zh-CN" sz="3000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+mn-ea"/>
              </a:rPr>
              <a:t>   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en-US" altLang="zh-CN" sz="3000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+mn-ea"/>
              </a:rPr>
              <a:t>   </a:t>
            </a:r>
            <a:endParaRPr lang="en-US" altLang="zh-CN">
              <a:latin typeface="+mn-lt"/>
              <a:ea typeface="+mn-ea"/>
              <a:sym typeface="+mn-ea"/>
            </a:endParaRPr>
          </a:p>
        </p:txBody>
      </p:sp>
      <p:sp>
        <p:nvSpPr>
          <p:cNvPr id="20482" name="Text Box 5"/>
          <p:cNvSpPr txBox="1"/>
          <p:nvPr/>
        </p:nvSpPr>
        <p:spPr>
          <a:xfrm>
            <a:off x="539750" y="1131570"/>
            <a:ext cx="7315200" cy="10534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 about the writer, movies or books  that you like.</a:t>
            </a: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755576" y="2499742"/>
            <a:ext cx="7315200" cy="1784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5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like … that/who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… What about you?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like … that/which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What about you?</a:t>
            </a:r>
          </a:p>
          <a:p>
            <a:pPr>
              <a:lnSpc>
                <a:spcPct val="115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prefer … that/which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3731" y="401638"/>
            <a:ext cx="2895600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Pair work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1887113" y="-1232"/>
            <a:ext cx="4717073" cy="514504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76800" y="679734"/>
            <a:ext cx="797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at the picture and try to predict what he likes.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625439" y="1317600"/>
            <a:ext cx="5738941" cy="314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2067214" y="1886451"/>
            <a:ext cx="774700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lamp</a:t>
            </a:r>
            <a:endParaRPr lang="zh-CN" altLang="en-US" sz="20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2143496" y="4061114"/>
            <a:ext cx="772319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book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3636653" y="4043994"/>
            <a:ext cx="1008112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T-shirt</a:t>
            </a:r>
            <a:endParaRPr lang="zh-CN" altLang="en-US" sz="20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6092470" y="1202954"/>
            <a:ext cx="703475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cap</a:t>
            </a:r>
            <a:endParaRPr lang="zh-CN" altLang="en-US" sz="20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043763" y="2086506"/>
            <a:ext cx="871934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jacket</a:t>
            </a:r>
            <a:endParaRPr lang="zh-CN" altLang="en-US" sz="20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444208" y="3075806"/>
            <a:ext cx="1224557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volleyball</a:t>
            </a:r>
            <a:endParaRPr lang="zh-CN" altLang="en-US" sz="20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3347864" y="2287557"/>
            <a:ext cx="1585690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movie poster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6788451" y="4013718"/>
            <a:ext cx="772319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book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6.875590551181,&quot;width&quot;:4177.50078740157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552.5007874015746,&quot;width&quot;:2292.500787401574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795075e46b6487baa99bd40652ad906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d6018402b43a043dc4e973"/>
  <p:tag name="KSO_WM_CHIP_XID" val="62d6018402b43a043dc4ed39"/>
  <p:tag name="KSO_WM_SLIDE_BACKGROUND_TYPE" val="general"/>
  <p:tag name="KSO_WM_TAG_VERSION" val="1.0"/>
  <p:tag name="KSO_WM_TEMPLATE_CATEGORY" val="chip"/>
  <p:tag name="KSO_WM_TEMPLATE_INDEX" val="20223889"/>
  <p:tag name="KSO_WM_UNIT_DEC_AREA_ID" val="8ff665726cc94c3db058d0dd434ba17e"/>
  <p:tag name="KSO_WM_UNIT_DEC_CHANGEPICRESERVED" val="1"/>
  <p:tag name="KSO_WM_UNIT_DEC_SUPPORTCHANGEPIC" val="0"/>
  <p:tag name="KSO_WM_UNIT_ID" val="chip20223889_3*i*1"/>
  <p:tag name="KSO_WM_UNIT_INDEX" val="1"/>
  <p:tag name="KSO_WM_UNIT_SUBTYPE" val="t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79d98c38-1bd2-426a-9292-4273e0265a9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265,&quot;width&quot;:677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102.4377952755904,&quot;width&quot;:7428.461417322834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7f5878d-3bad-4f3b-afca-02451331514d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795075e46b6487baa99bd40652ad906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d6018402b43a043dc4e973"/>
  <p:tag name="KSO_WM_CHIP_XID" val="62d6018402b43a043dc4ed39"/>
  <p:tag name="KSO_WM_SLIDE_BACKGROUND_TYPE" val="general"/>
  <p:tag name="KSO_WM_TAG_VERSION" val="1.0"/>
  <p:tag name="KSO_WM_TEMPLATE_CATEGORY" val="chip"/>
  <p:tag name="KSO_WM_TEMPLATE_INDEX" val="20223889"/>
  <p:tag name="KSO_WM_UNIT_DEC_AREA_ID" val="8ff665726cc94c3db058d0dd434ba17e"/>
  <p:tag name="KSO_WM_UNIT_DEC_CHANGEPICRESERVED" val="1"/>
  <p:tag name="KSO_WM_UNIT_DEC_SUPPORTCHANGEPIC" val="0"/>
  <p:tag name="KSO_WM_UNIT_ID" val="chip20223889_3*i*1"/>
  <p:tag name="KSO_WM_UNIT_INDEX" val="1"/>
  <p:tag name="KSO_WM_UNIT_SUBTYPE" val="t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af0fdfe1-90a8-4afa-9084-87fe62f0915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f795075e46b6487baa99bd40652ad906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d6018402b43a043dc4e973"/>
  <p:tag name="KSO_WM_CHIP_XID" val="62d6018402b43a043dc4ed39"/>
  <p:tag name="KSO_WM_SLIDE_BACKGROUND_TYPE" val="general"/>
  <p:tag name="KSO_WM_TAG_VERSION" val="1.0"/>
  <p:tag name="KSO_WM_TEMPLATE_CATEGORY" val="chip"/>
  <p:tag name="KSO_WM_TEMPLATE_INDEX" val="20223889"/>
  <p:tag name="KSO_WM_UNIT_DEC_AREA_ID" val="8ff665726cc94c3db058d0dd434ba17e"/>
  <p:tag name="KSO_WM_UNIT_DEC_CHANGEPICRESERVED" val="1"/>
  <p:tag name="KSO_WM_UNIT_DEC_SUPPORTCHANGEPIC" val="0"/>
  <p:tag name="KSO_WM_UNIT_ID" val="chip20223889_3*i*1"/>
  <p:tag name="KSO_WM_UNIT_INDEX" val="1"/>
  <p:tag name="KSO_WM_UNIT_SUBTYPE" val="t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2e034b4-c175-415c-8a34-edc99757f908}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1155</Words>
  <Application>Microsoft Office PowerPoint</Application>
  <PresentationFormat>全屏显示(16:9)</PresentationFormat>
  <Paragraphs>162</Paragraphs>
  <Slides>24</Slides>
  <Notes>9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Al Bayan</vt:lpstr>
      <vt:lpstr>方正粗圆简体</vt:lpstr>
      <vt:lpstr>宋体</vt:lpstr>
      <vt:lpstr>微软雅黑</vt:lpstr>
      <vt:lpstr>Arial</vt:lpstr>
      <vt:lpstr>Calibri</vt:lpstr>
      <vt:lpstr>Comic Sans MS</vt:lpstr>
      <vt:lpstr>Impact</vt:lpstr>
      <vt:lpstr>Times New Roman</vt:lpstr>
      <vt:lpstr>Wingdings</vt:lpstr>
      <vt:lpstr>3_自定义设计方案</vt:lpstr>
      <vt:lpstr>《七彩课堂》课件模板（新）</vt:lpstr>
      <vt:lpstr>4_自定义设计方案</vt:lpstr>
      <vt:lpstr>5_自定义设计方案</vt:lpstr>
      <vt:lpstr>6_自定义设计方案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 like the writer that/ who wrote Harry Potter.</vt:lpstr>
      <vt:lpstr>PowerPoint 演示文稿</vt:lpstr>
      <vt:lpstr>PowerPoint 演示文稿</vt:lpstr>
      <vt:lpstr>PowerPoint 演示文稿</vt:lpstr>
      <vt:lpstr>PowerPoint 演示文稿</vt:lpstr>
      <vt:lpstr>Listen again. Write why Michael likes each thing in the second column of the chart in 1b.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</dc:creator>
  <cp:lastModifiedBy>ma xiaojie</cp:lastModifiedBy>
  <cp:revision>137</cp:revision>
  <dcterms:created xsi:type="dcterms:W3CDTF">2019-04-29T01:18:00Z</dcterms:created>
  <dcterms:modified xsi:type="dcterms:W3CDTF">2022-10-28T07:41:22Z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  <property fmtid="{D5CDD505-2E9C-101B-9397-08002B2CF9AE}" pid="3" name="ICV">
    <vt:lpwstr>80A4E4D11B8D42C3BDDF538880396C6C</vt:lpwstr>
  </property>
</Properties>
</file>