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5" r:id="rId1"/>
    <p:sldMasterId id="2147483704" r:id="rId2"/>
    <p:sldMasterId id="2147483717" r:id="rId3"/>
  </p:sldMasterIdLst>
  <p:sldIdLst>
    <p:sldId id="303" r:id="rId4"/>
    <p:sldId id="293" r:id="rId5"/>
    <p:sldId id="292" r:id="rId6"/>
    <p:sldId id="296" r:id="rId7"/>
    <p:sldId id="260" r:id="rId8"/>
    <p:sldId id="268" r:id="rId9"/>
    <p:sldId id="270" r:id="rId10"/>
    <p:sldId id="271" r:id="rId11"/>
    <p:sldId id="272" r:id="rId12"/>
    <p:sldId id="273" r:id="rId13"/>
    <p:sldId id="297" r:id="rId14"/>
    <p:sldId id="274" r:id="rId15"/>
    <p:sldId id="275" r:id="rId16"/>
    <p:sldId id="276" r:id="rId17"/>
    <p:sldId id="277" r:id="rId18"/>
    <p:sldId id="278" r:id="rId19"/>
    <p:sldId id="279" r:id="rId20"/>
    <p:sldId id="280" r:id="rId21"/>
    <p:sldId id="281" r:id="rId22"/>
    <p:sldId id="282" r:id="rId23"/>
    <p:sldId id="285" r:id="rId24"/>
    <p:sldId id="286" r:id="rId25"/>
    <p:sldId id="287" r:id="rId26"/>
    <p:sldId id="264" r:id="rId27"/>
    <p:sldId id="289" r:id="rId28"/>
    <p:sldId id="299" r:id="rId29"/>
    <p:sldId id="300" r:id="rId30"/>
    <p:sldId id="290" r:id="rId31"/>
    <p:sldId id="302" r:id="rId32"/>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58">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5907"/>
    <a:srgbClr val="0000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99" d="100"/>
          <a:sy n="99" d="100"/>
        </p:scale>
        <p:origin x="243" y="36"/>
      </p:cViewPr>
      <p:guideLst>
        <p:guide orient="horz" pos="1658"/>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5294118"/>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hasCustomPrompt="1"/>
          </p:nvPr>
        </p:nvSpPr>
        <p:spPr>
          <a:xfrm>
            <a:off x="457200" y="205980"/>
            <a:ext cx="8229600" cy="4388644"/>
          </a:xfrm>
        </p:spPr>
        <p:txBody>
          <a:bodyPr lIns="68579" tIns="34289" rIns="68579" bIns="34289"/>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a:xfrm>
            <a:off x="457200" y="4683919"/>
            <a:ext cx="2133600" cy="357188"/>
          </a:xfrm>
        </p:spPr>
        <p:txBody>
          <a:bodyPr lIns="68579" tIns="34289" rIns="68579" bIns="34289"/>
          <a:lstStyle/>
          <a:p>
            <a:pPr defTabSz="685800">
              <a:defRPr/>
            </a:pPr>
            <a:endParaRPr lang="en-US" altLang="zh-CN" sz="1100">
              <a:solidFill>
                <a:prstClr val="black"/>
              </a:solidFill>
            </a:endParaRPr>
          </a:p>
        </p:txBody>
      </p:sp>
      <p:sp>
        <p:nvSpPr>
          <p:cNvPr id="4" name="页脚占位符 3"/>
          <p:cNvSpPr>
            <a:spLocks noGrp="1"/>
          </p:cNvSpPr>
          <p:nvPr>
            <p:ph type="ftr" sz="quarter" idx="11"/>
          </p:nvPr>
        </p:nvSpPr>
        <p:spPr>
          <a:xfrm>
            <a:off x="3124200" y="4683919"/>
            <a:ext cx="2895600" cy="357188"/>
          </a:xfrm>
        </p:spPr>
        <p:txBody>
          <a:bodyPr lIns="68579" tIns="34289" rIns="68579" bIns="34289"/>
          <a:lstStyle/>
          <a:p>
            <a:pPr algn="ctr" defTabSz="685800">
              <a:defRPr/>
            </a:pPr>
            <a:endParaRPr lang="en-US" altLang="zh-CN" sz="1100">
              <a:solidFill>
                <a:prstClr val="black"/>
              </a:solidFill>
            </a:endParaRPr>
          </a:p>
        </p:txBody>
      </p:sp>
      <p:sp>
        <p:nvSpPr>
          <p:cNvPr id="5" name="灯片编号占位符 4"/>
          <p:cNvSpPr>
            <a:spLocks noGrp="1"/>
          </p:cNvSpPr>
          <p:nvPr>
            <p:ph type="sldNum" sz="quarter" idx="12"/>
          </p:nvPr>
        </p:nvSpPr>
        <p:spPr>
          <a:xfrm>
            <a:off x="6553200" y="4683919"/>
            <a:ext cx="2133600" cy="357188"/>
          </a:xfrm>
        </p:spPr>
        <p:txBody>
          <a:bodyPr lIns="68579" tIns="34289" rIns="68579" bIns="34289"/>
          <a:lstStyle/>
          <a:p>
            <a:pPr algn="r" defTabSz="685800">
              <a:defRPr/>
            </a:pPr>
            <a:fld id="{999E7E81-924E-41DA-AE9B-AE8D9D1F85DE}" type="slidenum">
              <a:rPr lang="en-US" altLang="zh-CN" sz="1100" smtClean="0">
                <a:solidFill>
                  <a:prstClr val="black"/>
                </a:solidFill>
              </a:rPr>
              <a:pPr algn="r" defTabSz="685800">
                <a:defRPr/>
              </a:pPr>
              <a:t>‹#›</a:t>
            </a:fld>
            <a:endParaRPr lang="en-US" altLang="zh-CN" sz="1100">
              <a:solidFill>
                <a:prstClr val="black"/>
              </a:solidFill>
            </a:endParaRPr>
          </a:p>
        </p:txBody>
      </p:sp>
    </p:spTree>
    <p:extLst>
      <p:ext uri="{BB962C8B-B14F-4D97-AF65-F5344CB8AC3E}">
        <p14:creationId xmlns:p14="http://schemas.microsoft.com/office/powerpoint/2010/main" val="1921345194"/>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8238522"/>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6164999"/>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0468399"/>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9782320"/>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0952082"/>
      </p:ext>
    </p:extLst>
  </p:cSld>
  <p:clrMapOvr>
    <a:masterClrMapping/>
  </p:clrMapOvr>
  <p:transition spd="slow" advTm="0">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1516182"/>
      </p:ext>
    </p:extLst>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8144823"/>
      </p:ext>
    </p:extLst>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4080998"/>
      </p:ext>
    </p:extLst>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635860"/>
      </p:ext>
    </p:extLst>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1426783"/>
      </p:ext>
    </p:extLst>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5460"/>
            <a:ext cx="6400443" cy="1314815"/>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8035" indent="0" algn="ctr">
              <a:buNone/>
              <a:defRPr>
                <a:solidFill>
                  <a:schemeClr val="tx1">
                    <a:tint val="75000"/>
                  </a:schemeClr>
                </a:solidFill>
              </a:defRPr>
            </a:lvl7pPr>
            <a:lvl8pPr marL="2400935" indent="0" algn="ctr">
              <a:buNone/>
              <a:defRPr>
                <a:solidFill>
                  <a:schemeClr val="tx1">
                    <a:tint val="75000"/>
                  </a:schemeClr>
                </a:solidFill>
              </a:defRPr>
            </a:lvl8pPr>
            <a:lvl9pPr marL="2743835" indent="0" algn="ctr">
              <a:buNone/>
              <a:defRPr>
                <a:solidFill>
                  <a:schemeClr val="tx1">
                    <a:tint val="75000"/>
                  </a:schemeClr>
                </a:solidFill>
              </a:defRPr>
            </a:lvl9pPr>
          </a:lstStyle>
          <a:p>
            <a:r>
              <a:rPr lang="zh-CN" altLang="en-US" noProof="1"/>
              <a:t>单击此处编辑母版副标题样式</a:t>
            </a:r>
          </a:p>
        </p:txBody>
      </p:sp>
    </p:spTree>
    <p:extLst>
      <p:ext uri="{BB962C8B-B14F-4D97-AF65-F5344CB8AC3E}">
        <p14:creationId xmlns:p14="http://schemas.microsoft.com/office/powerpoint/2010/main" val="2203358082"/>
      </p:ext>
    </p:extLst>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484"/>
            <a:ext cx="8229481" cy="3395416"/>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extLst>
      <p:ext uri="{BB962C8B-B14F-4D97-AF65-F5344CB8AC3E}">
        <p14:creationId xmlns:p14="http://schemas.microsoft.com/office/powerpoint/2010/main" val="3689212825"/>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40"/>
            <a:ext cx="6858000" cy="1791273"/>
          </a:xfrm>
        </p:spPr>
        <p:txBody>
          <a:bodyPr anchor="b"/>
          <a:lstStyle>
            <a:lvl1pPr algn="ctr">
              <a:defRPr sz="4505"/>
            </a:lvl1pPr>
          </a:lstStyle>
          <a:p>
            <a:r>
              <a:rPr lang="zh-CN" altLang="en-US"/>
              <a:t>单击此处编辑母版标题样式</a:t>
            </a:r>
          </a:p>
        </p:txBody>
      </p:sp>
      <p:sp>
        <p:nvSpPr>
          <p:cNvPr id="3" name="副标题 2"/>
          <p:cNvSpPr>
            <a:spLocks noGrp="1"/>
          </p:cNvSpPr>
          <p:nvPr>
            <p:ph type="subTitle" idx="1"/>
          </p:nvPr>
        </p:nvSpPr>
        <p:spPr>
          <a:xfrm>
            <a:off x="1143000" y="2702392"/>
            <a:ext cx="6858000" cy="1242218"/>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90031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54799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14"/>
            <a:ext cx="7886700" cy="2140236"/>
          </a:xfrm>
        </p:spPr>
        <p:txBody>
          <a:bodyPr anchor="b"/>
          <a:lstStyle>
            <a:lvl1pPr>
              <a:defRPr sz="4505"/>
            </a:lvl1pPr>
          </a:lstStyle>
          <a:p>
            <a:r>
              <a:rPr lang="zh-CN" altLang="en-US"/>
              <a:t>单击此处编辑母版标题样式</a:t>
            </a:r>
          </a:p>
        </p:txBody>
      </p:sp>
      <p:sp>
        <p:nvSpPr>
          <p:cNvPr id="3" name="文本占位符 2"/>
          <p:cNvSpPr>
            <a:spLocks noGrp="1"/>
          </p:cNvSpPr>
          <p:nvPr>
            <p:ph type="body" idx="1"/>
          </p:nvPr>
        </p:nvSpPr>
        <p:spPr>
          <a:xfrm>
            <a:off x="623888" y="3443197"/>
            <a:ext cx="7886700" cy="112550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943169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86387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31"/>
            <a:ext cx="7886700" cy="994490"/>
          </a:xfrm>
        </p:spPr>
        <p:txBody>
          <a:bodyPr/>
          <a:lstStyle/>
          <a:p>
            <a:r>
              <a:rPr lang="zh-CN" altLang="en-US"/>
              <a:t>单击此处编辑母版标题样式</a:t>
            </a:r>
          </a:p>
        </p:txBody>
      </p:sp>
      <p:sp>
        <p:nvSpPr>
          <p:cNvPr id="3" name="文本占位符 2"/>
          <p:cNvSpPr>
            <a:spLocks noGrp="1"/>
          </p:cNvSpPr>
          <p:nvPr>
            <p:ph type="body" idx="1"/>
          </p:nvPr>
        </p:nvSpPr>
        <p:spPr>
          <a:xfrm>
            <a:off x="890081" y="1334255"/>
            <a:ext cx="3655181"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1999673"/>
            <a:ext cx="3655181"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255"/>
            <a:ext cx="3673182"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1999673"/>
            <a:ext cx="3673182"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70806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29931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23651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10"/>
            <a:ext cx="3124012" cy="1200533"/>
          </a:xfrm>
        </p:spPr>
        <p:txBody>
          <a:bodyPr anchor="b"/>
          <a:lstStyle>
            <a:lvl1pPr>
              <a:defRPr sz="2405"/>
            </a:lvl1pPr>
          </a:lstStyle>
          <a:p>
            <a:r>
              <a:rPr lang="zh-CN" altLang="en-US"/>
              <a:t>单击此处编辑母版标题样式</a:t>
            </a:r>
          </a:p>
        </p:txBody>
      </p:sp>
      <p:sp>
        <p:nvSpPr>
          <p:cNvPr id="3" name="图片占位符 2"/>
          <p:cNvSpPr>
            <a:spLocks noGrp="1"/>
          </p:cNvSpPr>
          <p:nvPr>
            <p:ph type="pic" idx="1"/>
          </p:nvPr>
        </p:nvSpPr>
        <p:spPr>
          <a:xfrm>
            <a:off x="3887391" y="343010"/>
            <a:ext cx="4629150" cy="4054183"/>
          </a:xfrm>
        </p:spPr>
        <p:txBody>
          <a:bodyPr/>
          <a:lstStyle>
            <a:lvl1pPr marL="0" indent="0">
              <a:buNone/>
              <a:defRPr sz="2405"/>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544"/>
            <a:ext cx="3124012" cy="2859604"/>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10036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31"/>
            <a:ext cx="1971675" cy="436027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931"/>
            <a:ext cx="5800725" cy="436027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7241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931"/>
            <a:ext cx="7886700" cy="43602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65801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theme" Target="../theme/theme3.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60896" y="-1589"/>
            <a:ext cx="9204896" cy="5165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701" r:id="rId16"/>
    <p:sldLayoutId id="2147483702" r:id="rId17"/>
  </p:sldLayoutIdLst>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44"/>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5148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pic>
    </p:spTree>
    <p:extLst>
      <p:ext uri="{BB962C8B-B14F-4D97-AF65-F5344CB8AC3E}">
        <p14:creationId xmlns:p14="http://schemas.microsoft.com/office/powerpoint/2010/main" val="3394730879"/>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Lst>
  <p:transition spd="slow">
    <p:random/>
  </p:transition>
  <p:hf sldNum="0" hdr="0" ftr="0" dt="0"/>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8035"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931"/>
            <a:ext cx="7886700" cy="99449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656"/>
            <a:ext cx="7886700" cy="326454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787"/>
            <a:ext cx="2057400" cy="273931"/>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82F288E0-7875-42C4-84C8-98DBBD3BF4D2}" type="datetimeFigureOut">
              <a:rPr lang="zh-CN" altLang="en-US" smtClean="0">
                <a:solidFill>
                  <a:prstClr val="black">
                    <a:tint val="75000"/>
                  </a:prstClr>
                </a:solidFill>
                <a:latin typeface="Calibri"/>
                <a:ea typeface="宋体"/>
              </a:rPr>
              <a:pPr fontAlgn="auto">
                <a:spcBef>
                  <a:spcPts val="0"/>
                </a:spcBef>
                <a:spcAft>
                  <a:spcPts val="0"/>
                </a:spcAft>
              </a:pPr>
              <a:t>2022/10/28</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028950" y="4768787"/>
            <a:ext cx="3086100" cy="273931"/>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457950" y="4768787"/>
            <a:ext cx="2057400" cy="273931"/>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7D9BB5D0-35E4-459D-AEF3-FE4D7C45CC19}"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245534992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ct val="150000"/>
        </a:spcBef>
        <a:buFont typeface="Arial" panose="020B070402020209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ct val="75000"/>
        </a:spcBef>
        <a:buFont typeface="Arial" panose="020B070402020209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ct val="75000"/>
        </a:spcBef>
        <a:buFont typeface="Arial" panose="020B070402020209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0.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8.xml"/></Relationships>
</file>

<file path=ppt/slides/_rels/slide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九年级第十四单元"/>
          <p:cNvPicPr>
            <a:picLocks noChangeAspect="1"/>
          </p:cNvPicPr>
          <p:nvPr/>
        </p:nvPicPr>
        <p:blipFill>
          <a:blip r:embed="rId2"/>
          <a:stretch>
            <a:fillRect/>
          </a:stretch>
        </p:blipFill>
        <p:spPr>
          <a:xfrm>
            <a:off x="0" y="-635"/>
            <a:ext cx="9144000" cy="5144655"/>
          </a:xfrm>
          <a:prstGeom prst="rect">
            <a:avLst/>
          </a:prstGeom>
        </p:spPr>
      </p:pic>
      <p:pic>
        <p:nvPicPr>
          <p:cNvPr id="7" name="图片 6" descr="初中七彩图标"/>
          <p:cNvPicPr>
            <a:picLocks noChangeAspect="1"/>
          </p:cNvPicPr>
          <p:nvPr/>
        </p:nvPicPr>
        <p:blipFill>
          <a:blip r:embed="rId3"/>
          <a:stretch>
            <a:fillRect/>
          </a:stretch>
        </p:blipFill>
        <p:spPr>
          <a:xfrm>
            <a:off x="7425872" y="61585"/>
            <a:ext cx="1426936" cy="576134"/>
          </a:xfrm>
          <a:prstGeom prst="rect">
            <a:avLst/>
          </a:prstGeom>
        </p:spPr>
      </p:pic>
      <p:pic>
        <p:nvPicPr>
          <p:cNvPr id="3" name="图片 2" descr="九年级第十四单元博士帽"/>
          <p:cNvPicPr>
            <a:picLocks noChangeAspect="1"/>
          </p:cNvPicPr>
          <p:nvPr/>
        </p:nvPicPr>
        <p:blipFill>
          <a:blip r:embed="rId4"/>
          <a:stretch>
            <a:fillRect/>
          </a:stretch>
        </p:blipFill>
        <p:spPr>
          <a:xfrm>
            <a:off x="2123728" y="2891155"/>
            <a:ext cx="687705" cy="669290"/>
          </a:xfrm>
          <a:prstGeom prst="rect">
            <a:avLst/>
          </a:prstGeom>
        </p:spPr>
      </p:pic>
      <p:sp>
        <p:nvSpPr>
          <p:cNvPr id="8" name="文本框 5"/>
          <p:cNvSpPr txBox="1"/>
          <p:nvPr/>
        </p:nvSpPr>
        <p:spPr>
          <a:xfrm>
            <a:off x="2771800" y="3030001"/>
            <a:ext cx="4110481" cy="492443"/>
          </a:xfrm>
          <a:prstGeom prst="rect">
            <a:avLst/>
          </a:prstGeom>
          <a:noFill/>
          <a:effectLst>
            <a:outerShdw dist="381000" dir="3600000" sx="105000" sy="105000" algn="t" rotWithShape="0">
              <a:srgbClr val="000000">
                <a:alpha val="22000"/>
              </a:srgbClr>
            </a:outerShdw>
          </a:effectLst>
        </p:spPr>
        <p:txBody>
          <a:bodyPr wrap="square" rtlCol="0">
            <a:spAutoFit/>
          </a:bodyPr>
          <a:lstStyle/>
          <a:p>
            <a:pPr algn="ctr" fontAlgn="auto">
              <a:spcBef>
                <a:spcPts val="0"/>
              </a:spcBef>
              <a:spcAft>
                <a:spcPts val="0"/>
              </a:spcAft>
            </a:pPr>
            <a:r>
              <a:rPr lang="en-US" altLang="zh-CN" sz="2600" b="1" dirty="0">
                <a:solidFill>
                  <a:srgbClr val="FFC000"/>
                </a:solidFill>
                <a:effectLst>
                  <a:outerShdw blurRad="50800" dist="38100" algn="l" rotWithShape="0">
                    <a:prstClr val="black">
                      <a:alpha val="40000"/>
                    </a:prstClr>
                  </a:outerShdw>
                </a:effectLst>
                <a:latin typeface="Al Bayan" charset="0"/>
                <a:ea typeface="华康勘亭流W9(P)" panose="03000900000000000000" charset="-122"/>
                <a:cs typeface="Al Bayan" charset="0"/>
              </a:rPr>
              <a:t>Section B 3a-Self Check</a:t>
            </a:r>
          </a:p>
        </p:txBody>
      </p:sp>
    </p:spTree>
    <p:extLst>
      <p:ext uri="{BB962C8B-B14F-4D97-AF65-F5344CB8AC3E}">
        <p14:creationId xmlns:p14="http://schemas.microsoft.com/office/powerpoint/2010/main" val="27389373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31745"/>
          <p:cNvSpPr>
            <a:spLocks noChangeArrowheads="1"/>
          </p:cNvSpPr>
          <p:nvPr/>
        </p:nvSpPr>
        <p:spPr bwMode="auto">
          <a:xfrm>
            <a:off x="827584" y="627534"/>
            <a:ext cx="7776864" cy="4323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5. There are a lot of memories in my heart that I </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    can’t forget. When I was ... years old, I ...  </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6. As we all know, everyone has something special </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    in his life. I think I will never forget… because </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    on that day ...</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7. I think my junior high was wonderful, because </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    it taught me to be ...</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8. Whenever I open the book full of photos, I</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    always look back when I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Effect transition="in" filter="box(in)">
                                      <p:cBhvr>
                                        <p:cTn id="7" dur="500"/>
                                        <p:tgtEl>
                                          <p:spTgt spid="317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1746">
                                            <p:txEl>
                                              <p:pRg st="1" end="1"/>
                                            </p:txEl>
                                          </p:spTgt>
                                        </p:tgtEl>
                                        <p:attrNameLst>
                                          <p:attrName>style.visibility</p:attrName>
                                        </p:attrNameLst>
                                      </p:cBhvr>
                                      <p:to>
                                        <p:strVal val="visible"/>
                                      </p:to>
                                    </p:set>
                                    <p:animEffect transition="in" filter="box(in)">
                                      <p:cBhvr>
                                        <p:cTn id="12" dur="500"/>
                                        <p:tgtEl>
                                          <p:spTgt spid="317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1746">
                                            <p:txEl>
                                              <p:pRg st="2" end="2"/>
                                            </p:txEl>
                                          </p:spTgt>
                                        </p:tgtEl>
                                        <p:attrNameLst>
                                          <p:attrName>style.visibility</p:attrName>
                                        </p:attrNameLst>
                                      </p:cBhvr>
                                      <p:to>
                                        <p:strVal val="visible"/>
                                      </p:to>
                                    </p:set>
                                    <p:animEffect transition="in" filter="box(in)">
                                      <p:cBhvr>
                                        <p:cTn id="17" dur="500"/>
                                        <p:tgtEl>
                                          <p:spTgt spid="3174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1746">
                                            <p:txEl>
                                              <p:pRg st="3" end="3"/>
                                            </p:txEl>
                                          </p:spTgt>
                                        </p:tgtEl>
                                        <p:attrNameLst>
                                          <p:attrName>style.visibility</p:attrName>
                                        </p:attrNameLst>
                                      </p:cBhvr>
                                      <p:to>
                                        <p:strVal val="visible"/>
                                      </p:to>
                                    </p:set>
                                    <p:animEffect transition="in" filter="box(in)">
                                      <p:cBhvr>
                                        <p:cTn id="22" dur="500"/>
                                        <p:tgtEl>
                                          <p:spTgt spid="3174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1746">
                                            <p:txEl>
                                              <p:pRg st="4" end="4"/>
                                            </p:txEl>
                                          </p:spTgt>
                                        </p:tgtEl>
                                        <p:attrNameLst>
                                          <p:attrName>style.visibility</p:attrName>
                                        </p:attrNameLst>
                                      </p:cBhvr>
                                      <p:to>
                                        <p:strVal val="visible"/>
                                      </p:to>
                                    </p:set>
                                    <p:animEffect transition="in" filter="box(in)">
                                      <p:cBhvr>
                                        <p:cTn id="27" dur="500"/>
                                        <p:tgtEl>
                                          <p:spTgt spid="3174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1746">
                                            <p:txEl>
                                              <p:pRg st="5" end="5"/>
                                            </p:txEl>
                                          </p:spTgt>
                                        </p:tgtEl>
                                        <p:attrNameLst>
                                          <p:attrName>style.visibility</p:attrName>
                                        </p:attrNameLst>
                                      </p:cBhvr>
                                      <p:to>
                                        <p:strVal val="visible"/>
                                      </p:to>
                                    </p:set>
                                    <p:animEffect transition="in" filter="box(in)">
                                      <p:cBhvr>
                                        <p:cTn id="32" dur="500"/>
                                        <p:tgtEl>
                                          <p:spTgt spid="3174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1746">
                                            <p:txEl>
                                              <p:pRg st="6" end="6"/>
                                            </p:txEl>
                                          </p:spTgt>
                                        </p:tgtEl>
                                        <p:attrNameLst>
                                          <p:attrName>style.visibility</p:attrName>
                                        </p:attrNameLst>
                                      </p:cBhvr>
                                      <p:to>
                                        <p:strVal val="visible"/>
                                      </p:to>
                                    </p:set>
                                    <p:animEffect transition="in" filter="box(in)">
                                      <p:cBhvr>
                                        <p:cTn id="37" dur="500"/>
                                        <p:tgtEl>
                                          <p:spTgt spid="3174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31746">
                                            <p:txEl>
                                              <p:pRg st="7" end="7"/>
                                            </p:txEl>
                                          </p:spTgt>
                                        </p:tgtEl>
                                        <p:attrNameLst>
                                          <p:attrName>style.visibility</p:attrName>
                                        </p:attrNameLst>
                                      </p:cBhvr>
                                      <p:to>
                                        <p:strVal val="visible"/>
                                      </p:to>
                                    </p:set>
                                    <p:animEffect transition="in" filter="box(in)">
                                      <p:cBhvr>
                                        <p:cTn id="42" dur="500"/>
                                        <p:tgtEl>
                                          <p:spTgt spid="3174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31746">
                                            <p:txEl>
                                              <p:pRg st="8" end="8"/>
                                            </p:txEl>
                                          </p:spTgt>
                                        </p:tgtEl>
                                        <p:attrNameLst>
                                          <p:attrName>style.visibility</p:attrName>
                                        </p:attrNameLst>
                                      </p:cBhvr>
                                      <p:to>
                                        <p:strVal val="visible"/>
                                      </p:to>
                                    </p:set>
                                    <p:animEffect transition="in" filter="box(in)">
                                      <p:cBhvr>
                                        <p:cTn id="47" dur="500"/>
                                        <p:tgtEl>
                                          <p:spTgt spid="3174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3608" y="1210574"/>
            <a:ext cx="7344816" cy="2427844"/>
          </a:xfrm>
          <a:prstGeom prst="rect">
            <a:avLst/>
          </a:prstGeom>
        </p:spPr>
        <p:txBody>
          <a:bodyPr wrap="square">
            <a:spAutoFit/>
          </a:bodyPr>
          <a:lstStyle/>
          <a:p>
            <a:pPr lvl="0">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9. I still remember the most valuable time that </a:t>
            </a:r>
          </a:p>
          <a:p>
            <a:pPr lvl="0">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    I have ever had.   </a:t>
            </a:r>
          </a:p>
          <a:p>
            <a:pPr lvl="0">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10. Everyone has a different junior high. It </a:t>
            </a:r>
          </a:p>
          <a:p>
            <a:pPr lvl="0">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      may be wonderful, exciting or hard. I have </a:t>
            </a:r>
          </a:p>
          <a:p>
            <a:pPr lvl="0">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      a ... junior high. </a:t>
            </a:r>
          </a:p>
        </p:txBody>
      </p:sp>
    </p:spTree>
  </p:cSld>
  <p:clrMapOvr>
    <a:masterClrMapping/>
  </p:clrMapOvr>
  <p:transition spd="slow">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矩形 32769"/>
          <p:cNvSpPr>
            <a:spLocks noChangeArrowheads="1"/>
          </p:cNvSpPr>
          <p:nvPr/>
        </p:nvSpPr>
        <p:spPr bwMode="auto">
          <a:xfrm>
            <a:off x="1115616" y="1034883"/>
            <a:ext cx="7304856" cy="3849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1. I think this is the most unforgettable </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    experience in my memory.  </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2. On that day, I began to feel that I have the duty for my life. And I must be stronger.   </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3. I felt that I was growing up, and I should be responsible for myself. </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4. How exciting and unforgettable the experience was!  </a:t>
            </a:r>
          </a:p>
        </p:txBody>
      </p:sp>
      <p:sp>
        <p:nvSpPr>
          <p:cNvPr id="26626" name="矩形 32770"/>
          <p:cNvSpPr>
            <a:spLocks noChangeArrowheads="1"/>
          </p:cNvSpPr>
          <p:nvPr/>
        </p:nvSpPr>
        <p:spPr bwMode="auto">
          <a:xfrm>
            <a:off x="3213968" y="483518"/>
            <a:ext cx="2755776" cy="646331"/>
          </a:xfrm>
          <a:prstGeom prst="rect">
            <a:avLst/>
          </a:prstGeom>
          <a:noFill/>
          <a:ln>
            <a:noFill/>
          </a:ln>
        </p:spPr>
        <p:txBody>
          <a:bodyPr wrap="square">
            <a:spAutoFit/>
          </a:bodyPr>
          <a:lstStyle/>
          <a:p>
            <a:r>
              <a:rPr lang="zh-CN" altLang="en-US" sz="3600" b="1" dirty="0">
                <a:solidFill>
                  <a:schemeClr val="accent2">
                    <a:lumMod val="60000"/>
                    <a:lumOff val="40000"/>
                  </a:schemeClr>
                </a:solidFill>
                <a:latin typeface="方正楷体简体" panose="03000509000000000000" pitchFamily="65" charset="-122"/>
                <a:ea typeface="方正楷体简体" panose="03000509000000000000" pitchFamily="65" charset="-122"/>
              </a:rPr>
              <a:t>你 的 感 受</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Effect transition="in" filter="box(in)">
                                      <p:cBhvr>
                                        <p:cTn id="7" dur="500"/>
                                        <p:tgtEl>
                                          <p:spTgt spid="32770">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2770">
                                            <p:txEl>
                                              <p:pRg st="1" end="1"/>
                                            </p:txEl>
                                          </p:spTgt>
                                        </p:tgtEl>
                                        <p:attrNameLst>
                                          <p:attrName>style.visibility</p:attrName>
                                        </p:attrNameLst>
                                      </p:cBhvr>
                                      <p:to>
                                        <p:strVal val="visible"/>
                                      </p:to>
                                    </p:set>
                                    <p:animEffect transition="in" filter="box(in)">
                                      <p:cBhvr>
                                        <p:cTn id="10" dur="500"/>
                                        <p:tgtEl>
                                          <p:spTgt spid="3277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32770">
                                            <p:txEl>
                                              <p:pRg st="2" end="2"/>
                                            </p:txEl>
                                          </p:spTgt>
                                        </p:tgtEl>
                                        <p:attrNameLst>
                                          <p:attrName>style.visibility</p:attrName>
                                        </p:attrNameLst>
                                      </p:cBhvr>
                                      <p:to>
                                        <p:strVal val="visible"/>
                                      </p:to>
                                    </p:set>
                                    <p:animEffect transition="in" filter="box(in)">
                                      <p:cBhvr>
                                        <p:cTn id="15" dur="500"/>
                                        <p:tgtEl>
                                          <p:spTgt spid="32770">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32770">
                                            <p:txEl>
                                              <p:pRg st="3" end="3"/>
                                            </p:txEl>
                                          </p:spTgt>
                                        </p:tgtEl>
                                        <p:attrNameLst>
                                          <p:attrName>style.visibility</p:attrName>
                                        </p:attrNameLst>
                                      </p:cBhvr>
                                      <p:to>
                                        <p:strVal val="visible"/>
                                      </p:to>
                                    </p:set>
                                    <p:animEffect transition="in" filter="box(in)">
                                      <p:cBhvr>
                                        <p:cTn id="20" dur="500"/>
                                        <p:tgtEl>
                                          <p:spTgt spid="32770">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32770">
                                            <p:txEl>
                                              <p:pRg st="4" end="4"/>
                                            </p:txEl>
                                          </p:spTgt>
                                        </p:tgtEl>
                                        <p:attrNameLst>
                                          <p:attrName>style.visibility</p:attrName>
                                        </p:attrNameLst>
                                      </p:cBhvr>
                                      <p:to>
                                        <p:strVal val="visible"/>
                                      </p:to>
                                    </p:set>
                                    <p:animEffect transition="in" filter="box(in)">
                                      <p:cBhvr>
                                        <p:cTn id="25" dur="500"/>
                                        <p:tgtEl>
                                          <p:spTgt spid="3277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矩形 33793"/>
          <p:cNvSpPr>
            <a:spLocks noChangeArrowheads="1"/>
          </p:cNvSpPr>
          <p:nvPr/>
        </p:nvSpPr>
        <p:spPr bwMode="auto">
          <a:xfrm>
            <a:off x="1043608" y="936978"/>
            <a:ext cx="7272808" cy="341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5. It’s really an important day to me and I’ll learn to be…all the time.  </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6. Junior high is a precious memory without pressure, competition and lots of homework.  </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7. From this experience, I learnt that I should be careful. If I am careless, I will lose a lot of chances.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3794">
                                            <p:txEl>
                                              <p:pRg st="0" end="0"/>
                                            </p:txEl>
                                          </p:spTgt>
                                        </p:tgtEl>
                                        <p:attrNameLst>
                                          <p:attrName>style.visibility</p:attrName>
                                        </p:attrNameLst>
                                      </p:cBhvr>
                                      <p:to>
                                        <p:strVal val="visible"/>
                                      </p:to>
                                    </p:set>
                                    <p:animEffect transition="in" filter="box(in)">
                                      <p:cBhvr>
                                        <p:cTn id="7" dur="500"/>
                                        <p:tgtEl>
                                          <p:spTgt spid="337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3794">
                                            <p:txEl>
                                              <p:pRg st="1" end="1"/>
                                            </p:txEl>
                                          </p:spTgt>
                                        </p:tgtEl>
                                        <p:attrNameLst>
                                          <p:attrName>style.visibility</p:attrName>
                                        </p:attrNameLst>
                                      </p:cBhvr>
                                      <p:to>
                                        <p:strVal val="visible"/>
                                      </p:to>
                                    </p:set>
                                    <p:animEffect transition="in" filter="box(in)">
                                      <p:cBhvr>
                                        <p:cTn id="12" dur="500"/>
                                        <p:tgtEl>
                                          <p:spTgt spid="3379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3794">
                                            <p:txEl>
                                              <p:pRg st="2" end="2"/>
                                            </p:txEl>
                                          </p:spTgt>
                                        </p:tgtEl>
                                        <p:attrNameLst>
                                          <p:attrName>style.visibility</p:attrName>
                                        </p:attrNameLst>
                                      </p:cBhvr>
                                      <p:to>
                                        <p:strVal val="visible"/>
                                      </p:to>
                                    </p:set>
                                    <p:animEffect transition="in" filter="box(in)">
                                      <p:cBhvr>
                                        <p:cTn id="17" dur="500"/>
                                        <p:tgtEl>
                                          <p:spTgt spid="3379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24577"/>
          <p:cNvSpPr>
            <a:spLocks noGrp="1" noChangeArrowheads="1"/>
          </p:cNvSpPr>
          <p:nvPr>
            <p:ph type="title" idx="4294967295"/>
          </p:nvPr>
        </p:nvSpPr>
        <p:spPr bwMode="auto">
          <a:xfrm>
            <a:off x="1691680" y="771550"/>
            <a:ext cx="6115050" cy="1257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l"/>
            <a:r>
              <a:rPr lang="en-US" altLang="zh-CN" sz="2700" b="1" dirty="0">
                <a:solidFill>
                  <a:srgbClr val="0000FF"/>
                </a:solidFill>
                <a:latin typeface="Arial" panose="020B0604020202020204" pitchFamily="34" charset="0"/>
                <a:cs typeface="Arial" panose="020B0604020202020204" pitchFamily="34" charset="0"/>
              </a:rPr>
              <a:t>Write a passage about the person or the event you thought about in 3a.</a:t>
            </a:r>
          </a:p>
        </p:txBody>
      </p:sp>
      <p:graphicFrame>
        <p:nvGraphicFramePr>
          <p:cNvPr id="24579" name="表格 24578"/>
          <p:cNvGraphicFramePr/>
          <p:nvPr/>
        </p:nvGraphicFramePr>
        <p:xfrm>
          <a:off x="971600" y="2139702"/>
          <a:ext cx="7272808" cy="2219325"/>
        </p:xfrm>
        <a:graphic>
          <a:graphicData uri="http://schemas.openxmlformats.org/drawingml/2006/table">
            <a:tbl>
              <a:tblPr/>
              <a:tblGrid>
                <a:gridCol w="7272808">
                  <a:extLst>
                    <a:ext uri="{9D8B030D-6E8A-4147-A177-3AD203B41FA5}">
                      <a16:colId xmlns:a16="http://schemas.microsoft.com/office/drawing/2014/main" val="20000"/>
                    </a:ext>
                  </a:extLst>
                </a:gridCol>
              </a:tblGrid>
              <a:tr h="2219325">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Font typeface="Wingdings" panose="05000000000000000000" pitchFamily="2" charset="2"/>
                        <a:buChar char="v"/>
                      </a:pPr>
                      <a:r>
                        <a:rPr lang="zh-CN" altLang="en-US" sz="2400" b="1" dirty="0">
                          <a:solidFill>
                            <a:srgbClr val="002060"/>
                          </a:solidFill>
                          <a:latin typeface="Comic Sans MS" panose="030F0702030302020204" pitchFamily="66" charset="0"/>
                        </a:rPr>
                        <a:t> Describe the person/event.</a:t>
                      </a:r>
                    </a:p>
                    <a:p>
                      <a:pPr marL="0" lvl="0" indent="0">
                        <a:buFont typeface="Wingdings" panose="05000000000000000000" pitchFamily="2" charset="2"/>
                        <a:buChar char="v"/>
                      </a:pPr>
                      <a:r>
                        <a:rPr lang="zh-CN" altLang="en-US" sz="2400" b="1" dirty="0">
                          <a:solidFill>
                            <a:srgbClr val="002060"/>
                          </a:solidFill>
                          <a:latin typeface="Comic Sans MS" panose="030F0702030302020204" pitchFamily="66" charset="0"/>
                        </a:rPr>
                        <a:t> Explain how you feel about this</a:t>
                      </a:r>
                      <a:r>
                        <a:rPr lang="en-US" altLang="zh-CN" sz="2400" b="1" baseline="0" dirty="0">
                          <a:solidFill>
                            <a:srgbClr val="002060"/>
                          </a:solidFill>
                          <a:latin typeface="Comic Sans MS" panose="030F0702030302020204" pitchFamily="66" charset="0"/>
                        </a:rPr>
                        <a:t> </a:t>
                      </a:r>
                      <a:r>
                        <a:rPr lang="zh-CN" altLang="en-US" sz="2400" b="1" dirty="0">
                          <a:solidFill>
                            <a:srgbClr val="002060"/>
                          </a:solidFill>
                          <a:latin typeface="Comic Sans MS" panose="030F0702030302020204" pitchFamily="66" charset="0"/>
                        </a:rPr>
                        <a:t>person/event.</a:t>
                      </a:r>
                    </a:p>
                    <a:p>
                      <a:pPr marL="0" lvl="0" indent="0">
                        <a:buFont typeface="Wingdings" panose="05000000000000000000" pitchFamily="2" charset="2"/>
                        <a:buChar char="v"/>
                      </a:pPr>
                      <a:r>
                        <a:rPr lang="zh-CN" altLang="en-US" sz="2400" b="1" dirty="0">
                          <a:solidFill>
                            <a:srgbClr val="002060"/>
                          </a:solidFill>
                          <a:latin typeface="Comic Sans MS" panose="030F0702030302020204" pitchFamily="66" charset="0"/>
                        </a:rPr>
                        <a:t> Describe how this person/event has changed </a:t>
                      </a:r>
                      <a:endParaRPr lang="en-US" altLang="zh-CN" sz="2400" b="1" dirty="0">
                        <a:solidFill>
                          <a:srgbClr val="002060"/>
                        </a:solidFill>
                        <a:latin typeface="Comic Sans MS" panose="030F0702030302020204" pitchFamily="66" charset="0"/>
                      </a:endParaRPr>
                    </a:p>
                    <a:p>
                      <a:pPr marL="0" lvl="0" indent="0">
                        <a:buFont typeface="Wingdings" panose="05000000000000000000" pitchFamily="2" charset="2"/>
                        <a:buNone/>
                      </a:pPr>
                      <a:r>
                        <a:rPr lang="en-US" altLang="zh-CN" sz="2400" b="1" dirty="0">
                          <a:solidFill>
                            <a:srgbClr val="002060"/>
                          </a:solidFill>
                          <a:latin typeface="Comic Sans MS" panose="030F0702030302020204" pitchFamily="66" charset="0"/>
                        </a:rPr>
                        <a:t>   </a:t>
                      </a:r>
                      <a:r>
                        <a:rPr lang="zh-CN" altLang="en-US" sz="2400" b="1" dirty="0">
                          <a:solidFill>
                            <a:srgbClr val="002060"/>
                          </a:solidFill>
                          <a:latin typeface="Comic Sans MS" panose="030F0702030302020204" pitchFamily="66" charset="0"/>
                        </a:rPr>
                        <a:t>your life.</a:t>
                      </a:r>
                    </a:p>
                  </a:txBody>
                  <a:tcPr marL="68595" marR="68595" marT="34285" marB="34285" anchor="ctr">
                    <a:lnL w="12700" cap="flat" cmpd="sng">
                      <a:solidFill>
                        <a:srgbClr val="C0504D"/>
                      </a:solidFill>
                      <a:prstDash val="solid"/>
                      <a:headEnd type="none" w="med" len="med"/>
                      <a:tailEnd type="none" w="med" len="med"/>
                    </a:lnL>
                    <a:lnR w="12700" cap="flat" cmpd="sng">
                      <a:solidFill>
                        <a:srgbClr val="C0504D"/>
                      </a:solidFill>
                      <a:prstDash val="solid"/>
                      <a:headEnd type="none" w="med" len="med"/>
                      <a:tailEnd type="none" w="med" len="med"/>
                    </a:lnR>
                    <a:lnT w="12700" cap="flat" cmpd="sng">
                      <a:solidFill>
                        <a:srgbClr val="C0504D"/>
                      </a:solidFill>
                      <a:prstDash val="solid"/>
                      <a:headEnd type="none" w="med" len="med"/>
                      <a:tailEnd type="none" w="med" len="med"/>
                    </a:lnT>
                    <a:lnB w="12700" cap="flat" cmpd="sng">
                      <a:solidFill>
                        <a:srgbClr val="C0504D"/>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0"/>
                  </a:ext>
                </a:extLst>
              </a:tr>
            </a:tbl>
          </a:graphicData>
        </a:graphic>
      </p:graphicFrame>
      <p:sp>
        <p:nvSpPr>
          <p:cNvPr id="28680" name="单圆角矩形 1"/>
          <p:cNvSpPr>
            <a:spLocks noChangeArrowheads="1"/>
          </p:cNvSpPr>
          <p:nvPr/>
        </p:nvSpPr>
        <p:spPr bwMode="auto">
          <a:xfrm>
            <a:off x="899592" y="985962"/>
            <a:ext cx="552450" cy="577676"/>
          </a:xfrm>
          <a:custGeom>
            <a:avLst/>
            <a:gdLst>
              <a:gd name="T0" fmla="*/ 276225 w 552450"/>
              <a:gd name="T1" fmla="*/ 0 h 479425"/>
              <a:gd name="T2" fmla="*/ 0 w 552450"/>
              <a:gd name="T3" fmla="*/ 239712 h 479425"/>
              <a:gd name="T4" fmla="*/ 276225 w 552450"/>
              <a:gd name="T5" fmla="*/ 479425 h 479425"/>
              <a:gd name="T6" fmla="*/ 552450 w 552450"/>
              <a:gd name="T7" fmla="*/ 239712 h 479425"/>
              <a:gd name="T8" fmla="*/ 16200000 60000 65536"/>
              <a:gd name="T9" fmla="*/ 10800000 60000 65536"/>
              <a:gd name="T10" fmla="*/ 5400000 60000 65536"/>
              <a:gd name="T11" fmla="*/ 0 60000 65536"/>
              <a:gd name="T12" fmla="*/ 0 w 552450"/>
              <a:gd name="T13" fmla="*/ 0 h 479425"/>
              <a:gd name="T14" fmla="*/ 552450 w 552450"/>
              <a:gd name="T15" fmla="*/ 479425 h 479425"/>
            </a:gdLst>
            <a:ahLst/>
            <a:cxnLst>
              <a:cxn ang="T8">
                <a:pos x="T0" y="T1"/>
              </a:cxn>
              <a:cxn ang="T9">
                <a:pos x="T2" y="T3"/>
              </a:cxn>
              <a:cxn ang="T10">
                <a:pos x="T4" y="T5"/>
              </a:cxn>
              <a:cxn ang="T11">
                <a:pos x="T6" y="T7"/>
              </a:cxn>
            </a:cxnLst>
            <a:rect l="T12" t="T13" r="T14" b="T15"/>
            <a:pathLst>
              <a:path w="552450" h="479425">
                <a:moveTo>
                  <a:pt x="0" y="0"/>
                </a:moveTo>
                <a:lnTo>
                  <a:pt x="472544" y="0"/>
                </a:lnTo>
                <a:cubicBezTo>
                  <a:pt x="516674" y="0"/>
                  <a:pt x="552449" y="35775"/>
                  <a:pt x="552449" y="79905"/>
                </a:cubicBezTo>
                <a:lnTo>
                  <a:pt x="552450" y="479425"/>
                </a:lnTo>
                <a:lnTo>
                  <a:pt x="0" y="479425"/>
                </a:lnTo>
                <a:close/>
              </a:path>
            </a:pathLst>
          </a:custGeom>
          <a:solidFill>
            <a:srgbClr val="C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68580" tIns="34290" rIns="68580" bIns="34290" anchor="ctr"/>
          <a:lstStyle/>
          <a:p>
            <a:pPr algn="ctr">
              <a:lnSpc>
                <a:spcPct val="125000"/>
              </a:lnSpc>
              <a:buFont typeface="Arial" panose="020B0604020202020204" pitchFamily="34" charset="0"/>
              <a:buNone/>
            </a:pPr>
            <a:r>
              <a:rPr lang="en-US" altLang="zh-CN" sz="2800" b="1">
                <a:solidFill>
                  <a:srgbClr val="FFFFFF"/>
                </a:solidFill>
                <a:latin typeface="Times New Roman" panose="02020603050405020304" pitchFamily="18" charset="0"/>
                <a:ea typeface="微软雅黑" panose="020B0503020204020204" charset="-122"/>
              </a:rPr>
              <a:t>3b    </a:t>
            </a:r>
            <a:endParaRPr lang="zh-CN" altLang="en-US" sz="2800" b="1">
              <a:solidFill>
                <a:srgbClr val="FFFFFF"/>
              </a:solidFill>
              <a:latin typeface="Times New Roman" panose="02020603050405020304" pitchFamily="18" charset="0"/>
              <a:ea typeface="微软雅黑" panose="020B0503020204020204" charset="-122"/>
            </a:endParaRPr>
          </a:p>
        </p:txBody>
      </p:sp>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ChangeArrowheads="1"/>
          </p:cNvSpPr>
          <p:nvPr/>
        </p:nvSpPr>
        <p:spPr bwMode="auto">
          <a:xfrm>
            <a:off x="1038224" y="1264568"/>
            <a:ext cx="7206183"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Font typeface="Arial" panose="020B0604020202020204" pitchFamily="34" charset="0"/>
              <a:buNone/>
            </a:pPr>
            <a:r>
              <a:rPr lang="en-US" altLang="zh-CN" sz="2800" b="1" dirty="0">
                <a:solidFill>
                  <a:srgbClr val="000000"/>
                </a:solidFill>
                <a:latin typeface="Times New Roman" panose="02020603050405020304" pitchFamily="18" charset="0"/>
                <a:ea typeface="楷体_GB2312" pitchFamily="49" charset="-122"/>
              </a:rPr>
              <a:t>     My favorite teacher is Mr. Zhang. He has short hair. He’s of medium build. He likes reading all kinds of books, writing notes and keeping doing exercises every day. He dislikes smoking, drinking wine and talking idly. He’s outgoing and energetic. He can make a speech for four hours. </a:t>
            </a:r>
          </a:p>
          <a:p>
            <a:pPr>
              <a:buFont typeface="Arial" panose="020B0604020202020204" pitchFamily="34" charset="0"/>
              <a:buNone/>
            </a:pPr>
            <a:r>
              <a:rPr lang="en-US" altLang="zh-CN" sz="2800" b="1" dirty="0">
                <a:solidFill>
                  <a:srgbClr val="000000"/>
                </a:solidFill>
                <a:latin typeface="Times New Roman" panose="02020603050405020304" pitchFamily="18" charset="0"/>
              </a:rPr>
              <a:t>     He’s very patient and is never angry with</a:t>
            </a:r>
            <a:endParaRPr lang="en-US" altLang="zh-CN" sz="2800" b="1" dirty="0">
              <a:solidFill>
                <a:srgbClr val="000000"/>
              </a:solidFill>
              <a:latin typeface="Times New Roman" panose="02020603050405020304" pitchFamily="18" charset="0"/>
              <a:ea typeface="楷体_GB2312" pitchFamily="49" charset="-122"/>
            </a:endParaRPr>
          </a:p>
        </p:txBody>
      </p:sp>
      <p:sp>
        <p:nvSpPr>
          <p:cNvPr id="78851" name="矩形 3"/>
          <p:cNvSpPr>
            <a:spLocks noChangeArrowheads="1"/>
          </p:cNvSpPr>
          <p:nvPr/>
        </p:nvSpPr>
        <p:spPr bwMode="auto">
          <a:xfrm>
            <a:off x="2877119" y="618237"/>
            <a:ext cx="35283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buFont typeface="Arial" panose="020B0604020202020204" pitchFamily="34" charset="0"/>
              <a:buNone/>
            </a:pPr>
            <a:r>
              <a:rPr lang="en-US" altLang="zh-CN"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方正楷体简体" panose="03000509000000000000" pitchFamily="65" charset="-122"/>
                <a:ea typeface="方正楷体简体" panose="03000509000000000000" pitchFamily="65" charset="-122"/>
              </a:rPr>
              <a:t>Sample1</a:t>
            </a:r>
            <a:endParaRPr lang="zh-CN" altLang="en-US"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方正楷体简体" panose="03000509000000000000" pitchFamily="65" charset="-122"/>
              <a:ea typeface="方正楷体简体" panose="03000509000000000000" pitchFamily="65"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8851"/>
                                        </p:tgtEl>
                                        <p:attrNameLst>
                                          <p:attrName>style.visibility</p:attrName>
                                        </p:attrNameLst>
                                      </p:cBhvr>
                                      <p:to>
                                        <p:strVal val="visible"/>
                                      </p:to>
                                    </p:set>
                                    <p:animEffect transition="in" filter="fade">
                                      <p:cBhvr>
                                        <p:cTn id="7" dur="500"/>
                                        <p:tgtEl>
                                          <p:spTgt spid="788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8850"/>
                                        </p:tgtEl>
                                        <p:attrNameLst>
                                          <p:attrName>style.visibility</p:attrName>
                                        </p:attrNameLst>
                                      </p:cBhvr>
                                      <p:to>
                                        <p:strVal val="visible"/>
                                      </p:to>
                                    </p:set>
                                    <p:animEffect transition="in" filter="fade">
                                      <p:cBhvr>
                                        <p:cTn id="12" dur="500"/>
                                        <p:tgtEl>
                                          <p:spTgt spid="78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P spid="7885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矩形 2"/>
          <p:cNvSpPr>
            <a:spLocks noChangeArrowheads="1"/>
          </p:cNvSpPr>
          <p:nvPr/>
        </p:nvSpPr>
        <p:spPr bwMode="auto">
          <a:xfrm>
            <a:off x="683568" y="833680"/>
            <a:ext cx="756083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800" b="1" dirty="0">
                <a:solidFill>
                  <a:srgbClr val="000000"/>
                </a:solidFill>
                <a:latin typeface="Times New Roman" panose="02020603050405020304" pitchFamily="18" charset="0"/>
              </a:rPr>
              <a:t>his students. He has a positive way of looking</a:t>
            </a:r>
            <a:endParaRPr lang="en-US" altLang="zh-CN" sz="2800" b="1" dirty="0">
              <a:solidFill>
                <a:srgbClr val="000000"/>
              </a:solidFill>
              <a:latin typeface="Times New Roman" panose="02020603050405020304" pitchFamily="18" charset="0"/>
              <a:ea typeface="楷体_GB2312" pitchFamily="49" charset="-122"/>
            </a:endParaRPr>
          </a:p>
          <a:p>
            <a:r>
              <a:rPr lang="en-US" altLang="zh-CN" sz="2800" b="1" dirty="0">
                <a:solidFill>
                  <a:srgbClr val="000000"/>
                </a:solidFill>
                <a:latin typeface="Times New Roman" panose="02020603050405020304" pitchFamily="18" charset="0"/>
              </a:rPr>
              <a:t>at his students who have difficulties in learning. He said, “I’m happy to have such</a:t>
            </a:r>
            <a:r>
              <a:rPr lang="en-US" altLang="zh-CN" sz="2800" b="1" dirty="0">
                <a:solidFill>
                  <a:srgbClr val="000000"/>
                </a:solidFill>
                <a:latin typeface="Times New Roman" panose="02020603050405020304" pitchFamily="18" charset="0"/>
                <a:ea typeface="楷体_GB2312" pitchFamily="49" charset="-122"/>
              </a:rPr>
              <a:t> </a:t>
            </a:r>
            <a:r>
              <a:rPr lang="en-US" altLang="zh-CN" sz="2800" b="1" dirty="0">
                <a:solidFill>
                  <a:srgbClr val="000000"/>
                </a:solidFill>
                <a:latin typeface="Times New Roman" panose="02020603050405020304" pitchFamily="18" charset="0"/>
              </a:rPr>
              <a:t>students. It’s these students that give a chance to show my ability to educate them. ”</a:t>
            </a:r>
          </a:p>
          <a:p>
            <a:pPr>
              <a:buFont typeface="Arial" panose="020B0604020202020204" pitchFamily="34" charset="0"/>
              <a:buNone/>
            </a:pPr>
            <a:r>
              <a:rPr lang="en-US" altLang="zh-CN" sz="2800" b="1" dirty="0">
                <a:solidFill>
                  <a:srgbClr val="000000"/>
                </a:solidFill>
                <a:latin typeface="Times New Roman" panose="02020603050405020304" pitchFamily="18" charset="0"/>
                <a:ea typeface="幼圆" pitchFamily="49" charset="-122"/>
              </a:rPr>
              <a:t>     </a:t>
            </a:r>
            <a:r>
              <a:rPr lang="en-US" altLang="zh-CN" sz="2800" b="1" dirty="0">
                <a:solidFill>
                  <a:srgbClr val="000000"/>
                </a:solidFill>
                <a:latin typeface="Times New Roman" panose="02020603050405020304" pitchFamily="18" charset="0"/>
              </a:rPr>
              <a:t>I’m not good at learning in the beginning. By and by, I make great progress because he keeps encouraging me and never says something bad to me. </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fade">
                                      <p:cBhvr>
                                        <p:cTn id="7" dur="500"/>
                                        <p:tgtEl>
                                          <p:spTgt spid="79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矩形 1"/>
          <p:cNvSpPr>
            <a:spLocks noChangeArrowheads="1"/>
          </p:cNvSpPr>
          <p:nvPr/>
        </p:nvSpPr>
        <p:spPr bwMode="auto">
          <a:xfrm>
            <a:off x="539552" y="977696"/>
            <a:ext cx="7992888"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Font typeface="Arial" panose="020B0604020202020204" pitchFamily="34" charset="0"/>
              <a:buNone/>
            </a:pPr>
            <a:r>
              <a:rPr lang="en-US" altLang="zh-CN" sz="2800" b="1" dirty="0">
                <a:solidFill>
                  <a:srgbClr val="0000FF"/>
                </a:solidFill>
                <a:latin typeface="Times New Roman" panose="02020603050405020304" pitchFamily="18" charset="0"/>
              </a:rPr>
              <a:t>     </a:t>
            </a:r>
            <a:r>
              <a:rPr lang="en-US" altLang="zh-CN" sz="2800" b="1" dirty="0">
                <a:latin typeface="Times New Roman" panose="02020603050405020304" pitchFamily="18" charset="0"/>
              </a:rPr>
              <a:t>The one person from my junior high school days that I will never forget is Mrs. Wang, my English teacher in Grade 7.</a:t>
            </a:r>
          </a:p>
          <a:p>
            <a:pPr>
              <a:buFont typeface="Arial" panose="020B0604020202020204" pitchFamily="34" charset="0"/>
              <a:buNone/>
            </a:pPr>
            <a:r>
              <a:rPr lang="en-US" altLang="zh-CN" sz="2800" b="1" dirty="0">
                <a:latin typeface="Times New Roman" panose="02020603050405020304" pitchFamily="18" charset="0"/>
              </a:rPr>
              <a:t>     When I first started Grade 7, I was shy and did not dare to speak to anyone. My English was not very good and I felt nervous when I had to answer questions in class. I would have problems speaking even though I knew the answer. I felt quite unhappy with myself.</a:t>
            </a:r>
          </a:p>
        </p:txBody>
      </p:sp>
      <p:sp>
        <p:nvSpPr>
          <p:cNvPr id="80899" name="矩形 3"/>
          <p:cNvSpPr>
            <a:spLocks noChangeArrowheads="1"/>
          </p:cNvSpPr>
          <p:nvPr/>
        </p:nvSpPr>
        <p:spPr bwMode="auto">
          <a:xfrm>
            <a:off x="2987824" y="411510"/>
            <a:ext cx="34302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buFont typeface="Arial" panose="020B0604020202020204" pitchFamily="34" charset="0"/>
              <a:buNone/>
            </a:pPr>
            <a:r>
              <a:rPr lang="en-US" altLang="zh-CN"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方正楷体简体" panose="03000509000000000000" pitchFamily="65" charset="-122"/>
                <a:ea typeface="方正楷体简体" panose="03000509000000000000" pitchFamily="65" charset="-122"/>
              </a:rPr>
              <a:t>Sample 2</a:t>
            </a:r>
            <a:endParaRPr lang="zh-CN" altLang="en-US"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方正楷体简体" panose="03000509000000000000" pitchFamily="65" charset="-122"/>
              <a:ea typeface="方正楷体简体" panose="03000509000000000000" pitchFamily="65"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0899"/>
                                        </p:tgtEl>
                                        <p:attrNameLst>
                                          <p:attrName>style.visibility</p:attrName>
                                        </p:attrNameLst>
                                      </p:cBhvr>
                                      <p:to>
                                        <p:strVal val="visible"/>
                                      </p:to>
                                    </p:set>
                                    <p:animEffect transition="in" filter="fade">
                                      <p:cBhvr>
                                        <p:cTn id="7" dur="500"/>
                                        <p:tgtEl>
                                          <p:spTgt spid="8089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0898"/>
                                        </p:tgtEl>
                                        <p:attrNameLst>
                                          <p:attrName>style.visibility</p:attrName>
                                        </p:attrNameLst>
                                      </p:cBhvr>
                                      <p:to>
                                        <p:strVal val="visible"/>
                                      </p:to>
                                    </p:set>
                                    <p:animEffect transition="in" filter="fade">
                                      <p:cBhvr>
                                        <p:cTn id="12" dur="500"/>
                                        <p:tgtEl>
                                          <p:spTgt spid="80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P spid="8089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矩形 1"/>
          <p:cNvSpPr>
            <a:spLocks noChangeArrowheads="1"/>
          </p:cNvSpPr>
          <p:nvPr/>
        </p:nvSpPr>
        <p:spPr bwMode="auto">
          <a:xfrm>
            <a:off x="683568" y="555526"/>
            <a:ext cx="8064896"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Font typeface="Arial" panose="020B0604020202020204" pitchFamily="34" charset="0"/>
              <a:buNone/>
            </a:pPr>
            <a:r>
              <a:rPr lang="en-US" altLang="zh-CN" sz="2800" b="1" dirty="0">
                <a:solidFill>
                  <a:srgbClr val="0000FF"/>
                </a:solidFill>
                <a:latin typeface="Times New Roman" panose="02020603050405020304" pitchFamily="18" charset="0"/>
              </a:rPr>
              <a:t>    </a:t>
            </a:r>
            <a:r>
              <a:rPr lang="en-US" altLang="zh-CN" sz="2800" b="1" dirty="0">
                <a:latin typeface="Times New Roman" panose="02020603050405020304" pitchFamily="18" charset="0"/>
              </a:rPr>
              <a:t>One day, Mrs. Wang spoke to me after class. She encouraged me to speak to anyone. She also told me that she believed I could speak well if I practiced more. I was touched by what she said and it made me work harder on my speaking skills.</a:t>
            </a:r>
          </a:p>
          <a:p>
            <a:pPr>
              <a:buFont typeface="Arial" panose="020B0604020202020204" pitchFamily="34" charset="0"/>
              <a:buNone/>
            </a:pPr>
            <a:r>
              <a:rPr lang="en-US" altLang="zh-CN" sz="2800" b="1" dirty="0">
                <a:latin typeface="Times New Roman" panose="02020603050405020304" pitchFamily="18" charset="0"/>
              </a:rPr>
              <a:t>    Mrs. Wang continued to encourage me and I became even more confident. I improved so much that I won an English speech contest that year! I will always be grateful for Mrs. Wong for her advice and support. </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922"/>
                                        </p:tgtEl>
                                        <p:attrNameLst>
                                          <p:attrName>style.visibility</p:attrName>
                                        </p:attrNameLst>
                                      </p:cBhvr>
                                      <p:to>
                                        <p:strVal val="visible"/>
                                      </p:to>
                                    </p:set>
                                    <p:animEffect transition="in" filter="fade">
                                      <p:cBhvr>
                                        <p:cTn id="7" dur="500"/>
                                        <p:tgtEl>
                                          <p:spTgt spid="81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9217"/>
          <p:cNvSpPr txBox="1">
            <a:spLocks noChangeArrowheads="1"/>
          </p:cNvSpPr>
          <p:nvPr/>
        </p:nvSpPr>
        <p:spPr bwMode="auto">
          <a:xfrm>
            <a:off x="358557" y="1208295"/>
            <a:ext cx="8258404" cy="787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defPPr>
              <a:defRPr lang="zh-CN"/>
            </a:defPPr>
            <a:lvl1pPr>
              <a:lnSpc>
                <a:spcPts val="2800"/>
              </a:lnSpc>
              <a:defRPr sz="2700" b="1">
                <a:solidFill>
                  <a:srgbClr val="0000E1"/>
                </a:solidFill>
              </a:defRPr>
            </a:lvl1pPr>
            <a:lvl2pPr marL="342900"/>
            <a:lvl3pPr marL="685800"/>
            <a:lvl4pPr marL="1028700"/>
            <a:lvl5pPr marL="1371600"/>
            <a:lvl6pPr marL="1714500" defTabSz="685800"/>
            <a:lvl7pPr marL="2057400" defTabSz="685800"/>
            <a:lvl8pPr marL="2400300" defTabSz="685800"/>
            <a:lvl9pPr marL="2743200" defTabSz="685800"/>
          </a:lstStyle>
          <a:p>
            <a:pPr marL="514350" indent="-514350">
              <a:buAutoNum type="arabicPlain"/>
            </a:pPr>
            <a:r>
              <a:rPr lang="zh-CN" altLang="en-US" dirty="0"/>
              <a:t>What happened in junior high that made  </a:t>
            </a:r>
            <a:endParaRPr lang="en-US" altLang="zh-CN" dirty="0"/>
          </a:p>
          <a:p>
            <a:r>
              <a:rPr lang="en-US" altLang="zh-CN" dirty="0"/>
              <a:t>     </a:t>
            </a:r>
            <a:r>
              <a:rPr lang="zh-CN" altLang="en-US" dirty="0"/>
              <a:t>you have these feelings? Complete the chart.</a:t>
            </a:r>
          </a:p>
        </p:txBody>
      </p:sp>
      <p:graphicFrame>
        <p:nvGraphicFramePr>
          <p:cNvPr id="9252" name="表格 9251"/>
          <p:cNvGraphicFramePr/>
          <p:nvPr>
            <p:extLst>
              <p:ext uri="{D42A27DB-BD31-4B8C-83A1-F6EECF244321}">
                <p14:modId xmlns:p14="http://schemas.microsoft.com/office/powerpoint/2010/main" val="3600110569"/>
              </p:ext>
            </p:extLst>
          </p:nvPr>
        </p:nvGraphicFramePr>
        <p:xfrm>
          <a:off x="899592" y="1994520"/>
          <a:ext cx="7416824" cy="2881486"/>
        </p:xfrm>
        <a:graphic>
          <a:graphicData uri="http://schemas.openxmlformats.org/drawingml/2006/table">
            <a:tbl>
              <a:tblPr/>
              <a:tblGrid>
                <a:gridCol w="1440160">
                  <a:extLst>
                    <a:ext uri="{9D8B030D-6E8A-4147-A177-3AD203B41FA5}">
                      <a16:colId xmlns:a16="http://schemas.microsoft.com/office/drawing/2014/main" val="20000"/>
                    </a:ext>
                  </a:extLst>
                </a:gridCol>
                <a:gridCol w="5976664">
                  <a:extLst>
                    <a:ext uri="{9D8B030D-6E8A-4147-A177-3AD203B41FA5}">
                      <a16:colId xmlns:a16="http://schemas.microsoft.com/office/drawing/2014/main" val="20001"/>
                    </a:ext>
                  </a:extLst>
                </a:gridCol>
              </a:tblGrid>
              <a:tr h="456758">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latin typeface="Times New Roman" panose="02020603050405020304" pitchFamily="18" charset="0"/>
                          <a:cs typeface="Times New Roman" panose="02020603050405020304" pitchFamily="18" charset="0"/>
                        </a:rPr>
                        <a:t>Feelings</a:t>
                      </a:r>
                    </a:p>
                  </a:txBody>
                  <a:tcPr marL="67628" marR="67628" marT="35246" marB="35246" anchor="ctr">
                    <a:lnL w="12700" cap="flat" cmpd="sng">
                      <a:solidFill>
                        <a:srgbClr val="C0504D"/>
                      </a:solidFill>
                      <a:prstDash val="solid"/>
                      <a:headEnd type="none" w="med" len="med"/>
                      <a:tailEnd type="none" w="med" len="med"/>
                    </a:lnL>
                    <a:lnR w="12700" cap="flat" cmpd="sng">
                      <a:solidFill>
                        <a:srgbClr val="FF0000"/>
                      </a:solidFill>
                      <a:prstDash val="solid"/>
                      <a:headEnd type="none" w="med" len="med"/>
                      <a:tailEnd type="none" w="med" len="med"/>
                    </a:lnR>
                    <a:lnT w="12700" cap="flat" cmpd="sng">
                      <a:solidFill>
                        <a:srgbClr val="C0504D"/>
                      </a:solidFill>
                      <a:prstDash val="solid"/>
                      <a:headEnd type="none" w="med" len="med"/>
                      <a:tailEnd type="none" w="med" len="med"/>
                    </a:lnT>
                    <a:lnB w="12700" cap="flat" cmpd="sng">
                      <a:solidFill>
                        <a:srgbClr val="C0504D"/>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latin typeface="Times New Roman" panose="02020603050405020304" pitchFamily="18" charset="0"/>
                          <a:cs typeface="Times New Roman" panose="02020603050405020304" pitchFamily="18" charset="0"/>
                        </a:rPr>
                        <a:t>Memories/Experiences</a:t>
                      </a:r>
                    </a:p>
                  </a:txBody>
                  <a:tcPr marL="67628" marR="67628" marT="35246" marB="35246" anchor="ctr">
                    <a:lnL w="12700" cap="flat" cmpd="sng">
                      <a:solidFill>
                        <a:srgbClr val="FF0000"/>
                      </a:solidFill>
                      <a:prstDash val="solid"/>
                      <a:headEnd type="none" w="med" len="med"/>
                      <a:tailEnd type="none" w="med" len="med"/>
                    </a:lnL>
                    <a:lnR w="12700" cap="flat" cmpd="sng">
                      <a:solidFill>
                        <a:srgbClr val="C0504D"/>
                      </a:solidFill>
                      <a:prstDash val="solid"/>
                      <a:headEnd type="none" w="med" len="med"/>
                      <a:tailEnd type="none" w="med" len="med"/>
                    </a:lnR>
                    <a:lnT w="12700" cap="flat" cmpd="sng">
                      <a:solidFill>
                        <a:srgbClr val="C0504D"/>
                      </a:solidFill>
                      <a:prstDash val="solid"/>
                      <a:headEnd type="none" w="med" len="med"/>
                      <a:tailEnd type="none" w="med" len="med"/>
                    </a:lnT>
                    <a:lnB w="12700" cap="flat" cmpd="sng">
                      <a:solidFill>
                        <a:srgbClr val="C0504D"/>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8938">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solidFill>
                            <a:srgbClr val="002060"/>
                          </a:solidFill>
                          <a:latin typeface="Times New Roman" panose="02020603050405020304" pitchFamily="18" charset="0"/>
                          <a:cs typeface="Times New Roman" panose="02020603050405020304" pitchFamily="18" charset="0"/>
                        </a:rPr>
                        <a:t>excited </a:t>
                      </a:r>
                    </a:p>
                  </a:txBody>
                  <a:tcPr marL="67628" marR="67628" marT="35246" marB="35246" anchor="ctr">
                    <a:lnL w="12700" cap="flat" cmpd="sng">
                      <a:solidFill>
                        <a:srgbClr val="C0504D"/>
                      </a:solidFill>
                      <a:prstDash val="solid"/>
                      <a:headEnd type="none" w="med" len="med"/>
                      <a:tailEnd type="none" w="med" len="med"/>
                    </a:lnL>
                    <a:lnR w="12700" cap="flat" cmpd="sng">
                      <a:solidFill>
                        <a:srgbClr val="FF0000"/>
                      </a:solidFill>
                      <a:prstDash val="solid"/>
                      <a:headEnd type="none" w="med" len="med"/>
                      <a:tailEnd type="none" w="med" len="med"/>
                    </a:lnR>
                    <a:lnT w="12700" cap="flat" cmpd="sng">
                      <a:solidFill>
                        <a:srgbClr val="C0504D"/>
                      </a:solidFill>
                      <a:prstDash val="solid"/>
                      <a:headEnd type="none" w="med" len="med"/>
                      <a:tailEnd type="none" w="med" len="med"/>
                    </a:lnT>
                    <a:lnB w="12700" cap="flat" cmpd="sng">
                      <a:solidFill>
                        <a:srgbClr val="C0504D"/>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100" b="1" dirty="0">
                        <a:solidFill>
                          <a:srgbClr val="002060"/>
                        </a:solidFill>
                        <a:latin typeface="Times New Roman" panose="02020603050405020304" pitchFamily="18" charset="0"/>
                        <a:cs typeface="Times New Roman" panose="02020603050405020304" pitchFamily="18" charset="0"/>
                      </a:endParaRPr>
                    </a:p>
                  </a:txBody>
                  <a:tcPr marL="67628" marR="67628" marT="35246" marB="35246" anchor="ctr">
                    <a:lnL w="12700" cap="flat" cmpd="sng">
                      <a:solidFill>
                        <a:srgbClr val="FF0000"/>
                      </a:solidFill>
                      <a:prstDash val="solid"/>
                      <a:headEnd type="none" w="med" len="med"/>
                      <a:tailEnd type="none" w="med" len="med"/>
                    </a:lnL>
                    <a:lnR w="12700" cap="flat" cmpd="sng">
                      <a:solidFill>
                        <a:srgbClr val="C0504D"/>
                      </a:solidFill>
                      <a:prstDash val="solid"/>
                      <a:headEnd type="none" w="med" len="med"/>
                      <a:tailEnd type="none" w="med" len="med"/>
                    </a:lnR>
                    <a:lnT w="12700" cap="flat" cmpd="sng">
                      <a:solidFill>
                        <a:srgbClr val="C0504D"/>
                      </a:solidFill>
                      <a:prstDash val="solid"/>
                      <a:headEnd type="none" w="med" len="med"/>
                      <a:tailEnd type="none" w="med" len="med"/>
                    </a:lnT>
                    <a:lnB w="12700" cap="flat" cmpd="sng">
                      <a:solidFill>
                        <a:srgbClr val="C0504D"/>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027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solidFill>
                            <a:srgbClr val="002060"/>
                          </a:solidFill>
                          <a:latin typeface="Times New Roman" panose="02020603050405020304" pitchFamily="18" charset="0"/>
                          <a:cs typeface="Times New Roman" panose="02020603050405020304" pitchFamily="18" charset="0"/>
                        </a:rPr>
                        <a:t>happy</a:t>
                      </a:r>
                    </a:p>
                  </a:txBody>
                  <a:tcPr marL="67628" marR="67628" marT="35246" marB="35246" anchor="ctr">
                    <a:lnL w="12700" cap="flat" cmpd="sng">
                      <a:solidFill>
                        <a:srgbClr val="C0504D"/>
                      </a:solidFill>
                      <a:prstDash val="solid"/>
                      <a:headEnd type="none" w="med" len="med"/>
                      <a:tailEnd type="none" w="med" len="med"/>
                    </a:lnL>
                    <a:lnR w="12700" cap="flat" cmpd="sng">
                      <a:solidFill>
                        <a:srgbClr val="FF0000"/>
                      </a:solidFill>
                      <a:prstDash val="solid"/>
                      <a:headEnd type="none" w="med" len="med"/>
                      <a:tailEnd type="none" w="med" len="med"/>
                    </a:lnR>
                    <a:lnT w="12700" cap="flat" cmpd="sng">
                      <a:solidFill>
                        <a:srgbClr val="C0504D"/>
                      </a:solidFill>
                      <a:prstDash val="solid"/>
                      <a:headEnd type="none" w="med" len="med"/>
                      <a:tailEnd type="none" w="med" len="med"/>
                    </a:lnT>
                    <a:lnB w="12700" cap="flat" cmpd="sng">
                      <a:solidFill>
                        <a:srgbClr val="C0504D"/>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en-US" altLang="zh-CN" sz="2100" b="1" dirty="0">
                        <a:solidFill>
                          <a:srgbClr val="002060"/>
                        </a:solidFill>
                        <a:latin typeface="Times New Roman" panose="02020603050405020304" pitchFamily="18" charset="0"/>
                        <a:cs typeface="Times New Roman" panose="02020603050405020304" pitchFamily="18" charset="0"/>
                      </a:endParaRPr>
                    </a:p>
                  </a:txBody>
                  <a:tcPr marL="67628" marR="67628" marT="35246" marB="35246" anchor="ctr">
                    <a:lnL w="12700" cap="flat" cmpd="sng">
                      <a:solidFill>
                        <a:srgbClr val="FF0000"/>
                      </a:solidFill>
                      <a:prstDash val="solid"/>
                      <a:headEnd type="none" w="med" len="med"/>
                      <a:tailEnd type="none" w="med" len="med"/>
                    </a:lnL>
                    <a:lnR w="12700" cap="flat" cmpd="sng">
                      <a:solidFill>
                        <a:srgbClr val="C0504D"/>
                      </a:solidFill>
                      <a:prstDash val="solid"/>
                      <a:headEnd type="none" w="med" len="med"/>
                      <a:tailEnd type="none" w="med" len="med"/>
                    </a:lnR>
                    <a:lnT w="12700" cap="flat" cmpd="sng">
                      <a:solidFill>
                        <a:srgbClr val="C0504D"/>
                      </a:solidFill>
                      <a:prstDash val="solid"/>
                      <a:headEnd type="none" w="med" len="med"/>
                      <a:tailEnd type="none" w="med" len="med"/>
                    </a:lnT>
                    <a:lnB w="12700" cap="flat" cmpd="sng">
                      <a:solidFill>
                        <a:srgbClr val="C0504D"/>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2552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solidFill>
                            <a:srgbClr val="002060"/>
                          </a:solidFill>
                          <a:latin typeface="Times New Roman" panose="02020603050405020304" pitchFamily="18" charset="0"/>
                          <a:cs typeface="Times New Roman" panose="02020603050405020304" pitchFamily="18" charset="0"/>
                        </a:rPr>
                        <a:t>worried</a:t>
                      </a:r>
                    </a:p>
                  </a:txBody>
                  <a:tcPr marL="67628" marR="67628" marT="35246" marB="35246" anchor="ctr">
                    <a:lnL w="12700" cap="flat" cmpd="sng">
                      <a:solidFill>
                        <a:srgbClr val="C0504D"/>
                      </a:solidFill>
                      <a:prstDash val="solid"/>
                      <a:headEnd type="none" w="med" len="med"/>
                      <a:tailEnd type="none" w="med" len="med"/>
                    </a:lnL>
                    <a:lnR w="12700" cap="flat" cmpd="sng">
                      <a:solidFill>
                        <a:srgbClr val="FF0000"/>
                      </a:solidFill>
                      <a:prstDash val="solid"/>
                      <a:headEnd type="none" w="med" len="med"/>
                      <a:tailEnd type="none" w="med" len="med"/>
                    </a:lnR>
                    <a:lnT w="12700" cap="flat" cmpd="sng">
                      <a:solidFill>
                        <a:srgbClr val="C0504D"/>
                      </a:solidFill>
                      <a:prstDash val="solid"/>
                      <a:headEnd type="none" w="med" len="med"/>
                      <a:tailEnd type="none" w="med" len="med"/>
                    </a:lnT>
                    <a:lnB w="12700" cap="flat" cmpd="sng">
                      <a:solidFill>
                        <a:srgbClr val="C0504D"/>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100" b="1" dirty="0">
                        <a:solidFill>
                          <a:srgbClr val="002060"/>
                        </a:solidFill>
                        <a:latin typeface="Times New Roman" panose="02020603050405020304" pitchFamily="18" charset="0"/>
                        <a:cs typeface="Times New Roman" panose="02020603050405020304" pitchFamily="18" charset="0"/>
                      </a:endParaRPr>
                    </a:p>
                  </a:txBody>
                  <a:tcPr marL="67628" marR="67628" marT="35246" marB="35246" anchor="ctr">
                    <a:lnL w="12700" cap="flat" cmpd="sng">
                      <a:solidFill>
                        <a:srgbClr val="FF0000"/>
                      </a:solidFill>
                      <a:prstDash val="solid"/>
                      <a:headEnd type="none" w="med" len="med"/>
                      <a:tailEnd type="none" w="med" len="med"/>
                    </a:lnL>
                    <a:lnR w="12700" cap="flat" cmpd="sng">
                      <a:solidFill>
                        <a:srgbClr val="C0504D"/>
                      </a:solidFill>
                      <a:prstDash val="solid"/>
                      <a:headEnd type="none" w="med" len="med"/>
                      <a:tailEnd type="none" w="med" len="med"/>
                    </a:lnR>
                    <a:lnT w="12700" cap="flat" cmpd="sng">
                      <a:solidFill>
                        <a:srgbClr val="C0504D"/>
                      </a:solidFill>
                      <a:prstDash val="solid"/>
                      <a:headEnd type="none" w="med" len="med"/>
                      <a:tailEnd type="none" w="med" len="med"/>
                    </a:lnT>
                    <a:lnB w="12700" cap="flat" cmpd="sng">
                      <a:solidFill>
                        <a:srgbClr val="C0504D"/>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9250" name="矩形 9249"/>
          <p:cNvSpPr>
            <a:spLocks noChangeArrowheads="1"/>
          </p:cNvSpPr>
          <p:nvPr/>
        </p:nvSpPr>
        <p:spPr bwMode="auto">
          <a:xfrm>
            <a:off x="2503426" y="2409626"/>
            <a:ext cx="560638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20000"/>
              </a:spcBef>
            </a:pPr>
            <a:r>
              <a:rPr lang="zh-CN" altLang="en-US" sz="2400" b="1" dirty="0">
                <a:solidFill>
                  <a:srgbClr val="002060"/>
                </a:solidFill>
                <a:latin typeface="Times New Roman" panose="02020603050405020304" pitchFamily="18" charset="0"/>
              </a:rPr>
              <a:t>I felt most excited when our class won the first prize in the school sports </a:t>
            </a:r>
            <a:r>
              <a:rPr lang="en-US" altLang="zh-CN" sz="2400" b="1" dirty="0">
                <a:solidFill>
                  <a:srgbClr val="002060"/>
                </a:solidFill>
                <a:latin typeface="Times New Roman" panose="02020603050405020304" pitchFamily="18" charset="0"/>
              </a:rPr>
              <a:t>meet.</a:t>
            </a:r>
          </a:p>
        </p:txBody>
      </p:sp>
      <p:sp>
        <p:nvSpPr>
          <p:cNvPr id="9251" name="矩形 9250"/>
          <p:cNvSpPr>
            <a:spLocks noChangeArrowheads="1"/>
          </p:cNvSpPr>
          <p:nvPr/>
        </p:nvSpPr>
        <p:spPr bwMode="auto">
          <a:xfrm>
            <a:off x="2385268" y="3209328"/>
            <a:ext cx="61471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20000"/>
              </a:spcBef>
            </a:pPr>
            <a:r>
              <a:rPr lang="zh-CN" altLang="en-US" sz="2400" b="1" dirty="0">
                <a:solidFill>
                  <a:srgbClr val="002060"/>
                </a:solidFill>
                <a:latin typeface="Times New Roman" panose="02020603050405020304" pitchFamily="18" charset="0"/>
              </a:rPr>
              <a:t>I was happy when our mat</a:t>
            </a:r>
            <a:r>
              <a:rPr lang="en-US" altLang="zh-CN" sz="2400" b="1" dirty="0">
                <a:solidFill>
                  <a:srgbClr val="002060"/>
                </a:solidFill>
                <a:latin typeface="Times New Roman" panose="02020603050405020304" pitchFamily="18" charset="0"/>
              </a:rPr>
              <a:t>h teacher praised me and I worked harder than before.</a:t>
            </a:r>
          </a:p>
        </p:txBody>
      </p:sp>
      <p:sp>
        <p:nvSpPr>
          <p:cNvPr id="9253" name="矩形 9252"/>
          <p:cNvSpPr>
            <a:spLocks noChangeArrowheads="1"/>
          </p:cNvSpPr>
          <p:nvPr/>
        </p:nvSpPr>
        <p:spPr bwMode="auto">
          <a:xfrm>
            <a:off x="2404739" y="4073900"/>
            <a:ext cx="585966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20000"/>
              </a:spcBef>
            </a:pPr>
            <a:r>
              <a:rPr lang="zh-CN" altLang="en-US" sz="2400" b="1" dirty="0">
                <a:solidFill>
                  <a:srgbClr val="002060"/>
                </a:solidFill>
                <a:latin typeface="Times New Roman" panose="02020603050405020304" pitchFamily="18" charset="0"/>
              </a:rPr>
              <a:t>I felt worried when our teacher told us that she was giving us a suprise test.</a:t>
            </a:r>
          </a:p>
        </p:txBody>
      </p:sp>
      <p:sp>
        <p:nvSpPr>
          <p:cNvPr id="8" name="椭圆 7"/>
          <p:cNvSpPr/>
          <p:nvPr/>
        </p:nvSpPr>
        <p:spPr>
          <a:xfrm>
            <a:off x="3107757" y="483518"/>
            <a:ext cx="2664296" cy="656783"/>
          </a:xfrm>
          <a:prstGeom prst="ellipse">
            <a:avLst/>
          </a:prstGeom>
          <a:solidFill>
            <a:schemeClr val="accent6">
              <a:lumMod val="7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47864" y="555526"/>
            <a:ext cx="2279791" cy="584775"/>
          </a:xfrm>
          <a:prstGeom prst="rect">
            <a:avLst/>
          </a:prstGeom>
        </p:spPr>
        <p:txBody>
          <a:bodyPr wrap="none">
            <a:spAutoFit/>
          </a:bodyPr>
          <a:lstStyle/>
          <a:p>
            <a:pPr lvl="0" algn="ctr"/>
            <a:r>
              <a:rPr lang="en-US" altLang="zh-CN" sz="3200" b="1" dirty="0">
                <a:solidFill>
                  <a:srgbClr val="7030A0"/>
                </a:solidFill>
                <a:latin typeface="Arial" panose="020B0604020202020204"/>
                <a:cs typeface="Arial" panose="020B0604020202020204"/>
              </a:rPr>
              <a:t>Self Check</a:t>
            </a:r>
            <a:endParaRPr lang="zh-CN" altLang="en-US" sz="3200" b="1" dirty="0">
              <a:solidFill>
                <a:srgbClr val="7030A0"/>
              </a:solidFill>
              <a:latin typeface="Arial" panose="020B0604020202020204"/>
              <a:cs typeface="Arial" panose="020B0604020202020204"/>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9250"/>
                                        </p:tgtEl>
                                        <p:attrNameLst>
                                          <p:attrName>style.visibility</p:attrName>
                                        </p:attrNameLst>
                                      </p:cBhvr>
                                      <p:to>
                                        <p:strVal val="visible"/>
                                      </p:to>
                                    </p:set>
                                    <p:animEffect transition="in" filter="fade">
                                      <p:cBhvr>
                                        <p:cTn id="7" dur="1000"/>
                                        <p:tgtEl>
                                          <p:spTgt spid="9250"/>
                                        </p:tgtEl>
                                      </p:cBhvr>
                                    </p:animEffect>
                                    <p:anim calcmode="lin" valueType="num">
                                      <p:cBhvr>
                                        <p:cTn id="8" dur="1000" fill="hold"/>
                                        <p:tgtEl>
                                          <p:spTgt spid="9250"/>
                                        </p:tgtEl>
                                        <p:attrNameLst>
                                          <p:attrName>ppt_x</p:attrName>
                                        </p:attrNameLst>
                                      </p:cBhvr>
                                      <p:tavLst>
                                        <p:tav tm="0">
                                          <p:val>
                                            <p:strVal val="#ppt_x"/>
                                          </p:val>
                                        </p:tav>
                                        <p:tav tm="100000">
                                          <p:val>
                                            <p:strVal val="#ppt_x"/>
                                          </p:val>
                                        </p:tav>
                                      </p:tavLst>
                                    </p:anim>
                                    <p:anim calcmode="lin" valueType="num">
                                      <p:cBhvr>
                                        <p:cTn id="9" dur="900" decel="100000" fill="hold"/>
                                        <p:tgtEl>
                                          <p:spTgt spid="925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250"/>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9251"/>
                                        </p:tgtEl>
                                        <p:attrNameLst>
                                          <p:attrName>style.visibility</p:attrName>
                                        </p:attrNameLst>
                                      </p:cBhvr>
                                      <p:to>
                                        <p:strVal val="visible"/>
                                      </p:to>
                                    </p:set>
                                    <p:animEffect transition="in" filter="fade">
                                      <p:cBhvr>
                                        <p:cTn id="15" dur="1000"/>
                                        <p:tgtEl>
                                          <p:spTgt spid="9251"/>
                                        </p:tgtEl>
                                      </p:cBhvr>
                                    </p:animEffect>
                                    <p:anim calcmode="lin" valueType="num">
                                      <p:cBhvr>
                                        <p:cTn id="16" dur="1000" fill="hold"/>
                                        <p:tgtEl>
                                          <p:spTgt spid="9251"/>
                                        </p:tgtEl>
                                        <p:attrNameLst>
                                          <p:attrName>ppt_x</p:attrName>
                                        </p:attrNameLst>
                                      </p:cBhvr>
                                      <p:tavLst>
                                        <p:tav tm="0">
                                          <p:val>
                                            <p:strVal val="#ppt_x"/>
                                          </p:val>
                                        </p:tav>
                                        <p:tav tm="100000">
                                          <p:val>
                                            <p:strVal val="#ppt_x"/>
                                          </p:val>
                                        </p:tav>
                                      </p:tavLst>
                                    </p:anim>
                                    <p:anim calcmode="lin" valueType="num">
                                      <p:cBhvr>
                                        <p:cTn id="17" dur="900" decel="100000" fill="hold"/>
                                        <p:tgtEl>
                                          <p:spTgt spid="9251"/>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9251"/>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9253"/>
                                        </p:tgtEl>
                                        <p:attrNameLst>
                                          <p:attrName>style.visibility</p:attrName>
                                        </p:attrNameLst>
                                      </p:cBhvr>
                                      <p:to>
                                        <p:strVal val="visible"/>
                                      </p:to>
                                    </p:set>
                                    <p:animEffect transition="in" filter="fade">
                                      <p:cBhvr>
                                        <p:cTn id="23" dur="1000"/>
                                        <p:tgtEl>
                                          <p:spTgt spid="9253"/>
                                        </p:tgtEl>
                                      </p:cBhvr>
                                    </p:animEffect>
                                    <p:anim calcmode="lin" valueType="num">
                                      <p:cBhvr>
                                        <p:cTn id="24" dur="1000" fill="hold"/>
                                        <p:tgtEl>
                                          <p:spTgt spid="9253"/>
                                        </p:tgtEl>
                                        <p:attrNameLst>
                                          <p:attrName>ppt_x</p:attrName>
                                        </p:attrNameLst>
                                      </p:cBhvr>
                                      <p:tavLst>
                                        <p:tav tm="0">
                                          <p:val>
                                            <p:strVal val="#ppt_x"/>
                                          </p:val>
                                        </p:tav>
                                        <p:tav tm="100000">
                                          <p:val>
                                            <p:strVal val="#ppt_x"/>
                                          </p:val>
                                        </p:tav>
                                      </p:tavLst>
                                    </p:anim>
                                    <p:anim calcmode="lin" valueType="num">
                                      <p:cBhvr>
                                        <p:cTn id="25" dur="900" decel="100000" fill="hold"/>
                                        <p:tgtEl>
                                          <p:spTgt spid="9253"/>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925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50" grpId="0"/>
      <p:bldP spid="9251" grpId="0"/>
      <p:bldP spid="925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87043"/>
          <p:cNvSpPr>
            <a:spLocks noTextEdit="1"/>
          </p:cNvSpPr>
          <p:nvPr/>
        </p:nvSpPr>
        <p:spPr>
          <a:xfrm>
            <a:off x="539552" y="744795"/>
            <a:ext cx="2880320" cy="674827"/>
          </a:xfrm>
          <a:prstGeom prst="rect">
            <a:avLst/>
          </a:prstGeom>
        </p:spPr>
        <p:txBody>
          <a:bodyPr wrap="none" lIns="68580" tIns="34290" rIns="68580" bIns="34290" fromWordArt="1">
            <a:scene3d>
              <a:camera prst="orthographicFront"/>
              <a:lightRig rig="threePt" dir="t"/>
            </a:scene3d>
          </a:bodyPr>
          <a:lstStyle/>
          <a:p>
            <a:pPr marL="514350" indent="-514350">
              <a:lnSpc>
                <a:spcPct val="125000"/>
              </a:lnSpc>
              <a:buFont typeface="Wingdings" panose="05000000000000000000" pitchFamily="2" charset="2"/>
              <a:buChar char="Ø"/>
              <a:defRPr/>
            </a:pPr>
            <a:r>
              <a:rPr lang="en-US" altLang="zh-CN"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rPr>
              <a:t>Objectives</a:t>
            </a:r>
            <a:endParaRPr lang="zh-CN" altLang="en-US"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endParaRPr>
          </a:p>
        </p:txBody>
      </p:sp>
      <p:sp>
        <p:nvSpPr>
          <p:cNvPr id="2" name="矩形 1"/>
          <p:cNvSpPr/>
          <p:nvPr/>
        </p:nvSpPr>
        <p:spPr>
          <a:xfrm>
            <a:off x="755576" y="1635646"/>
            <a:ext cx="7776864" cy="2677656"/>
          </a:xfrm>
          <a:prstGeom prst="rect">
            <a:avLst/>
          </a:prstGeom>
          <a:ln w="38100">
            <a:solidFill>
              <a:schemeClr val="accent5"/>
            </a:solidFill>
          </a:ln>
        </p:spPr>
        <p:txBody>
          <a:bodyPr wrap="square">
            <a:spAutoFit/>
          </a:bodyPr>
          <a:lstStyle/>
          <a:p>
            <a:pPr marL="457200" indent="-457200">
              <a:lnSpc>
                <a:spcPct val="150000"/>
              </a:lnSpc>
              <a:buClr>
                <a:schemeClr val="accent5"/>
              </a:buClr>
              <a:buFont typeface="Wingdings" panose="05000000000000000000" pitchFamily="2" charset="2"/>
              <a:buChar char="u"/>
            </a:pPr>
            <a:r>
              <a:rPr lang="en-US" altLang="zh-CN" sz="2800" b="1" dirty="0">
                <a:solidFill>
                  <a:srgbClr val="002060"/>
                </a:solidFill>
                <a:latin typeface="Comic Sans MS" panose="030F0702030302020204" pitchFamily="66" charset="0"/>
              </a:rPr>
              <a:t>To review and master the vocabulary of this unit.</a:t>
            </a:r>
          </a:p>
          <a:p>
            <a:pPr marL="457200" indent="-457200">
              <a:lnSpc>
                <a:spcPct val="150000"/>
              </a:lnSpc>
              <a:buClr>
                <a:schemeClr val="accent5"/>
              </a:buClr>
              <a:buFont typeface="Wingdings" panose="05000000000000000000" pitchFamily="2" charset="2"/>
              <a:buChar char="u"/>
            </a:pPr>
            <a:r>
              <a:rPr lang="en-US" altLang="zh-CN" sz="2800" b="1" dirty="0">
                <a:solidFill>
                  <a:srgbClr val="002060"/>
                </a:solidFill>
                <a:latin typeface="Comic Sans MS" panose="030F0702030302020204" pitchFamily="66" charset="0"/>
              </a:rPr>
              <a:t>To learn to describe unforgettable people or things in junior high school life.</a:t>
            </a: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表格 10241"/>
          <p:cNvGraphicFramePr/>
          <p:nvPr>
            <p:extLst>
              <p:ext uri="{D42A27DB-BD31-4B8C-83A1-F6EECF244321}">
                <p14:modId xmlns:p14="http://schemas.microsoft.com/office/powerpoint/2010/main" val="4130959237"/>
              </p:ext>
            </p:extLst>
          </p:nvPr>
        </p:nvGraphicFramePr>
        <p:xfrm>
          <a:off x="827584" y="843558"/>
          <a:ext cx="7344816" cy="3888432"/>
        </p:xfrm>
        <a:graphic>
          <a:graphicData uri="http://schemas.openxmlformats.org/drawingml/2006/table">
            <a:tbl>
              <a:tblPr/>
              <a:tblGrid>
                <a:gridCol w="1573946">
                  <a:extLst>
                    <a:ext uri="{9D8B030D-6E8A-4147-A177-3AD203B41FA5}">
                      <a16:colId xmlns:a16="http://schemas.microsoft.com/office/drawing/2014/main" val="20000"/>
                    </a:ext>
                  </a:extLst>
                </a:gridCol>
                <a:gridCol w="5770870">
                  <a:extLst>
                    <a:ext uri="{9D8B030D-6E8A-4147-A177-3AD203B41FA5}">
                      <a16:colId xmlns:a16="http://schemas.microsoft.com/office/drawing/2014/main" val="20001"/>
                    </a:ext>
                  </a:extLst>
                </a:gridCol>
              </a:tblGrid>
              <a:tr h="1168486">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solidFill>
                            <a:srgbClr val="002060"/>
                          </a:solidFill>
                          <a:latin typeface="Times New Roman" panose="02020603050405020304" pitchFamily="18" charset="0"/>
                        </a:rPr>
                        <a:t>sad</a:t>
                      </a:r>
                    </a:p>
                  </a:txBody>
                  <a:tcPr marL="67628" marR="67628" marT="35249" marB="35249" anchor="ctr">
                    <a:lnL w="12700" cap="flat" cmpd="sng">
                      <a:solidFill>
                        <a:srgbClr val="C0504D"/>
                      </a:solidFill>
                      <a:prstDash val="solid"/>
                      <a:headEnd type="none" w="med" len="med"/>
                      <a:tailEnd type="none" w="med" len="med"/>
                    </a:lnL>
                    <a:lnR w="12700" cap="flat" cmpd="sng">
                      <a:solidFill>
                        <a:srgbClr val="FF0000"/>
                      </a:solidFill>
                      <a:prstDash val="solid"/>
                      <a:headEnd type="none" w="med" len="med"/>
                      <a:tailEnd type="none" w="med" len="med"/>
                    </a:lnR>
                    <a:lnT w="12700" cap="flat" cmpd="sng">
                      <a:solidFill>
                        <a:srgbClr val="C0504D"/>
                      </a:solidFill>
                      <a:prstDash val="solid"/>
                      <a:headEnd type="none" w="med" len="med"/>
                      <a:tailEnd type="none" w="med" len="med"/>
                    </a:lnT>
                    <a:lnB w="12700" cap="flat" cmpd="sng">
                      <a:solidFill>
                        <a:srgbClr val="C0504D"/>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400" b="1" dirty="0">
                        <a:solidFill>
                          <a:srgbClr val="FF0000"/>
                        </a:solidFill>
                        <a:latin typeface="Times New Roman" panose="02020603050405020304" pitchFamily="18" charset="0"/>
                      </a:endParaRPr>
                    </a:p>
                  </a:txBody>
                  <a:tcPr marL="67628" marR="67628" marT="35249" marB="35249" anchor="ctr">
                    <a:lnL w="12700" cap="flat" cmpd="sng">
                      <a:solidFill>
                        <a:srgbClr val="FF0000"/>
                      </a:solidFill>
                      <a:prstDash val="solid"/>
                      <a:headEnd type="none" w="med" len="med"/>
                      <a:tailEnd type="none" w="med" len="med"/>
                    </a:lnL>
                    <a:lnR w="12700" cap="flat" cmpd="sng">
                      <a:solidFill>
                        <a:srgbClr val="C0504D"/>
                      </a:solidFill>
                      <a:prstDash val="solid"/>
                      <a:headEnd type="none" w="med" len="med"/>
                      <a:tailEnd type="none" w="med" len="med"/>
                    </a:lnR>
                    <a:lnT w="12700" cap="flat" cmpd="sng">
                      <a:solidFill>
                        <a:srgbClr val="C0504D"/>
                      </a:solidFill>
                      <a:prstDash val="solid"/>
                      <a:headEnd type="none" w="med" len="med"/>
                      <a:tailEnd type="none" w="med" len="med"/>
                    </a:lnT>
                    <a:lnB w="12700" cap="flat" cmpd="sng">
                      <a:solidFill>
                        <a:srgbClr val="C0504D"/>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02064">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solidFill>
                            <a:srgbClr val="002060"/>
                          </a:solidFill>
                          <a:latin typeface="Times New Roman" panose="02020603050405020304" pitchFamily="18" charset="0"/>
                        </a:rPr>
                        <a:t>tired</a:t>
                      </a:r>
                    </a:p>
                  </a:txBody>
                  <a:tcPr marL="67628" marR="67628" marT="35249" marB="35249" anchor="ctr">
                    <a:lnL w="12700" cap="flat" cmpd="sng">
                      <a:solidFill>
                        <a:srgbClr val="C0504D"/>
                      </a:solidFill>
                      <a:prstDash val="solid"/>
                      <a:headEnd type="none" w="med" len="med"/>
                      <a:tailEnd type="none" w="med" len="med"/>
                    </a:lnL>
                    <a:lnR w="12700" cap="flat" cmpd="sng">
                      <a:solidFill>
                        <a:srgbClr val="FF0000"/>
                      </a:solidFill>
                      <a:prstDash val="solid"/>
                      <a:headEnd type="none" w="med" len="med"/>
                      <a:tailEnd type="none" w="med" len="med"/>
                    </a:lnR>
                    <a:lnT w="12700" cap="flat" cmpd="sng">
                      <a:solidFill>
                        <a:srgbClr val="C0504D"/>
                      </a:solidFill>
                      <a:prstDash val="solid"/>
                      <a:headEnd type="none" w="med" len="med"/>
                      <a:tailEnd type="none" w="med" len="med"/>
                    </a:lnT>
                    <a:lnB w="12700" cap="flat" cmpd="sng">
                      <a:solidFill>
                        <a:srgbClr val="C0504D"/>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400" b="1" dirty="0">
                        <a:solidFill>
                          <a:srgbClr val="FF0000"/>
                        </a:solidFill>
                        <a:latin typeface="Times New Roman" panose="02020603050405020304" pitchFamily="18" charset="0"/>
                      </a:endParaRPr>
                    </a:p>
                  </a:txBody>
                  <a:tcPr marL="67628" marR="67628" marT="35249" marB="35249" anchor="ctr">
                    <a:lnL w="12700" cap="flat" cmpd="sng">
                      <a:solidFill>
                        <a:srgbClr val="FF0000"/>
                      </a:solidFill>
                      <a:prstDash val="solid"/>
                      <a:headEnd type="none" w="med" len="med"/>
                      <a:tailEnd type="none" w="med" len="med"/>
                    </a:lnL>
                    <a:lnR w="12700" cap="flat" cmpd="sng">
                      <a:solidFill>
                        <a:srgbClr val="C0504D"/>
                      </a:solidFill>
                      <a:prstDash val="solid"/>
                      <a:headEnd type="none" w="med" len="med"/>
                      <a:tailEnd type="none" w="med" len="med"/>
                    </a:lnR>
                    <a:lnT w="12700" cap="flat" cmpd="sng">
                      <a:solidFill>
                        <a:srgbClr val="C0504D"/>
                      </a:solidFill>
                      <a:prstDash val="solid"/>
                      <a:headEnd type="none" w="med" len="med"/>
                      <a:tailEnd type="none" w="med" len="med"/>
                    </a:lnT>
                    <a:lnB w="12700" cap="flat" cmpd="sng">
                      <a:solidFill>
                        <a:srgbClr val="C0504D"/>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977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solidFill>
                            <a:srgbClr val="002060"/>
                          </a:solidFill>
                          <a:latin typeface="Times New Roman" panose="02020603050405020304" pitchFamily="18" charset="0"/>
                        </a:rPr>
                        <a:t>proud</a:t>
                      </a:r>
                    </a:p>
                  </a:txBody>
                  <a:tcPr marL="67628" marR="67628" marT="35249" marB="35249" anchor="ctr">
                    <a:lnL w="12700" cap="flat" cmpd="sng">
                      <a:solidFill>
                        <a:srgbClr val="C0504D"/>
                      </a:solidFill>
                      <a:prstDash val="solid"/>
                      <a:headEnd type="none" w="med" len="med"/>
                      <a:tailEnd type="none" w="med" len="med"/>
                    </a:lnL>
                    <a:lnR w="12700" cap="flat" cmpd="sng">
                      <a:solidFill>
                        <a:srgbClr val="FF0000"/>
                      </a:solidFill>
                      <a:prstDash val="solid"/>
                      <a:headEnd type="none" w="med" len="med"/>
                      <a:tailEnd type="none" w="med" len="med"/>
                    </a:lnR>
                    <a:lnT w="12700" cap="flat" cmpd="sng">
                      <a:solidFill>
                        <a:srgbClr val="C0504D"/>
                      </a:solidFill>
                      <a:prstDash val="solid"/>
                      <a:headEnd type="none" w="med" len="med"/>
                      <a:tailEnd type="none" w="med" len="med"/>
                    </a:lnT>
                    <a:lnB w="12700" cap="flat" cmpd="sng">
                      <a:solidFill>
                        <a:srgbClr val="C0504D"/>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400" b="1" dirty="0">
                        <a:solidFill>
                          <a:srgbClr val="FF0000"/>
                        </a:solidFill>
                        <a:latin typeface="Times New Roman" panose="02020603050405020304" pitchFamily="18" charset="0"/>
                      </a:endParaRPr>
                    </a:p>
                  </a:txBody>
                  <a:tcPr marL="67628" marR="67628" marT="35249" marB="35249" anchor="ctr">
                    <a:lnL w="12700" cap="flat" cmpd="sng">
                      <a:solidFill>
                        <a:srgbClr val="FF0000"/>
                      </a:solidFill>
                      <a:prstDash val="solid"/>
                      <a:headEnd type="none" w="med" len="med"/>
                      <a:tailEnd type="none" w="med" len="med"/>
                    </a:lnL>
                    <a:lnR w="12700" cap="flat" cmpd="sng">
                      <a:solidFill>
                        <a:srgbClr val="C0504D"/>
                      </a:solidFill>
                      <a:prstDash val="solid"/>
                      <a:headEnd type="none" w="med" len="med"/>
                      <a:tailEnd type="none" w="med" len="med"/>
                    </a:lnR>
                    <a:lnT w="12700" cap="flat" cmpd="sng">
                      <a:solidFill>
                        <a:srgbClr val="C0504D"/>
                      </a:solidFill>
                      <a:prstDash val="solid"/>
                      <a:headEnd type="none" w="med" len="med"/>
                      <a:tailEnd type="none" w="med" len="med"/>
                    </a:lnT>
                    <a:lnB w="12700" cap="flat" cmpd="sng">
                      <a:solidFill>
                        <a:srgbClr val="C0504D"/>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112">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400" b="1" dirty="0">
                          <a:solidFill>
                            <a:srgbClr val="002060"/>
                          </a:solidFill>
                          <a:latin typeface="Times New Roman" panose="02020603050405020304" pitchFamily="18" charset="0"/>
                        </a:rPr>
                        <a:t>shy</a:t>
                      </a:r>
                    </a:p>
                  </a:txBody>
                  <a:tcPr marL="67628" marR="67628" marT="35249" marB="35249" anchor="ctr">
                    <a:lnL w="12700" cap="flat" cmpd="sng">
                      <a:solidFill>
                        <a:srgbClr val="C0504D"/>
                      </a:solidFill>
                      <a:prstDash val="solid"/>
                      <a:headEnd type="none" w="med" len="med"/>
                      <a:tailEnd type="none" w="med" len="med"/>
                    </a:lnL>
                    <a:lnR w="12700" cap="flat" cmpd="sng">
                      <a:solidFill>
                        <a:srgbClr val="FF0000"/>
                      </a:solidFill>
                      <a:prstDash val="solid"/>
                      <a:headEnd type="none" w="med" len="med"/>
                      <a:tailEnd type="none" w="med" len="med"/>
                    </a:lnR>
                    <a:lnT w="12700" cap="flat" cmpd="sng">
                      <a:solidFill>
                        <a:srgbClr val="C0504D"/>
                      </a:solidFill>
                      <a:prstDash val="solid"/>
                      <a:headEnd type="none" w="med" len="med"/>
                      <a:tailEnd type="none" w="med" len="med"/>
                    </a:lnT>
                    <a:lnB w="12700" cap="flat" cmpd="sng">
                      <a:solidFill>
                        <a:srgbClr val="C0504D"/>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400" b="1" dirty="0">
                        <a:solidFill>
                          <a:srgbClr val="FF0000"/>
                        </a:solidFill>
                        <a:latin typeface="Times New Roman" panose="02020603050405020304" pitchFamily="18" charset="0"/>
                      </a:endParaRPr>
                    </a:p>
                  </a:txBody>
                  <a:tcPr marL="67628" marR="67628" marT="35249" marB="35249" anchor="ctr">
                    <a:lnL w="12700" cap="flat" cmpd="sng">
                      <a:solidFill>
                        <a:srgbClr val="FF0000"/>
                      </a:solidFill>
                      <a:prstDash val="solid"/>
                      <a:headEnd type="none" w="med" len="med"/>
                      <a:tailEnd type="none" w="med" len="med"/>
                    </a:lnL>
                    <a:lnR w="12700" cap="flat" cmpd="sng">
                      <a:solidFill>
                        <a:srgbClr val="C0504D"/>
                      </a:solidFill>
                      <a:prstDash val="solid"/>
                      <a:headEnd type="none" w="med" len="med"/>
                      <a:tailEnd type="none" w="med" len="med"/>
                    </a:lnR>
                    <a:lnT w="12700" cap="flat" cmpd="sng">
                      <a:solidFill>
                        <a:srgbClr val="C0504D"/>
                      </a:solidFill>
                      <a:prstDash val="solid"/>
                      <a:headEnd type="none" w="med" len="med"/>
                      <a:tailEnd type="none" w="med" len="med"/>
                    </a:lnT>
                    <a:lnB w="12700" cap="flat" cmpd="sng">
                      <a:solidFill>
                        <a:srgbClr val="C0504D"/>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10271" name="矩形 10270"/>
          <p:cNvSpPr>
            <a:spLocks noChangeArrowheads="1"/>
          </p:cNvSpPr>
          <p:nvPr/>
        </p:nvSpPr>
        <p:spPr bwMode="auto">
          <a:xfrm>
            <a:off x="2555776" y="869131"/>
            <a:ext cx="5616624"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ts val="0"/>
              </a:spcBef>
            </a:pPr>
            <a:r>
              <a:rPr lang="zh-CN" altLang="en-US" sz="2400" b="1" dirty="0">
                <a:solidFill>
                  <a:srgbClr val="002060"/>
                </a:solidFill>
                <a:latin typeface="Times New Roman" panose="02020603050405020304" pitchFamily="18" charset="0"/>
              </a:rPr>
              <a:t>I was sad when I had a fight with my best friend and we didn't talk to each other for a week.</a:t>
            </a:r>
          </a:p>
        </p:txBody>
      </p:sp>
      <p:sp>
        <p:nvSpPr>
          <p:cNvPr id="10272" name="矩形 10271"/>
          <p:cNvSpPr>
            <a:spLocks noChangeArrowheads="1"/>
          </p:cNvSpPr>
          <p:nvPr/>
        </p:nvSpPr>
        <p:spPr bwMode="auto">
          <a:xfrm>
            <a:off x="2555776" y="2029519"/>
            <a:ext cx="5544616"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20000"/>
              </a:spcBef>
            </a:pPr>
            <a:r>
              <a:rPr lang="zh-CN" altLang="en-US" sz="2400" b="1" dirty="0">
                <a:solidFill>
                  <a:srgbClr val="002060"/>
                </a:solidFill>
                <a:latin typeface="Times New Roman" panose="02020603050405020304" pitchFamily="18" charset="0"/>
              </a:rPr>
              <a:t>I was tired after staying up late at night to study.</a:t>
            </a:r>
          </a:p>
        </p:txBody>
      </p:sp>
      <p:sp>
        <p:nvSpPr>
          <p:cNvPr id="10273" name="矩形 10272"/>
          <p:cNvSpPr>
            <a:spLocks noChangeArrowheads="1"/>
          </p:cNvSpPr>
          <p:nvPr/>
        </p:nvSpPr>
        <p:spPr bwMode="auto">
          <a:xfrm>
            <a:off x="2555776" y="2821607"/>
            <a:ext cx="5544616"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rgbClr val="002060"/>
                </a:solidFill>
                <a:latin typeface="Times New Roman" panose="02020603050405020304" pitchFamily="18" charset="0"/>
              </a:rPr>
              <a:t>I felt pro</a:t>
            </a:r>
            <a:r>
              <a:rPr lang="en-US" altLang="zh-CN" sz="2400" b="1" dirty="0">
                <a:solidFill>
                  <a:srgbClr val="002060"/>
                </a:solidFill>
                <a:latin typeface="Times New Roman" panose="02020603050405020304" pitchFamily="18" charset="0"/>
              </a:rPr>
              <a:t>ud when I won the first prize in the English contest.</a:t>
            </a:r>
          </a:p>
        </p:txBody>
      </p:sp>
      <p:sp>
        <p:nvSpPr>
          <p:cNvPr id="10274" name="矩形 10273"/>
          <p:cNvSpPr>
            <a:spLocks noChangeArrowheads="1"/>
          </p:cNvSpPr>
          <p:nvPr/>
        </p:nvSpPr>
        <p:spPr bwMode="auto">
          <a:xfrm>
            <a:off x="2555776" y="3843908"/>
            <a:ext cx="554461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20000"/>
              </a:spcBef>
            </a:pPr>
            <a:r>
              <a:rPr lang="zh-CN" altLang="en-US" sz="2400" b="1" dirty="0">
                <a:solidFill>
                  <a:srgbClr val="002060"/>
                </a:solidFill>
                <a:latin typeface="Times New Roman" panose="02020603050405020304" pitchFamily="18" charset="0"/>
              </a:rPr>
              <a:t>I felt shy on the first day of Grade 7 and did not dare to talk to anyone.</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271"/>
                                        </p:tgtEl>
                                        <p:attrNameLst>
                                          <p:attrName>style.visibility</p:attrName>
                                        </p:attrNameLst>
                                      </p:cBhvr>
                                      <p:to>
                                        <p:strVal val="visible"/>
                                      </p:to>
                                    </p:set>
                                    <p:animEffect transition="in" filter="dissolve">
                                      <p:cBhvr>
                                        <p:cTn id="7" dur="500"/>
                                        <p:tgtEl>
                                          <p:spTgt spid="1027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272"/>
                                        </p:tgtEl>
                                        <p:attrNameLst>
                                          <p:attrName>style.visibility</p:attrName>
                                        </p:attrNameLst>
                                      </p:cBhvr>
                                      <p:to>
                                        <p:strVal val="visible"/>
                                      </p:to>
                                    </p:set>
                                    <p:animEffect transition="in" filter="dissolve">
                                      <p:cBhvr>
                                        <p:cTn id="12" dur="500"/>
                                        <p:tgtEl>
                                          <p:spTgt spid="1027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273"/>
                                        </p:tgtEl>
                                        <p:attrNameLst>
                                          <p:attrName>style.visibility</p:attrName>
                                        </p:attrNameLst>
                                      </p:cBhvr>
                                      <p:to>
                                        <p:strVal val="visible"/>
                                      </p:to>
                                    </p:set>
                                    <p:animEffect transition="in" filter="dissolve">
                                      <p:cBhvr>
                                        <p:cTn id="17" dur="500"/>
                                        <p:tgtEl>
                                          <p:spTgt spid="1027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274"/>
                                        </p:tgtEl>
                                        <p:attrNameLst>
                                          <p:attrName>style.visibility</p:attrName>
                                        </p:attrNameLst>
                                      </p:cBhvr>
                                      <p:to>
                                        <p:strVal val="visible"/>
                                      </p:to>
                                    </p:set>
                                    <p:animEffect transition="in" filter="dissolve">
                                      <p:cBhvr>
                                        <p:cTn id="22" dur="500"/>
                                        <p:tgtEl>
                                          <p:spTgt spid="10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1" grpId="0"/>
      <p:bldP spid="10272" grpId="0"/>
      <p:bldP spid="10273" grpId="0"/>
      <p:bldP spid="1027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矩形 11265"/>
          <p:cNvSpPr>
            <a:spLocks noChangeArrowheads="1"/>
          </p:cNvSpPr>
          <p:nvPr/>
        </p:nvSpPr>
        <p:spPr bwMode="auto">
          <a:xfrm>
            <a:off x="467544" y="1672880"/>
            <a:ext cx="8064896"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130000"/>
              </a:lnSpc>
            </a:pPr>
            <a:r>
              <a:rPr lang="zh-CN" altLang="en-US" sz="2800" b="1" dirty="0">
                <a:latin typeface="Times New Roman" panose="02020603050405020304" pitchFamily="18" charset="0"/>
              </a:rPr>
              <a:t>I can</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t _______ (believe) that today is the last day </a:t>
            </a:r>
            <a:endParaRPr lang="en-US" altLang="zh-CN" sz="2800" b="1" dirty="0">
              <a:latin typeface="Times New Roman" panose="02020603050405020304" pitchFamily="18" charset="0"/>
            </a:endParaRPr>
          </a:p>
          <a:p>
            <a:pPr eaLnBrk="0" hangingPunct="0">
              <a:lnSpc>
                <a:spcPct val="130000"/>
              </a:lnSpc>
            </a:pPr>
            <a:r>
              <a:rPr lang="zh-CN" altLang="en-US" sz="2800" b="1" dirty="0">
                <a:latin typeface="Times New Roman" panose="02020603050405020304" pitchFamily="18" charset="0"/>
              </a:rPr>
              <a:t>of junior high</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school. I still __________</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(remember) </a:t>
            </a:r>
            <a:endParaRPr lang="en-US" altLang="zh-CN" sz="2800" b="1" dirty="0">
              <a:latin typeface="Times New Roman" panose="02020603050405020304" pitchFamily="18" charset="0"/>
            </a:endParaRPr>
          </a:p>
          <a:p>
            <a:pPr eaLnBrk="0" hangingPunct="0">
              <a:lnSpc>
                <a:spcPct val="130000"/>
              </a:lnSpc>
            </a:pPr>
            <a:r>
              <a:rPr lang="zh-CN" altLang="en-US" sz="2800" b="1" dirty="0">
                <a:latin typeface="Times New Roman" panose="02020603050405020304" pitchFamily="18" charset="0"/>
              </a:rPr>
              <a:t>the first day of Grade 7 like it was yesterday. I used </a:t>
            </a:r>
            <a:endParaRPr lang="en-US" altLang="zh-CN" sz="2800" b="1" dirty="0">
              <a:latin typeface="Times New Roman" panose="02020603050405020304" pitchFamily="18" charset="0"/>
            </a:endParaRPr>
          </a:p>
          <a:p>
            <a:pPr eaLnBrk="0" hangingPunct="0">
              <a:lnSpc>
                <a:spcPct val="130000"/>
              </a:lnSpc>
            </a:pPr>
            <a:r>
              <a:rPr lang="zh-CN" altLang="en-US" sz="2800" b="1" dirty="0">
                <a:latin typeface="Times New Roman" panose="02020603050405020304" pitchFamily="18" charset="0"/>
              </a:rPr>
              <a:t>to ___ (be) a really shy person, so on the first day </a:t>
            </a:r>
            <a:endParaRPr lang="en-US" altLang="zh-CN" sz="2800" b="1" dirty="0">
              <a:latin typeface="Times New Roman" panose="02020603050405020304" pitchFamily="18" charset="0"/>
            </a:endParaRPr>
          </a:p>
          <a:p>
            <a:pPr eaLnBrk="0" hangingPunct="0">
              <a:lnSpc>
                <a:spcPct val="130000"/>
              </a:lnSpc>
            </a:pPr>
            <a:r>
              <a:rPr lang="zh-CN" altLang="en-US" sz="2800" b="1" dirty="0">
                <a:latin typeface="Times New Roman" panose="02020603050405020304" pitchFamily="18" charset="0"/>
              </a:rPr>
              <a:t>of junior high, I ____ (be) so scared and nervous. </a:t>
            </a:r>
            <a:endParaRPr lang="zh-CN" altLang="en-US" sz="2800" b="1" dirty="0">
              <a:latin typeface="Times New Roman" panose="02020603050405020304" pitchFamily="18" charset="0"/>
              <a:cs typeface="Times New Roman" panose="02020603050405020304" pitchFamily="18" charset="0"/>
            </a:endParaRPr>
          </a:p>
        </p:txBody>
      </p:sp>
      <p:sp>
        <p:nvSpPr>
          <p:cNvPr id="35842" name="文本框 11266"/>
          <p:cNvSpPr txBox="1">
            <a:spLocks noChangeArrowheads="1"/>
          </p:cNvSpPr>
          <p:nvPr/>
        </p:nvSpPr>
        <p:spPr bwMode="auto">
          <a:xfrm>
            <a:off x="611560" y="699541"/>
            <a:ext cx="7128792" cy="787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defPPr>
              <a:defRPr lang="zh-CN"/>
            </a:defPPr>
            <a:lvl1pPr marL="514350" indent="-514350">
              <a:lnSpc>
                <a:spcPts val="2800"/>
              </a:lnSpc>
              <a:buAutoNum type="arabicPlain"/>
              <a:defRPr sz="2700" b="1">
                <a:solidFill>
                  <a:srgbClr val="0000E1"/>
                </a:solidFill>
              </a:defRPr>
            </a:lvl1pPr>
            <a:lvl2pPr marL="342900"/>
            <a:lvl3pPr marL="685800"/>
            <a:lvl4pPr marL="1028700"/>
            <a:lvl5pPr marL="1371600"/>
            <a:lvl6pPr marL="1714500" defTabSz="685800"/>
            <a:lvl7pPr marL="2057400" defTabSz="685800"/>
            <a:lvl8pPr marL="2400300" defTabSz="685800"/>
            <a:lvl9pPr marL="2743200" defTabSz="685800"/>
          </a:lstStyle>
          <a:p>
            <a:pPr>
              <a:buAutoNum type="arabicPlain" startAt="2"/>
            </a:pPr>
            <a:r>
              <a:rPr lang="zh-CN" altLang="en-US" dirty="0"/>
              <a:t>Fill in the blanks with correct forms of </a:t>
            </a:r>
            <a:endParaRPr lang="en-US" altLang="zh-CN" dirty="0"/>
          </a:p>
          <a:p>
            <a:pPr marL="0" indent="0">
              <a:buNone/>
            </a:pPr>
            <a:r>
              <a:rPr lang="en-US" altLang="zh-CN" dirty="0"/>
              <a:t>     </a:t>
            </a:r>
            <a:r>
              <a:rPr lang="zh-CN" altLang="en-US" dirty="0"/>
              <a:t>the verb in brackets.</a:t>
            </a:r>
          </a:p>
        </p:txBody>
      </p:sp>
      <p:sp>
        <p:nvSpPr>
          <p:cNvPr id="11268" name="文本框 11267"/>
          <p:cNvSpPr txBox="1">
            <a:spLocks noChangeArrowheads="1"/>
          </p:cNvSpPr>
          <p:nvPr/>
        </p:nvSpPr>
        <p:spPr bwMode="auto">
          <a:xfrm>
            <a:off x="1555894" y="1760498"/>
            <a:ext cx="1329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sym typeface="宋体" panose="02010600030101010101" pitchFamily="2" charset="-122"/>
              </a:rPr>
              <a:t>believe </a:t>
            </a:r>
          </a:p>
        </p:txBody>
      </p:sp>
      <p:sp>
        <p:nvSpPr>
          <p:cNvPr id="11269" name="文本框 11268"/>
          <p:cNvSpPr txBox="1">
            <a:spLocks noChangeArrowheads="1"/>
          </p:cNvSpPr>
          <p:nvPr/>
        </p:nvSpPr>
        <p:spPr bwMode="auto">
          <a:xfrm>
            <a:off x="4644008" y="2264554"/>
            <a:ext cx="1771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rgbClr val="FF0000"/>
                </a:solidFill>
                <a:latin typeface="Times New Roman" panose="02020603050405020304" pitchFamily="18" charset="0"/>
                <a:cs typeface="Times New Roman" panose="02020603050405020304" pitchFamily="18" charset="0"/>
                <a:sym typeface="宋体" panose="02010600030101010101" pitchFamily="2" charset="-122"/>
              </a:rPr>
              <a:t>remember</a:t>
            </a:r>
          </a:p>
        </p:txBody>
      </p:sp>
      <p:sp>
        <p:nvSpPr>
          <p:cNvPr id="11270" name="文本框 11269"/>
          <p:cNvSpPr txBox="1">
            <a:spLocks noChangeArrowheads="1"/>
          </p:cNvSpPr>
          <p:nvPr/>
        </p:nvSpPr>
        <p:spPr bwMode="auto">
          <a:xfrm>
            <a:off x="871003" y="3435846"/>
            <a:ext cx="5437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rgbClr val="FF0000"/>
                </a:solidFill>
                <a:latin typeface="Times New Roman" panose="02020603050405020304" pitchFamily="18" charset="0"/>
                <a:cs typeface="Times New Roman" panose="02020603050405020304" pitchFamily="18" charset="0"/>
                <a:sym typeface="宋体" panose="02010600030101010101" pitchFamily="2" charset="-122"/>
              </a:rPr>
              <a:t>be</a:t>
            </a:r>
          </a:p>
        </p:txBody>
      </p:sp>
      <p:sp>
        <p:nvSpPr>
          <p:cNvPr id="11271" name="文本框 11270"/>
          <p:cNvSpPr txBox="1">
            <a:spLocks noChangeArrowheads="1"/>
          </p:cNvSpPr>
          <p:nvPr/>
        </p:nvSpPr>
        <p:spPr bwMode="auto">
          <a:xfrm>
            <a:off x="2987824" y="3992746"/>
            <a:ext cx="7633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rgbClr val="FF0000"/>
                </a:solidFill>
                <a:latin typeface="Times New Roman" panose="02020603050405020304" pitchFamily="18" charset="0"/>
                <a:cs typeface="Times New Roman" panose="02020603050405020304" pitchFamily="18" charset="0"/>
                <a:sym typeface="宋体" panose="02010600030101010101" pitchFamily="2" charset="-122"/>
              </a:rPr>
              <a:t>was</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checkerboard(across)">
                                      <p:cBhvr>
                                        <p:cTn id="7" dur="500"/>
                                        <p:tgtEl>
                                          <p:spTgt spid="1126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269"/>
                                        </p:tgtEl>
                                        <p:attrNameLst>
                                          <p:attrName>style.visibility</p:attrName>
                                        </p:attrNameLst>
                                      </p:cBhvr>
                                      <p:to>
                                        <p:strVal val="visible"/>
                                      </p:to>
                                    </p:set>
                                    <p:animEffect transition="in" filter="checkerboard(across)">
                                      <p:cBhvr>
                                        <p:cTn id="12" dur="500"/>
                                        <p:tgtEl>
                                          <p:spTgt spid="1126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270"/>
                                        </p:tgtEl>
                                        <p:attrNameLst>
                                          <p:attrName>style.visibility</p:attrName>
                                        </p:attrNameLst>
                                      </p:cBhvr>
                                      <p:to>
                                        <p:strVal val="visible"/>
                                      </p:to>
                                    </p:set>
                                    <p:animEffect transition="in" filter="checkerboard(across)">
                                      <p:cBhvr>
                                        <p:cTn id="17" dur="500"/>
                                        <p:tgtEl>
                                          <p:spTgt spid="1127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271"/>
                                        </p:tgtEl>
                                        <p:attrNameLst>
                                          <p:attrName>style.visibility</p:attrName>
                                        </p:attrNameLst>
                                      </p:cBhvr>
                                      <p:to>
                                        <p:strVal val="visible"/>
                                      </p:to>
                                    </p:set>
                                    <p:animEffect transition="in" filter="checkerboard(across)">
                                      <p:cBhvr>
                                        <p:cTn id="22" dur="500"/>
                                        <p:tgtEl>
                                          <p:spTgt spid="11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ldLvl="0"/>
      <p:bldP spid="11269" grpId="0" bldLvl="0"/>
      <p:bldP spid="11270" grpId="0" bldLvl="0"/>
      <p:bldP spid="11271"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矩形 12290"/>
          <p:cNvSpPr>
            <a:spLocks noChangeArrowheads="1"/>
          </p:cNvSpPr>
          <p:nvPr/>
        </p:nvSpPr>
        <p:spPr bwMode="auto">
          <a:xfrm>
            <a:off x="755576" y="915566"/>
            <a:ext cx="7629525" cy="371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0" hangingPunct="0">
              <a:lnSpc>
                <a:spcPct val="120000"/>
              </a:lnSpc>
            </a:pPr>
            <a:r>
              <a:rPr lang="zh-CN" altLang="en-US" sz="2800" b="1" dirty="0">
                <a:latin typeface="Times New Roman" panose="02020603050405020304" pitchFamily="18" charset="0"/>
              </a:rPr>
              <a:t>I _______ (think) that I would never make any </a:t>
            </a:r>
            <a:endParaRPr lang="en-US" altLang="zh-CN" sz="2800" b="1" dirty="0">
              <a:latin typeface="Times New Roman" panose="02020603050405020304" pitchFamily="18" charset="0"/>
            </a:endParaRPr>
          </a:p>
          <a:p>
            <a:pPr marL="0" indent="0" eaLnBrk="0" hangingPunct="0">
              <a:lnSpc>
                <a:spcPct val="120000"/>
              </a:lnSpc>
            </a:pPr>
            <a:r>
              <a:rPr lang="zh-CN" altLang="en-US" sz="2800" b="1" dirty="0">
                <a:latin typeface="Times New Roman" panose="02020603050405020304" pitchFamily="18" charset="0"/>
              </a:rPr>
              <a:t>friends. But now, I ______ (realize) that I was </a:t>
            </a:r>
            <a:endParaRPr lang="en-US" altLang="zh-CN" sz="2800" b="1" dirty="0">
              <a:latin typeface="Times New Roman" panose="02020603050405020304" pitchFamily="18" charset="0"/>
            </a:endParaRPr>
          </a:p>
          <a:p>
            <a:pPr marL="0" indent="0" eaLnBrk="0" hangingPunct="0">
              <a:lnSpc>
                <a:spcPct val="120000"/>
              </a:lnSpc>
            </a:pPr>
            <a:r>
              <a:rPr lang="zh-CN" altLang="en-US" sz="2800" b="1" dirty="0">
                <a:latin typeface="Times New Roman" panose="02020603050405020304" pitchFamily="18" charset="0"/>
              </a:rPr>
              <a:t>just being silly. Since then, I ___________ (make) so many good friends and I _______ (share) so </a:t>
            </a:r>
            <a:endParaRPr lang="en-US" altLang="zh-CN" sz="2800" b="1" dirty="0">
              <a:latin typeface="Times New Roman" panose="02020603050405020304" pitchFamily="18" charset="0"/>
            </a:endParaRPr>
          </a:p>
          <a:p>
            <a:pPr marL="0" indent="0" eaLnBrk="0" hangingPunct="0">
              <a:lnSpc>
                <a:spcPct val="120000"/>
              </a:lnSpc>
            </a:pPr>
            <a:r>
              <a:rPr lang="zh-CN" altLang="en-US" sz="2800" b="1" dirty="0">
                <a:latin typeface="Times New Roman" panose="02020603050405020304" pitchFamily="18" charset="0"/>
              </a:rPr>
              <a:t>many good memories with them. Even though I </a:t>
            </a:r>
            <a:endParaRPr lang="en-US" altLang="zh-CN" sz="2800" b="1" dirty="0">
              <a:latin typeface="Times New Roman" panose="02020603050405020304" pitchFamily="18" charset="0"/>
            </a:endParaRPr>
          </a:p>
          <a:p>
            <a:pPr marL="0" indent="0" eaLnBrk="0" hangingPunct="0">
              <a:lnSpc>
                <a:spcPct val="120000"/>
              </a:lnSpc>
            </a:pPr>
            <a:r>
              <a:rPr lang="zh-CN" altLang="en-US" sz="2800" b="1" dirty="0">
                <a:latin typeface="Times New Roman" panose="02020603050405020304" pitchFamily="18" charset="0"/>
              </a:rPr>
              <a:t>___ (be) sad that junior high is over, I _______ </a:t>
            </a:r>
            <a:endParaRPr lang="en-US" altLang="zh-CN" sz="2800" b="1" dirty="0">
              <a:latin typeface="Times New Roman" panose="02020603050405020304" pitchFamily="18" charset="0"/>
            </a:endParaRPr>
          </a:p>
          <a:p>
            <a:pPr marL="0" indent="0" eaLnBrk="0" hangingPunct="0">
              <a:lnSpc>
                <a:spcPct val="120000"/>
              </a:lnSpc>
            </a:pPr>
            <a:r>
              <a:rPr lang="zh-CN" altLang="en-US" sz="2800" b="1" dirty="0">
                <a:latin typeface="Times New Roman" panose="02020603050405020304" pitchFamily="18" charset="0"/>
              </a:rPr>
              <a:t>(look) forward to new experiences in senior</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high!</a:t>
            </a:r>
          </a:p>
        </p:txBody>
      </p:sp>
      <p:sp>
        <p:nvSpPr>
          <p:cNvPr id="12292" name="文本框 12291"/>
          <p:cNvSpPr txBox="1">
            <a:spLocks noChangeArrowheads="1"/>
          </p:cNvSpPr>
          <p:nvPr/>
        </p:nvSpPr>
        <p:spPr bwMode="auto">
          <a:xfrm>
            <a:off x="6732240" y="3560698"/>
            <a:ext cx="9725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6667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r>
              <a:rPr lang="en-US" altLang="zh-CN" sz="2800" b="1" dirty="0">
                <a:solidFill>
                  <a:srgbClr val="FF0000"/>
                </a:solidFill>
                <a:latin typeface="Times New Roman" panose="02020603050405020304" pitchFamily="18" charset="0"/>
                <a:cs typeface="Times New Roman" panose="02020603050405020304" pitchFamily="18" charset="0"/>
                <a:sym typeface="宋体" panose="02010600030101010101" pitchFamily="2" charset="-122"/>
              </a:rPr>
              <a:t>look</a:t>
            </a:r>
          </a:p>
        </p:txBody>
      </p:sp>
      <p:sp>
        <p:nvSpPr>
          <p:cNvPr id="12293" name="文本框 12292"/>
          <p:cNvSpPr txBox="1">
            <a:spLocks noChangeArrowheads="1"/>
          </p:cNvSpPr>
          <p:nvPr/>
        </p:nvSpPr>
        <p:spPr bwMode="auto">
          <a:xfrm>
            <a:off x="971600" y="987574"/>
            <a:ext cx="13853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sym typeface="宋体" panose="02010600030101010101" pitchFamily="2" charset="-122"/>
              </a:rPr>
              <a:t>thought</a:t>
            </a:r>
          </a:p>
        </p:txBody>
      </p:sp>
      <p:sp>
        <p:nvSpPr>
          <p:cNvPr id="12294" name="文本框 12293"/>
          <p:cNvSpPr txBox="1">
            <a:spLocks noChangeArrowheads="1"/>
          </p:cNvSpPr>
          <p:nvPr/>
        </p:nvSpPr>
        <p:spPr bwMode="auto">
          <a:xfrm>
            <a:off x="3628478" y="1491630"/>
            <a:ext cx="11912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rgbClr val="FF0000"/>
                </a:solidFill>
                <a:latin typeface="Times New Roman" panose="02020603050405020304" pitchFamily="18" charset="0"/>
                <a:cs typeface="Times New Roman" panose="02020603050405020304" pitchFamily="18" charset="0"/>
                <a:sym typeface="宋体" panose="02010600030101010101" pitchFamily="2" charset="-122"/>
              </a:rPr>
              <a:t>realize</a:t>
            </a:r>
          </a:p>
        </p:txBody>
      </p:sp>
      <p:sp>
        <p:nvSpPr>
          <p:cNvPr id="12295" name="文本框 12294"/>
          <p:cNvSpPr txBox="1">
            <a:spLocks noChangeArrowheads="1"/>
          </p:cNvSpPr>
          <p:nvPr/>
        </p:nvSpPr>
        <p:spPr bwMode="auto">
          <a:xfrm>
            <a:off x="5120139" y="1976522"/>
            <a:ext cx="18309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sym typeface="宋体" panose="02010600030101010101" pitchFamily="2" charset="-122"/>
              </a:rPr>
              <a:t>have made</a:t>
            </a:r>
          </a:p>
        </p:txBody>
      </p:sp>
      <p:sp>
        <p:nvSpPr>
          <p:cNvPr id="12296" name="文本框 12295"/>
          <p:cNvSpPr txBox="1">
            <a:spLocks noChangeArrowheads="1"/>
          </p:cNvSpPr>
          <p:nvPr/>
        </p:nvSpPr>
        <p:spPr bwMode="auto">
          <a:xfrm>
            <a:off x="5120139" y="2509848"/>
            <a:ext cx="10149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sym typeface="宋体" panose="02010600030101010101" pitchFamily="2" charset="-122"/>
              </a:rPr>
              <a:t>share</a:t>
            </a:r>
          </a:p>
        </p:txBody>
      </p:sp>
      <p:sp>
        <p:nvSpPr>
          <p:cNvPr id="12297" name="文本框 12296"/>
          <p:cNvSpPr txBox="1">
            <a:spLocks noChangeArrowheads="1"/>
          </p:cNvSpPr>
          <p:nvPr/>
        </p:nvSpPr>
        <p:spPr bwMode="auto">
          <a:xfrm>
            <a:off x="771617" y="3488690"/>
            <a:ext cx="6639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sym typeface="宋体" panose="02010600030101010101" pitchFamily="2" charset="-122"/>
              </a:rPr>
              <a:t>am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293"/>
                                        </p:tgtEl>
                                        <p:attrNameLst>
                                          <p:attrName>style.visibility</p:attrName>
                                        </p:attrNameLst>
                                      </p:cBhvr>
                                      <p:to>
                                        <p:strVal val="visible"/>
                                      </p:to>
                                    </p:set>
                                    <p:animEffect transition="in" filter="box(in)">
                                      <p:cBhvr>
                                        <p:cTn id="7" dur="500"/>
                                        <p:tgtEl>
                                          <p:spTgt spid="1229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2294"/>
                                        </p:tgtEl>
                                        <p:attrNameLst>
                                          <p:attrName>style.visibility</p:attrName>
                                        </p:attrNameLst>
                                      </p:cBhvr>
                                      <p:to>
                                        <p:strVal val="visible"/>
                                      </p:to>
                                    </p:set>
                                    <p:animEffect transition="in" filter="box(in)">
                                      <p:cBhvr>
                                        <p:cTn id="12" dur="500"/>
                                        <p:tgtEl>
                                          <p:spTgt spid="1229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2295"/>
                                        </p:tgtEl>
                                        <p:attrNameLst>
                                          <p:attrName>style.visibility</p:attrName>
                                        </p:attrNameLst>
                                      </p:cBhvr>
                                      <p:to>
                                        <p:strVal val="visible"/>
                                      </p:to>
                                    </p:set>
                                    <p:animEffect transition="in" filter="box(in)">
                                      <p:cBhvr>
                                        <p:cTn id="17" dur="500"/>
                                        <p:tgtEl>
                                          <p:spTgt spid="1229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2296"/>
                                        </p:tgtEl>
                                        <p:attrNameLst>
                                          <p:attrName>style.visibility</p:attrName>
                                        </p:attrNameLst>
                                      </p:cBhvr>
                                      <p:to>
                                        <p:strVal val="visible"/>
                                      </p:to>
                                    </p:set>
                                    <p:animEffect transition="in" filter="box(in)">
                                      <p:cBhvr>
                                        <p:cTn id="22" dur="500"/>
                                        <p:tgtEl>
                                          <p:spTgt spid="1229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2297">
                                            <p:txEl>
                                              <p:pRg st="0" end="0"/>
                                            </p:txEl>
                                          </p:spTgt>
                                        </p:tgtEl>
                                        <p:attrNameLst>
                                          <p:attrName>style.visibility</p:attrName>
                                        </p:attrNameLst>
                                      </p:cBhvr>
                                      <p:to>
                                        <p:strVal val="visible"/>
                                      </p:to>
                                    </p:set>
                                    <p:animEffect transition="in" filter="box(in)">
                                      <p:cBhvr>
                                        <p:cTn id="27" dur="500"/>
                                        <p:tgtEl>
                                          <p:spTgt spid="1229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2292"/>
                                        </p:tgtEl>
                                        <p:attrNameLst>
                                          <p:attrName>style.visibility</p:attrName>
                                        </p:attrNameLst>
                                      </p:cBhvr>
                                      <p:to>
                                        <p:strVal val="visible"/>
                                      </p:to>
                                    </p:set>
                                    <p:animEffect transition="in" filter="box(in)">
                                      <p:cBhvr>
                                        <p:cTn id="32"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bldLvl="0"/>
      <p:bldP spid="12293" grpId="0" bldLvl="0"/>
      <p:bldP spid="12294" grpId="0" bldLvl="0"/>
      <p:bldP spid="12295" grpId="0" bldLvl="0"/>
      <p:bldP spid="12296"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5536" y="909505"/>
            <a:ext cx="7326834" cy="652486"/>
          </a:xfrm>
          <a:prstGeom prst="rect">
            <a:avLst/>
          </a:prstGeom>
          <a:noFill/>
        </p:spPr>
        <p:txBody>
          <a:bodyPr wrap="square">
            <a:spAutoFit/>
          </a:bodyPr>
          <a:lstStyle/>
          <a:p>
            <a:pPr>
              <a:lnSpc>
                <a:spcPct val="130000"/>
              </a:lnSpc>
            </a:pPr>
            <a:r>
              <a:rPr lang="en-US" altLang="zh-CN" sz="2800" b="1" noProof="1">
                <a:solidFill>
                  <a:srgbClr val="002060"/>
                </a:solidFill>
                <a:latin typeface="微软雅黑" panose="020B0503020204020204" pitchFamily="34" charset="-122"/>
                <a:ea typeface="微软雅黑" panose="020B0503020204020204" pitchFamily="34" charset="-122"/>
              </a:rPr>
              <a:t>Ⅰ.</a:t>
            </a:r>
            <a:r>
              <a:rPr lang="zh-CN" altLang="en-US" sz="2800" b="1" noProof="1">
                <a:solidFill>
                  <a:srgbClr val="002060"/>
                </a:solidFill>
                <a:latin typeface="微软雅黑" panose="020B0503020204020204" pitchFamily="34" charset="-122"/>
                <a:ea typeface="微软雅黑" panose="020B0503020204020204" pitchFamily="34" charset="-122"/>
              </a:rPr>
              <a:t>单项选择。</a:t>
            </a:r>
          </a:p>
        </p:txBody>
      </p:sp>
      <p:sp>
        <p:nvSpPr>
          <p:cNvPr id="5" name="文本框 1"/>
          <p:cNvSpPr txBox="1"/>
          <p:nvPr/>
        </p:nvSpPr>
        <p:spPr>
          <a:xfrm>
            <a:off x="3282950" y="385465"/>
            <a:ext cx="2744788" cy="746125"/>
          </a:xfrm>
          <a:prstGeom prst="rect">
            <a:avLst/>
          </a:prstGeom>
          <a:noFill/>
        </p:spPr>
        <p:txBody>
          <a:bodyPr wrap="none" lIns="68580" tIns="34290" rIns="68580" bIns="34290">
            <a:spAutoFit/>
          </a:bodyPr>
          <a:lstStyle/>
          <a:p>
            <a:r>
              <a:rPr lang="en-US" altLang="zh-CN" sz="4400" b="1" noProof="1">
                <a:solidFill>
                  <a:srgbClr val="0000E1"/>
                </a:solidFill>
                <a:effectLst>
                  <a:outerShdw blurRad="38100" dist="38100" dir="2700000" algn="tl">
                    <a:srgbClr val="000000">
                      <a:alpha val="43137"/>
                    </a:srgbClr>
                  </a:outerShdw>
                </a:effectLst>
                <a:cs typeface="Arial" panose="020B0604020202020204" pitchFamily="34" charset="0"/>
              </a:rPr>
              <a:t>Exercises</a:t>
            </a:r>
          </a:p>
        </p:txBody>
      </p:sp>
      <p:sp>
        <p:nvSpPr>
          <p:cNvPr id="6" name="文本框 1"/>
          <p:cNvSpPr txBox="1"/>
          <p:nvPr/>
        </p:nvSpPr>
        <p:spPr>
          <a:xfrm>
            <a:off x="508000" y="1465842"/>
            <a:ext cx="8168456" cy="3410164"/>
          </a:xfrm>
          <a:prstGeom prst="rect">
            <a:avLst/>
          </a:prstGeom>
          <a:noFill/>
        </p:spPr>
        <p:txBody>
          <a:bodyPr wrap="square">
            <a:spAutoFit/>
          </a:bodyPr>
          <a:lstStyle/>
          <a:p>
            <a:pPr>
              <a:lnSpc>
                <a:spcPct val="110000"/>
              </a:lnSpc>
            </a:pPr>
            <a:r>
              <a:rPr lang="en-US" altLang="zh-CN" sz="2800" b="1" noProof="1">
                <a:latin typeface="Times New Roman" panose="02020603050405020304" pitchFamily="18" charset="0"/>
              </a:rPr>
              <a:t>1. If you read a lot, your life will be full ______ </a:t>
            </a:r>
          </a:p>
          <a:p>
            <a:pPr>
              <a:lnSpc>
                <a:spcPct val="110000"/>
              </a:lnSpc>
            </a:pPr>
            <a:r>
              <a:rPr lang="en-US" altLang="zh-CN" sz="2800" b="1" noProof="1">
                <a:latin typeface="Times New Roman" panose="02020603050405020304" pitchFamily="18" charset="0"/>
              </a:rPr>
              <a:t>    pleasure. </a:t>
            </a:r>
          </a:p>
          <a:p>
            <a:pPr>
              <a:lnSpc>
                <a:spcPct val="110000"/>
              </a:lnSpc>
            </a:pPr>
            <a:r>
              <a:rPr lang="en-US" altLang="zh-CN" sz="2800" b="1" noProof="1">
                <a:latin typeface="Times New Roman" panose="02020603050405020304" pitchFamily="18" charset="0"/>
              </a:rPr>
              <a:t>      A.by	    B. of            C. for	   D. with</a:t>
            </a:r>
          </a:p>
          <a:p>
            <a:pPr>
              <a:lnSpc>
                <a:spcPct val="110000"/>
              </a:lnSpc>
            </a:pPr>
            <a:r>
              <a:rPr lang="en-US" altLang="zh-CN" sz="2800" b="1" noProof="1">
                <a:latin typeface="Times New Roman" panose="02020603050405020304" pitchFamily="18" charset="0"/>
              </a:rPr>
              <a:t>2. — Chinese astronauts can also walk in space now.</a:t>
            </a:r>
          </a:p>
          <a:p>
            <a:pPr>
              <a:lnSpc>
                <a:spcPct val="110000"/>
              </a:lnSpc>
            </a:pPr>
            <a:r>
              <a:rPr lang="en-US" altLang="zh-CN" sz="2800" b="1" noProof="1">
                <a:latin typeface="Times New Roman" panose="02020603050405020304" pitchFamily="18" charset="0"/>
              </a:rPr>
              <a:t>    — Yes, they’re ______ our nation. </a:t>
            </a:r>
          </a:p>
          <a:p>
            <a:pPr>
              <a:lnSpc>
                <a:spcPct val="110000"/>
              </a:lnSpc>
            </a:pPr>
            <a:r>
              <a:rPr lang="en-US" altLang="zh-CN" sz="2800" b="1" noProof="1">
                <a:latin typeface="Times New Roman" panose="02020603050405020304" pitchFamily="18" charset="0"/>
              </a:rPr>
              <a:t>      A. proud of 	          B. pleased with        </a:t>
            </a:r>
          </a:p>
          <a:p>
            <a:pPr>
              <a:lnSpc>
                <a:spcPct val="110000"/>
              </a:lnSpc>
            </a:pPr>
            <a:r>
              <a:rPr lang="en-US" altLang="zh-CN" sz="2800" b="1" noProof="1">
                <a:latin typeface="Times New Roman" panose="02020603050405020304" pitchFamily="18" charset="0"/>
              </a:rPr>
              <a:t>      C. the pride of 	D. known for</a:t>
            </a:r>
          </a:p>
        </p:txBody>
      </p:sp>
      <p:sp>
        <p:nvSpPr>
          <p:cNvPr id="7" name="文本框 2"/>
          <p:cNvSpPr txBox="1"/>
          <p:nvPr/>
        </p:nvSpPr>
        <p:spPr>
          <a:xfrm>
            <a:off x="6804248" y="1435162"/>
            <a:ext cx="576065" cy="566309"/>
          </a:xfrm>
          <a:prstGeom prst="rect">
            <a:avLst/>
          </a:prstGeom>
          <a:noFill/>
        </p:spPr>
        <p:txBody>
          <a:bodyPr wrap="square">
            <a:spAutoFit/>
          </a:bodyPr>
          <a:lstStyle/>
          <a:p>
            <a:pPr>
              <a:lnSpc>
                <a:spcPct val="110000"/>
              </a:lnSpc>
            </a:pPr>
            <a:r>
              <a:rPr lang="en-US" altLang="zh-CN" sz="2800" b="1" noProof="1">
                <a:solidFill>
                  <a:srgbClr val="FF0000"/>
                </a:solidFill>
                <a:latin typeface="Times New Roman" panose="02020603050405020304" pitchFamily="18" charset="0"/>
                <a:cs typeface="Times New Roman" panose="02020603050405020304" pitchFamily="18" charset="0"/>
              </a:rPr>
              <a:t>B</a:t>
            </a:r>
          </a:p>
        </p:txBody>
      </p:sp>
      <p:sp>
        <p:nvSpPr>
          <p:cNvPr id="8" name="文本框 3"/>
          <p:cNvSpPr txBox="1"/>
          <p:nvPr/>
        </p:nvSpPr>
        <p:spPr>
          <a:xfrm>
            <a:off x="3564684" y="3345544"/>
            <a:ext cx="634206" cy="566309"/>
          </a:xfrm>
          <a:prstGeom prst="rect">
            <a:avLst/>
          </a:prstGeom>
          <a:noFill/>
        </p:spPr>
        <p:txBody>
          <a:bodyPr wrap="square">
            <a:spAutoFit/>
          </a:bodyPr>
          <a:lstStyle/>
          <a:p>
            <a:pPr>
              <a:lnSpc>
                <a:spcPct val="110000"/>
              </a:lnSpc>
            </a:pPr>
            <a:r>
              <a:rPr lang="en-US" altLang="zh-CN" sz="2800" b="1" noProof="1">
                <a:solidFill>
                  <a:srgbClr val="FF0000"/>
                </a:solidFill>
                <a:latin typeface="Times New Roman" panose="02020603050405020304" pitchFamily="18" charset="0"/>
                <a:cs typeface="Times New Roman" panose="02020603050405020304" pitchFamily="18" charset="0"/>
              </a:rPr>
              <a:t>C</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43608" y="627534"/>
            <a:ext cx="7594674" cy="4013406"/>
          </a:xfrm>
          <a:prstGeom prst="rect">
            <a:avLst/>
          </a:prstGeom>
          <a:noFill/>
        </p:spPr>
        <p:txBody>
          <a:bodyPr wrap="square">
            <a:spAutoFit/>
          </a:bodyPr>
          <a:lstStyle/>
          <a:p>
            <a:pPr>
              <a:lnSpc>
                <a:spcPct val="130000"/>
              </a:lnSpc>
            </a:pPr>
            <a:r>
              <a:rPr lang="en-US" altLang="zh-CN" sz="2800" b="1" noProof="1">
                <a:latin typeface="Times New Roman" panose="02020603050405020304" pitchFamily="18" charset="0"/>
                <a:ea typeface="方正楷体简体" panose="03000509000000000000" pitchFamily="65" charset="-122"/>
                <a:cs typeface="Times New Roman" panose="02020603050405020304" pitchFamily="18" charset="0"/>
              </a:rPr>
              <a:t>3</a:t>
            </a:r>
            <a:r>
              <a:rPr lang="zh-CN" altLang="en-US" sz="2800" b="1" noProof="1">
                <a:latin typeface="Times New Roman" panose="02020603050405020304" pitchFamily="18" charset="0"/>
                <a:ea typeface="方正楷体简体" panose="03000509000000000000" pitchFamily="65" charset="-122"/>
                <a:cs typeface="Times New Roman" panose="02020603050405020304" pitchFamily="18" charset="0"/>
              </a:rPr>
              <a:t>. Although many great people ever failed, they </a:t>
            </a:r>
            <a:endParaRPr lang="en-US" altLang="zh-CN" sz="2800" b="1" noProof="1">
              <a:latin typeface="Times New Roman" panose="02020603050405020304" pitchFamily="18" charset="0"/>
              <a:ea typeface="方正楷体简体" panose="03000509000000000000" pitchFamily="65" charset="-122"/>
              <a:cs typeface="Times New Roman" panose="02020603050405020304" pitchFamily="18" charset="0"/>
            </a:endParaRPr>
          </a:p>
          <a:p>
            <a:pPr>
              <a:lnSpc>
                <a:spcPct val="130000"/>
              </a:lnSpc>
            </a:pPr>
            <a:r>
              <a:rPr lang="en-US" altLang="zh-CN" sz="2800" b="1" noProof="1">
                <a:latin typeface="Times New Roman" panose="02020603050405020304" pitchFamily="18" charset="0"/>
                <a:ea typeface="方正楷体简体" panose="03000509000000000000" pitchFamily="65" charset="-122"/>
                <a:cs typeface="Times New Roman" panose="02020603050405020304" pitchFamily="18" charset="0"/>
              </a:rPr>
              <a:t>    </a:t>
            </a:r>
            <a:r>
              <a:rPr lang="zh-CN" altLang="en-US" sz="2800" b="1" noProof="1">
                <a:latin typeface="Times New Roman" panose="02020603050405020304" pitchFamily="18" charset="0"/>
                <a:ea typeface="方正楷体简体" panose="03000509000000000000" pitchFamily="65" charset="-122"/>
                <a:cs typeface="Times New Roman" panose="02020603050405020304" pitchFamily="18" charset="0"/>
              </a:rPr>
              <a:t>never ______ and managed to succeed. </a:t>
            </a:r>
          </a:p>
          <a:p>
            <a:pPr>
              <a:lnSpc>
                <a:spcPct val="130000"/>
              </a:lnSpc>
            </a:pPr>
            <a:r>
              <a:rPr lang="zh-CN" altLang="en-US" sz="2800" b="1" noProof="1">
                <a:latin typeface="Times New Roman" panose="02020603050405020304" pitchFamily="18" charset="0"/>
                <a:ea typeface="方正楷体简体" panose="03000509000000000000" pitchFamily="65" charset="-122"/>
                <a:cs typeface="Times New Roman" panose="02020603050405020304" pitchFamily="18" charset="0"/>
              </a:rPr>
              <a:t>   A. set out                      B. stayed up   </a:t>
            </a:r>
            <a:endParaRPr lang="en-US" altLang="zh-CN" sz="2800" b="1" noProof="1">
              <a:latin typeface="Times New Roman" panose="02020603050405020304" pitchFamily="18" charset="0"/>
              <a:ea typeface="方正楷体简体" panose="03000509000000000000" pitchFamily="65" charset="-122"/>
              <a:cs typeface="Times New Roman" panose="02020603050405020304" pitchFamily="18" charset="0"/>
            </a:endParaRPr>
          </a:p>
          <a:p>
            <a:pPr>
              <a:lnSpc>
                <a:spcPct val="130000"/>
              </a:lnSpc>
            </a:pPr>
            <a:r>
              <a:rPr lang="en-US" altLang="zh-CN" sz="2800" b="1" noProof="1">
                <a:latin typeface="Times New Roman" panose="02020603050405020304" pitchFamily="18" charset="0"/>
                <a:ea typeface="方正楷体简体" panose="03000509000000000000" pitchFamily="65" charset="-122"/>
                <a:cs typeface="Times New Roman" panose="02020603050405020304" pitchFamily="18" charset="0"/>
              </a:rPr>
              <a:t>  </a:t>
            </a:r>
            <a:r>
              <a:rPr lang="zh-CN" altLang="en-US" sz="2800" b="1" noProof="1">
                <a:latin typeface="Times New Roman" panose="02020603050405020304" pitchFamily="18" charset="0"/>
                <a:ea typeface="方正楷体简体" panose="03000509000000000000" pitchFamily="65" charset="-122"/>
                <a:cs typeface="Times New Roman" panose="02020603050405020304" pitchFamily="18" charset="0"/>
              </a:rPr>
              <a:t>C. kept on	                     D. gave up</a:t>
            </a:r>
          </a:p>
          <a:p>
            <a:pPr>
              <a:lnSpc>
                <a:spcPct val="130000"/>
              </a:lnSpc>
            </a:pPr>
            <a:r>
              <a:rPr lang="en-US" altLang="zh-CN" sz="2800" b="1" noProof="1">
                <a:latin typeface="Times New Roman" panose="02020603050405020304" pitchFamily="18" charset="0"/>
                <a:ea typeface="方正楷体简体" panose="03000509000000000000" pitchFamily="65" charset="-122"/>
                <a:cs typeface="Times New Roman" panose="02020603050405020304" pitchFamily="18" charset="0"/>
              </a:rPr>
              <a:t>4</a:t>
            </a:r>
            <a:r>
              <a:rPr lang="zh-CN" altLang="en-US" sz="2800" b="1" noProof="1">
                <a:latin typeface="Times New Roman" panose="02020603050405020304" pitchFamily="18" charset="0"/>
                <a:ea typeface="方正楷体简体" panose="03000509000000000000" pitchFamily="65" charset="-122"/>
                <a:cs typeface="Times New Roman" panose="02020603050405020304" pitchFamily="18" charset="0"/>
              </a:rPr>
              <a:t>. We have to ______ our sports meeting till next </a:t>
            </a:r>
            <a:endParaRPr lang="en-US" altLang="zh-CN" sz="2800" b="1" noProof="1">
              <a:latin typeface="Times New Roman" panose="02020603050405020304" pitchFamily="18" charset="0"/>
              <a:ea typeface="方正楷体简体" panose="03000509000000000000" pitchFamily="65" charset="-122"/>
              <a:cs typeface="Times New Roman" panose="02020603050405020304" pitchFamily="18" charset="0"/>
            </a:endParaRPr>
          </a:p>
          <a:p>
            <a:pPr>
              <a:lnSpc>
                <a:spcPct val="130000"/>
              </a:lnSpc>
            </a:pPr>
            <a:r>
              <a:rPr lang="en-US" altLang="zh-CN" sz="2800" b="1" noProof="1">
                <a:latin typeface="Times New Roman" panose="02020603050405020304" pitchFamily="18" charset="0"/>
                <a:ea typeface="方正楷体简体" panose="03000509000000000000" pitchFamily="65" charset="-122"/>
                <a:cs typeface="Times New Roman" panose="02020603050405020304" pitchFamily="18" charset="0"/>
              </a:rPr>
              <a:t>    </a:t>
            </a:r>
            <a:r>
              <a:rPr lang="zh-CN" altLang="en-US" sz="2800" b="1" noProof="1">
                <a:latin typeface="Times New Roman" panose="02020603050405020304" pitchFamily="18" charset="0"/>
                <a:ea typeface="方正楷体简体" panose="03000509000000000000" pitchFamily="65" charset="-122"/>
                <a:cs typeface="Times New Roman" panose="02020603050405020304" pitchFamily="18" charset="0"/>
              </a:rPr>
              <a:t>week because of the heavy rain. </a:t>
            </a:r>
          </a:p>
          <a:p>
            <a:pPr>
              <a:lnSpc>
                <a:spcPct val="130000"/>
              </a:lnSpc>
            </a:pPr>
            <a:r>
              <a:rPr lang="zh-CN" altLang="en-US" sz="2800" b="1" noProof="1">
                <a:latin typeface="Times New Roman" panose="02020603050405020304" pitchFamily="18" charset="0"/>
                <a:ea typeface="方正楷体简体" panose="03000509000000000000" pitchFamily="65" charset="-122"/>
                <a:cs typeface="Times New Roman" panose="02020603050405020304" pitchFamily="18" charset="0"/>
              </a:rPr>
              <a:t>   A. take off   B. get off   C. put off     D. set off</a:t>
            </a:r>
          </a:p>
        </p:txBody>
      </p:sp>
      <p:sp>
        <p:nvSpPr>
          <p:cNvPr id="3" name="文本框 2"/>
          <p:cNvSpPr txBox="1"/>
          <p:nvPr/>
        </p:nvSpPr>
        <p:spPr>
          <a:xfrm>
            <a:off x="2627784" y="1275606"/>
            <a:ext cx="1090613" cy="523220"/>
          </a:xfrm>
          <a:prstGeom prst="rect">
            <a:avLst/>
          </a:prstGeom>
          <a:noFill/>
        </p:spPr>
        <p:txBody>
          <a:bodyPr>
            <a:spAutoFit/>
          </a:bodyPr>
          <a:lstStyle/>
          <a:p>
            <a:r>
              <a:rPr lang="en-US" altLang="zh-CN" sz="2800" b="1" noProof="1">
                <a:solidFill>
                  <a:srgbClr val="FF0000"/>
                </a:solidFill>
                <a:latin typeface="Times New Roman" panose="02020603050405020304" pitchFamily="18" charset="0"/>
                <a:ea typeface="方正楷体简体" panose="03000509000000000000" pitchFamily="65" charset="-122"/>
                <a:cs typeface="Times New Roman" panose="02020603050405020304" pitchFamily="18" charset="0"/>
              </a:rPr>
              <a:t>D</a:t>
            </a:r>
          </a:p>
        </p:txBody>
      </p:sp>
      <p:sp>
        <p:nvSpPr>
          <p:cNvPr id="4" name="文本框 3"/>
          <p:cNvSpPr txBox="1"/>
          <p:nvPr/>
        </p:nvSpPr>
        <p:spPr>
          <a:xfrm>
            <a:off x="3491880" y="2912626"/>
            <a:ext cx="765969" cy="523220"/>
          </a:xfrm>
          <a:prstGeom prst="rect">
            <a:avLst/>
          </a:prstGeom>
          <a:noFill/>
        </p:spPr>
        <p:txBody>
          <a:bodyPr wrap="square">
            <a:spAutoFit/>
          </a:bodyPr>
          <a:lstStyle/>
          <a:p>
            <a:r>
              <a:rPr lang="en-US" altLang="zh-CN" sz="2800" b="1" noProof="1">
                <a:solidFill>
                  <a:srgbClr val="FF0000"/>
                </a:solidFill>
                <a:latin typeface="Times New Roman" panose="02020603050405020304" pitchFamily="18" charset="0"/>
                <a:ea typeface="方正楷体简体" panose="03000509000000000000" pitchFamily="65" charset="-122"/>
                <a:cs typeface="Times New Roman" panose="02020603050405020304" pitchFamily="18" charset="0"/>
              </a:rPr>
              <a:t>C</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2"/>
          <p:cNvSpPr txBox="1">
            <a:spLocks noChangeArrowheads="1"/>
          </p:cNvSpPr>
          <p:nvPr/>
        </p:nvSpPr>
        <p:spPr bwMode="auto">
          <a:xfrm>
            <a:off x="973013" y="961205"/>
            <a:ext cx="7991475" cy="31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Font typeface="Arial" panose="020B0604020202020204" pitchFamily="34" charset="0"/>
              <a:buNone/>
            </a:pPr>
            <a:r>
              <a:rPr lang="en-US" altLang="zh-CN" sz="2800" b="1" dirty="0">
                <a:solidFill>
                  <a:srgbClr val="000000"/>
                </a:solidFill>
                <a:latin typeface="Times New Roman" panose="02020603050405020304" pitchFamily="18" charset="0"/>
                <a:cs typeface="Times New Roman" panose="02020603050405020304" pitchFamily="18" charset="0"/>
              </a:rPr>
              <a:t>5.</a:t>
            </a:r>
            <a:r>
              <a:rPr lang="zh-CN" altLang="zh-CN" sz="2800" b="1" dirty="0">
                <a:solidFill>
                  <a:srgbClr val="000000"/>
                </a:solidFill>
                <a:latin typeface="Times New Roman" panose="02020603050405020304" pitchFamily="18" charset="0"/>
                <a:cs typeface="Times New Roman" panose="02020603050405020304" pitchFamily="18" charset="0"/>
              </a:rPr>
              <a:t> _</a:t>
            </a:r>
            <a:r>
              <a:rPr lang="zh-CN" altLang="zh-CN" sz="2800" b="1" dirty="0">
                <a:solidFill>
                  <a:srgbClr val="000000"/>
                </a:solidFill>
                <a:latin typeface="Times New Roman" panose="02020603050405020304" pitchFamily="18" charset="0"/>
                <a:ea typeface="幼圆" pitchFamily="49" charset="-122"/>
                <a:cs typeface="Times New Roman" panose="02020603050405020304" pitchFamily="18" charset="0"/>
              </a:rPr>
              <a:t>__</a:t>
            </a:r>
            <a:r>
              <a:rPr lang="zh-CN" altLang="zh-CN" sz="2800" b="1" dirty="0">
                <a:solidFill>
                  <a:srgbClr val="000000"/>
                </a:solidFill>
                <a:latin typeface="Times New Roman" panose="02020603050405020304" pitchFamily="18" charset="0"/>
                <a:cs typeface="Times New Roman" panose="02020603050405020304" pitchFamily="18" charset="0"/>
              </a:rPr>
              <a:t>__ you __</a:t>
            </a:r>
            <a:r>
              <a:rPr lang="zh-CN" altLang="zh-CN" sz="2800" b="1" dirty="0">
                <a:solidFill>
                  <a:srgbClr val="000000"/>
                </a:solidFill>
                <a:latin typeface="Times New Roman" panose="02020603050405020304" pitchFamily="18" charset="0"/>
                <a:ea typeface="幼圆" pitchFamily="49" charset="-122"/>
                <a:cs typeface="Times New Roman" panose="02020603050405020304" pitchFamily="18" charset="0"/>
              </a:rPr>
              <a:t>___</a:t>
            </a:r>
            <a:r>
              <a:rPr lang="zh-CN" altLang="zh-CN" sz="2800" b="1" dirty="0">
                <a:solidFill>
                  <a:srgbClr val="000000"/>
                </a:solidFill>
                <a:latin typeface="Times New Roman" panose="02020603050405020304" pitchFamily="18" charset="0"/>
                <a:cs typeface="Times New Roman" panose="02020603050405020304" pitchFamily="18" charset="0"/>
              </a:rPr>
              <a:t>_ to play _</a:t>
            </a:r>
            <a:r>
              <a:rPr lang="zh-CN" altLang="zh-CN" sz="2800" b="1" dirty="0">
                <a:solidFill>
                  <a:srgbClr val="000000"/>
                </a:solidFill>
                <a:latin typeface="Times New Roman" panose="02020603050405020304" pitchFamily="18" charset="0"/>
                <a:ea typeface="幼圆" pitchFamily="49" charset="-122"/>
                <a:cs typeface="Times New Roman" panose="02020603050405020304" pitchFamily="18" charset="0"/>
              </a:rPr>
              <a:t>___</a:t>
            </a:r>
            <a:r>
              <a:rPr lang="zh-CN" altLang="zh-CN" sz="2800" b="1" dirty="0">
                <a:solidFill>
                  <a:srgbClr val="000000"/>
                </a:solidFill>
                <a:latin typeface="Times New Roman" panose="02020603050405020304" pitchFamily="18" charset="0"/>
                <a:cs typeface="Times New Roman" panose="02020603050405020304" pitchFamily="18" charset="0"/>
              </a:rPr>
              <a:t>__?</a:t>
            </a:r>
          </a:p>
          <a:p>
            <a:pPr>
              <a:lnSpc>
                <a:spcPct val="120000"/>
              </a:lnSpc>
              <a:buFont typeface="Arial" panose="020B0604020202020204" pitchFamily="34" charset="0"/>
              <a:buNone/>
            </a:pPr>
            <a:r>
              <a:rPr lang="zh-CN" altLang="zh-CN" sz="2800" b="1" dirty="0">
                <a:solidFill>
                  <a:srgbClr val="000000"/>
                </a:solidFill>
                <a:latin typeface="Times New Roman" panose="02020603050405020304" pitchFamily="18" charset="0"/>
                <a:cs typeface="Times New Roman" panose="02020603050405020304" pitchFamily="18" charset="0"/>
              </a:rPr>
              <a:t>    A. Used</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Times New Roman" panose="02020603050405020304" pitchFamily="18" charset="0"/>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to;</a:t>
            </a:r>
            <a:r>
              <a:rPr lang="zh-CN" altLang="zh-CN" sz="2800" b="1" dirty="0">
                <a:solidFill>
                  <a:srgbClr val="000000"/>
                </a:solidFill>
                <a:latin typeface="Times New Roman" panose="02020603050405020304" pitchFamily="18" charset="0"/>
                <a:cs typeface="Times New Roman" panose="02020603050405020304" pitchFamily="18" charset="0"/>
              </a:rPr>
              <a:t>violin     B. Did</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Times New Roman" panose="02020603050405020304" pitchFamily="18" charset="0"/>
                <a:cs typeface="Times New Roman" panose="02020603050405020304" pitchFamily="18" charset="0"/>
              </a:rPr>
              <a:t> use</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Times New Roman" panose="02020603050405020304" pitchFamily="18" charset="0"/>
                <a:ea typeface="幼圆" pitchFamily="49" charset="-122"/>
                <a:cs typeface="Times New Roman" panose="02020603050405020304" pitchFamily="18" charset="0"/>
              </a:rPr>
              <a:t>violin   </a:t>
            </a:r>
          </a:p>
          <a:p>
            <a:pPr>
              <a:lnSpc>
                <a:spcPct val="120000"/>
              </a:lnSpc>
              <a:buFont typeface="Arial" panose="020B0604020202020204" pitchFamily="34" charset="0"/>
              <a:buNone/>
            </a:pPr>
            <a:r>
              <a:rPr lang="zh-CN" altLang="zh-CN" sz="2800" b="1" dirty="0">
                <a:solidFill>
                  <a:srgbClr val="000000"/>
                </a:solidFill>
                <a:latin typeface="Times New Roman" panose="02020603050405020304" pitchFamily="18" charset="0"/>
                <a:ea typeface="幼圆" pitchFamily="49" charset="-122"/>
                <a:cs typeface="Times New Roman" panose="02020603050405020304" pitchFamily="18" charset="0"/>
              </a:rPr>
              <a:t>    C. Did</a:t>
            </a:r>
            <a:r>
              <a:rPr lang="en-US" altLang="zh-CN" sz="2800" b="1" dirty="0">
                <a:solidFill>
                  <a:srgbClr val="000000"/>
                </a:solidFill>
                <a:latin typeface="Times New Roman" panose="02020603050405020304" pitchFamily="18" charset="0"/>
                <a:ea typeface="幼圆" pitchFamily="49" charset="-122"/>
                <a:cs typeface="Times New Roman" panose="02020603050405020304" pitchFamily="18" charset="0"/>
              </a:rPr>
              <a:t>;</a:t>
            </a:r>
            <a:r>
              <a:rPr lang="zh-CN" altLang="zh-CN" sz="2800" b="1" dirty="0">
                <a:solidFill>
                  <a:srgbClr val="000000"/>
                </a:solidFill>
                <a:latin typeface="Times New Roman" panose="02020603050405020304" pitchFamily="18" charset="0"/>
                <a:ea typeface="幼圆" pitchFamily="49" charset="-122"/>
                <a:cs typeface="Times New Roman" panose="02020603050405020304" pitchFamily="18" charset="0"/>
              </a:rPr>
              <a:t>use</a:t>
            </a:r>
            <a:r>
              <a:rPr lang="en-US" altLang="zh-CN" sz="2800" b="1" dirty="0">
                <a:solidFill>
                  <a:srgbClr val="000000"/>
                </a:solidFill>
                <a:latin typeface="Times New Roman" panose="02020603050405020304" pitchFamily="18" charset="0"/>
                <a:ea typeface="幼圆" pitchFamily="49" charset="-122"/>
                <a:cs typeface="Times New Roman" panose="02020603050405020304" pitchFamily="18" charset="0"/>
              </a:rPr>
              <a:t>;</a:t>
            </a:r>
            <a:r>
              <a:rPr lang="zh-CN" altLang="zh-CN" sz="2800" b="1" dirty="0">
                <a:solidFill>
                  <a:srgbClr val="000000"/>
                </a:solidFill>
                <a:latin typeface="Times New Roman" panose="02020603050405020304" pitchFamily="18" charset="0"/>
                <a:ea typeface="幼圆" pitchFamily="49" charset="-122"/>
                <a:cs typeface="Times New Roman" panose="02020603050405020304" pitchFamily="18" charset="0"/>
              </a:rPr>
              <a:t> the violin</a:t>
            </a:r>
          </a:p>
          <a:p>
            <a:pPr>
              <a:lnSpc>
                <a:spcPct val="120000"/>
              </a:lnSpc>
              <a:buFont typeface="Arial" panose="020B0604020202020204" pitchFamily="34" charset="0"/>
              <a:buNone/>
            </a:pPr>
            <a:r>
              <a:rPr lang="en-US" altLang="zh-CN" sz="2800" b="1" dirty="0">
                <a:solidFill>
                  <a:srgbClr val="000000"/>
                </a:solidFill>
                <a:latin typeface="Times New Roman" panose="02020603050405020304" pitchFamily="18" charset="0"/>
                <a:ea typeface="幼圆" pitchFamily="49" charset="-122"/>
                <a:cs typeface="Times New Roman" panose="02020603050405020304" pitchFamily="18" charset="0"/>
              </a:rPr>
              <a:t>6. </a:t>
            </a:r>
            <a:r>
              <a:rPr lang="zh-CN" altLang="zh-CN" sz="2800" b="1" dirty="0">
                <a:solidFill>
                  <a:srgbClr val="000000"/>
                </a:solidFill>
                <a:latin typeface="Times New Roman" panose="02020603050405020304" pitchFamily="18" charset="0"/>
                <a:ea typeface="幼圆" pitchFamily="49" charset="-122"/>
                <a:cs typeface="Times New Roman" panose="02020603050405020304" pitchFamily="18" charset="0"/>
              </a:rPr>
              <a:t>There used to be no trees in front of our</a:t>
            </a:r>
            <a:endParaRPr lang="en-US" altLang="zh-CN" sz="2800" b="1" dirty="0">
              <a:solidFill>
                <a:srgbClr val="000000"/>
              </a:solidFill>
              <a:latin typeface="Times New Roman" panose="02020603050405020304" pitchFamily="18" charset="0"/>
              <a:ea typeface="幼圆" pitchFamily="49" charset="-122"/>
              <a:cs typeface="Times New Roman" panose="02020603050405020304" pitchFamily="18" charset="0"/>
            </a:endParaRPr>
          </a:p>
          <a:p>
            <a:pPr>
              <a:lnSpc>
                <a:spcPct val="120000"/>
              </a:lnSpc>
              <a:buFont typeface="Arial" panose="020B0604020202020204" pitchFamily="34" charset="0"/>
              <a:buNone/>
            </a:pPr>
            <a:r>
              <a:rPr lang="en-US" altLang="zh-CN" sz="2800" b="1" dirty="0">
                <a:solidFill>
                  <a:srgbClr val="000000"/>
                </a:solidFill>
                <a:latin typeface="Times New Roman" panose="02020603050405020304" pitchFamily="18" charset="0"/>
                <a:ea typeface="幼圆" pitchFamily="49" charset="-122"/>
                <a:cs typeface="Times New Roman" panose="02020603050405020304" pitchFamily="18" charset="0"/>
              </a:rPr>
              <a:t>      </a:t>
            </a:r>
            <a:r>
              <a:rPr lang="zh-CN" altLang="zh-CN" sz="2800" b="1" dirty="0">
                <a:solidFill>
                  <a:srgbClr val="000000"/>
                </a:solidFill>
                <a:latin typeface="Times New Roman" panose="02020603050405020304" pitchFamily="18" charset="0"/>
                <a:ea typeface="幼圆" pitchFamily="49" charset="-122"/>
                <a:cs typeface="Times New Roman" panose="02020603050405020304" pitchFamily="18" charset="0"/>
              </a:rPr>
              <a:t>classroom, ______?</a:t>
            </a:r>
          </a:p>
          <a:p>
            <a:pPr>
              <a:lnSpc>
                <a:spcPct val="120000"/>
              </a:lnSpc>
              <a:buFont typeface="Arial" panose="020B0604020202020204" pitchFamily="34" charset="0"/>
              <a:buNone/>
            </a:pPr>
            <a:r>
              <a:rPr lang="zh-CN" altLang="zh-CN" sz="2800" b="1" dirty="0">
                <a:solidFill>
                  <a:srgbClr val="000000"/>
                </a:solidFill>
                <a:latin typeface="Times New Roman" panose="02020603050405020304" pitchFamily="18" charset="0"/>
                <a:ea typeface="幼圆" pitchFamily="49" charset="-122"/>
                <a:cs typeface="Times New Roman" panose="02020603050405020304" pitchFamily="18" charset="0"/>
              </a:rPr>
              <a:t>    A. wasn</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Times New Roman" panose="02020603050405020304" pitchFamily="18" charset="0"/>
                <a:ea typeface="幼圆" pitchFamily="49" charset="-122"/>
                <a:cs typeface="Times New Roman" panose="02020603050405020304" pitchFamily="18" charset="0"/>
              </a:rPr>
              <a:t>t there      B. did there   C. didn</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Times New Roman" panose="02020603050405020304" pitchFamily="18" charset="0"/>
                <a:ea typeface="幼圆" pitchFamily="49" charset="-122"/>
                <a:cs typeface="Times New Roman" panose="02020603050405020304" pitchFamily="18" charset="0"/>
              </a:rPr>
              <a:t>t there</a:t>
            </a:r>
          </a:p>
        </p:txBody>
      </p:sp>
      <p:sp>
        <p:nvSpPr>
          <p:cNvPr id="87043" name="Text Box 3"/>
          <p:cNvSpPr txBox="1">
            <a:spLocks noChangeArrowheads="1"/>
          </p:cNvSpPr>
          <p:nvPr/>
        </p:nvSpPr>
        <p:spPr bwMode="auto">
          <a:xfrm>
            <a:off x="1665064" y="954240"/>
            <a:ext cx="674688" cy="56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buFont typeface="Arial" panose="020B0604020202020204" pitchFamily="34" charset="0"/>
              <a:buNone/>
            </a:pPr>
            <a:r>
              <a:rPr lang="en-US" altLang="zh-CN" sz="2800" b="1">
                <a:solidFill>
                  <a:srgbClr val="FF0000"/>
                </a:solidFill>
                <a:latin typeface="Times New Roman" panose="02020603050405020304" pitchFamily="18" charset="0"/>
                <a:cs typeface="Times New Roman" panose="02020603050405020304" pitchFamily="18" charset="0"/>
              </a:rPr>
              <a:t>C</a:t>
            </a:r>
            <a:endParaRPr lang="en-US" altLang="zh-CN" sz="2800" b="1">
              <a:solidFill>
                <a:srgbClr val="FF0000"/>
              </a:solidFill>
              <a:latin typeface="Times New Roman" panose="02020603050405020304" pitchFamily="18" charset="0"/>
              <a:ea typeface="幼圆" pitchFamily="49" charset="-122"/>
              <a:cs typeface="Times New Roman" panose="02020603050405020304" pitchFamily="18" charset="0"/>
            </a:endParaRPr>
          </a:p>
        </p:txBody>
      </p:sp>
      <p:sp>
        <p:nvSpPr>
          <p:cNvPr id="87044" name="Text Box 3"/>
          <p:cNvSpPr txBox="1">
            <a:spLocks noChangeArrowheads="1"/>
          </p:cNvSpPr>
          <p:nvPr/>
        </p:nvSpPr>
        <p:spPr bwMode="auto">
          <a:xfrm>
            <a:off x="3563888" y="2970464"/>
            <a:ext cx="676275" cy="56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buFont typeface="Arial" panose="020B0604020202020204" pitchFamily="34" charset="0"/>
              <a:buNone/>
            </a:pPr>
            <a:r>
              <a:rPr lang="en-US" altLang="zh-CN" sz="2800" b="1">
                <a:solidFill>
                  <a:srgbClr val="FF0000"/>
                </a:solidFill>
                <a:latin typeface="Times New Roman" panose="02020603050405020304" pitchFamily="18" charset="0"/>
                <a:cs typeface="Times New Roman" panose="02020603050405020304" pitchFamily="18" charset="0"/>
              </a:rPr>
              <a:t>B</a:t>
            </a:r>
            <a:endParaRPr lang="en-US" altLang="zh-CN" sz="2800" b="1">
              <a:solidFill>
                <a:srgbClr val="FF0000"/>
              </a:solidFill>
              <a:latin typeface="Times New Roman" panose="02020603050405020304" pitchFamily="18" charset="0"/>
              <a:ea typeface="幼圆" pitchFamily="49" charset="-122"/>
              <a:cs typeface="Times New Roman" panose="02020603050405020304" pitchFamily="18" charset="0"/>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7043"/>
                                        </p:tgtEl>
                                        <p:attrNameLst>
                                          <p:attrName>style.visibility</p:attrName>
                                        </p:attrNameLst>
                                      </p:cBhvr>
                                      <p:to>
                                        <p:strVal val="visible"/>
                                      </p:to>
                                    </p:set>
                                    <p:animEffect transition="in" filter="wipe(down)">
                                      <p:cBhvr>
                                        <p:cTn id="7" dur="145">
                                          <p:stCondLst>
                                            <p:cond delay="0"/>
                                          </p:stCondLst>
                                        </p:cTn>
                                        <p:tgtEl>
                                          <p:spTgt spid="87043"/>
                                        </p:tgtEl>
                                      </p:cBhvr>
                                    </p:animEffect>
                                    <p:anim calcmode="lin" valueType="num">
                                      <p:cBhvr>
                                        <p:cTn id="8" dur="456">
                                          <p:stCondLst>
                                            <p:cond delay="0"/>
                                          </p:stCondLst>
                                        </p:cTn>
                                        <p:tgtEl>
                                          <p:spTgt spid="87043"/>
                                        </p:tgtEl>
                                        <p:attrNameLst>
                                          <p:attrName>ppt_x</p:attrName>
                                        </p:attrNameLst>
                                      </p:cBhvr>
                                      <p:tavLst>
                                        <p:tav tm="0">
                                          <p:val>
                                            <p:strVal val="#ppt_x-0.25"/>
                                          </p:val>
                                        </p:tav>
                                        <p:tav tm="100000">
                                          <p:val>
                                            <p:strVal val="#ppt_x"/>
                                          </p:val>
                                        </p:tav>
                                      </p:tavLst>
                                    </p:anim>
                                    <p:anim calcmode="lin" valueType="num">
                                      <p:cBhvr>
                                        <p:cTn id="9" dur="166">
                                          <p:stCondLst>
                                            <p:cond delay="0"/>
                                          </p:stCondLst>
                                        </p:cTn>
                                        <p:tgtEl>
                                          <p:spTgt spid="87043"/>
                                        </p:tgtEl>
                                        <p:attrNameLst>
                                          <p:attrName>ppt_y</p:attrName>
                                        </p:attrNameLst>
                                      </p:cBhvr>
                                      <p:tavLst>
                                        <p:tav tm="0" fmla="#ppt_y-sin(pi*$)/3">
                                          <p:val>
                                            <p:fltVal val="0.5"/>
                                          </p:val>
                                        </p:tav>
                                        <p:tav tm="100000">
                                          <p:val>
                                            <p:fltVal val="1"/>
                                          </p:val>
                                        </p:tav>
                                      </p:tavLst>
                                    </p:anim>
                                    <p:anim calcmode="lin" valueType="num">
                                      <p:cBhvr>
                                        <p:cTn id="10" dur="166">
                                          <p:stCondLst>
                                            <p:cond delay="166"/>
                                          </p:stCondLst>
                                        </p:cTn>
                                        <p:tgtEl>
                                          <p:spTgt spid="87043"/>
                                        </p:tgtEl>
                                        <p:attrNameLst>
                                          <p:attrName>ppt_y</p:attrName>
                                        </p:attrNameLst>
                                      </p:cBhvr>
                                      <p:tavLst>
                                        <p:tav tm="0" fmla="#ppt_y-sin(pi*$)/9">
                                          <p:val>
                                            <p:fltVal val="0"/>
                                          </p:val>
                                        </p:tav>
                                        <p:tav tm="100000">
                                          <p:val>
                                            <p:fltVal val="1"/>
                                          </p:val>
                                        </p:tav>
                                      </p:tavLst>
                                    </p:anim>
                                    <p:anim calcmode="lin" valueType="num">
                                      <p:cBhvr>
                                        <p:cTn id="11" dur="83">
                                          <p:stCondLst>
                                            <p:cond delay="331"/>
                                          </p:stCondLst>
                                        </p:cTn>
                                        <p:tgtEl>
                                          <p:spTgt spid="87043"/>
                                        </p:tgtEl>
                                        <p:attrNameLst>
                                          <p:attrName>ppt_y</p:attrName>
                                        </p:attrNameLst>
                                      </p:cBhvr>
                                      <p:tavLst>
                                        <p:tav tm="0" fmla="#ppt_y-sin(pi*$)/27">
                                          <p:val>
                                            <p:fltVal val="0"/>
                                          </p:val>
                                        </p:tav>
                                        <p:tav tm="100000">
                                          <p:val>
                                            <p:fltVal val="1"/>
                                          </p:val>
                                        </p:tav>
                                      </p:tavLst>
                                    </p:anim>
                                    <p:anim calcmode="lin" valueType="num">
                                      <p:cBhvr>
                                        <p:cTn id="12" dur="41">
                                          <p:stCondLst>
                                            <p:cond delay="414"/>
                                          </p:stCondLst>
                                        </p:cTn>
                                        <p:tgtEl>
                                          <p:spTgt spid="87043"/>
                                        </p:tgtEl>
                                        <p:attrNameLst>
                                          <p:attrName>ppt_y</p:attrName>
                                        </p:attrNameLst>
                                      </p:cBhvr>
                                      <p:tavLst>
                                        <p:tav tm="0" fmla="#ppt_y-sin(pi*$)/81">
                                          <p:val>
                                            <p:fltVal val="0"/>
                                          </p:val>
                                        </p:tav>
                                        <p:tav tm="100000">
                                          <p:val>
                                            <p:fltVal val="1"/>
                                          </p:val>
                                        </p:tav>
                                      </p:tavLst>
                                    </p:anim>
                                    <p:animScale>
                                      <p:cBhvr>
                                        <p:cTn id="13" dur="7">
                                          <p:stCondLst>
                                            <p:cond delay="162"/>
                                          </p:stCondLst>
                                        </p:cTn>
                                        <p:tgtEl>
                                          <p:spTgt spid="87043"/>
                                        </p:tgtEl>
                                      </p:cBhvr>
                                      <p:to x="100000" y="60000"/>
                                    </p:animScale>
                                    <p:animScale>
                                      <p:cBhvr>
                                        <p:cTn id="14" dur="41" decel="50000">
                                          <p:stCondLst>
                                            <p:cond delay="169"/>
                                          </p:stCondLst>
                                        </p:cTn>
                                        <p:tgtEl>
                                          <p:spTgt spid="87043"/>
                                        </p:tgtEl>
                                      </p:cBhvr>
                                      <p:to x="100000" y="100000"/>
                                    </p:animScale>
                                    <p:animScale>
                                      <p:cBhvr>
                                        <p:cTn id="15" dur="7">
                                          <p:stCondLst>
                                            <p:cond delay="328"/>
                                          </p:stCondLst>
                                        </p:cTn>
                                        <p:tgtEl>
                                          <p:spTgt spid="87043"/>
                                        </p:tgtEl>
                                      </p:cBhvr>
                                      <p:to x="100000" y="80000"/>
                                    </p:animScale>
                                    <p:animScale>
                                      <p:cBhvr>
                                        <p:cTn id="16" dur="41" decel="50000">
                                          <p:stCondLst>
                                            <p:cond delay="335"/>
                                          </p:stCondLst>
                                        </p:cTn>
                                        <p:tgtEl>
                                          <p:spTgt spid="87043"/>
                                        </p:tgtEl>
                                      </p:cBhvr>
                                      <p:to x="100000" y="100000"/>
                                    </p:animScale>
                                    <p:animScale>
                                      <p:cBhvr>
                                        <p:cTn id="17" dur="7">
                                          <p:stCondLst>
                                            <p:cond delay="410"/>
                                          </p:stCondLst>
                                        </p:cTn>
                                        <p:tgtEl>
                                          <p:spTgt spid="87043"/>
                                        </p:tgtEl>
                                      </p:cBhvr>
                                      <p:to x="100000" y="90000"/>
                                    </p:animScale>
                                    <p:animScale>
                                      <p:cBhvr>
                                        <p:cTn id="18" dur="41" decel="50000">
                                          <p:stCondLst>
                                            <p:cond delay="417"/>
                                          </p:stCondLst>
                                        </p:cTn>
                                        <p:tgtEl>
                                          <p:spTgt spid="87043"/>
                                        </p:tgtEl>
                                      </p:cBhvr>
                                      <p:to x="100000" y="100000"/>
                                    </p:animScale>
                                    <p:animScale>
                                      <p:cBhvr>
                                        <p:cTn id="19" dur="7">
                                          <p:stCondLst>
                                            <p:cond delay="452"/>
                                          </p:stCondLst>
                                        </p:cTn>
                                        <p:tgtEl>
                                          <p:spTgt spid="87043"/>
                                        </p:tgtEl>
                                      </p:cBhvr>
                                      <p:to x="100000" y="95000"/>
                                    </p:animScale>
                                    <p:animScale>
                                      <p:cBhvr>
                                        <p:cTn id="20" dur="41" decel="50000">
                                          <p:stCondLst>
                                            <p:cond delay="458"/>
                                          </p:stCondLst>
                                        </p:cTn>
                                        <p:tgtEl>
                                          <p:spTgt spid="8704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87044"/>
                                        </p:tgtEl>
                                        <p:attrNameLst>
                                          <p:attrName>style.visibility</p:attrName>
                                        </p:attrNameLst>
                                      </p:cBhvr>
                                      <p:to>
                                        <p:strVal val="visible"/>
                                      </p:to>
                                    </p:set>
                                    <p:animEffect transition="in" filter="wipe(down)">
                                      <p:cBhvr>
                                        <p:cTn id="25" dur="145">
                                          <p:stCondLst>
                                            <p:cond delay="0"/>
                                          </p:stCondLst>
                                        </p:cTn>
                                        <p:tgtEl>
                                          <p:spTgt spid="87044"/>
                                        </p:tgtEl>
                                      </p:cBhvr>
                                    </p:animEffect>
                                    <p:anim calcmode="lin" valueType="num">
                                      <p:cBhvr>
                                        <p:cTn id="26" dur="456">
                                          <p:stCondLst>
                                            <p:cond delay="0"/>
                                          </p:stCondLst>
                                        </p:cTn>
                                        <p:tgtEl>
                                          <p:spTgt spid="87044"/>
                                        </p:tgtEl>
                                        <p:attrNameLst>
                                          <p:attrName>ppt_x</p:attrName>
                                        </p:attrNameLst>
                                      </p:cBhvr>
                                      <p:tavLst>
                                        <p:tav tm="0">
                                          <p:val>
                                            <p:strVal val="#ppt_x-0.25"/>
                                          </p:val>
                                        </p:tav>
                                        <p:tav tm="100000">
                                          <p:val>
                                            <p:strVal val="#ppt_x"/>
                                          </p:val>
                                        </p:tav>
                                      </p:tavLst>
                                    </p:anim>
                                    <p:anim calcmode="lin" valueType="num">
                                      <p:cBhvr>
                                        <p:cTn id="27" dur="166">
                                          <p:stCondLst>
                                            <p:cond delay="0"/>
                                          </p:stCondLst>
                                        </p:cTn>
                                        <p:tgtEl>
                                          <p:spTgt spid="87044"/>
                                        </p:tgtEl>
                                        <p:attrNameLst>
                                          <p:attrName>ppt_y</p:attrName>
                                        </p:attrNameLst>
                                      </p:cBhvr>
                                      <p:tavLst>
                                        <p:tav tm="0" fmla="#ppt_y-sin(pi*$)/3">
                                          <p:val>
                                            <p:fltVal val="0.5"/>
                                          </p:val>
                                        </p:tav>
                                        <p:tav tm="100000">
                                          <p:val>
                                            <p:fltVal val="1"/>
                                          </p:val>
                                        </p:tav>
                                      </p:tavLst>
                                    </p:anim>
                                    <p:anim calcmode="lin" valueType="num">
                                      <p:cBhvr>
                                        <p:cTn id="28" dur="166">
                                          <p:stCondLst>
                                            <p:cond delay="166"/>
                                          </p:stCondLst>
                                        </p:cTn>
                                        <p:tgtEl>
                                          <p:spTgt spid="87044"/>
                                        </p:tgtEl>
                                        <p:attrNameLst>
                                          <p:attrName>ppt_y</p:attrName>
                                        </p:attrNameLst>
                                      </p:cBhvr>
                                      <p:tavLst>
                                        <p:tav tm="0" fmla="#ppt_y-sin(pi*$)/9">
                                          <p:val>
                                            <p:fltVal val="0"/>
                                          </p:val>
                                        </p:tav>
                                        <p:tav tm="100000">
                                          <p:val>
                                            <p:fltVal val="1"/>
                                          </p:val>
                                        </p:tav>
                                      </p:tavLst>
                                    </p:anim>
                                    <p:anim calcmode="lin" valueType="num">
                                      <p:cBhvr>
                                        <p:cTn id="29" dur="83">
                                          <p:stCondLst>
                                            <p:cond delay="331"/>
                                          </p:stCondLst>
                                        </p:cTn>
                                        <p:tgtEl>
                                          <p:spTgt spid="87044"/>
                                        </p:tgtEl>
                                        <p:attrNameLst>
                                          <p:attrName>ppt_y</p:attrName>
                                        </p:attrNameLst>
                                      </p:cBhvr>
                                      <p:tavLst>
                                        <p:tav tm="0" fmla="#ppt_y-sin(pi*$)/27">
                                          <p:val>
                                            <p:fltVal val="0"/>
                                          </p:val>
                                        </p:tav>
                                        <p:tav tm="100000">
                                          <p:val>
                                            <p:fltVal val="1"/>
                                          </p:val>
                                        </p:tav>
                                      </p:tavLst>
                                    </p:anim>
                                    <p:anim calcmode="lin" valueType="num">
                                      <p:cBhvr>
                                        <p:cTn id="30" dur="41">
                                          <p:stCondLst>
                                            <p:cond delay="414"/>
                                          </p:stCondLst>
                                        </p:cTn>
                                        <p:tgtEl>
                                          <p:spTgt spid="87044"/>
                                        </p:tgtEl>
                                        <p:attrNameLst>
                                          <p:attrName>ppt_y</p:attrName>
                                        </p:attrNameLst>
                                      </p:cBhvr>
                                      <p:tavLst>
                                        <p:tav tm="0" fmla="#ppt_y-sin(pi*$)/81">
                                          <p:val>
                                            <p:fltVal val="0"/>
                                          </p:val>
                                        </p:tav>
                                        <p:tav tm="100000">
                                          <p:val>
                                            <p:fltVal val="1"/>
                                          </p:val>
                                        </p:tav>
                                      </p:tavLst>
                                    </p:anim>
                                    <p:animScale>
                                      <p:cBhvr>
                                        <p:cTn id="31" dur="7">
                                          <p:stCondLst>
                                            <p:cond delay="162"/>
                                          </p:stCondLst>
                                        </p:cTn>
                                        <p:tgtEl>
                                          <p:spTgt spid="87044"/>
                                        </p:tgtEl>
                                      </p:cBhvr>
                                      <p:to x="100000" y="60000"/>
                                    </p:animScale>
                                    <p:animScale>
                                      <p:cBhvr>
                                        <p:cTn id="32" dur="41" decel="50000">
                                          <p:stCondLst>
                                            <p:cond delay="169"/>
                                          </p:stCondLst>
                                        </p:cTn>
                                        <p:tgtEl>
                                          <p:spTgt spid="87044"/>
                                        </p:tgtEl>
                                      </p:cBhvr>
                                      <p:to x="100000" y="100000"/>
                                    </p:animScale>
                                    <p:animScale>
                                      <p:cBhvr>
                                        <p:cTn id="33" dur="7">
                                          <p:stCondLst>
                                            <p:cond delay="328"/>
                                          </p:stCondLst>
                                        </p:cTn>
                                        <p:tgtEl>
                                          <p:spTgt spid="87044"/>
                                        </p:tgtEl>
                                      </p:cBhvr>
                                      <p:to x="100000" y="80000"/>
                                    </p:animScale>
                                    <p:animScale>
                                      <p:cBhvr>
                                        <p:cTn id="34" dur="41" decel="50000">
                                          <p:stCondLst>
                                            <p:cond delay="335"/>
                                          </p:stCondLst>
                                        </p:cTn>
                                        <p:tgtEl>
                                          <p:spTgt spid="87044"/>
                                        </p:tgtEl>
                                      </p:cBhvr>
                                      <p:to x="100000" y="100000"/>
                                    </p:animScale>
                                    <p:animScale>
                                      <p:cBhvr>
                                        <p:cTn id="35" dur="7">
                                          <p:stCondLst>
                                            <p:cond delay="410"/>
                                          </p:stCondLst>
                                        </p:cTn>
                                        <p:tgtEl>
                                          <p:spTgt spid="87044"/>
                                        </p:tgtEl>
                                      </p:cBhvr>
                                      <p:to x="100000" y="90000"/>
                                    </p:animScale>
                                    <p:animScale>
                                      <p:cBhvr>
                                        <p:cTn id="36" dur="41" decel="50000">
                                          <p:stCondLst>
                                            <p:cond delay="417"/>
                                          </p:stCondLst>
                                        </p:cTn>
                                        <p:tgtEl>
                                          <p:spTgt spid="87044"/>
                                        </p:tgtEl>
                                      </p:cBhvr>
                                      <p:to x="100000" y="100000"/>
                                    </p:animScale>
                                    <p:animScale>
                                      <p:cBhvr>
                                        <p:cTn id="37" dur="7">
                                          <p:stCondLst>
                                            <p:cond delay="452"/>
                                          </p:stCondLst>
                                        </p:cTn>
                                        <p:tgtEl>
                                          <p:spTgt spid="87044"/>
                                        </p:tgtEl>
                                      </p:cBhvr>
                                      <p:to x="100000" y="95000"/>
                                    </p:animScale>
                                    <p:animScale>
                                      <p:cBhvr>
                                        <p:cTn id="38" dur="41" decel="50000">
                                          <p:stCondLst>
                                            <p:cond delay="458"/>
                                          </p:stCondLst>
                                        </p:cTn>
                                        <p:tgtEl>
                                          <p:spTgt spid="8704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bldLvl="0"/>
      <p:bldP spid="87044" grpId="0" bldLvl="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961205"/>
            <a:ext cx="7128792" cy="3194721"/>
          </a:xfrm>
          <a:prstGeom prst="rect">
            <a:avLst/>
          </a:prstGeom>
        </p:spPr>
        <p:txBody>
          <a:bodyPr wrap="square">
            <a:spAutoFit/>
          </a:bodyPr>
          <a:lstStyle/>
          <a:p>
            <a:pPr lvl="0">
              <a:lnSpc>
                <a:spcPct val="120000"/>
              </a:lnSpc>
            </a:pPr>
            <a:r>
              <a:rPr lang="en-US" altLang="zh-CN" sz="2800" b="1" dirty="0">
                <a:solidFill>
                  <a:srgbClr val="000000"/>
                </a:solidFill>
                <a:latin typeface="Times New Roman" panose="02020603050405020304" pitchFamily="18" charset="0"/>
                <a:ea typeface="幼圆" pitchFamily="49" charset="-122"/>
              </a:rPr>
              <a:t>7. </a:t>
            </a:r>
            <a:r>
              <a:rPr lang="zh-CN" altLang="zh-CN" sz="2800" b="1" dirty="0">
                <a:solidFill>
                  <a:srgbClr val="000000"/>
                </a:solidFill>
                <a:latin typeface="Times New Roman" panose="02020603050405020304" pitchFamily="18" charset="0"/>
                <a:ea typeface="幼圆" pitchFamily="49" charset="-122"/>
              </a:rPr>
              <a:t>They ______</a:t>
            </a:r>
            <a:r>
              <a:rPr lang="en-US" altLang="zh-CN" sz="2800" b="1" dirty="0">
                <a:solidFill>
                  <a:srgbClr val="000000"/>
                </a:solidFill>
                <a:latin typeface="Times New Roman" panose="02020603050405020304" pitchFamily="18" charset="0"/>
                <a:ea typeface="幼圆" pitchFamily="49" charset="-122"/>
              </a:rPr>
              <a:t> </a:t>
            </a:r>
            <a:r>
              <a:rPr lang="zh-CN" altLang="zh-CN" sz="2800" b="1" dirty="0">
                <a:solidFill>
                  <a:srgbClr val="000000"/>
                </a:solidFill>
                <a:latin typeface="Times New Roman" panose="02020603050405020304" pitchFamily="18" charset="0"/>
                <a:ea typeface="幼圆" pitchFamily="49" charset="-122"/>
              </a:rPr>
              <a:t>cut many trees down to make </a:t>
            </a:r>
            <a:endParaRPr lang="en-US" altLang="zh-CN" sz="2800" b="1" dirty="0">
              <a:solidFill>
                <a:srgbClr val="000000"/>
              </a:solidFill>
              <a:latin typeface="Times New Roman" panose="02020603050405020304" pitchFamily="18" charset="0"/>
              <a:ea typeface="幼圆" pitchFamily="49" charset="-122"/>
            </a:endParaRPr>
          </a:p>
          <a:p>
            <a:pPr lvl="0">
              <a:lnSpc>
                <a:spcPct val="120000"/>
              </a:lnSpc>
            </a:pPr>
            <a:r>
              <a:rPr lang="en-US" altLang="zh-CN" sz="2800" b="1" dirty="0">
                <a:solidFill>
                  <a:srgbClr val="000000"/>
                </a:solidFill>
                <a:latin typeface="Times New Roman" panose="02020603050405020304" pitchFamily="18" charset="0"/>
                <a:ea typeface="幼圆" pitchFamily="49" charset="-122"/>
              </a:rPr>
              <a:t>     </a:t>
            </a:r>
            <a:r>
              <a:rPr lang="zh-CN" altLang="zh-CN" sz="2800" b="1" dirty="0">
                <a:solidFill>
                  <a:srgbClr val="000000"/>
                </a:solidFill>
                <a:latin typeface="Times New Roman" panose="02020603050405020304" pitchFamily="18" charset="0"/>
                <a:ea typeface="幼圆" pitchFamily="49" charset="-122"/>
              </a:rPr>
              <a:t>a fire. But they didn</a:t>
            </a:r>
            <a:r>
              <a:rPr lang="en-US" altLang="zh-CN" sz="2800" b="1" dirty="0">
                <a:solidFill>
                  <a:srgbClr val="000000"/>
                </a:solidFill>
                <a:latin typeface="Times New Roman" panose="02020603050405020304" pitchFamily="18" charset="0"/>
              </a:rPr>
              <a:t>’</a:t>
            </a:r>
            <a:r>
              <a:rPr lang="zh-CN" altLang="zh-CN" sz="2800" b="1" dirty="0">
                <a:solidFill>
                  <a:srgbClr val="000000"/>
                </a:solidFill>
                <a:latin typeface="Times New Roman" panose="02020603050405020304" pitchFamily="18" charset="0"/>
                <a:ea typeface="幼圆" pitchFamily="49" charset="-122"/>
              </a:rPr>
              <a:t>t know wood _______ </a:t>
            </a:r>
            <a:endParaRPr lang="en-US" altLang="zh-CN" sz="2800" b="1" dirty="0">
              <a:solidFill>
                <a:srgbClr val="000000"/>
              </a:solidFill>
              <a:latin typeface="Times New Roman" panose="02020603050405020304" pitchFamily="18" charset="0"/>
              <a:ea typeface="幼圆" pitchFamily="49" charset="-122"/>
            </a:endParaRPr>
          </a:p>
          <a:p>
            <a:pPr lvl="0">
              <a:lnSpc>
                <a:spcPct val="120000"/>
              </a:lnSpc>
            </a:pPr>
            <a:r>
              <a:rPr lang="en-US" altLang="zh-CN" sz="2800" b="1" dirty="0">
                <a:solidFill>
                  <a:srgbClr val="000000"/>
                </a:solidFill>
                <a:latin typeface="Times New Roman" panose="02020603050405020304" pitchFamily="18" charset="0"/>
                <a:ea typeface="幼圆" pitchFamily="49" charset="-122"/>
              </a:rPr>
              <a:t>     </a:t>
            </a:r>
            <a:r>
              <a:rPr lang="zh-CN" altLang="zh-CN" sz="2800" b="1" dirty="0">
                <a:solidFill>
                  <a:srgbClr val="000000"/>
                </a:solidFill>
                <a:latin typeface="Times New Roman" panose="02020603050405020304" pitchFamily="18" charset="0"/>
                <a:ea typeface="幼圆" pitchFamily="49" charset="-122"/>
              </a:rPr>
              <a:t>make paper.</a:t>
            </a:r>
          </a:p>
          <a:p>
            <a:pPr lvl="0">
              <a:lnSpc>
                <a:spcPct val="120000"/>
              </a:lnSpc>
            </a:pPr>
            <a:r>
              <a:rPr lang="zh-CN" altLang="zh-CN" sz="2800" b="1" dirty="0">
                <a:solidFill>
                  <a:srgbClr val="000000"/>
                </a:solidFill>
                <a:latin typeface="Times New Roman" panose="02020603050405020304" pitchFamily="18" charset="0"/>
                <a:ea typeface="幼圆" pitchFamily="49" charset="-122"/>
              </a:rPr>
              <a:t>    </a:t>
            </a:r>
            <a:r>
              <a:rPr lang="en-US" altLang="zh-CN" sz="2800" b="1" dirty="0">
                <a:solidFill>
                  <a:srgbClr val="000000"/>
                </a:solidFill>
                <a:latin typeface="Times New Roman" panose="02020603050405020304" pitchFamily="18" charset="0"/>
                <a:ea typeface="幼圆" pitchFamily="49" charset="-122"/>
              </a:rPr>
              <a:t>    </a:t>
            </a:r>
            <a:r>
              <a:rPr lang="zh-CN" altLang="zh-CN" sz="2800" b="1" dirty="0">
                <a:solidFill>
                  <a:srgbClr val="000000"/>
                </a:solidFill>
                <a:latin typeface="Times New Roman" panose="02020603050405020304" pitchFamily="18" charset="0"/>
                <a:ea typeface="幼圆" pitchFamily="49" charset="-122"/>
              </a:rPr>
              <a:t>A. used to</a:t>
            </a:r>
            <a:r>
              <a:rPr lang="en-US" altLang="zh-CN" sz="2800" b="1" dirty="0">
                <a:solidFill>
                  <a:srgbClr val="000000"/>
                </a:solidFill>
                <a:latin typeface="Times New Roman" panose="02020603050405020304" pitchFamily="18" charset="0"/>
                <a:ea typeface="幼圆" pitchFamily="49" charset="-122"/>
              </a:rPr>
              <a:t>;</a:t>
            </a:r>
            <a:r>
              <a:rPr lang="zh-CN" altLang="zh-CN" sz="2800" b="1" dirty="0">
                <a:solidFill>
                  <a:srgbClr val="000000"/>
                </a:solidFill>
                <a:latin typeface="Times New Roman" panose="02020603050405020304" pitchFamily="18" charset="0"/>
                <a:ea typeface="幼圆" pitchFamily="49" charset="-122"/>
              </a:rPr>
              <a:t> used to  </a:t>
            </a:r>
            <a:r>
              <a:rPr lang="en-US" altLang="zh-CN" sz="2800" b="1" dirty="0">
                <a:solidFill>
                  <a:srgbClr val="000000"/>
                </a:solidFill>
                <a:latin typeface="Times New Roman" panose="02020603050405020304" pitchFamily="18" charset="0"/>
              </a:rPr>
              <a:t>   </a:t>
            </a:r>
          </a:p>
          <a:p>
            <a:pPr lvl="0">
              <a:lnSpc>
                <a:spcPct val="120000"/>
              </a:lnSpc>
            </a:pPr>
            <a:r>
              <a:rPr lang="en-US" altLang="zh-CN" sz="2800" b="1" dirty="0">
                <a:solidFill>
                  <a:srgbClr val="000000"/>
                </a:solidFill>
                <a:latin typeface="Times New Roman" panose="02020603050405020304" pitchFamily="18" charset="0"/>
                <a:ea typeface="幼圆" pitchFamily="49" charset="-122"/>
              </a:rPr>
              <a:t>        </a:t>
            </a:r>
            <a:r>
              <a:rPr lang="zh-CN" altLang="zh-CN" sz="2800" b="1" dirty="0">
                <a:solidFill>
                  <a:srgbClr val="000000"/>
                </a:solidFill>
                <a:latin typeface="Times New Roman" panose="02020603050405020304" pitchFamily="18" charset="0"/>
                <a:ea typeface="幼圆" pitchFamily="49" charset="-122"/>
              </a:rPr>
              <a:t>B. used to</a:t>
            </a:r>
            <a:r>
              <a:rPr lang="en-US" altLang="zh-CN" sz="2800" b="1" dirty="0">
                <a:solidFill>
                  <a:srgbClr val="000000"/>
                </a:solidFill>
                <a:latin typeface="Times New Roman" panose="02020603050405020304" pitchFamily="18" charset="0"/>
                <a:ea typeface="幼圆" pitchFamily="49" charset="-122"/>
              </a:rPr>
              <a:t>;</a:t>
            </a:r>
            <a:r>
              <a:rPr lang="zh-CN" altLang="zh-CN" sz="2800" b="1" dirty="0">
                <a:solidFill>
                  <a:srgbClr val="000000"/>
                </a:solidFill>
                <a:latin typeface="Times New Roman" panose="02020603050405020304" pitchFamily="18" charset="0"/>
                <a:ea typeface="幼圆" pitchFamily="49" charset="-122"/>
              </a:rPr>
              <a:t> is used to</a:t>
            </a:r>
          </a:p>
          <a:p>
            <a:pPr lvl="0">
              <a:lnSpc>
                <a:spcPct val="120000"/>
              </a:lnSpc>
            </a:pPr>
            <a:r>
              <a:rPr lang="zh-CN" altLang="zh-CN" sz="2800" b="1" dirty="0">
                <a:solidFill>
                  <a:srgbClr val="000000"/>
                </a:solidFill>
                <a:latin typeface="Times New Roman" panose="02020603050405020304" pitchFamily="18" charset="0"/>
                <a:ea typeface="幼圆" pitchFamily="49" charset="-122"/>
              </a:rPr>
              <a:t>    </a:t>
            </a:r>
            <a:r>
              <a:rPr lang="en-US" altLang="zh-CN" sz="2800" b="1" dirty="0">
                <a:solidFill>
                  <a:srgbClr val="000000"/>
                </a:solidFill>
                <a:latin typeface="Times New Roman" panose="02020603050405020304" pitchFamily="18" charset="0"/>
                <a:ea typeface="幼圆" pitchFamily="49" charset="-122"/>
              </a:rPr>
              <a:t>    </a:t>
            </a:r>
            <a:r>
              <a:rPr lang="zh-CN" altLang="zh-CN" sz="2800" b="1" dirty="0">
                <a:solidFill>
                  <a:srgbClr val="000000"/>
                </a:solidFill>
                <a:latin typeface="Times New Roman" panose="02020603050405020304" pitchFamily="18" charset="0"/>
                <a:ea typeface="幼圆" pitchFamily="49" charset="-122"/>
              </a:rPr>
              <a:t>C. were used to</a:t>
            </a:r>
            <a:r>
              <a:rPr lang="en-US" altLang="zh-CN" sz="2800" b="1" dirty="0">
                <a:solidFill>
                  <a:srgbClr val="000000"/>
                </a:solidFill>
                <a:latin typeface="Times New Roman" panose="02020603050405020304" pitchFamily="18" charset="0"/>
                <a:ea typeface="幼圆" pitchFamily="49" charset="-122"/>
              </a:rPr>
              <a:t>; </a:t>
            </a:r>
            <a:r>
              <a:rPr lang="zh-CN" altLang="zh-CN" sz="2800" b="1" dirty="0">
                <a:solidFill>
                  <a:srgbClr val="000000"/>
                </a:solidFill>
                <a:latin typeface="Times New Roman" panose="02020603050405020304" pitchFamily="18" charset="0"/>
                <a:ea typeface="幼圆" pitchFamily="49" charset="-122"/>
              </a:rPr>
              <a:t>is used to</a:t>
            </a:r>
          </a:p>
        </p:txBody>
      </p:sp>
      <p:sp>
        <p:nvSpPr>
          <p:cNvPr id="3" name="Text Box 3"/>
          <p:cNvSpPr txBox="1">
            <a:spLocks noChangeArrowheads="1"/>
          </p:cNvSpPr>
          <p:nvPr/>
        </p:nvSpPr>
        <p:spPr bwMode="auto">
          <a:xfrm>
            <a:off x="2267744" y="970838"/>
            <a:ext cx="674688" cy="56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buFont typeface="Arial" panose="020B0604020202020204" pitchFamily="34" charset="0"/>
              <a:buNone/>
            </a:pPr>
            <a:r>
              <a:rPr lang="en-US" altLang="zh-CN" sz="2800" b="1" dirty="0">
                <a:solidFill>
                  <a:srgbClr val="FF0000"/>
                </a:solidFill>
                <a:latin typeface="Times New Roman" panose="02020603050405020304" pitchFamily="18" charset="0"/>
                <a:cs typeface="Times New Roman" panose="02020603050405020304" pitchFamily="18" charset="0"/>
              </a:rPr>
              <a:t>B</a:t>
            </a:r>
            <a:endParaRPr lang="en-US" altLang="zh-CN" sz="2800" b="1" dirty="0">
              <a:solidFill>
                <a:srgbClr val="FF0000"/>
              </a:solidFill>
              <a:latin typeface="Times New Roman" panose="02020603050405020304" pitchFamily="18" charset="0"/>
              <a:ea typeface="幼圆" pitchFamily="49" charset="-122"/>
              <a:cs typeface="Times New Roman" panose="02020603050405020304" pitchFamily="18" charset="0"/>
            </a:endParaRPr>
          </a:p>
        </p:txBody>
      </p:sp>
    </p:spTree>
    <p:extLst>
      <p:ext uri="{BB962C8B-B14F-4D97-AF65-F5344CB8AC3E}">
        <p14:creationId xmlns:p14="http://schemas.microsoft.com/office/powerpoint/2010/main" val="1916786875"/>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45">
                                          <p:stCondLst>
                                            <p:cond delay="0"/>
                                          </p:stCondLst>
                                        </p:cTn>
                                        <p:tgtEl>
                                          <p:spTgt spid="3"/>
                                        </p:tgtEl>
                                      </p:cBhvr>
                                    </p:animEffect>
                                    <p:anim calcmode="lin" valueType="num">
                                      <p:cBhvr>
                                        <p:cTn id="8" dur="456">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166">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166">
                                          <p:stCondLst>
                                            <p:cond delay="166"/>
                                          </p:stCondLst>
                                        </p:cTn>
                                        <p:tgtEl>
                                          <p:spTgt spid="3"/>
                                        </p:tgtEl>
                                        <p:attrNameLst>
                                          <p:attrName>ppt_y</p:attrName>
                                        </p:attrNameLst>
                                      </p:cBhvr>
                                      <p:tavLst>
                                        <p:tav tm="0" fmla="#ppt_y-sin(pi*$)/9">
                                          <p:val>
                                            <p:fltVal val="0"/>
                                          </p:val>
                                        </p:tav>
                                        <p:tav tm="100000">
                                          <p:val>
                                            <p:fltVal val="1"/>
                                          </p:val>
                                        </p:tav>
                                      </p:tavLst>
                                    </p:anim>
                                    <p:anim calcmode="lin" valueType="num">
                                      <p:cBhvr>
                                        <p:cTn id="11" dur="83">
                                          <p:stCondLst>
                                            <p:cond delay="331"/>
                                          </p:stCondLst>
                                        </p:cTn>
                                        <p:tgtEl>
                                          <p:spTgt spid="3"/>
                                        </p:tgtEl>
                                        <p:attrNameLst>
                                          <p:attrName>ppt_y</p:attrName>
                                        </p:attrNameLst>
                                      </p:cBhvr>
                                      <p:tavLst>
                                        <p:tav tm="0" fmla="#ppt_y-sin(pi*$)/27">
                                          <p:val>
                                            <p:fltVal val="0"/>
                                          </p:val>
                                        </p:tav>
                                        <p:tav tm="100000">
                                          <p:val>
                                            <p:fltVal val="1"/>
                                          </p:val>
                                        </p:tav>
                                      </p:tavLst>
                                    </p:anim>
                                    <p:anim calcmode="lin" valueType="num">
                                      <p:cBhvr>
                                        <p:cTn id="12" dur="41">
                                          <p:stCondLst>
                                            <p:cond delay="414"/>
                                          </p:stCondLst>
                                        </p:cTn>
                                        <p:tgtEl>
                                          <p:spTgt spid="3"/>
                                        </p:tgtEl>
                                        <p:attrNameLst>
                                          <p:attrName>ppt_y</p:attrName>
                                        </p:attrNameLst>
                                      </p:cBhvr>
                                      <p:tavLst>
                                        <p:tav tm="0" fmla="#ppt_y-sin(pi*$)/81">
                                          <p:val>
                                            <p:fltVal val="0"/>
                                          </p:val>
                                        </p:tav>
                                        <p:tav tm="100000">
                                          <p:val>
                                            <p:fltVal val="1"/>
                                          </p:val>
                                        </p:tav>
                                      </p:tavLst>
                                    </p:anim>
                                    <p:animScale>
                                      <p:cBhvr>
                                        <p:cTn id="13" dur="7">
                                          <p:stCondLst>
                                            <p:cond delay="162"/>
                                          </p:stCondLst>
                                        </p:cTn>
                                        <p:tgtEl>
                                          <p:spTgt spid="3"/>
                                        </p:tgtEl>
                                      </p:cBhvr>
                                      <p:to x="100000" y="60000"/>
                                    </p:animScale>
                                    <p:animScale>
                                      <p:cBhvr>
                                        <p:cTn id="14" dur="41" decel="50000">
                                          <p:stCondLst>
                                            <p:cond delay="169"/>
                                          </p:stCondLst>
                                        </p:cTn>
                                        <p:tgtEl>
                                          <p:spTgt spid="3"/>
                                        </p:tgtEl>
                                      </p:cBhvr>
                                      <p:to x="100000" y="100000"/>
                                    </p:animScale>
                                    <p:animScale>
                                      <p:cBhvr>
                                        <p:cTn id="15" dur="7">
                                          <p:stCondLst>
                                            <p:cond delay="328"/>
                                          </p:stCondLst>
                                        </p:cTn>
                                        <p:tgtEl>
                                          <p:spTgt spid="3"/>
                                        </p:tgtEl>
                                      </p:cBhvr>
                                      <p:to x="100000" y="80000"/>
                                    </p:animScale>
                                    <p:animScale>
                                      <p:cBhvr>
                                        <p:cTn id="16" dur="41" decel="50000">
                                          <p:stCondLst>
                                            <p:cond delay="335"/>
                                          </p:stCondLst>
                                        </p:cTn>
                                        <p:tgtEl>
                                          <p:spTgt spid="3"/>
                                        </p:tgtEl>
                                      </p:cBhvr>
                                      <p:to x="100000" y="100000"/>
                                    </p:animScale>
                                    <p:animScale>
                                      <p:cBhvr>
                                        <p:cTn id="17" dur="7">
                                          <p:stCondLst>
                                            <p:cond delay="410"/>
                                          </p:stCondLst>
                                        </p:cTn>
                                        <p:tgtEl>
                                          <p:spTgt spid="3"/>
                                        </p:tgtEl>
                                      </p:cBhvr>
                                      <p:to x="100000" y="90000"/>
                                    </p:animScale>
                                    <p:animScale>
                                      <p:cBhvr>
                                        <p:cTn id="18" dur="41" decel="50000">
                                          <p:stCondLst>
                                            <p:cond delay="417"/>
                                          </p:stCondLst>
                                        </p:cTn>
                                        <p:tgtEl>
                                          <p:spTgt spid="3"/>
                                        </p:tgtEl>
                                      </p:cBhvr>
                                      <p:to x="100000" y="100000"/>
                                    </p:animScale>
                                    <p:animScale>
                                      <p:cBhvr>
                                        <p:cTn id="19" dur="7">
                                          <p:stCondLst>
                                            <p:cond delay="452"/>
                                          </p:stCondLst>
                                        </p:cTn>
                                        <p:tgtEl>
                                          <p:spTgt spid="3"/>
                                        </p:tgtEl>
                                      </p:cBhvr>
                                      <p:to x="100000" y="95000"/>
                                    </p:animScale>
                                    <p:animScale>
                                      <p:cBhvr>
                                        <p:cTn id="20" dur="41" decel="50000">
                                          <p:stCondLst>
                                            <p:cond delay="458"/>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TextBox 3"/>
          <p:cNvSpPr txBox="1">
            <a:spLocks noChangeArrowheads="1"/>
          </p:cNvSpPr>
          <p:nvPr/>
        </p:nvSpPr>
        <p:spPr bwMode="auto">
          <a:xfrm>
            <a:off x="905890" y="437639"/>
            <a:ext cx="2438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Char char="Ø"/>
            </a:pPr>
            <a:r>
              <a:rPr lang="zh-CN" altLang="en-US" sz="3200" b="1" dirty="0">
                <a:solidFill>
                  <a:srgbClr val="C00000"/>
                </a:solidFill>
                <a:latin typeface="微软雅黑" panose="020B0503020204020204" charset="-122"/>
                <a:ea typeface="微软雅黑" panose="020B0503020204020204" charset="-122"/>
              </a:rPr>
              <a:t>中考链接</a:t>
            </a:r>
          </a:p>
        </p:txBody>
      </p:sp>
      <p:sp>
        <p:nvSpPr>
          <p:cNvPr id="4" name="矩形 3"/>
          <p:cNvSpPr/>
          <p:nvPr/>
        </p:nvSpPr>
        <p:spPr>
          <a:xfrm>
            <a:off x="1115616" y="1059582"/>
            <a:ext cx="6619800" cy="3333220"/>
          </a:xfrm>
          <a:prstGeom prst="rect">
            <a:avLst/>
          </a:prstGeom>
        </p:spPr>
        <p:txBody>
          <a:bodyPr wrap="square">
            <a:spAutoFit/>
          </a:bodyPr>
          <a:lstStyle/>
          <a:p>
            <a:pPr>
              <a:lnSpc>
                <a:spcPct val="130000"/>
              </a:lnSpc>
            </a:pPr>
            <a:r>
              <a:rPr lang="zh-CN" altLang="zh-CN" sz="2700" b="1" dirty="0">
                <a:latin typeface="Times New Roman" panose="02020603050405020304" pitchFamily="18" charset="0"/>
                <a:ea typeface="黑体" panose="02010609060101010101" pitchFamily="49" charset="-122"/>
              </a:rPr>
              <a:t>—</a:t>
            </a:r>
            <a:r>
              <a:rPr lang="en-US" altLang="zh-CN" sz="2700" b="1" dirty="0">
                <a:latin typeface="Times New Roman" panose="02020603050405020304" pitchFamily="18" charset="0"/>
                <a:ea typeface="黑体" panose="02010609060101010101" pitchFamily="49" charset="-122"/>
              </a:rPr>
              <a:t>Did you notice _______ in his office?</a:t>
            </a:r>
            <a:endParaRPr lang="zh-CN" altLang="zh-CN" sz="2700" b="1" dirty="0">
              <a:latin typeface="Times New Roman" panose="02020603050405020304" pitchFamily="18" charset="0"/>
              <a:ea typeface="黑体" panose="02010609060101010101" pitchFamily="49" charset="-122"/>
            </a:endParaRPr>
          </a:p>
          <a:p>
            <a:pPr>
              <a:lnSpc>
                <a:spcPct val="130000"/>
              </a:lnSpc>
            </a:pPr>
            <a:r>
              <a:rPr lang="zh-CN" altLang="zh-CN" sz="2700" b="1" dirty="0">
                <a:latin typeface="Times New Roman" panose="02020603050405020304" pitchFamily="18" charset="0"/>
                <a:ea typeface="黑体" panose="02010609060101010101" pitchFamily="49" charset="-122"/>
              </a:rPr>
              <a:t>—</a:t>
            </a:r>
            <a:r>
              <a:rPr lang="en-US" altLang="zh-CN" sz="2700" b="1" dirty="0">
                <a:latin typeface="Times New Roman" panose="02020603050405020304" pitchFamily="18" charset="0"/>
                <a:ea typeface="黑体" panose="02010609060101010101" pitchFamily="49" charset="-122"/>
              </a:rPr>
              <a:t>Yes, he was going over our homework.</a:t>
            </a:r>
            <a:endParaRPr lang="zh-CN" altLang="zh-CN" sz="2700" b="1" dirty="0">
              <a:latin typeface="Times New Roman" panose="02020603050405020304" pitchFamily="18" charset="0"/>
              <a:ea typeface="黑体" panose="02010609060101010101" pitchFamily="49" charset="-122"/>
            </a:endParaRPr>
          </a:p>
          <a:p>
            <a:pPr>
              <a:lnSpc>
                <a:spcPct val="130000"/>
              </a:lnSpc>
            </a:pPr>
            <a:r>
              <a:rPr lang="en-US" altLang="zh-CN" sz="2700" b="1" dirty="0">
                <a:latin typeface="Times New Roman" panose="02020603050405020304" pitchFamily="18" charset="0"/>
                <a:ea typeface="黑体" panose="02010609060101010101" pitchFamily="49" charset="-122"/>
              </a:rPr>
              <a:t>   A. what Mr. Li was doing                  </a:t>
            </a:r>
          </a:p>
          <a:p>
            <a:pPr>
              <a:lnSpc>
                <a:spcPct val="130000"/>
              </a:lnSpc>
            </a:pPr>
            <a:r>
              <a:rPr lang="en-US" altLang="zh-CN" sz="2700" b="1" dirty="0">
                <a:latin typeface="Times New Roman" panose="02020603050405020304" pitchFamily="18" charset="0"/>
                <a:ea typeface="黑体" panose="02010609060101010101" pitchFamily="49" charset="-122"/>
              </a:rPr>
              <a:t>   B. how was Mr. Li doing</a:t>
            </a:r>
            <a:endParaRPr lang="zh-CN" altLang="zh-CN" sz="2700" b="1" dirty="0">
              <a:latin typeface="Times New Roman" panose="02020603050405020304" pitchFamily="18" charset="0"/>
              <a:ea typeface="黑体" panose="02010609060101010101" pitchFamily="49" charset="-122"/>
            </a:endParaRPr>
          </a:p>
          <a:p>
            <a:pPr>
              <a:lnSpc>
                <a:spcPct val="130000"/>
              </a:lnSpc>
            </a:pPr>
            <a:r>
              <a:rPr lang="en-US" altLang="zh-CN" sz="2700" b="1" dirty="0">
                <a:latin typeface="Times New Roman" panose="02020603050405020304" pitchFamily="18" charset="0"/>
                <a:ea typeface="黑体" panose="02010609060101010101" pitchFamily="49" charset="-122"/>
              </a:rPr>
              <a:t>   C. how Mr. Li was doing                  </a:t>
            </a:r>
          </a:p>
          <a:p>
            <a:pPr>
              <a:lnSpc>
                <a:spcPct val="130000"/>
              </a:lnSpc>
            </a:pPr>
            <a:r>
              <a:rPr lang="en-US" altLang="zh-CN" sz="2700" b="1" dirty="0">
                <a:latin typeface="Times New Roman" panose="02020603050405020304" pitchFamily="18" charset="0"/>
                <a:ea typeface="黑体" panose="02010609060101010101" pitchFamily="49" charset="-122"/>
              </a:rPr>
              <a:t>   D. what Mr. Li is doing</a:t>
            </a:r>
            <a:endParaRPr lang="zh-CN" altLang="zh-CN" sz="2700" b="1" dirty="0">
              <a:latin typeface="Times New Roman" panose="02020603050405020304" pitchFamily="18" charset="0"/>
              <a:ea typeface="黑体" panose="02010609060101010101" pitchFamily="49" charset="-122"/>
            </a:endParaRPr>
          </a:p>
        </p:txBody>
      </p:sp>
      <p:sp>
        <p:nvSpPr>
          <p:cNvPr id="6" name="圆角矩形标注 5"/>
          <p:cNvSpPr/>
          <p:nvPr/>
        </p:nvSpPr>
        <p:spPr>
          <a:xfrm>
            <a:off x="5148064" y="2809243"/>
            <a:ext cx="3774279" cy="1440160"/>
          </a:xfrm>
          <a:prstGeom prst="wedgeRoundRectCallout">
            <a:avLst>
              <a:gd name="adj1" fmla="val -3821"/>
              <a:gd name="adj2" fmla="val -46896"/>
              <a:gd name="adj3" fmla="val 16667"/>
            </a:avLst>
          </a:prstGeom>
          <a:noFill/>
          <a:ln w="12700" cap="flat" cmpd="sng" algn="ctr">
            <a:solidFill>
              <a:schemeClr val="accent2">
                <a:lumMod val="40000"/>
                <a:lumOff val="60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charset="0"/>
              <a:buNone/>
            </a:pPr>
            <a:r>
              <a:rPr lang="zh-CN" altLang="en-US" sz="1600" kern="0" dirty="0">
                <a:solidFill>
                  <a:schemeClr val="accent6">
                    <a:lumMod val="50000"/>
                  </a:schemeClr>
                </a:solidFill>
                <a:latin typeface="Calibri"/>
                <a:ea typeface="黑体" pitchFamily="49" charset="-122"/>
                <a:cs typeface="Times New Roman" pitchFamily="18" charset="0"/>
              </a:rPr>
              <a:t>句意为“你注意到李老师在办公室做什么吗？是的，他在检查我们的作业。”主句为过去时，所以</a:t>
            </a:r>
            <a:r>
              <a:rPr lang="en-US" altLang="zh-CN" sz="1600" kern="0" dirty="0">
                <a:solidFill>
                  <a:schemeClr val="accent6">
                    <a:lumMod val="50000"/>
                  </a:schemeClr>
                </a:solidFill>
                <a:latin typeface="Calibri"/>
                <a:ea typeface="黑体" pitchFamily="49" charset="-122"/>
                <a:cs typeface="Times New Roman" pitchFamily="18" charset="0"/>
              </a:rPr>
              <a:t>nitice</a:t>
            </a:r>
            <a:r>
              <a:rPr lang="zh-CN" altLang="en-US" sz="1600" kern="0" dirty="0">
                <a:solidFill>
                  <a:schemeClr val="accent6">
                    <a:lumMod val="50000"/>
                  </a:schemeClr>
                </a:solidFill>
                <a:latin typeface="Calibri"/>
                <a:ea typeface="黑体" pitchFamily="49" charset="-122"/>
                <a:cs typeface="Times New Roman" pitchFamily="18" charset="0"/>
              </a:rPr>
              <a:t>引导的宾语从句也要用过去的时态；表达“做什么” ，疑问词要用</a:t>
            </a:r>
            <a:r>
              <a:rPr lang="en-US" altLang="zh-CN" sz="1600" kern="0" dirty="0">
                <a:solidFill>
                  <a:schemeClr val="accent6">
                    <a:lumMod val="50000"/>
                  </a:schemeClr>
                </a:solidFill>
                <a:latin typeface="Calibri"/>
                <a:ea typeface="黑体" pitchFamily="49" charset="-122"/>
                <a:cs typeface="Times New Roman" pitchFamily="18" charset="0"/>
              </a:rPr>
              <a:t>what</a:t>
            </a:r>
            <a:r>
              <a:rPr lang="zh-CN" altLang="en-US" sz="1600" kern="0" dirty="0">
                <a:solidFill>
                  <a:schemeClr val="accent6">
                    <a:lumMod val="50000"/>
                  </a:schemeClr>
                </a:solidFill>
                <a:latin typeface="Calibri"/>
                <a:ea typeface="黑体" pitchFamily="49" charset="-122"/>
                <a:cs typeface="Times New Roman" pitchFamily="18" charset="0"/>
              </a:rPr>
              <a:t>。</a:t>
            </a:r>
            <a:endParaRPr lang="en-US" altLang="zh-CN" sz="1600" kern="0" dirty="0">
              <a:solidFill>
                <a:schemeClr val="accent6">
                  <a:lumMod val="50000"/>
                </a:schemeClr>
              </a:solidFill>
              <a:latin typeface="Calibri"/>
              <a:ea typeface="黑体" pitchFamily="49" charset="-122"/>
              <a:cs typeface="Times New Roman" pitchFamily="18" charset="0"/>
            </a:endParaRPr>
          </a:p>
        </p:txBody>
      </p:sp>
      <p:sp>
        <p:nvSpPr>
          <p:cNvPr id="7" name=" 2050"/>
          <p:cNvSpPr>
            <a:spLocks/>
          </p:cNvSpPr>
          <p:nvPr/>
        </p:nvSpPr>
        <p:spPr bwMode="auto">
          <a:xfrm>
            <a:off x="1115616" y="2211710"/>
            <a:ext cx="1176337" cy="582613"/>
          </a:xfrm>
          <a:custGeom>
            <a:avLst/>
            <a:gdLst>
              <a:gd name="T0" fmla="*/ 0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gradFill rotWithShape="1">
            <a:gsLst>
              <a:gs pos="0">
                <a:srgbClr val="E30000"/>
              </a:gs>
              <a:gs pos="100000">
                <a:srgbClr val="760303"/>
              </a:gs>
            </a:gsLst>
            <a:lin ang="5400000"/>
          </a:gradFill>
          <a:ln w="9525">
            <a:noFill/>
            <a:round/>
            <a:headEnd/>
            <a:tailEnd/>
          </a:ln>
        </p:spPr>
        <p:txBody>
          <a:bodyPr/>
          <a:lstStyle/>
          <a:p>
            <a:endParaRPr lang="zh-CN" altLang="en-US"/>
          </a:p>
        </p:txBody>
      </p:sp>
      <p:cxnSp>
        <p:nvCxnSpPr>
          <p:cNvPr id="9" name="直接连接符 8"/>
          <p:cNvCxnSpPr/>
          <p:nvPr/>
        </p:nvCxnSpPr>
        <p:spPr>
          <a:xfrm>
            <a:off x="1547664" y="1563638"/>
            <a:ext cx="208823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242351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 Box 5"/>
          <p:cNvSpPr txBox="1">
            <a:spLocks noChangeArrowheads="1"/>
          </p:cNvSpPr>
          <p:nvPr/>
        </p:nvSpPr>
        <p:spPr bwMode="auto">
          <a:xfrm>
            <a:off x="899592" y="1866900"/>
            <a:ext cx="7560840"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buClr>
                <a:srgbClr val="002060"/>
              </a:buClr>
            </a:pPr>
            <a:r>
              <a:rPr lang="en-US" altLang="zh-CN" sz="2800" b="1" dirty="0">
                <a:solidFill>
                  <a:srgbClr val="002060"/>
                </a:solidFill>
                <a:latin typeface="Comic Sans MS" panose="030F0702030302020204" pitchFamily="66" charset="0"/>
                <a:sym typeface="MS PGothic" panose="020B0600070205080204" pitchFamily="34" charset="-128"/>
              </a:rPr>
              <a:t>Based on 3a, write an acticle about one person in your junior school, and list the unforgetable things about him/her. </a:t>
            </a:r>
          </a:p>
        </p:txBody>
      </p:sp>
      <p:sp>
        <p:nvSpPr>
          <p:cNvPr id="99330" name="文本框 3"/>
          <p:cNvSpPr txBox="1"/>
          <p:nvPr/>
        </p:nvSpPr>
        <p:spPr>
          <a:xfrm>
            <a:off x="3132271" y="731166"/>
            <a:ext cx="3023905" cy="832472"/>
          </a:xfrm>
          <a:prstGeom prst="rect">
            <a:avLst/>
          </a:prstGeom>
          <a:noFill/>
          <a:ln w="9525">
            <a:noFill/>
          </a:ln>
        </p:spPr>
        <p:txBody>
          <a:bodyPr wrap="none" lIns="68580" tIns="34290" rIns="68580" bIns="34290">
            <a:spAutoFit/>
          </a:bodyPr>
          <a:lstStyle/>
          <a:p>
            <a:pPr>
              <a:lnSpc>
                <a:spcPct val="125000"/>
              </a:lnSpc>
              <a:defRPr/>
            </a:pPr>
            <a:r>
              <a:rPr lang="en-US" altLang="zh-CN" sz="4400" b="1" noProof="1">
                <a:solidFill>
                  <a:srgbClr val="0000E1"/>
                </a:solidFill>
                <a:effectLst>
                  <a:outerShdw blurRad="38100" dist="38100" dir="2700000" algn="tl">
                    <a:srgbClr val="000000">
                      <a:alpha val="43137"/>
                    </a:srgbClr>
                  </a:outerShdw>
                </a:effectLst>
                <a:ea typeface="Arial Unicode MS" panose="020B0604020202020204" charset="-122"/>
                <a:cs typeface="Arial" panose="020B0604020202020204" pitchFamily="34" charset="0"/>
              </a:rPr>
              <a:t>Homework</a:t>
            </a:r>
          </a:p>
        </p:txBody>
      </p:sp>
    </p:spTree>
    <p:custDataLst>
      <p:tags r:id="rId1"/>
    </p:custDataLst>
  </p:cSld>
  <p:clrMapOvr>
    <a:masterClrMapping/>
  </p:clrMapOvr>
  <p:transition spd="slow">
    <p:random/>
  </p:transition>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文本框 3"/>
          <p:cNvSpPr txBox="1">
            <a:spLocks noChangeArrowheads="1"/>
          </p:cNvSpPr>
          <p:nvPr/>
        </p:nvSpPr>
        <p:spPr bwMode="auto">
          <a:xfrm>
            <a:off x="652463" y="1708150"/>
            <a:ext cx="783431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eaLnBrk="0" hangingPunct="0">
              <a:defRPr sz="3200" b="1">
                <a:solidFill>
                  <a:srgbClr val="3333FF"/>
                </a:solidFill>
                <a:latin typeface="Times New Roman" pitchFamily="18" charset="0"/>
                <a:ea typeface="宋体" pitchFamily="2" charset="-122"/>
              </a:defRPr>
            </a:lvl1pPr>
            <a:lvl2pPr defTabSz="685800" eaLnBrk="0" hangingPunct="0">
              <a:defRPr sz="3200" b="1">
                <a:solidFill>
                  <a:srgbClr val="3333FF"/>
                </a:solidFill>
                <a:latin typeface="Times New Roman" pitchFamily="18" charset="0"/>
                <a:ea typeface="宋体" pitchFamily="2" charset="-122"/>
              </a:defRPr>
            </a:lvl2pPr>
            <a:lvl3pPr defTabSz="685800" eaLnBrk="0" hangingPunct="0">
              <a:defRPr sz="3200" b="1">
                <a:solidFill>
                  <a:srgbClr val="3333FF"/>
                </a:solidFill>
                <a:latin typeface="Times New Roman" pitchFamily="18" charset="0"/>
                <a:ea typeface="宋体" pitchFamily="2" charset="-122"/>
              </a:defRPr>
            </a:lvl3pPr>
            <a:lvl4pPr defTabSz="685800" eaLnBrk="0" hangingPunct="0">
              <a:defRPr sz="3200" b="1">
                <a:solidFill>
                  <a:srgbClr val="3333FF"/>
                </a:solidFill>
                <a:latin typeface="Times New Roman" pitchFamily="18" charset="0"/>
                <a:ea typeface="宋体" pitchFamily="2" charset="-122"/>
              </a:defRPr>
            </a:lvl4pPr>
            <a:lvl5pPr defTabSz="685800" eaLnBrk="0" hangingPunct="0">
              <a:defRPr sz="3200" b="1">
                <a:solidFill>
                  <a:srgbClr val="3333FF"/>
                </a:solidFill>
                <a:latin typeface="Times New Roman" pitchFamily="18" charset="0"/>
                <a:ea typeface="宋体" pitchFamily="2" charset="-122"/>
              </a:defRPr>
            </a:lvl5pPr>
            <a:lvl6pPr marL="2284413" indent="1588" defTabSz="685800" eaLnBrk="0" fontAlgn="base" hangingPunct="0">
              <a:spcBef>
                <a:spcPct val="0"/>
              </a:spcBef>
              <a:spcAft>
                <a:spcPct val="0"/>
              </a:spcAft>
              <a:buFont typeface="Arial" pitchFamily="34" charset="0"/>
              <a:defRPr sz="3200" b="1">
                <a:solidFill>
                  <a:srgbClr val="3333FF"/>
                </a:solidFill>
                <a:latin typeface="Times New Roman" pitchFamily="18" charset="0"/>
                <a:ea typeface="宋体" pitchFamily="2" charset="-122"/>
              </a:defRPr>
            </a:lvl6pPr>
            <a:lvl7pPr marL="2741613" indent="1588" defTabSz="685800" eaLnBrk="0" fontAlgn="base" hangingPunct="0">
              <a:spcBef>
                <a:spcPct val="0"/>
              </a:spcBef>
              <a:spcAft>
                <a:spcPct val="0"/>
              </a:spcAft>
              <a:buFont typeface="Arial" pitchFamily="34" charset="0"/>
              <a:defRPr sz="3200" b="1">
                <a:solidFill>
                  <a:srgbClr val="3333FF"/>
                </a:solidFill>
                <a:latin typeface="Times New Roman" pitchFamily="18" charset="0"/>
                <a:ea typeface="宋体" pitchFamily="2" charset="-122"/>
              </a:defRPr>
            </a:lvl7pPr>
            <a:lvl8pPr marL="3198813" indent="1588" defTabSz="685800" eaLnBrk="0" fontAlgn="base" hangingPunct="0">
              <a:spcBef>
                <a:spcPct val="0"/>
              </a:spcBef>
              <a:spcAft>
                <a:spcPct val="0"/>
              </a:spcAft>
              <a:buFont typeface="Arial" pitchFamily="34" charset="0"/>
              <a:defRPr sz="3200" b="1">
                <a:solidFill>
                  <a:srgbClr val="3333FF"/>
                </a:solidFill>
                <a:latin typeface="Times New Roman" pitchFamily="18" charset="0"/>
                <a:ea typeface="宋体" pitchFamily="2" charset="-122"/>
              </a:defRPr>
            </a:lvl8pPr>
            <a:lvl9pPr marL="3656013" indent="1588" defTabSz="685800" eaLnBrk="0" fontAlgn="base" hangingPunct="0">
              <a:spcBef>
                <a:spcPct val="0"/>
              </a:spcBef>
              <a:spcAft>
                <a:spcPct val="0"/>
              </a:spcAft>
              <a:buFont typeface="Arial" pitchFamily="34" charset="0"/>
              <a:defRPr sz="3200" b="1">
                <a:solidFill>
                  <a:srgbClr val="3333FF"/>
                </a:solidFill>
                <a:latin typeface="Times New Roman" pitchFamily="18" charset="0"/>
                <a:ea typeface="宋体" pitchFamily="2" charset="-122"/>
              </a:defRPr>
            </a:lvl9pPr>
          </a:lstStyle>
          <a:p>
            <a:pPr algn="ctr" eaLnBrk="1" hangingPunct="1">
              <a:buFont typeface="Arial" pitchFamily="34" charset="0"/>
              <a:buNone/>
            </a:pPr>
            <a:r>
              <a:rPr lang="zh-CN" altLang="en-US" sz="6600" noProof="1">
                <a:solidFill>
                  <a:srgbClr val="FF6600"/>
                </a:solidFill>
                <a:latin typeface="宋体" pitchFamily="2" charset="-122"/>
              </a:rPr>
              <a:t>七彩课堂  伴你成长</a:t>
            </a:r>
          </a:p>
        </p:txBody>
      </p:sp>
    </p:spTree>
    <p:extLst>
      <p:ext uri="{BB962C8B-B14F-4D97-AF65-F5344CB8AC3E}">
        <p14:creationId xmlns:p14="http://schemas.microsoft.com/office/powerpoint/2010/main" val="190143692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87043"/>
          <p:cNvSpPr>
            <a:spLocks noTextEdit="1"/>
          </p:cNvSpPr>
          <p:nvPr/>
        </p:nvSpPr>
        <p:spPr>
          <a:xfrm>
            <a:off x="750675" y="699542"/>
            <a:ext cx="2813213" cy="602819"/>
          </a:xfrm>
          <a:prstGeom prst="rect">
            <a:avLst/>
          </a:prstGeom>
        </p:spPr>
        <p:txBody>
          <a:bodyPr wrap="none" lIns="68580" tIns="34290" rIns="68580" bIns="34290" fromWordArt="1">
            <a:scene3d>
              <a:camera prst="orthographicFront"/>
              <a:lightRig rig="threePt" dir="t"/>
            </a:scene3d>
          </a:bodyPr>
          <a:lstStyle/>
          <a:p>
            <a:pPr marL="571500" indent="-571500">
              <a:lnSpc>
                <a:spcPct val="125000"/>
              </a:lnSpc>
              <a:buFont typeface="Wingdings" panose="05000000000000000000" pitchFamily="2" charset="2"/>
              <a:buChar char="Ø"/>
              <a:defRPr/>
            </a:pPr>
            <a:r>
              <a:rPr lang="en-US" altLang="zh-CN" sz="3200" b="1" noProof="1">
                <a:solidFill>
                  <a:srgbClr val="C00000"/>
                </a:solidFill>
                <a:effectLst>
                  <a:outerShdw blurRad="38100" dist="38100" dir="2700000" algn="tl">
                    <a:srgbClr val="000000">
                      <a:alpha val="43137"/>
                    </a:srgbClr>
                  </a:outerShdw>
                </a:effectLst>
                <a:latin typeface="Comic Sans MS" panose="030F0702030302020204" pitchFamily="66" charset="0"/>
                <a:sym typeface="+mn-ea"/>
              </a:rPr>
              <a:t>Free talk</a:t>
            </a:r>
            <a:endParaRPr lang="zh-CN" altLang="en-US" sz="3200" b="1" noProof="1">
              <a:solidFill>
                <a:srgbClr val="C00000"/>
              </a:solidFill>
              <a:effectLst>
                <a:outerShdw blurRad="38100" dist="38100" dir="2700000" algn="tl">
                  <a:srgbClr val="000000">
                    <a:alpha val="43137"/>
                  </a:srgbClr>
                </a:outerShdw>
              </a:effectLst>
              <a:latin typeface="Comic Sans MS" panose="030F0702030302020204" pitchFamily="66" charset="0"/>
              <a:sym typeface="+mn-ea"/>
            </a:endParaRPr>
          </a:p>
        </p:txBody>
      </p:sp>
      <p:sp>
        <p:nvSpPr>
          <p:cNvPr id="2" name="矩形 1"/>
          <p:cNvSpPr/>
          <p:nvPr/>
        </p:nvSpPr>
        <p:spPr>
          <a:xfrm>
            <a:off x="971600" y="1419622"/>
            <a:ext cx="7128792" cy="2893100"/>
          </a:xfrm>
          <a:prstGeom prst="rect">
            <a:avLst/>
          </a:prstGeom>
          <a:noFill/>
          <a:ln w="38100">
            <a:noFill/>
          </a:ln>
        </p:spPr>
        <p:txBody>
          <a:bodyPr wrap="square">
            <a:spAutoFit/>
          </a:bodyPr>
          <a:lstStyle/>
          <a:p>
            <a:pPr marL="514350" indent="-514350">
              <a:lnSpc>
                <a:spcPct val="130000"/>
              </a:lnSpc>
              <a:buClr>
                <a:schemeClr val="accent5"/>
              </a:buClr>
              <a:buFont typeface="Wingdings" panose="05000000000000000000" pitchFamily="2" charset="2"/>
              <a:buChar char="u"/>
            </a:pPr>
            <a:r>
              <a:rPr lang="en-US" altLang="zh-CN" sz="2800" b="1" dirty="0">
                <a:solidFill>
                  <a:srgbClr val="002060"/>
                </a:solidFill>
                <a:latin typeface="Comic Sans MS" panose="030F0702030302020204" pitchFamily="66" charset="0"/>
              </a:rPr>
              <a:t>How have you changed since you started junior high school?</a:t>
            </a:r>
          </a:p>
          <a:p>
            <a:pPr marL="514350" indent="-514350">
              <a:lnSpc>
                <a:spcPct val="130000"/>
              </a:lnSpc>
              <a:buClr>
                <a:schemeClr val="accent5"/>
              </a:buClr>
              <a:buFont typeface="Wingdings" panose="05000000000000000000" pitchFamily="2" charset="2"/>
              <a:buChar char="u"/>
            </a:pPr>
            <a:r>
              <a:rPr lang="en-US" altLang="zh-CN" sz="2800" b="1" dirty="0">
                <a:solidFill>
                  <a:srgbClr val="002060"/>
                </a:solidFill>
                <a:latin typeface="Comic Sans MS" panose="030F0702030302020204" pitchFamily="66" charset="0"/>
              </a:rPr>
              <a:t>What are your plans for next year?</a:t>
            </a:r>
          </a:p>
          <a:p>
            <a:pPr marL="514350" indent="-514350">
              <a:lnSpc>
                <a:spcPct val="130000"/>
              </a:lnSpc>
              <a:buClr>
                <a:schemeClr val="accent5"/>
              </a:buClr>
              <a:buFont typeface="Wingdings" panose="05000000000000000000" pitchFamily="2" charset="2"/>
              <a:buChar char="u"/>
            </a:pPr>
            <a:r>
              <a:rPr lang="en-US" altLang="zh-CN" sz="2800" b="1" dirty="0">
                <a:solidFill>
                  <a:srgbClr val="002060"/>
                </a:solidFill>
                <a:latin typeface="Comic Sans MS" panose="030F0702030302020204" pitchFamily="66" charset="0"/>
              </a:rPr>
              <a:t>What do you hope to do in the future?</a:t>
            </a:r>
            <a:endParaRPr lang="zh-CN" altLang="en-US" sz="2800" b="1" dirty="0">
              <a:solidFill>
                <a:srgbClr val="002060"/>
              </a:solidFill>
              <a:latin typeface="Comic Sans MS" panose="030F0702030302020204" pitchFamily="66" charset="0"/>
            </a:endParaRPr>
          </a:p>
        </p:txBody>
      </p:sp>
    </p:spTree>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body" idx="4294967295"/>
          </p:nvPr>
        </p:nvSpPr>
        <p:spPr bwMode="auto">
          <a:xfrm>
            <a:off x="1043608" y="1510596"/>
            <a:ext cx="7146925" cy="10795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8" tIns="34294" rIns="68588" bIns="34294"/>
          <a:lstStyle/>
          <a:p>
            <a:pPr marL="0" indent="0">
              <a:lnSpc>
                <a:spcPct val="120000"/>
              </a:lnSpc>
              <a:spcBef>
                <a:spcPct val="0"/>
              </a:spcBef>
              <a:buFontTx/>
              <a:buNone/>
            </a:pPr>
            <a:r>
              <a:rPr lang="en-US" altLang="zh-CN" sz="2800" b="1" dirty="0">
                <a:solidFill>
                  <a:srgbClr val="002060"/>
                </a:solidFill>
                <a:latin typeface="Comic Sans MS" panose="030F0702030302020204" pitchFamily="66" charset="0"/>
              </a:rPr>
              <a:t>Talk with your partner about what </a:t>
            </a:r>
          </a:p>
          <a:p>
            <a:pPr marL="0" indent="0">
              <a:lnSpc>
                <a:spcPct val="120000"/>
              </a:lnSpc>
              <a:spcBef>
                <a:spcPct val="0"/>
              </a:spcBef>
              <a:buFontTx/>
              <a:buNone/>
            </a:pPr>
            <a:r>
              <a:rPr lang="en-US" altLang="zh-CN" sz="2800" b="1" dirty="0">
                <a:solidFill>
                  <a:srgbClr val="002060"/>
                </a:solidFill>
                <a:latin typeface="Comic Sans MS" panose="030F0702030302020204" pitchFamily="66" charset="0"/>
              </a:rPr>
              <a:t>you would like to do in the future?</a:t>
            </a:r>
          </a:p>
        </p:txBody>
      </p:sp>
      <p:sp>
        <p:nvSpPr>
          <p:cNvPr id="40965" name="Text Box 5"/>
          <p:cNvSpPr txBox="1">
            <a:spLocks noChangeArrowheads="1"/>
          </p:cNvSpPr>
          <p:nvPr/>
        </p:nvSpPr>
        <p:spPr bwMode="auto">
          <a:xfrm>
            <a:off x="755576" y="2612874"/>
            <a:ext cx="7776864"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buFont typeface="Arial" panose="020B0604020202020204" pitchFamily="34" charset="0"/>
              <a:buNone/>
            </a:pPr>
            <a:r>
              <a:rPr lang="zh-CN" altLang="en-US" sz="2800" b="1" dirty="0">
                <a:solidFill>
                  <a:srgbClr val="7030A0"/>
                </a:solidFill>
                <a:latin typeface="Comic Sans MS" panose="030F0702030302020204" pitchFamily="66" charset="0"/>
              </a:rPr>
              <a:t>A: What do you hope to do in the future?</a:t>
            </a:r>
          </a:p>
          <a:p>
            <a:pPr>
              <a:lnSpc>
                <a:spcPct val="120000"/>
              </a:lnSpc>
              <a:buFont typeface="Arial" panose="020B0604020202020204" pitchFamily="34" charset="0"/>
              <a:buNone/>
            </a:pPr>
            <a:r>
              <a:rPr lang="zh-CN" altLang="en-US" sz="2800" b="1" dirty="0">
                <a:solidFill>
                  <a:srgbClr val="7030A0"/>
                </a:solidFill>
                <a:latin typeface="Comic Sans MS" panose="030F0702030302020204" pitchFamily="66" charset="0"/>
              </a:rPr>
              <a:t>B: I hope to get a business degree and </a:t>
            </a:r>
          </a:p>
          <a:p>
            <a:pPr>
              <a:lnSpc>
                <a:spcPct val="120000"/>
              </a:lnSpc>
              <a:buFont typeface="Arial" panose="020B0604020202020204" pitchFamily="34" charset="0"/>
              <a:buNone/>
            </a:pPr>
            <a:r>
              <a:rPr lang="zh-CN" altLang="en-US" sz="2800" b="1" dirty="0">
                <a:solidFill>
                  <a:srgbClr val="7030A0"/>
                </a:solidFill>
                <a:latin typeface="Comic Sans MS" panose="030F0702030302020204" pitchFamily="66" charset="0"/>
              </a:rPr>
              <a:t>   become a manager.</a:t>
            </a:r>
          </a:p>
        </p:txBody>
      </p:sp>
      <p:sp>
        <p:nvSpPr>
          <p:cNvPr id="26627" name="Rectangle 5"/>
          <p:cNvSpPr>
            <a:spLocks noChangeArrowheads="1"/>
          </p:cNvSpPr>
          <p:nvPr/>
        </p:nvSpPr>
        <p:spPr bwMode="auto">
          <a:xfrm>
            <a:off x="400050" y="835422"/>
            <a:ext cx="3307854"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571500" indent="-5715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Char char="Ø"/>
            </a:pPr>
            <a:r>
              <a:rPr lang="en-US" altLang="zh-CN" sz="3200" b="1" dirty="0">
                <a:solidFill>
                  <a:srgbClr val="C00000"/>
                </a:solidFill>
                <a:effectLst>
                  <a:outerShdw blurRad="38100" dist="38100" dir="2700000" algn="tl">
                    <a:srgbClr val="000000">
                      <a:alpha val="43137"/>
                    </a:srgbClr>
                  </a:outerShdw>
                </a:effectLst>
                <a:latin typeface="Comic Sans MS" panose="030F0702030302020204" pitchFamily="66" charset="0"/>
              </a:rPr>
              <a:t>Warming up</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965"/>
                                        </p:tgtEl>
                                        <p:attrNameLst>
                                          <p:attrName>style.visibility</p:attrName>
                                        </p:attrNameLst>
                                      </p:cBhvr>
                                      <p:to>
                                        <p:strVal val="visible"/>
                                      </p:to>
                                    </p:set>
                                    <p:animEffect transition="in" filter="box(in)">
                                      <p:cBhvr>
                                        <p:cTn id="7" dur="500"/>
                                        <p:tgtEl>
                                          <p:spTgt spid="409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Text Box 4"/>
          <p:cNvSpPr txBox="1">
            <a:spLocks noChangeArrowheads="1"/>
          </p:cNvSpPr>
          <p:nvPr/>
        </p:nvSpPr>
        <p:spPr bwMode="auto">
          <a:xfrm>
            <a:off x="868496" y="2045042"/>
            <a:ext cx="7303904" cy="2677656"/>
          </a:xfrm>
          <a:prstGeom prst="rect">
            <a:avLst/>
          </a:prstGeom>
          <a:noFill/>
          <a:ln w="12700">
            <a:solidFill>
              <a:schemeClr val="accent5">
                <a:lumMod val="40000"/>
                <a:lumOff val="60000"/>
              </a:schemeClr>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buFont typeface="Arial" panose="020B0604020202020204" pitchFamily="34" charset="0"/>
              <a:buNone/>
            </a:pPr>
            <a:r>
              <a:rPr lang="en-US" altLang="zh-CN" sz="2400" b="1" dirty="0">
                <a:solidFill>
                  <a:srgbClr val="002060"/>
                </a:solidFill>
                <a:latin typeface="Times New Roman" panose="02020603050405020304" pitchFamily="18" charset="0"/>
                <a:cs typeface="Times New Roman" panose="02020603050405020304" pitchFamily="18" charset="0"/>
              </a:rPr>
              <a:t>Who is the person? / What is the event?</a:t>
            </a:r>
          </a:p>
          <a:p>
            <a:pPr>
              <a:buFont typeface="Arial" panose="020B0604020202020204" pitchFamily="34" charset="0"/>
              <a:buNone/>
            </a:pPr>
            <a:r>
              <a:rPr lang="en-US" altLang="zh-CN" sz="2400" b="1" dirty="0">
                <a:solidFill>
                  <a:srgbClr val="002060"/>
                </a:solidFill>
                <a:latin typeface="Times New Roman" panose="02020603050405020304" pitchFamily="18" charset="0"/>
                <a:cs typeface="Times New Roman" panose="02020603050405020304" pitchFamily="18" charset="0"/>
              </a:rPr>
              <a:t>When and where did you first meet this person? /</a:t>
            </a:r>
          </a:p>
          <a:p>
            <a:pPr>
              <a:buFont typeface="Arial" panose="020B0604020202020204" pitchFamily="34" charset="0"/>
              <a:buNone/>
            </a:pPr>
            <a:r>
              <a:rPr lang="en-US" altLang="zh-CN" sz="2400" b="1" dirty="0">
                <a:solidFill>
                  <a:srgbClr val="002060"/>
                </a:solidFill>
                <a:latin typeface="Times New Roman" panose="02020603050405020304" pitchFamily="18" charset="0"/>
                <a:cs typeface="Times New Roman" panose="02020603050405020304" pitchFamily="18" charset="0"/>
              </a:rPr>
              <a:t>When and where did this event happen?</a:t>
            </a:r>
          </a:p>
          <a:p>
            <a:pPr>
              <a:buFont typeface="Arial" panose="020B0604020202020204" pitchFamily="34" charset="0"/>
              <a:buNone/>
            </a:pPr>
            <a:r>
              <a:rPr lang="en-US" altLang="zh-CN" sz="2400" b="1" dirty="0">
                <a:solidFill>
                  <a:srgbClr val="002060"/>
                </a:solidFill>
                <a:latin typeface="Times New Roman" panose="02020603050405020304" pitchFamily="18" charset="0"/>
                <a:cs typeface="Times New Roman" panose="02020603050405020304" pitchFamily="18" charset="0"/>
              </a:rPr>
              <a:t>How did you feel when you met this person? / </a:t>
            </a:r>
          </a:p>
          <a:p>
            <a:pPr>
              <a:buFont typeface="Arial" panose="020B0604020202020204" pitchFamily="34" charset="0"/>
              <a:buNone/>
            </a:pPr>
            <a:r>
              <a:rPr lang="en-US" altLang="zh-CN" sz="2400" b="1" dirty="0">
                <a:solidFill>
                  <a:srgbClr val="002060"/>
                </a:solidFill>
                <a:latin typeface="Times New Roman" panose="02020603050405020304" pitchFamily="18" charset="0"/>
                <a:cs typeface="Times New Roman" panose="02020603050405020304" pitchFamily="18" charset="0"/>
              </a:rPr>
              <a:t>How did you feel when this event happened?</a:t>
            </a:r>
          </a:p>
          <a:p>
            <a:pPr>
              <a:buFont typeface="Arial" panose="020B0604020202020204" pitchFamily="34" charset="0"/>
              <a:buNone/>
            </a:pPr>
            <a:r>
              <a:rPr lang="en-US" altLang="zh-CN" sz="2400" b="1" dirty="0">
                <a:solidFill>
                  <a:srgbClr val="002060"/>
                </a:solidFill>
                <a:latin typeface="Times New Roman" panose="02020603050405020304" pitchFamily="18" charset="0"/>
                <a:cs typeface="Times New Roman" panose="02020603050405020304" pitchFamily="18" charset="0"/>
              </a:rPr>
              <a:t>How did this person help you?/ What happened later?</a:t>
            </a:r>
          </a:p>
          <a:p>
            <a:pPr>
              <a:buFont typeface="Arial" panose="020B0604020202020204" pitchFamily="34" charset="0"/>
              <a:buNone/>
            </a:pPr>
            <a:r>
              <a:rPr lang="en-US" altLang="zh-CN" sz="2400" b="1" dirty="0">
                <a:solidFill>
                  <a:srgbClr val="002060"/>
                </a:solidFill>
                <a:latin typeface="Times New Roman" panose="02020603050405020304" pitchFamily="18" charset="0"/>
                <a:cs typeface="Times New Roman" panose="02020603050405020304" pitchFamily="18" charset="0"/>
              </a:rPr>
              <a:t>How has this person’s advice/ event changed your life?</a:t>
            </a:r>
          </a:p>
        </p:txBody>
      </p:sp>
      <p:sp>
        <p:nvSpPr>
          <p:cNvPr id="20483" name="单圆角矩形 10"/>
          <p:cNvSpPr>
            <a:spLocks noChangeArrowheads="1"/>
          </p:cNvSpPr>
          <p:nvPr/>
        </p:nvSpPr>
        <p:spPr bwMode="auto">
          <a:xfrm>
            <a:off x="563166" y="936749"/>
            <a:ext cx="552450" cy="554881"/>
          </a:xfrm>
          <a:custGeom>
            <a:avLst/>
            <a:gdLst>
              <a:gd name="T0" fmla="*/ 276225 w 552450"/>
              <a:gd name="T1" fmla="*/ 0 h 479425"/>
              <a:gd name="T2" fmla="*/ 0 w 552450"/>
              <a:gd name="T3" fmla="*/ 239712 h 479425"/>
              <a:gd name="T4" fmla="*/ 276225 w 552450"/>
              <a:gd name="T5" fmla="*/ 479425 h 479425"/>
              <a:gd name="T6" fmla="*/ 552450 w 552450"/>
              <a:gd name="T7" fmla="*/ 239712 h 479425"/>
              <a:gd name="T8" fmla="*/ 16200000 60000 65536"/>
              <a:gd name="T9" fmla="*/ 10800000 60000 65536"/>
              <a:gd name="T10" fmla="*/ 5400000 60000 65536"/>
              <a:gd name="T11" fmla="*/ 0 60000 65536"/>
              <a:gd name="T12" fmla="*/ 0 w 552450"/>
              <a:gd name="T13" fmla="*/ 0 h 479425"/>
              <a:gd name="T14" fmla="*/ 552450 w 552450"/>
              <a:gd name="T15" fmla="*/ 479425 h 479425"/>
            </a:gdLst>
            <a:ahLst/>
            <a:cxnLst>
              <a:cxn ang="T8">
                <a:pos x="T0" y="T1"/>
              </a:cxn>
              <a:cxn ang="T9">
                <a:pos x="T2" y="T3"/>
              </a:cxn>
              <a:cxn ang="T10">
                <a:pos x="T4" y="T5"/>
              </a:cxn>
              <a:cxn ang="T11">
                <a:pos x="T6" y="T7"/>
              </a:cxn>
            </a:cxnLst>
            <a:rect l="T12" t="T13" r="T14" b="T15"/>
            <a:pathLst>
              <a:path w="552450" h="479425">
                <a:moveTo>
                  <a:pt x="0" y="0"/>
                </a:moveTo>
                <a:lnTo>
                  <a:pt x="472544" y="0"/>
                </a:lnTo>
                <a:cubicBezTo>
                  <a:pt x="516674" y="0"/>
                  <a:pt x="552449" y="35775"/>
                  <a:pt x="552449" y="79905"/>
                </a:cubicBezTo>
                <a:lnTo>
                  <a:pt x="552450" y="479425"/>
                </a:lnTo>
                <a:lnTo>
                  <a:pt x="0" y="479425"/>
                </a:lnTo>
                <a:close/>
              </a:path>
            </a:pathLst>
          </a:custGeom>
          <a:solidFill>
            <a:srgbClr val="C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68580" tIns="34290" rIns="68580" bIns="34290" anchor="ctr"/>
          <a:lstStyle/>
          <a:p>
            <a:pPr algn="ctr">
              <a:lnSpc>
                <a:spcPct val="125000"/>
              </a:lnSpc>
              <a:buFont typeface="Arial" panose="020B0604020202020204" pitchFamily="34" charset="0"/>
              <a:buNone/>
            </a:pPr>
            <a:r>
              <a:rPr lang="en-US" altLang="zh-CN" sz="2800" b="1" dirty="0">
                <a:solidFill>
                  <a:srgbClr val="FFFFFF"/>
                </a:solidFill>
                <a:latin typeface="Times New Roman" panose="02020603050405020304" pitchFamily="18" charset="0"/>
                <a:ea typeface="微软雅黑" panose="020B0503020204020204" charset="-122"/>
              </a:rPr>
              <a:t>3a</a:t>
            </a:r>
            <a:endParaRPr lang="zh-CN" altLang="en-US" sz="2800" b="1" dirty="0">
              <a:solidFill>
                <a:srgbClr val="FFFFFF"/>
              </a:solidFill>
              <a:latin typeface="Times New Roman" panose="02020603050405020304" pitchFamily="18" charset="0"/>
              <a:ea typeface="微软雅黑" panose="020B0503020204020204" charset="-122"/>
            </a:endParaRPr>
          </a:p>
        </p:txBody>
      </p:sp>
      <p:sp>
        <p:nvSpPr>
          <p:cNvPr id="2" name="矩形 1"/>
          <p:cNvSpPr/>
          <p:nvPr/>
        </p:nvSpPr>
        <p:spPr>
          <a:xfrm>
            <a:off x="1187624" y="645766"/>
            <a:ext cx="7291214" cy="1421928"/>
          </a:xfrm>
          <a:prstGeom prst="rect">
            <a:avLst/>
          </a:prstGeom>
        </p:spPr>
        <p:txBody>
          <a:bodyPr wrap="square">
            <a:spAutoFit/>
          </a:bodyPr>
          <a:lstStyle/>
          <a:p>
            <a:pPr>
              <a:lnSpc>
                <a:spcPct val="80000"/>
              </a:lnSpc>
            </a:pPr>
            <a:r>
              <a:rPr lang="en-US" altLang="zh-CN" sz="2700" b="1" dirty="0">
                <a:solidFill>
                  <a:srgbClr val="0000E1"/>
                </a:solidFill>
              </a:rPr>
              <a:t>Think of a person or an event from junior </a:t>
            </a:r>
          </a:p>
          <a:p>
            <a:pPr>
              <a:lnSpc>
                <a:spcPct val="80000"/>
              </a:lnSpc>
            </a:pPr>
            <a:r>
              <a:rPr lang="en-US" altLang="zh-CN" sz="2700" b="1" dirty="0">
                <a:solidFill>
                  <a:srgbClr val="0000E1"/>
                </a:solidFill>
              </a:rPr>
              <a:t>high school that you will never forget. Make some notes about how this person or event changed your life in some way. </a:t>
            </a:r>
            <a:endParaRPr lang="zh-CN" altLang="en-US" sz="2700" b="1" dirty="0">
              <a:solidFill>
                <a:srgbClr val="0000E1"/>
              </a:solidFill>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animEffect transition="in" filter="fade">
                                      <p:cBhvr>
                                        <p:cTn id="7" dur="1000"/>
                                        <p:tgtEl>
                                          <p:spTgt spid="75779">
                                            <p:txEl>
                                              <p:pRg st="0" end="0"/>
                                            </p:txEl>
                                          </p:spTgt>
                                        </p:tgtEl>
                                      </p:cBhvr>
                                    </p:animEffect>
                                    <p:anim calcmode="lin" valueType="num">
                                      <p:cBhvr>
                                        <p:cTn id="8" dur="1000" fill="hold"/>
                                        <p:tgtEl>
                                          <p:spTgt spid="7577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577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5779">
                                            <p:txEl>
                                              <p:pRg st="1" end="1"/>
                                            </p:txEl>
                                          </p:spTgt>
                                        </p:tgtEl>
                                        <p:attrNameLst>
                                          <p:attrName>style.visibility</p:attrName>
                                        </p:attrNameLst>
                                      </p:cBhvr>
                                      <p:to>
                                        <p:strVal val="visible"/>
                                      </p:to>
                                    </p:set>
                                    <p:animEffect transition="in" filter="fade">
                                      <p:cBhvr>
                                        <p:cTn id="14" dur="1000"/>
                                        <p:tgtEl>
                                          <p:spTgt spid="75779">
                                            <p:txEl>
                                              <p:pRg st="1" end="1"/>
                                            </p:txEl>
                                          </p:spTgt>
                                        </p:tgtEl>
                                      </p:cBhvr>
                                    </p:animEffect>
                                    <p:anim calcmode="lin" valueType="num">
                                      <p:cBhvr>
                                        <p:cTn id="15" dur="1000" fill="hold"/>
                                        <p:tgtEl>
                                          <p:spTgt spid="7577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577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5779">
                                            <p:txEl>
                                              <p:pRg st="2" end="2"/>
                                            </p:txEl>
                                          </p:spTgt>
                                        </p:tgtEl>
                                        <p:attrNameLst>
                                          <p:attrName>style.visibility</p:attrName>
                                        </p:attrNameLst>
                                      </p:cBhvr>
                                      <p:to>
                                        <p:strVal val="visible"/>
                                      </p:to>
                                    </p:set>
                                    <p:animEffect transition="in" filter="fade">
                                      <p:cBhvr>
                                        <p:cTn id="21" dur="1000"/>
                                        <p:tgtEl>
                                          <p:spTgt spid="75779">
                                            <p:txEl>
                                              <p:pRg st="2" end="2"/>
                                            </p:txEl>
                                          </p:spTgt>
                                        </p:tgtEl>
                                      </p:cBhvr>
                                    </p:animEffect>
                                    <p:anim calcmode="lin" valueType="num">
                                      <p:cBhvr>
                                        <p:cTn id="22" dur="1000" fill="hold"/>
                                        <p:tgtEl>
                                          <p:spTgt spid="75779">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577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5779">
                                            <p:txEl>
                                              <p:pRg st="3" end="3"/>
                                            </p:txEl>
                                          </p:spTgt>
                                        </p:tgtEl>
                                        <p:attrNameLst>
                                          <p:attrName>style.visibility</p:attrName>
                                        </p:attrNameLst>
                                      </p:cBhvr>
                                      <p:to>
                                        <p:strVal val="visible"/>
                                      </p:to>
                                    </p:set>
                                    <p:animEffect transition="in" filter="fade">
                                      <p:cBhvr>
                                        <p:cTn id="28" dur="1000"/>
                                        <p:tgtEl>
                                          <p:spTgt spid="75779">
                                            <p:txEl>
                                              <p:pRg st="3" end="3"/>
                                            </p:txEl>
                                          </p:spTgt>
                                        </p:tgtEl>
                                      </p:cBhvr>
                                    </p:animEffect>
                                    <p:anim calcmode="lin" valueType="num">
                                      <p:cBhvr>
                                        <p:cTn id="29" dur="1000" fill="hold"/>
                                        <p:tgtEl>
                                          <p:spTgt spid="75779">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577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5779">
                                            <p:txEl>
                                              <p:pRg st="4" end="4"/>
                                            </p:txEl>
                                          </p:spTgt>
                                        </p:tgtEl>
                                        <p:attrNameLst>
                                          <p:attrName>style.visibility</p:attrName>
                                        </p:attrNameLst>
                                      </p:cBhvr>
                                      <p:to>
                                        <p:strVal val="visible"/>
                                      </p:to>
                                    </p:set>
                                    <p:animEffect transition="in" filter="fade">
                                      <p:cBhvr>
                                        <p:cTn id="35" dur="1000"/>
                                        <p:tgtEl>
                                          <p:spTgt spid="75779">
                                            <p:txEl>
                                              <p:pRg st="4" end="4"/>
                                            </p:txEl>
                                          </p:spTgt>
                                        </p:tgtEl>
                                      </p:cBhvr>
                                    </p:animEffect>
                                    <p:anim calcmode="lin" valueType="num">
                                      <p:cBhvr>
                                        <p:cTn id="36" dur="1000" fill="hold"/>
                                        <p:tgtEl>
                                          <p:spTgt spid="75779">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577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5779">
                                            <p:txEl>
                                              <p:pRg st="5" end="5"/>
                                            </p:txEl>
                                          </p:spTgt>
                                        </p:tgtEl>
                                        <p:attrNameLst>
                                          <p:attrName>style.visibility</p:attrName>
                                        </p:attrNameLst>
                                      </p:cBhvr>
                                      <p:to>
                                        <p:strVal val="visible"/>
                                      </p:to>
                                    </p:set>
                                    <p:animEffect transition="in" filter="fade">
                                      <p:cBhvr>
                                        <p:cTn id="42" dur="1000"/>
                                        <p:tgtEl>
                                          <p:spTgt spid="75779">
                                            <p:txEl>
                                              <p:pRg st="5" end="5"/>
                                            </p:txEl>
                                          </p:spTgt>
                                        </p:tgtEl>
                                      </p:cBhvr>
                                    </p:animEffect>
                                    <p:anim calcmode="lin" valueType="num">
                                      <p:cBhvr>
                                        <p:cTn id="43" dur="1000" fill="hold"/>
                                        <p:tgtEl>
                                          <p:spTgt spid="75779">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7577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75779">
                                            <p:txEl>
                                              <p:pRg st="6" end="6"/>
                                            </p:txEl>
                                          </p:spTgt>
                                        </p:tgtEl>
                                        <p:attrNameLst>
                                          <p:attrName>style.visibility</p:attrName>
                                        </p:attrNameLst>
                                      </p:cBhvr>
                                      <p:to>
                                        <p:strVal val="visible"/>
                                      </p:to>
                                    </p:set>
                                    <p:animEffect transition="in" filter="fade">
                                      <p:cBhvr>
                                        <p:cTn id="49" dur="1000"/>
                                        <p:tgtEl>
                                          <p:spTgt spid="75779">
                                            <p:txEl>
                                              <p:pRg st="6" end="6"/>
                                            </p:txEl>
                                          </p:spTgt>
                                        </p:tgtEl>
                                      </p:cBhvr>
                                    </p:animEffect>
                                    <p:anim calcmode="lin" valueType="num">
                                      <p:cBhvr>
                                        <p:cTn id="50" dur="1000" fill="hold"/>
                                        <p:tgtEl>
                                          <p:spTgt spid="75779">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7577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27649"/>
          <p:cNvSpPr>
            <a:spLocks noChangeArrowheads="1"/>
          </p:cNvSpPr>
          <p:nvPr/>
        </p:nvSpPr>
        <p:spPr bwMode="auto">
          <a:xfrm>
            <a:off x="827584" y="1275606"/>
            <a:ext cx="7200800"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3333FF"/>
                </a:solidFill>
                <a:latin typeface="楷体" panose="02010609060101010101" pitchFamily="49" charset="-122"/>
                <a:ea typeface="楷体" panose="02010609060101010101" pitchFamily="49" charset="-122"/>
              </a:rPr>
              <a:t>写一个难忘的人</a:t>
            </a:r>
          </a:p>
          <a:p>
            <a:r>
              <a:rPr lang="zh-CN" altLang="en-US" sz="2800" b="1" dirty="0">
                <a:solidFill>
                  <a:srgbClr val="002060"/>
                </a:solidFill>
                <a:latin typeface="楷体" panose="02010609060101010101" pitchFamily="49" charset="-122"/>
                <a:ea typeface="楷体" panose="02010609060101010101" pitchFamily="49" charset="-122"/>
              </a:rPr>
              <a:t>方法：</a:t>
            </a:r>
            <a:br>
              <a:rPr lang="zh-CN" altLang="en-US" sz="2800" b="1" dirty="0">
                <a:solidFill>
                  <a:srgbClr val="002060"/>
                </a:solidFill>
                <a:latin typeface="楷体" panose="02010609060101010101" pitchFamily="49" charset="-122"/>
                <a:ea typeface="楷体" panose="02010609060101010101" pitchFamily="49" charset="-122"/>
              </a:rPr>
            </a:br>
            <a:r>
              <a:rPr lang="en-US" altLang="zh-CN" sz="2800" b="1" dirty="0">
                <a:solidFill>
                  <a:srgbClr val="002060"/>
                </a:solidFill>
                <a:latin typeface="楷体" panose="02010609060101010101" pitchFamily="49" charset="-122"/>
                <a:ea typeface="楷体" panose="02010609060101010101" pitchFamily="49" charset="-122"/>
              </a:rPr>
              <a:t>1. </a:t>
            </a:r>
            <a:r>
              <a:rPr lang="zh-CN" altLang="en-US" sz="2800" b="1" dirty="0">
                <a:solidFill>
                  <a:srgbClr val="002060"/>
                </a:solidFill>
                <a:latin typeface="楷体" panose="02010609060101010101" pitchFamily="49" charset="-122"/>
                <a:ea typeface="楷体" panose="02010609060101010101" pitchFamily="49" charset="-122"/>
              </a:rPr>
              <a:t>对人物的出场、肖像进行描写。简要介绍</a:t>
            </a:r>
            <a:endParaRPr lang="en-US" altLang="zh-CN" sz="2800" b="1" dirty="0">
              <a:solidFill>
                <a:srgbClr val="002060"/>
              </a:solidFill>
              <a:latin typeface="楷体" panose="02010609060101010101" pitchFamily="49" charset="-122"/>
              <a:ea typeface="楷体" panose="02010609060101010101" pitchFamily="49" charset="-122"/>
            </a:endParaRPr>
          </a:p>
          <a:p>
            <a:r>
              <a:rPr lang="en-US" altLang="zh-CN" sz="2800" b="1" dirty="0">
                <a:solidFill>
                  <a:srgbClr val="002060"/>
                </a:solidFill>
                <a:latin typeface="楷体" panose="02010609060101010101" pitchFamily="49" charset="-122"/>
                <a:ea typeface="楷体" panose="02010609060101010101" pitchFamily="49" charset="-122"/>
              </a:rPr>
              <a:t>   </a:t>
            </a:r>
            <a:r>
              <a:rPr lang="zh-CN" altLang="en-US" sz="2800" b="1" dirty="0">
                <a:solidFill>
                  <a:srgbClr val="002060"/>
                </a:solidFill>
                <a:latin typeface="楷体" panose="02010609060101010101" pitchFamily="49" charset="-122"/>
                <a:ea typeface="楷体" panose="02010609060101010101" pitchFamily="49" charset="-122"/>
              </a:rPr>
              <a:t>该人物。</a:t>
            </a:r>
          </a:p>
          <a:p>
            <a:r>
              <a:rPr lang="en-US" altLang="zh-CN" sz="2800" b="1" dirty="0">
                <a:solidFill>
                  <a:srgbClr val="002060"/>
                </a:solidFill>
                <a:latin typeface="楷体" panose="02010609060101010101" pitchFamily="49" charset="-122"/>
                <a:ea typeface="楷体" panose="02010609060101010101" pitchFamily="49" charset="-122"/>
              </a:rPr>
              <a:t>2. </a:t>
            </a:r>
            <a:r>
              <a:rPr lang="zh-CN" altLang="en-US" sz="2800" b="1" dirty="0">
                <a:solidFill>
                  <a:srgbClr val="002060"/>
                </a:solidFill>
                <a:latin typeface="楷体" panose="02010609060101010101" pitchFamily="49" charset="-122"/>
                <a:ea typeface="楷体" panose="02010609060101010101" pitchFamily="49" charset="-122"/>
              </a:rPr>
              <a:t>选择一个角度，通过对某些事情的叙述，</a:t>
            </a:r>
            <a:endParaRPr lang="en-US" altLang="zh-CN" sz="2800" b="1" dirty="0">
              <a:solidFill>
                <a:srgbClr val="002060"/>
              </a:solidFill>
              <a:latin typeface="楷体" panose="02010609060101010101" pitchFamily="49" charset="-122"/>
              <a:ea typeface="楷体" panose="02010609060101010101" pitchFamily="49" charset="-122"/>
            </a:endParaRPr>
          </a:p>
          <a:p>
            <a:r>
              <a:rPr lang="en-US" altLang="zh-CN" sz="2800" b="1" dirty="0">
                <a:solidFill>
                  <a:srgbClr val="002060"/>
                </a:solidFill>
                <a:latin typeface="楷体" panose="02010609060101010101" pitchFamily="49" charset="-122"/>
                <a:ea typeface="楷体" panose="02010609060101010101" pitchFamily="49" charset="-122"/>
              </a:rPr>
              <a:t>   </a:t>
            </a:r>
            <a:r>
              <a:rPr lang="zh-CN" altLang="en-US" sz="2800" b="1" dirty="0">
                <a:solidFill>
                  <a:srgbClr val="002060"/>
                </a:solidFill>
                <a:latin typeface="楷体" panose="02010609060101010101" pitchFamily="49" charset="-122"/>
                <a:ea typeface="楷体" panose="02010609060101010101" pitchFamily="49" charset="-122"/>
              </a:rPr>
              <a:t>更加生动地描写人物，描写该人物如何对</a:t>
            </a:r>
            <a:endParaRPr lang="en-US" altLang="zh-CN" sz="2800" b="1" dirty="0">
              <a:solidFill>
                <a:srgbClr val="002060"/>
              </a:solidFill>
              <a:latin typeface="楷体" panose="02010609060101010101" pitchFamily="49" charset="-122"/>
              <a:ea typeface="楷体" panose="02010609060101010101" pitchFamily="49" charset="-122"/>
            </a:endParaRPr>
          </a:p>
          <a:p>
            <a:r>
              <a:rPr lang="en-US" altLang="zh-CN" sz="2800" b="1" dirty="0">
                <a:solidFill>
                  <a:srgbClr val="002060"/>
                </a:solidFill>
                <a:latin typeface="楷体" panose="02010609060101010101" pitchFamily="49" charset="-122"/>
                <a:ea typeface="楷体" panose="02010609060101010101" pitchFamily="49" charset="-122"/>
              </a:rPr>
              <a:t>   </a:t>
            </a:r>
            <a:r>
              <a:rPr lang="zh-CN" altLang="en-US" sz="2800" b="1" dirty="0">
                <a:solidFill>
                  <a:srgbClr val="002060"/>
                </a:solidFill>
                <a:latin typeface="楷体" panose="02010609060101010101" pitchFamily="49" charset="-122"/>
                <a:ea typeface="楷体" panose="02010609060101010101" pitchFamily="49" charset="-122"/>
              </a:rPr>
              <a:t>你产生了影响。 </a:t>
            </a:r>
          </a:p>
          <a:p>
            <a:r>
              <a:rPr lang="en-US" altLang="zh-CN" sz="2800" b="1" dirty="0">
                <a:solidFill>
                  <a:srgbClr val="002060"/>
                </a:solidFill>
                <a:latin typeface="楷体" panose="02010609060101010101" pitchFamily="49" charset="-122"/>
                <a:ea typeface="楷体" panose="02010609060101010101" pitchFamily="49" charset="-122"/>
              </a:rPr>
              <a:t>3. </a:t>
            </a:r>
            <a:r>
              <a:rPr lang="zh-CN" altLang="en-US" sz="2800" b="1" dirty="0">
                <a:solidFill>
                  <a:srgbClr val="002060"/>
                </a:solidFill>
                <a:latin typeface="楷体" panose="02010609060101010101" pitchFamily="49" charset="-122"/>
                <a:ea typeface="楷体" panose="02010609060101010101" pitchFamily="49" charset="-122"/>
              </a:rPr>
              <a:t>总结自己对人物的评价、情感等。</a:t>
            </a:r>
          </a:p>
        </p:txBody>
      </p:sp>
      <p:sp>
        <p:nvSpPr>
          <p:cNvPr id="21506" name="矩形 27650"/>
          <p:cNvSpPr>
            <a:spLocks noChangeArrowheads="1" noChangeShapeType="1" noTextEdit="1"/>
          </p:cNvSpPr>
          <p:nvPr/>
        </p:nvSpPr>
        <p:spPr bwMode="auto">
          <a:xfrm>
            <a:off x="2555776" y="681881"/>
            <a:ext cx="3781425" cy="593725"/>
          </a:xfrm>
          <a:prstGeom prst="rect">
            <a:avLst/>
          </a:prstGeom>
        </p:spPr>
        <p:txBody>
          <a:bodyPr wrap="none" fromWordArt="1">
            <a:prstTxWarp prst="textPlain">
              <a:avLst>
                <a:gd name="adj" fmla="val 50000"/>
              </a:avLst>
            </a:prstTxWarp>
          </a:bodyPr>
          <a:lstStyle/>
          <a:p>
            <a:pPr algn="ctr"/>
            <a:r>
              <a:rPr lang="en-US" altLang="zh-CN" sz="2700" b="1" kern="1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Comic Sans MS" panose="030F0702030302020204" pitchFamily="66" charset="0"/>
                <a:ea typeface="楷体" panose="02010609060101010101" pitchFamily="49" charset="-122"/>
                <a:cs typeface="Times New Roman" panose="02020603050405020304" pitchFamily="18" charset="0"/>
              </a:rPr>
              <a:t>Unforgettable person</a:t>
            </a:r>
            <a:endParaRPr lang="zh-CN" altLang="en-US" sz="2700" b="1" kern="1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Comic Sans MS" panose="030F0702030302020204" pitchFamily="66" charset="0"/>
              <a:ea typeface="楷体" panose="02010609060101010101" pitchFamily="49" charset="-122"/>
              <a:cs typeface="Times New Roman" panose="02020603050405020304"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box(in)">
                                      <p:cBhvr>
                                        <p:cTn id="7" dur="5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28673"/>
          <p:cNvSpPr>
            <a:spLocks noChangeArrowheads="1"/>
          </p:cNvSpPr>
          <p:nvPr/>
        </p:nvSpPr>
        <p:spPr bwMode="auto">
          <a:xfrm>
            <a:off x="683568" y="627534"/>
            <a:ext cx="7677150" cy="4358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pPr>
            <a:r>
              <a:rPr lang="zh-CN" altLang="en-US" sz="2800" b="1" dirty="0">
                <a:solidFill>
                  <a:srgbClr val="3333FF"/>
                </a:solidFill>
                <a:latin typeface="Times New Roman" panose="02020603050405020304" pitchFamily="18" charset="0"/>
                <a:ea typeface="黑体" panose="02010609060101010101" pitchFamily="49" charset="-122"/>
              </a:rPr>
              <a:t>描绘人物外貌词汇：</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good-looking pretty   lovely  slim  fit  overweight       middle-aged    wearing glasses   always smile         </a:t>
            </a:r>
          </a:p>
          <a:p>
            <a:pPr>
              <a:lnSpc>
                <a:spcPct val="110000"/>
              </a:lnSpc>
            </a:pPr>
            <a:r>
              <a:rPr lang="zh-CN" altLang="en-US" sz="2800" b="1" dirty="0">
                <a:solidFill>
                  <a:srgbClr val="3333FF"/>
                </a:solidFill>
                <a:latin typeface="Times New Roman" panose="02020603050405020304" pitchFamily="18" charset="0"/>
                <a:ea typeface="黑体" panose="02010609060101010101" pitchFamily="49" charset="-122"/>
              </a:rPr>
              <a:t>描绘人物性格词汇：</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brave   self-confident   warm-hearted  patient   easy-going     outgoing     energetic     forgetful</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generous   hardworking   helpful   humorous  optimistic   punctual  talented    good-tempered straightforward    considerate      honest</a:t>
            </a:r>
          </a:p>
        </p:txBody>
      </p:sp>
      <p:sp>
        <p:nvSpPr>
          <p:cNvPr id="2" name="矩形 1"/>
          <p:cNvSpPr/>
          <p:nvPr/>
        </p:nvSpPr>
        <p:spPr>
          <a:xfrm>
            <a:off x="8223108" y="1165553"/>
            <a:ext cx="184731" cy="369332"/>
          </a:xfrm>
          <a:prstGeom prst="rect">
            <a:avLst/>
          </a:prstGeom>
        </p:spPr>
        <p:txBody>
          <a:bodyPr wrap="none">
            <a:spAutoFit/>
          </a:bodyPr>
          <a:lstStyle/>
          <a:p>
            <a:endParaRPr lang="zh-CN" altLang="en-US"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 calcmode="lin" valueType="num">
                                      <p:cBhvr>
                                        <p:cTn id="7" dur="500" decel="50000" fill="hold">
                                          <p:stCondLst>
                                            <p:cond delay="0"/>
                                          </p:stCondLst>
                                        </p:cTn>
                                        <p:tgtEl>
                                          <p:spTgt spid="28674">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8674">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8674">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28674">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8674">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8674">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8674">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8674">
                                            <p:txEl>
                                              <p:pRg st="0" end="0"/>
                                            </p:txEl>
                                          </p:spTgt>
                                        </p:tgtEl>
                                      </p:cBhvr>
                                    </p:animEffect>
                                  </p:childTnLst>
                                </p:cTn>
                              </p:par>
                              <p:par>
                                <p:cTn id="15" presetID="25" presetClass="entr" presetSubtype="0" fill="hold" nodeType="withEffect">
                                  <p:stCondLst>
                                    <p:cond delay="0"/>
                                  </p:stCondLst>
                                  <p:childTnLst>
                                    <p:set>
                                      <p:cBhvr>
                                        <p:cTn id="16" dur="1" fill="hold">
                                          <p:stCondLst>
                                            <p:cond delay="0"/>
                                          </p:stCondLst>
                                        </p:cTn>
                                        <p:tgtEl>
                                          <p:spTgt spid="28674">
                                            <p:txEl>
                                              <p:pRg st="1" end="1"/>
                                            </p:txEl>
                                          </p:spTgt>
                                        </p:tgtEl>
                                        <p:attrNameLst>
                                          <p:attrName>style.visibility</p:attrName>
                                        </p:attrNameLst>
                                      </p:cBhvr>
                                      <p:to>
                                        <p:strVal val="visible"/>
                                      </p:to>
                                    </p:set>
                                    <p:anim calcmode="lin" valueType="num">
                                      <p:cBhvr>
                                        <p:cTn id="17" dur="500" decel="50000" fill="hold">
                                          <p:stCondLst>
                                            <p:cond delay="0"/>
                                          </p:stCondLst>
                                        </p:cTn>
                                        <p:tgtEl>
                                          <p:spTgt spid="28674">
                                            <p:txEl>
                                              <p:pRg st="1" end="1"/>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28674">
                                            <p:txEl>
                                              <p:pRg st="1" end="1"/>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28674">
                                            <p:txEl>
                                              <p:pRg st="1" end="1"/>
                                            </p:txEl>
                                          </p:spTgt>
                                        </p:tgtEl>
                                        <p:attrNameLst>
                                          <p:attrName>ppt_w</p:attrName>
                                        </p:attrNameLst>
                                      </p:cBhvr>
                                      <p:tavLst>
                                        <p:tav tm="0">
                                          <p:val>
                                            <p:strVal val="#ppt_w*.05"/>
                                          </p:val>
                                        </p:tav>
                                        <p:tav tm="100000">
                                          <p:val>
                                            <p:strVal val="#ppt_w"/>
                                          </p:val>
                                        </p:tav>
                                      </p:tavLst>
                                    </p:anim>
                                    <p:anim calcmode="lin" valueType="num">
                                      <p:cBhvr>
                                        <p:cTn id="20" dur="1000" fill="hold"/>
                                        <p:tgtEl>
                                          <p:spTgt spid="28674">
                                            <p:txEl>
                                              <p:pRg st="1" end="1"/>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28674">
                                            <p:txEl>
                                              <p:pRg st="1" end="1"/>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28674">
                                            <p:txEl>
                                              <p:pRg st="1" end="1"/>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28674">
                                            <p:txEl>
                                              <p:pRg st="1" end="1"/>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2867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28674">
                                            <p:txEl>
                                              <p:pRg st="2" end="2"/>
                                            </p:txEl>
                                          </p:spTgt>
                                        </p:tgtEl>
                                        <p:attrNameLst>
                                          <p:attrName>style.visibility</p:attrName>
                                        </p:attrNameLst>
                                      </p:cBhvr>
                                      <p:to>
                                        <p:strVal val="visible"/>
                                      </p:to>
                                    </p:set>
                                    <p:animEffect transition="in" filter="box(in)">
                                      <p:cBhvr>
                                        <p:cTn id="29" dur="500"/>
                                        <p:tgtEl>
                                          <p:spTgt spid="28674">
                                            <p:txEl>
                                              <p:pRg st="2" end="2"/>
                                            </p:txEl>
                                          </p:spTgt>
                                        </p:tgtEl>
                                      </p:cBhvr>
                                    </p:animEffect>
                                  </p:childTnLst>
                                </p:cTn>
                              </p:par>
                              <p:par>
                                <p:cTn id="30" presetID="4" presetClass="entr" presetSubtype="16" fill="hold" nodeType="withEffect">
                                  <p:stCondLst>
                                    <p:cond delay="0"/>
                                  </p:stCondLst>
                                  <p:childTnLst>
                                    <p:set>
                                      <p:cBhvr>
                                        <p:cTn id="31" dur="1" fill="hold">
                                          <p:stCondLst>
                                            <p:cond delay="0"/>
                                          </p:stCondLst>
                                        </p:cTn>
                                        <p:tgtEl>
                                          <p:spTgt spid="28674">
                                            <p:txEl>
                                              <p:pRg st="3" end="3"/>
                                            </p:txEl>
                                          </p:spTgt>
                                        </p:tgtEl>
                                        <p:attrNameLst>
                                          <p:attrName>style.visibility</p:attrName>
                                        </p:attrNameLst>
                                      </p:cBhvr>
                                      <p:to>
                                        <p:strVal val="visible"/>
                                      </p:to>
                                    </p:set>
                                    <p:animEffect transition="in" filter="box(in)">
                                      <p:cBhvr>
                                        <p:cTn id="32" dur="500"/>
                                        <p:tgtEl>
                                          <p:spTgt spid="28674">
                                            <p:txEl>
                                              <p:pRg st="3" end="3"/>
                                            </p:txEl>
                                          </p:spTgt>
                                        </p:tgtEl>
                                      </p:cBhvr>
                                    </p:animEffect>
                                  </p:childTnLst>
                                </p:cTn>
                              </p:par>
                              <p:par>
                                <p:cTn id="33" presetID="4" presetClass="entr" presetSubtype="16" fill="hold" nodeType="withEffect">
                                  <p:stCondLst>
                                    <p:cond delay="0"/>
                                  </p:stCondLst>
                                  <p:childTnLst>
                                    <p:set>
                                      <p:cBhvr>
                                        <p:cTn id="34" dur="1" fill="hold">
                                          <p:stCondLst>
                                            <p:cond delay="0"/>
                                          </p:stCondLst>
                                        </p:cTn>
                                        <p:tgtEl>
                                          <p:spTgt spid="28674">
                                            <p:txEl>
                                              <p:pRg st="4" end="4"/>
                                            </p:txEl>
                                          </p:spTgt>
                                        </p:tgtEl>
                                        <p:attrNameLst>
                                          <p:attrName>style.visibility</p:attrName>
                                        </p:attrNameLst>
                                      </p:cBhvr>
                                      <p:to>
                                        <p:strVal val="visible"/>
                                      </p:to>
                                    </p:set>
                                    <p:animEffect transition="in" filter="box(in)">
                                      <p:cBhvr>
                                        <p:cTn id="35" dur="500"/>
                                        <p:tgtEl>
                                          <p:spTgt spid="2867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29697"/>
          <p:cNvSpPr>
            <a:spLocks noChangeArrowheads="1"/>
          </p:cNvSpPr>
          <p:nvPr/>
        </p:nvSpPr>
        <p:spPr bwMode="auto">
          <a:xfrm>
            <a:off x="827584" y="1419622"/>
            <a:ext cx="7416824"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pPr>
            <a:r>
              <a:rPr lang="zh-CN" altLang="en-US" sz="2800" b="1" dirty="0">
                <a:solidFill>
                  <a:srgbClr val="3333FF"/>
                </a:solidFill>
                <a:latin typeface="楷体" panose="02010609060101010101" pitchFamily="49" charset="-122"/>
                <a:ea typeface="楷体" panose="02010609060101010101" pitchFamily="49" charset="-122"/>
              </a:rPr>
              <a:t>记一件难忘的事</a:t>
            </a:r>
          </a:p>
          <a:p>
            <a:pPr>
              <a:lnSpc>
                <a:spcPct val="110000"/>
              </a:lnSpc>
            </a:pPr>
            <a:r>
              <a:rPr lang="zh-CN" altLang="en-US" sz="2800" b="1" dirty="0">
                <a:latin typeface="楷体" panose="02010609060101010101" pitchFamily="49" charset="-122"/>
                <a:ea typeface="楷体" panose="02010609060101010101" pitchFamily="49" charset="-122"/>
              </a:rPr>
              <a:t>方法：</a:t>
            </a:r>
          </a:p>
          <a:p>
            <a:pPr>
              <a:lnSpc>
                <a:spcPct val="110000"/>
              </a:lnSpc>
              <a:buFontTx/>
              <a:buAutoNum type="arabicPeriod"/>
            </a:pPr>
            <a:r>
              <a:rPr lang="zh-CN" altLang="en-US" sz="2800" b="1" dirty="0">
                <a:latin typeface="楷体" panose="02010609060101010101" pitchFamily="49" charset="-122"/>
                <a:ea typeface="楷体" panose="02010609060101010101" pitchFamily="49" charset="-122"/>
              </a:rPr>
              <a:t>交代清楚时间、地点和人物，一般用过去式。</a:t>
            </a:r>
          </a:p>
          <a:p>
            <a:pPr>
              <a:lnSpc>
                <a:spcPct val="110000"/>
              </a:lnSpc>
            </a:pP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详细描述事情发生的经过和结果。</a:t>
            </a:r>
          </a:p>
          <a:p>
            <a:pPr>
              <a:lnSpc>
                <a:spcPct val="110000"/>
              </a:lnSpc>
            </a:pP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发表对此事的看法和感受。</a:t>
            </a:r>
          </a:p>
        </p:txBody>
      </p:sp>
      <p:sp>
        <p:nvSpPr>
          <p:cNvPr id="23554" name="矩形 29698"/>
          <p:cNvSpPr>
            <a:spLocks noChangeArrowheads="1" noChangeShapeType="1" noTextEdit="1"/>
          </p:cNvSpPr>
          <p:nvPr/>
        </p:nvSpPr>
        <p:spPr bwMode="auto">
          <a:xfrm>
            <a:off x="2483768" y="716493"/>
            <a:ext cx="3781425" cy="593725"/>
          </a:xfrm>
          <a:prstGeom prst="rect">
            <a:avLst/>
          </a:prstGeom>
        </p:spPr>
        <p:txBody>
          <a:bodyPr wrap="none" numCol="1" fromWordArt="1">
            <a:prstTxWarp prst="textPlain">
              <a:avLst>
                <a:gd name="adj" fmla="val 50000"/>
              </a:avLst>
            </a:prstTxWarp>
          </a:bodyPr>
          <a:lstStyle/>
          <a:p>
            <a:pPr algn="ctr"/>
            <a:r>
              <a:rPr lang="en-US" altLang="zh-CN" sz="2700" b="1" kern="1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Comic Sans MS" panose="030F0702030302020204" pitchFamily="66" charset="0"/>
                <a:ea typeface="楷体" panose="02010609060101010101" pitchFamily="49" charset="-122"/>
                <a:cs typeface="Times New Roman" panose="02020603050405020304" pitchFamily="18" charset="0"/>
              </a:rPr>
              <a:t>Unforgettable thing</a:t>
            </a:r>
            <a:endParaRPr lang="zh-CN" altLang="en-US" sz="2700" b="1" kern="1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Comic Sans MS" panose="030F0702030302020204" pitchFamily="66" charset="0"/>
              <a:ea typeface="楷体" panose="02010609060101010101" pitchFamily="49" charset="-122"/>
              <a:cs typeface="Times New Roman" panose="02020603050405020304"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box(in)">
                                      <p:cBhvr>
                                        <p:cTn id="7" dur="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30721"/>
          <p:cNvSpPr>
            <a:spLocks noChangeArrowheads="1"/>
          </p:cNvSpPr>
          <p:nvPr/>
        </p:nvSpPr>
        <p:spPr bwMode="auto">
          <a:xfrm>
            <a:off x="755576" y="1407423"/>
            <a:ext cx="7776864" cy="3375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1. I once had an experience…</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2. It was the most unforgettable experience that </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    has ever happened in my life.  </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3. The most unforgettable experience in my</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    memory was one day my classmates and I went </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    to the park.  </a:t>
            </a:r>
          </a:p>
          <a:p>
            <a:pPr>
              <a:lnSpc>
                <a:spcPct val="110000"/>
              </a:lnSpc>
            </a:pPr>
            <a:r>
              <a:rPr lang="en-US" altLang="zh-CN" sz="2800" b="1" dirty="0">
                <a:solidFill>
                  <a:srgbClr val="002060"/>
                </a:solidFill>
                <a:latin typeface="Times New Roman" panose="02020603050405020304" pitchFamily="18" charset="0"/>
                <a:ea typeface="黑体" panose="02010609060101010101" pitchFamily="49" charset="-122"/>
              </a:rPr>
              <a:t>4. I will never forget the military training.  </a:t>
            </a:r>
          </a:p>
        </p:txBody>
      </p:sp>
      <p:sp>
        <p:nvSpPr>
          <p:cNvPr id="24578" name="矩形 30722"/>
          <p:cNvSpPr>
            <a:spLocks noChangeArrowheads="1"/>
          </p:cNvSpPr>
          <p:nvPr/>
        </p:nvSpPr>
        <p:spPr bwMode="auto">
          <a:xfrm>
            <a:off x="3279228" y="771550"/>
            <a:ext cx="2427268" cy="646331"/>
          </a:xfrm>
          <a:prstGeom prst="rect">
            <a:avLst/>
          </a:prstGeom>
          <a:noFill/>
          <a:ln>
            <a:noFill/>
          </a:ln>
        </p:spPr>
        <p:txBody>
          <a:bodyPr wrap="none">
            <a:spAutoFit/>
          </a:bodyPr>
          <a:lstStyle/>
          <a:p>
            <a:r>
              <a:rPr lang="zh-CN" altLang="en-US" sz="3600" b="1" dirty="0">
                <a:solidFill>
                  <a:schemeClr val="accent2">
                    <a:lumMod val="60000"/>
                    <a:lumOff val="40000"/>
                  </a:schemeClr>
                </a:solidFill>
                <a:latin typeface="方正楷体简体" panose="03000509000000000000" pitchFamily="65" charset="-122"/>
                <a:ea typeface="方正楷体简体" panose="03000509000000000000" pitchFamily="65" charset="-122"/>
              </a:rPr>
              <a:t>格 式 开 头</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animEffect transition="in" filter="box(in)">
                                      <p:cBhvr>
                                        <p:cTn id="7" dur="500"/>
                                        <p:tgtEl>
                                          <p:spTgt spid="307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0722">
                                            <p:txEl>
                                              <p:pRg st="1" end="1"/>
                                            </p:txEl>
                                          </p:spTgt>
                                        </p:tgtEl>
                                        <p:attrNameLst>
                                          <p:attrName>style.visibility</p:attrName>
                                        </p:attrNameLst>
                                      </p:cBhvr>
                                      <p:to>
                                        <p:strVal val="visible"/>
                                      </p:to>
                                    </p:set>
                                    <p:animEffect transition="in" filter="box(in)">
                                      <p:cBhvr>
                                        <p:cTn id="12" dur="500"/>
                                        <p:tgtEl>
                                          <p:spTgt spid="3072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0722">
                                            <p:txEl>
                                              <p:pRg st="2" end="2"/>
                                            </p:txEl>
                                          </p:spTgt>
                                        </p:tgtEl>
                                        <p:attrNameLst>
                                          <p:attrName>style.visibility</p:attrName>
                                        </p:attrNameLst>
                                      </p:cBhvr>
                                      <p:to>
                                        <p:strVal val="visible"/>
                                      </p:to>
                                    </p:set>
                                    <p:animEffect transition="in" filter="box(in)">
                                      <p:cBhvr>
                                        <p:cTn id="17" dur="500"/>
                                        <p:tgtEl>
                                          <p:spTgt spid="3072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0722">
                                            <p:txEl>
                                              <p:pRg st="3" end="3"/>
                                            </p:txEl>
                                          </p:spTgt>
                                        </p:tgtEl>
                                        <p:attrNameLst>
                                          <p:attrName>style.visibility</p:attrName>
                                        </p:attrNameLst>
                                      </p:cBhvr>
                                      <p:to>
                                        <p:strVal val="visible"/>
                                      </p:to>
                                    </p:set>
                                    <p:animEffect transition="in" filter="box(in)">
                                      <p:cBhvr>
                                        <p:cTn id="22" dur="500"/>
                                        <p:tgtEl>
                                          <p:spTgt spid="3072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0722">
                                            <p:txEl>
                                              <p:pRg st="4" end="4"/>
                                            </p:txEl>
                                          </p:spTgt>
                                        </p:tgtEl>
                                        <p:attrNameLst>
                                          <p:attrName>style.visibility</p:attrName>
                                        </p:attrNameLst>
                                      </p:cBhvr>
                                      <p:to>
                                        <p:strVal val="visible"/>
                                      </p:to>
                                    </p:set>
                                    <p:animEffect transition="in" filter="box(in)">
                                      <p:cBhvr>
                                        <p:cTn id="27" dur="500"/>
                                        <p:tgtEl>
                                          <p:spTgt spid="3072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0722">
                                            <p:txEl>
                                              <p:pRg st="5" end="5"/>
                                            </p:txEl>
                                          </p:spTgt>
                                        </p:tgtEl>
                                        <p:attrNameLst>
                                          <p:attrName>style.visibility</p:attrName>
                                        </p:attrNameLst>
                                      </p:cBhvr>
                                      <p:to>
                                        <p:strVal val="visible"/>
                                      </p:to>
                                    </p:set>
                                    <p:animEffect transition="in" filter="box(in)">
                                      <p:cBhvr>
                                        <p:cTn id="32" dur="500"/>
                                        <p:tgtEl>
                                          <p:spTgt spid="3072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0722">
                                            <p:txEl>
                                              <p:pRg st="6" end="6"/>
                                            </p:txEl>
                                          </p:spTgt>
                                        </p:tgtEl>
                                        <p:attrNameLst>
                                          <p:attrName>style.visibility</p:attrName>
                                        </p:attrNameLst>
                                      </p:cBhvr>
                                      <p:to>
                                        <p:strVal val="visible"/>
                                      </p:to>
                                    </p:set>
                                    <p:animEffect transition="in" filter="box(in)">
                                      <p:cBhvr>
                                        <p:cTn id="37" dur="500"/>
                                        <p:tgtEl>
                                          <p:spTgt spid="3072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3"/>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3"/>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3"/>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3"/>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3"/>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3"/>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103"/>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103"/>
</p:tagLst>
</file>

<file path=ppt/theme/theme1.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757</TotalTime>
  <Words>1822</Words>
  <Application>Microsoft Office PowerPoint</Application>
  <PresentationFormat>全屏显示(16:9)</PresentationFormat>
  <Paragraphs>179</Paragraphs>
  <Slides>29</Slides>
  <Notes>0</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29</vt:i4>
      </vt:variant>
    </vt:vector>
  </HeadingPairs>
  <TitlesOfParts>
    <vt:vector size="44" baseType="lpstr">
      <vt:lpstr>Al Bayan</vt:lpstr>
      <vt:lpstr>方正楷体简体</vt:lpstr>
      <vt:lpstr>楷体</vt:lpstr>
      <vt:lpstr>宋体</vt:lpstr>
      <vt:lpstr>微软雅黑</vt:lpstr>
      <vt:lpstr>Arial</vt:lpstr>
      <vt:lpstr>Calibri</vt:lpstr>
      <vt:lpstr>Calibri Light</vt:lpstr>
      <vt:lpstr>Comic Sans MS</vt:lpstr>
      <vt:lpstr>Impact</vt:lpstr>
      <vt:lpstr>Times New Roman</vt:lpstr>
      <vt:lpstr>Wingdings</vt:lpstr>
      <vt:lpstr>3_自定义设计方案</vt:lpstr>
      <vt:lpstr>《七彩课堂》课件模板（新）</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Write a passage about the person or the event you thought about in 3a.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tian</dc:creator>
  <cp:lastModifiedBy>ma xiaojie</cp:lastModifiedBy>
  <cp:revision>45</cp:revision>
  <dcterms:created xsi:type="dcterms:W3CDTF">2019-06-28T06:53:00Z</dcterms:created>
  <dcterms:modified xsi:type="dcterms:W3CDTF">2022-10-28T07:38:50Z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2052-11.1.0.8863</vt:lpwstr>
  </property>
</Properties>
</file>