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78" r:id="rId3"/>
  </p:sldMasterIdLst>
  <p:notesMasterIdLst>
    <p:notesMasterId r:id="rId53"/>
  </p:notesMasterIdLst>
  <p:sldIdLst>
    <p:sldId id="256" r:id="rId4"/>
    <p:sldId id="479" r:id="rId5"/>
    <p:sldId id="480" r:id="rId6"/>
    <p:sldId id="540" r:id="rId7"/>
    <p:sldId id="541" r:id="rId8"/>
    <p:sldId id="590" r:id="rId9"/>
    <p:sldId id="591" r:id="rId10"/>
    <p:sldId id="592" r:id="rId11"/>
    <p:sldId id="593" r:id="rId12"/>
    <p:sldId id="539" r:id="rId13"/>
    <p:sldId id="542" r:id="rId14"/>
    <p:sldId id="543" r:id="rId15"/>
    <p:sldId id="274" r:id="rId16"/>
    <p:sldId id="481" r:id="rId17"/>
    <p:sldId id="482" r:id="rId18"/>
    <p:sldId id="483" r:id="rId19"/>
    <p:sldId id="484" r:id="rId20"/>
    <p:sldId id="485" r:id="rId21"/>
    <p:sldId id="486" r:id="rId22"/>
    <p:sldId id="288" r:id="rId23"/>
    <p:sldId id="289" r:id="rId24"/>
    <p:sldId id="290" r:id="rId25"/>
    <p:sldId id="291" r:id="rId26"/>
    <p:sldId id="293" r:id="rId27"/>
    <p:sldId id="292" r:id="rId28"/>
    <p:sldId id="308" r:id="rId29"/>
    <p:sldId id="309" r:id="rId30"/>
    <p:sldId id="490" r:id="rId31"/>
    <p:sldId id="303" r:id="rId32"/>
    <p:sldId id="392" r:id="rId33"/>
    <p:sldId id="393" r:id="rId34"/>
    <p:sldId id="394" r:id="rId35"/>
    <p:sldId id="395" r:id="rId36"/>
    <p:sldId id="396" r:id="rId37"/>
    <p:sldId id="300" r:id="rId38"/>
    <p:sldId id="461" r:id="rId39"/>
    <p:sldId id="397" r:id="rId40"/>
    <p:sldId id="441" r:id="rId41"/>
    <p:sldId id="442" r:id="rId42"/>
    <p:sldId id="398" r:id="rId43"/>
    <p:sldId id="275" r:id="rId44"/>
    <p:sldId id="462" r:id="rId45"/>
    <p:sldId id="306" r:id="rId46"/>
    <p:sldId id="450" r:id="rId47"/>
    <p:sldId id="278" r:id="rId48"/>
    <p:sldId id="279" r:id="rId49"/>
    <p:sldId id="538" r:id="rId50"/>
    <p:sldId id="453" r:id="rId51"/>
    <p:sldId id="489" r:id="rId5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4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423" y="51"/>
      </p:cViewPr>
      <p:guideLst>
        <p:guide orient="horz" pos="1614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2B964B-6E2D-46EA-900C-188FEF0394D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174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AF552A-C3D1-4870-A606-AD8150F7CF2D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A28E12D-B8F5-42AD-9A5E-A1D7DE8EEEF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D71EDC7-7309-4133-8B93-A9250A4F0E6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29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0" name="幻灯片图像占位符 6359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8851" name="文本占位符 635906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870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8ED8475-D301-4A87-8D83-EEDB3CCB114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35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AB1A20B-1217-4A02-8218-26D95CA8CF6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20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6" name="幻灯片图像占位符 628737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2467" name="文本占位符 628738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6B8D8E8-A545-40BF-B381-D6BEFC279A8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21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4" name="幻灯片图像占位符 62976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4515" name="文本占位符 62976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BB04205-1A60-46D6-A22B-7B5FCE8FF05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22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2" name="幻灯片图像占位符 63078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6563" name="文本占位符 630786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4366EDB-F3E2-4338-85BC-F36BA82A367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23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0" name="幻灯片图像占位符 63180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8611" name="文本占位符 63181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8E4030F-9F2E-412A-A54B-79EDF5A6215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24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58" name="幻灯片图像占位符 63283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0659" name="文本占位符 632834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02BD26E-1D3E-45A5-BEDF-976BA591901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25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6" name="幻灯片图像占位符 6758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2707" name="文本占位符 67584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AF552A-C3D1-4870-A606-AD8150F7CF2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FD945C5-F91A-436B-841F-B541EC12BA6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27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8" name="幻灯片图像占位符 63488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5779" name="文本占位符 63488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九年级第一单元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"/>
          <p:cNvSpPr txBox="1"/>
          <p:nvPr/>
        </p:nvSpPr>
        <p:spPr>
          <a:xfrm>
            <a:off x="2283710" y="2278999"/>
            <a:ext cx="4691472" cy="1191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b="1" dirty="0">
              <a:solidFill>
                <a:srgbClr val="EBBE0D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Section B 2a-2e</a:t>
            </a:r>
          </a:p>
        </p:txBody>
      </p:sp>
      <p:pic>
        <p:nvPicPr>
          <p:cNvPr id="32771" name="图片 6" descr="初中七彩图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4"/>
          <p:cNvSpPr>
            <a:spLocks noChangeArrowheads="1"/>
          </p:cNvSpPr>
          <p:nvPr/>
        </p:nvSpPr>
        <p:spPr bwMode="auto">
          <a:xfrm>
            <a:off x="899795" y="399733"/>
            <a:ext cx="7705725" cy="139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How many Chinese musical instruments do you know about? Do you know any famous pieces of music that are played on these instruments? Make a list with your partner.</a:t>
            </a:r>
          </a:p>
        </p:txBody>
      </p:sp>
      <p:sp>
        <p:nvSpPr>
          <p:cNvPr id="125956" name="AutoShape 4"/>
          <p:cNvSpPr/>
          <p:nvPr/>
        </p:nvSpPr>
        <p:spPr bwMode="auto">
          <a:xfrm>
            <a:off x="2843213" y="2427288"/>
            <a:ext cx="433387" cy="2376487"/>
          </a:xfrm>
          <a:prstGeom prst="leftBrace">
            <a:avLst>
              <a:gd name="adj1" fmla="val 162856"/>
              <a:gd name="adj2" fmla="val 47435"/>
            </a:avLst>
          </a:prstGeom>
          <a:noFill/>
          <a:ln w="38100">
            <a:solidFill>
              <a:srgbClr val="800080"/>
            </a:solidFill>
            <a:rou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3347720" y="1851343"/>
            <a:ext cx="4105275" cy="8293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Wind or Blowing Instruments    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吹奏乐器  </a:t>
            </a:r>
            <a:endParaRPr lang="zh-CN" altLang="en-US" sz="24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3419475" y="2740978"/>
            <a:ext cx="4105275" cy="8293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Bowed String Instrument          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拉弦乐器</a:t>
            </a:r>
            <a:endParaRPr lang="zh-CN" altLang="en-US" sz="24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5959" name="Rectangle 7"/>
          <p:cNvSpPr>
            <a:spLocks noChangeArrowheads="1"/>
          </p:cNvSpPr>
          <p:nvPr/>
        </p:nvSpPr>
        <p:spPr bwMode="auto">
          <a:xfrm>
            <a:off x="3459480" y="3589020"/>
            <a:ext cx="4105275" cy="8293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Plucked String Instrument        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弹拨乐器</a:t>
            </a:r>
            <a:endParaRPr lang="zh-CN" altLang="en-US" sz="24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251143" y="483553"/>
            <a:ext cx="577850" cy="504825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2a</a:t>
            </a:r>
          </a:p>
        </p:txBody>
      </p:sp>
      <p:sp>
        <p:nvSpPr>
          <p:cNvPr id="43015" name="矩形 1"/>
          <p:cNvSpPr>
            <a:spLocks noChangeArrowheads="1"/>
          </p:cNvSpPr>
          <p:nvPr/>
        </p:nvSpPr>
        <p:spPr bwMode="auto">
          <a:xfrm>
            <a:off x="639763" y="2859088"/>
            <a:ext cx="2020887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 </a:t>
            </a:r>
          </a:p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musical </a:t>
            </a:r>
          </a:p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instruments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459480" y="4312920"/>
            <a:ext cx="4105275" cy="82931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Percussion                               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打击乐器</a:t>
            </a:r>
            <a:endParaRPr lang="zh-CN" altLang="en-US" sz="24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bldLvl="0" animBg="1"/>
      <p:bldP spid="125957" grpId="0" bldLvl="0" animBg="1"/>
      <p:bldP spid="125958" grpId="0" bldLvl="0" animBg="1"/>
      <p:bldP spid="12595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4"/>
          <p:cNvSpPr>
            <a:spLocks noChangeArrowheads="1"/>
          </p:cNvSpPr>
          <p:nvPr/>
        </p:nvSpPr>
        <p:spPr bwMode="auto">
          <a:xfrm>
            <a:off x="442913" y="700088"/>
            <a:ext cx="2333625" cy="121602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famous songs played by Dizi 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442913" y="2005013"/>
            <a:ext cx="2333625" cy="2582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梁祝之化蝶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梦里水乡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分飞燕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故乡原风景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春江花月夜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枣园春色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······</a:t>
            </a:r>
          </a:p>
        </p:txBody>
      </p:sp>
      <p:sp>
        <p:nvSpPr>
          <p:cNvPr id="26627" name="Rectangle 6"/>
          <p:cNvSpPr/>
          <p:nvPr/>
        </p:nvSpPr>
        <p:spPr>
          <a:xfrm>
            <a:off x="2947988" y="706438"/>
            <a:ext cx="2674937" cy="12176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defRPr/>
            </a:pPr>
            <a:r>
              <a:rPr lang="en-US" altLang="zh-CN" sz="2400" b="1" noProof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famous songs played by Sheng</a:t>
            </a:r>
            <a:r>
              <a:rPr lang="zh-CN" altLang="en-US" sz="2400" b="1" noProof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笙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2947988" y="2005013"/>
            <a:ext cx="2674937" cy="2582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微山湖船歌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苗族歌曲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马蹄声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婚誓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芦笙恋歌</a:t>
            </a:r>
          </a:p>
        </p:txBody>
      </p:sp>
      <p:sp>
        <p:nvSpPr>
          <p:cNvPr id="26629" name="Rectangle 8"/>
          <p:cNvSpPr/>
          <p:nvPr/>
        </p:nvSpPr>
        <p:spPr>
          <a:xfrm>
            <a:off x="5735638" y="700088"/>
            <a:ext cx="2724150" cy="1223962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defRPr/>
            </a:pPr>
            <a:r>
              <a:rPr lang="en-US" altLang="zh-CN" sz="2400" b="1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famous songs played by Guqin 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5735638" y="2005013"/>
            <a:ext cx="2724150" cy="2582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广陵散          </a:t>
            </a:r>
            <a:endParaRPr lang="en-US" altLang="zh-CN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高山流水     </a:t>
            </a:r>
            <a:endParaRPr lang="en-US" altLang="zh-CN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平沙落雁         </a:t>
            </a:r>
            <a:endParaRPr lang="en-US" altLang="zh-CN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酒狂  </a:t>
            </a:r>
            <a:endParaRPr lang="en-US" altLang="zh-CN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关山月             </a:t>
            </a:r>
            <a:endParaRPr lang="en-US" altLang="zh-CN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潇湘水云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92D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92D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pic>
        <p:nvPicPr>
          <p:cNvPr id="50183" name="Picture 10" descr="萧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986213"/>
            <a:ext cx="54133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713163"/>
            <a:ext cx="1023937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7713" y="3854450"/>
            <a:ext cx="1309687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 bldLvl="0" animBg="1"/>
      <p:bldP spid="135175" grpId="0" bldLvl="0" animBg="1"/>
      <p:bldP spid="13517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ChangeArrowheads="1"/>
          </p:cNvSpPr>
          <p:nvPr/>
        </p:nvSpPr>
        <p:spPr bwMode="auto">
          <a:xfrm>
            <a:off x="188913" y="877888"/>
            <a:ext cx="2790825" cy="971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famous songs played by Pipa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188913" y="1870075"/>
            <a:ext cx="2789237" cy="2759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塞上曲</a:t>
            </a:r>
            <a:r>
              <a:rPr lang="en-US" altLang="zh-CN" sz="2400" b="1"/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夕阳箫鼓</a:t>
            </a:r>
            <a:r>
              <a:rPr lang="en-US" altLang="zh-CN" sz="2400" b="1"/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十面埋伏</a:t>
            </a:r>
            <a:r>
              <a:rPr lang="en-US" altLang="zh-CN" sz="2400" b="1"/>
              <a:t> </a:t>
            </a:r>
            <a:r>
              <a:rPr lang="zh-CN" altLang="en-US" sz="2400" b="1"/>
              <a:t>　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霸王卸甲</a:t>
            </a:r>
            <a:endParaRPr lang="en-US" altLang="zh-CN" sz="2400" b="1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大浪淘沙</a:t>
            </a:r>
            <a:r>
              <a:rPr lang="en-US" altLang="zh-CN" sz="2400" b="1"/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昭君出塞</a:t>
            </a:r>
            <a:r>
              <a:rPr lang="en-US" altLang="zh-CN" sz="2400" b="1"/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/>
              <a:t>阳春白雪</a:t>
            </a:r>
            <a:r>
              <a:rPr lang="en-US" altLang="zh-CN" sz="2400" b="1"/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altLang="zh-CN" sz="2400" b="1"/>
          </a:p>
        </p:txBody>
      </p:sp>
      <p:pic>
        <p:nvPicPr>
          <p:cNvPr id="34819" name="Picture 6" descr="instrument-pipa-pipayanzou-poster-mask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619375"/>
            <a:ext cx="8540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7"/>
          <p:cNvSpPr/>
          <p:nvPr/>
        </p:nvSpPr>
        <p:spPr>
          <a:xfrm>
            <a:off x="3008313" y="877888"/>
            <a:ext cx="3128962" cy="971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defRPr/>
            </a:pPr>
            <a:r>
              <a:rPr lang="en-US" altLang="zh-CN" sz="2400" b="1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Songs played by Bianzhong 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2978150" y="1870075"/>
            <a:ext cx="3130550" cy="2759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竹枝词（编钟与编磬）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春江花月夜</a:t>
            </a:r>
            <a:endParaRPr lang="en-US" altLang="zh-CN" sz="24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（古乐合奏）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屈原问渡</a:t>
            </a:r>
            <a:endParaRPr lang="en-US" altLang="zh-CN" sz="24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（古乐合奏）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楚殇（古乐合奏）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 </a:t>
            </a:r>
          </a:p>
        </p:txBody>
      </p:sp>
      <p:pic>
        <p:nvPicPr>
          <p:cNvPr id="34822" name="Picture 9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8075" y="2678113"/>
            <a:ext cx="11382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Rectangle 10"/>
          <p:cNvSpPr>
            <a:spLocks noChangeArrowheads="1"/>
          </p:cNvSpPr>
          <p:nvPr/>
        </p:nvSpPr>
        <p:spPr bwMode="auto">
          <a:xfrm>
            <a:off x="6135688" y="877888"/>
            <a:ext cx="2790825" cy="9715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 songs played by Erhu 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6111875" y="1849438"/>
            <a:ext cx="2786063" cy="27797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二泉映月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红梅随想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江南春色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望星空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/>
              <a:t>江河水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400" b="1" dirty="0"/>
              <a:t>·····</a:t>
            </a:r>
          </a:p>
        </p:txBody>
      </p:sp>
      <p:pic>
        <p:nvPicPr>
          <p:cNvPr id="34825" name="Picture 12" descr="经典二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85063" y="3049588"/>
            <a:ext cx="13652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bldLvl="0" animBg="1"/>
      <p:bldP spid="134152" grpId="0" bldLvl="0" animBg="1"/>
      <p:bldP spid="13415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504833"/>
          <p:cNvSpPr>
            <a:spLocks noChangeArrowheads="1"/>
          </p:cNvSpPr>
          <p:nvPr/>
        </p:nvSpPr>
        <p:spPr bwMode="auto">
          <a:xfrm>
            <a:off x="1320800" y="677863"/>
            <a:ext cx="6107113" cy="811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Read the passage and answer the</a:t>
            </a:r>
          </a:p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</a:rPr>
              <a:t>questions.</a:t>
            </a:r>
          </a:p>
        </p:txBody>
      </p:sp>
      <p:sp>
        <p:nvSpPr>
          <p:cNvPr id="35842" name="文本框 504835"/>
          <p:cNvSpPr txBox="1"/>
          <p:nvPr/>
        </p:nvSpPr>
        <p:spPr>
          <a:xfrm>
            <a:off x="887413" y="2041525"/>
            <a:ext cx="7140575" cy="203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NOTING SUPPORTING DETAILS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Supporting details can be examples, reasons, opinions or other detailed information in each paragraph.</a:t>
            </a:r>
          </a:p>
        </p:txBody>
      </p:sp>
      <p:sp>
        <p:nvSpPr>
          <p:cNvPr id="10" name="单圆角矩形 9"/>
          <p:cNvSpPr/>
          <p:nvPr/>
        </p:nvSpPr>
        <p:spPr>
          <a:xfrm>
            <a:off x="566738" y="677863"/>
            <a:ext cx="641350" cy="581025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2b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827088" y="627063"/>
            <a:ext cx="7778750" cy="430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 but Beautiful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night one of my Chinese friends took me to a concert of Chinese folk music. The piece which was played on the 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especially moved me. The music was strangely beautiful, but under the beauty I sensed a strong sadness and pain. The piece had a simple name, 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Erquan Yingyue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 Reflected on Second Spring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but it was</a:t>
            </a:r>
          </a:p>
        </p:txBody>
      </p:sp>
      <p:pic>
        <p:nvPicPr>
          <p:cNvPr id="2" name="U9B2b">
            <a:hlinkClick r:id="" action="ppaction://media"/>
            <a:extLst>
              <a:ext uri="{FF2B5EF4-FFF2-40B4-BE49-F238E27FC236}">
                <a16:creationId xmlns:a16="http://schemas.microsoft.com/office/drawing/2014/main" id="{1551DE24-B3F3-3F8F-46D8-7A1F5A2884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6256" y="8435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1"/>
          <p:cNvSpPr>
            <a:spLocks noChangeArrowheads="1"/>
          </p:cNvSpPr>
          <p:nvPr/>
        </p:nvSpPr>
        <p:spPr bwMode="auto">
          <a:xfrm>
            <a:off x="827405" y="627380"/>
            <a:ext cx="7488238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of the most moving pieces of music that I’ve ever heard. The </a:t>
            </a:r>
            <a:r>
              <a:rPr lang="en-US" altLang="zh-CN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sounded so sad that I almost cried along with it as I listened. Later I looked up the history of </a:t>
            </a:r>
            <a:r>
              <a:rPr lang="en-US" altLang="zh-CN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Erquan Yingyue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I began to understand the sadness in the music.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The music was written by Abing, a folk musician who was born in the city of Wuxi in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"/>
          <p:cNvSpPr>
            <a:spLocks noChangeArrowheads="1"/>
          </p:cNvSpPr>
          <p:nvPr/>
        </p:nvSpPr>
        <p:spPr bwMode="auto">
          <a:xfrm>
            <a:off x="755333" y="627380"/>
            <a:ext cx="7417067" cy="3711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1893. His mother died when he was very young. Abing’s father taught him to play many musical instruments, such as the drums, 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dizi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by age 17, Abing was known for his musical ability. However, after his father died, Abing’s life grew worse. He was very poor. Not only that, he developed a serious illness</a:t>
            </a:r>
            <a:endParaRPr lang="zh-CN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1"/>
          <p:cNvSpPr>
            <a:spLocks noChangeArrowheads="1"/>
          </p:cNvSpPr>
          <p:nvPr/>
        </p:nvSpPr>
        <p:spPr bwMode="auto">
          <a:xfrm>
            <a:off x="899795" y="715963"/>
            <a:ext cx="7273925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became blind. For several years, he had no home. He lived on the streets and played music to make money. Even after Abing got married and had a home again, he continued to sing and play on the streets. He performed in this way for many years.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Abing’s amazing musical skills made him</a:t>
            </a:r>
            <a:endParaRPr lang="zh-CN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"/>
          <p:cNvSpPr>
            <a:spLocks noChangeArrowheads="1"/>
          </p:cNvSpPr>
          <p:nvPr/>
        </p:nvSpPr>
        <p:spPr bwMode="auto">
          <a:xfrm>
            <a:off x="971550" y="771525"/>
            <a:ext cx="7488238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popular during his lifetime. By the end of his life, he could play over 600 pieces of music, many of these were written by Abing himself. It is a pity that only six pieces of music in total were recorded for the future world to hear, but his popularity continues to this day. Today, Abing’s </a:t>
            </a:r>
            <a:r>
              <a:rPr lang="en-US" altLang="zh-CN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Erquan Yingyue 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piece which all the</a:t>
            </a:r>
            <a:endParaRPr lang="zh-CN" altLang="zh-CN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1"/>
          <p:cNvSpPr>
            <a:spLocks noChangeArrowheads="1"/>
          </p:cNvSpPr>
          <p:nvPr/>
        </p:nvSpPr>
        <p:spPr bwMode="auto">
          <a:xfrm>
            <a:off x="971550" y="990600"/>
            <a:ext cx="7561263" cy="319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</a:t>
            </a:r>
            <a:r>
              <a:rPr lang="en-US" altLang="zh-CN" sz="28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masters play and praise. It has become one of China’s national treasures. Its sad beauty not only paints a picture of Abing’s own life but also makes people recall their deepest wounds from their own sad or painful experiences.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81110" y="740118"/>
            <a:ext cx="3649860" cy="841058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405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405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673225"/>
            <a:ext cx="7848600" cy="2419124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r</a:t>
            </a:r>
            <a:r>
              <a:rPr lang="zh-CN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eview 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A</a:t>
            </a:r>
            <a:r>
              <a:rPr lang="zh-CN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ttributive 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zh-CN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lauses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</a:p>
          <a:p>
            <a:pPr marL="457200" indent="-457200">
              <a:spcBef>
                <a:spcPct val="20000"/>
              </a:spcBef>
              <a:buClr>
                <a:schemeClr val="accent5"/>
              </a:buClr>
              <a:buFont typeface="Wingdings" panose="05000000000000000000" charset="0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To read to learn about Chinese folk musician Abing and his music.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20000"/>
              </a:spcBef>
              <a:buClr>
                <a:schemeClr val="accent5"/>
              </a:buClr>
              <a:buFont typeface="Wingdings" panose="05000000000000000000" charset="0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To get the main idea of each paragraph and find out their supporting details.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5"/>
          <p:cNvSpPr/>
          <p:nvPr/>
        </p:nvSpPr>
        <p:spPr>
          <a:xfrm>
            <a:off x="395288" y="1227138"/>
            <a:ext cx="8137525" cy="278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zh-CN" sz="25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Which musician does the reading passage mainly talk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25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about?</a:t>
            </a:r>
          </a:p>
          <a:p>
            <a:pPr marL="514350" indent="-5143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zh-CN" sz="2500" b="1" noProof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zh-CN" sz="25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What is the name of his most famous piece of music?</a:t>
            </a:r>
          </a:p>
          <a:p>
            <a:pPr marL="514350" indent="-5143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zh-CN" sz="2500" b="1" noProof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altLang="zh-CN" sz="25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How does the writer feel about this piece of music?</a:t>
            </a:r>
          </a:p>
        </p:txBody>
      </p:sp>
      <p:sp>
        <p:nvSpPr>
          <p:cNvPr id="61442" name="Rectangle 6"/>
          <p:cNvSpPr>
            <a:spLocks noChangeArrowheads="1"/>
          </p:cNvSpPr>
          <p:nvPr/>
        </p:nvSpPr>
        <p:spPr bwMode="auto">
          <a:xfrm>
            <a:off x="468313" y="700088"/>
            <a:ext cx="59039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7030A0"/>
                </a:solidFill>
                <a:cs typeface="Arial" panose="020B0604020202020204" pitchFamily="34" charset="0"/>
              </a:rPr>
              <a:t>Read and answer the questions.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87388" y="2066925"/>
            <a:ext cx="38846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Abing, a folk musician.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11188" y="3076575"/>
            <a:ext cx="82089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Erquan Yingyue (Moon Reflected on Second Spring).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11188" y="4011613"/>
            <a:ext cx="79930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Strangely beautiful with a strong sadness and pain.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文本框 592897"/>
          <p:cNvSpPr txBox="1">
            <a:spLocks noChangeArrowheads="1"/>
          </p:cNvSpPr>
          <p:nvPr/>
        </p:nvSpPr>
        <p:spPr bwMode="auto">
          <a:xfrm>
            <a:off x="1154113" y="631825"/>
            <a:ext cx="7234237" cy="1528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22300" indent="-622300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Read the passage again and use suitable </a:t>
            </a:r>
          </a:p>
          <a:p>
            <a:pPr marL="622300" indent="-622300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words to complete the main idea of each </a:t>
            </a:r>
          </a:p>
          <a:p>
            <a:pPr marL="622300" indent="-622300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paragraph. Then list the supporting details </a:t>
            </a:r>
          </a:p>
          <a:p>
            <a:pPr marL="622300" indent="-622300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in each paragraph. </a:t>
            </a:r>
          </a:p>
        </p:txBody>
      </p:sp>
      <p:sp>
        <p:nvSpPr>
          <p:cNvPr id="5" name="单圆角矩形 4"/>
          <p:cNvSpPr/>
          <p:nvPr/>
        </p:nvSpPr>
        <p:spPr>
          <a:xfrm>
            <a:off x="468313" y="911225"/>
            <a:ext cx="641350" cy="581025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2c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91" y="1995686"/>
            <a:ext cx="2211710" cy="266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22" name="内容占位符 593921"/>
          <p:cNvGraphicFramePr>
            <a:graphicFrameLocks noGrp="1"/>
          </p:cNvGraphicFramePr>
          <p:nvPr>
            <p:ph idx="4294967295"/>
          </p:nvPr>
        </p:nvGraphicFramePr>
        <p:xfrm>
          <a:off x="1042988" y="627063"/>
          <a:ext cx="7288212" cy="389096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2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3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Paragraph 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Main idea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1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was _______ by a piece of music named Erquan Yingyue.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Abing lived a very ______ life.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Abing’s musical skills made him very __________.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93939" name="文本框 593938"/>
          <p:cNvSpPr txBox="1">
            <a:spLocks noChangeArrowheads="1"/>
          </p:cNvSpPr>
          <p:nvPr/>
        </p:nvSpPr>
        <p:spPr bwMode="auto">
          <a:xfrm>
            <a:off x="3851920" y="1563688"/>
            <a:ext cx="1244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moved </a:t>
            </a:r>
          </a:p>
        </p:txBody>
      </p:sp>
      <p:sp>
        <p:nvSpPr>
          <p:cNvPr id="593940" name="矩形 593939"/>
          <p:cNvSpPr>
            <a:spLocks noChangeArrowheads="1"/>
          </p:cNvSpPr>
          <p:nvPr/>
        </p:nvSpPr>
        <p:spPr bwMode="auto">
          <a:xfrm>
            <a:off x="5796136" y="2697162"/>
            <a:ext cx="12954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hard</a:t>
            </a:r>
          </a:p>
        </p:txBody>
      </p:sp>
      <p:sp>
        <p:nvSpPr>
          <p:cNvPr id="593941" name="矩形 593940"/>
          <p:cNvSpPr>
            <a:spLocks noChangeArrowheads="1"/>
          </p:cNvSpPr>
          <p:nvPr/>
        </p:nvSpPr>
        <p:spPr bwMode="auto">
          <a:xfrm>
            <a:off x="3681264" y="3939902"/>
            <a:ext cx="15859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popular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9" grpId="0"/>
      <p:bldP spid="593940" grpId="0"/>
      <p:bldP spid="5939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9839" name="内容占位符 589838"/>
          <p:cNvGraphicFramePr>
            <a:graphicFrameLocks noGrp="1"/>
          </p:cNvGraphicFramePr>
          <p:nvPr>
            <p:ph idx="4294967295"/>
          </p:nvPr>
        </p:nvGraphicFramePr>
        <p:xfrm>
          <a:off x="539750" y="755650"/>
          <a:ext cx="7992888" cy="368830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885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7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42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Paragraph 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Supporting details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407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89837" name="文本框 589836"/>
          <p:cNvSpPr txBox="1">
            <a:spLocks noChangeArrowheads="1"/>
          </p:cNvSpPr>
          <p:nvPr/>
        </p:nvSpPr>
        <p:spPr bwMode="auto">
          <a:xfrm>
            <a:off x="2555875" y="1397000"/>
            <a:ext cx="5976938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33400" indent="-533400"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 music was strangely beautiful but under the beauty I sensed a strong sadness and pain.  </a:t>
            </a:r>
          </a:p>
          <a:p>
            <a:pPr marL="533400" indent="-533400"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It was one of the most moving pieces of music that I’ve ever heard.</a:t>
            </a:r>
          </a:p>
          <a:p>
            <a:pPr marL="533400" indent="-533400">
              <a:buFont typeface="Wingdings" panose="05000000000000000000" pitchFamily="2" charset="2"/>
              <a:buChar char="u"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almost cried along with it as I listened.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9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9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9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9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9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9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9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9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9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0862" name="内容占位符 590861"/>
          <p:cNvGraphicFramePr>
            <a:graphicFrameLocks noGrp="1"/>
          </p:cNvGraphicFramePr>
          <p:nvPr>
            <p:ph idx="4294967295"/>
          </p:nvPr>
        </p:nvGraphicFramePr>
        <p:xfrm>
          <a:off x="539750" y="758825"/>
          <a:ext cx="7848872" cy="388843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976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1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Paragraph 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34289" marB="34289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Supporting details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34289" marB="3428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49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34289" marB="34289"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5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34289" marB="3428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90861" name="文本框 590860"/>
          <p:cNvSpPr txBox="1">
            <a:spLocks noChangeArrowheads="1"/>
          </p:cNvSpPr>
          <p:nvPr/>
        </p:nvSpPr>
        <p:spPr bwMode="auto">
          <a:xfrm>
            <a:off x="2727325" y="1276350"/>
            <a:ext cx="5589588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His mother died when he was very young. </a:t>
            </a:r>
          </a:p>
          <a:p>
            <a:pP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His father died when he was a</a:t>
            </a:r>
          </a:p>
          <a:p>
            <a:pPr marL="0" indent="0"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 teenager.</a:t>
            </a:r>
          </a:p>
          <a:p>
            <a:pP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He was poor and homeless.</a:t>
            </a:r>
          </a:p>
          <a:p>
            <a:pP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He developed an illness and became blind.  </a:t>
            </a:r>
          </a:p>
          <a:p>
            <a:pPr>
              <a:buFont typeface="Wingdings" panose="05000000000000000000" pitchFamily="2" charset="2"/>
              <a:buChar char="u"/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He lived on the streets and</a:t>
            </a:r>
          </a:p>
          <a:p>
            <a:pPr marL="0" indent="0">
              <a:defRPr/>
            </a:pP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 played music to make money.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0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0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0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0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0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0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0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0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0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90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0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0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90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0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0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0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0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08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0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0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08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1889" name="内容占位符 591888"/>
          <p:cNvGraphicFramePr>
            <a:graphicFrameLocks noGrp="1"/>
          </p:cNvGraphicFramePr>
          <p:nvPr>
            <p:ph idx="4294967295"/>
          </p:nvPr>
        </p:nvGraphicFramePr>
        <p:xfrm>
          <a:off x="611188" y="849313"/>
          <a:ext cx="7848872" cy="361859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214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3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84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Paragraph 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82" marB="34282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Supporting details</a:t>
                      </a:r>
                      <a:endParaRPr lang="en-US" altLang="zh-CN" sz="28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82" marB="3428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266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82" marB="34282"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82" marB="3428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91885" name="文本框 591884"/>
          <p:cNvSpPr txBox="1">
            <a:spLocks noChangeArrowheads="1"/>
          </p:cNvSpPr>
          <p:nvPr/>
        </p:nvSpPr>
        <p:spPr bwMode="auto">
          <a:xfrm>
            <a:off x="2916238" y="1419225"/>
            <a:ext cx="5543550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33400" indent="-533400"/>
            <a:r>
              <a:rPr lang="en-US" altLang="zh-CN" sz="2400" b="1">
                <a:solidFill>
                  <a:srgbClr val="002060"/>
                </a:solidFill>
                <a:latin typeface="Comic Sans MS" panose="030F0702030302020204" pitchFamily="66" charset="0"/>
              </a:rPr>
              <a:t>◆ He could play over 600 pieces, and he wrote many of them himself.</a:t>
            </a:r>
          </a:p>
          <a:p>
            <a:pPr marL="533400" indent="-533400"/>
            <a:r>
              <a:rPr lang="en-US" altLang="zh-CN" sz="2400" b="1">
                <a:solidFill>
                  <a:srgbClr val="002060"/>
                </a:solidFill>
                <a:latin typeface="Comic Sans MS" panose="030F0702030302020204" pitchFamily="66" charset="0"/>
              </a:rPr>
              <a:t>◆ His most famous piece is still played and praised by </a:t>
            </a:r>
            <a:r>
              <a:rPr lang="en-US" altLang="zh-CN" sz="2400" b="1" i="1">
                <a:solidFill>
                  <a:srgbClr val="002060"/>
                </a:solidFill>
                <a:latin typeface="Comic Sans MS" panose="030F0702030302020204" pitchFamily="66" charset="0"/>
              </a:rPr>
              <a:t>erhu</a:t>
            </a:r>
            <a:r>
              <a:rPr lang="en-US" altLang="zh-CN" sz="2400" b="1">
                <a:solidFill>
                  <a:srgbClr val="002060"/>
                </a:solidFill>
                <a:latin typeface="Comic Sans MS" panose="030F0702030302020204" pitchFamily="66" charset="0"/>
              </a:rPr>
              <a:t> master today. </a:t>
            </a:r>
          </a:p>
          <a:p>
            <a:pPr marL="533400" indent="-533400"/>
            <a:r>
              <a:rPr lang="en-US" altLang="zh-CN" sz="2400" b="1">
                <a:solidFill>
                  <a:srgbClr val="002060"/>
                </a:solidFill>
                <a:latin typeface="Comic Sans MS" panose="030F0702030302020204" pitchFamily="66" charset="0"/>
              </a:rPr>
              <a:t>◆ </a:t>
            </a:r>
            <a:r>
              <a:rPr lang="en-US" altLang="zh-CN" sz="2400" b="1" i="1">
                <a:solidFill>
                  <a:srgbClr val="002060"/>
                </a:solidFill>
                <a:latin typeface="Comic Sans MS" panose="030F0702030302020204" pitchFamily="66" charset="0"/>
              </a:rPr>
              <a:t>Erquan Yingyue</a:t>
            </a:r>
            <a:r>
              <a:rPr lang="en-US" altLang="zh-CN" sz="2400" b="1">
                <a:solidFill>
                  <a:srgbClr val="002060"/>
                </a:solidFill>
                <a:latin typeface="Comic Sans MS" panose="030F0702030302020204" pitchFamily="66" charset="0"/>
              </a:rPr>
              <a:t> has become one of China’s national treasures.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9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28682"/>
          <p:cNvSpPr txBox="1">
            <a:spLocks noChangeArrowheads="1"/>
          </p:cNvSpPr>
          <p:nvPr/>
        </p:nvSpPr>
        <p:spPr bwMode="auto">
          <a:xfrm>
            <a:off x="1157288" y="641350"/>
            <a:ext cx="7200900" cy="811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Cirle </a:t>
            </a:r>
            <a:r>
              <a:rPr lang="en-US" altLang="zh-CN" sz="2700" b="1" i="1" dirty="0">
                <a:solidFill>
                  <a:srgbClr val="0000E1"/>
                </a:solidFill>
              </a:rPr>
              <a:t>that </a:t>
            </a:r>
            <a:r>
              <a:rPr lang="en-US" altLang="zh-CN" sz="2700" b="1" dirty="0">
                <a:solidFill>
                  <a:srgbClr val="0000E1"/>
                </a:solidFill>
              </a:rPr>
              <a:t>or </a:t>
            </a:r>
            <a:r>
              <a:rPr lang="en-US" altLang="zh-CN" sz="2700" b="1" i="1" dirty="0">
                <a:solidFill>
                  <a:srgbClr val="0000E1"/>
                </a:solidFill>
              </a:rPr>
              <a:t>who</a:t>
            </a:r>
            <a:r>
              <a:rPr lang="en-US" altLang="zh-CN" sz="2700" b="1" dirty="0">
                <a:solidFill>
                  <a:srgbClr val="0000E1"/>
                </a:solidFill>
              </a:rPr>
              <a:t> and fill in the blanks with the words in the box.</a:t>
            </a:r>
          </a:p>
        </p:txBody>
      </p:sp>
      <p:sp>
        <p:nvSpPr>
          <p:cNvPr id="28674" name="文本框 28673"/>
          <p:cNvSpPr txBox="1">
            <a:spLocks noChangeArrowheads="1"/>
          </p:cNvSpPr>
          <p:nvPr/>
        </p:nvSpPr>
        <p:spPr bwMode="auto">
          <a:xfrm>
            <a:off x="834652" y="1468438"/>
            <a:ext cx="7697788" cy="3341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Abing played music (that/who) could touch the hearts of people. When we listen to his music, we can ______ both the beauty and the sadness in it. It makes us think about the _______ and _______(that/who) we have experienced in the past. For this reason, many people _______ him as the musician (that/who) has greatly influenced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erhu</a:t>
            </a:r>
            <a:r>
              <a:rPr lang="en-US" altLang="zh-CN" sz="2400" b="1" dirty="0">
                <a:latin typeface="Times New Roman" panose="02020603050405020304" pitchFamily="18" charset="0"/>
              </a:rPr>
              <a:t> music. So it is really a ______ that not many pieces of his music were recorded.</a:t>
            </a:r>
          </a:p>
        </p:txBody>
      </p:sp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6652260" y="1835150"/>
            <a:ext cx="1177290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sense</a:t>
            </a: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3204790" y="2571750"/>
            <a:ext cx="973137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pain</a:t>
            </a:r>
          </a:p>
        </p:txBody>
      </p:sp>
      <p:sp>
        <p:nvSpPr>
          <p:cNvPr id="28677" name="文本框 28676"/>
          <p:cNvSpPr txBox="1">
            <a:spLocks noChangeArrowheads="1"/>
          </p:cNvSpPr>
          <p:nvPr/>
        </p:nvSpPr>
        <p:spPr bwMode="auto">
          <a:xfrm>
            <a:off x="1266452" y="2571750"/>
            <a:ext cx="1404938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wounds</a:t>
            </a:r>
          </a:p>
        </p:txBody>
      </p:sp>
      <p:sp>
        <p:nvSpPr>
          <p:cNvPr id="28678" name="文本框 28677"/>
          <p:cNvSpPr txBox="1">
            <a:spLocks noChangeArrowheads="1"/>
          </p:cNvSpPr>
          <p:nvPr/>
        </p:nvSpPr>
        <p:spPr bwMode="auto">
          <a:xfrm>
            <a:off x="6175002" y="3003550"/>
            <a:ext cx="113347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praise</a:t>
            </a:r>
          </a:p>
        </p:txBody>
      </p:sp>
      <p:sp>
        <p:nvSpPr>
          <p:cNvPr id="28679" name="文本框 28678"/>
          <p:cNvSpPr txBox="1">
            <a:spLocks noChangeArrowheads="1"/>
          </p:cNvSpPr>
          <p:nvPr/>
        </p:nvSpPr>
        <p:spPr bwMode="auto">
          <a:xfrm>
            <a:off x="3958852" y="3808413"/>
            <a:ext cx="973138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pity</a:t>
            </a:r>
          </a:p>
        </p:txBody>
      </p:sp>
      <p:sp>
        <p:nvSpPr>
          <p:cNvPr id="28680" name="椭圆 28679"/>
          <p:cNvSpPr>
            <a:spLocks noChangeArrowheads="1"/>
          </p:cNvSpPr>
          <p:nvPr/>
        </p:nvSpPr>
        <p:spPr bwMode="auto">
          <a:xfrm>
            <a:off x="1179513" y="641350"/>
            <a:ext cx="893762" cy="404813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677270">
                  <a:alpha val="0"/>
                </a:srgbClr>
              </a:gs>
            </a:gsLst>
            <a:lin ang="5400000" scaled="1"/>
          </a:gradFill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28681" name="椭圆 28680"/>
          <p:cNvSpPr>
            <a:spLocks noChangeArrowheads="1"/>
          </p:cNvSpPr>
          <p:nvPr/>
        </p:nvSpPr>
        <p:spPr bwMode="auto">
          <a:xfrm>
            <a:off x="3587377" y="1563688"/>
            <a:ext cx="755650" cy="359990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677270">
                  <a:alpha val="0"/>
                </a:srgbClr>
              </a:gs>
            </a:gsLst>
            <a:lin ang="5400000" scaled="1"/>
          </a:gradFill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28682" name="椭圆 28681"/>
          <p:cNvSpPr>
            <a:spLocks noChangeArrowheads="1"/>
          </p:cNvSpPr>
          <p:nvPr/>
        </p:nvSpPr>
        <p:spPr bwMode="auto">
          <a:xfrm>
            <a:off x="4211959" y="2715766"/>
            <a:ext cx="669925" cy="423515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677270">
                  <a:alpha val="0"/>
                </a:srgbClr>
              </a:gs>
            </a:gsLst>
            <a:lin ang="5400000" scaled="1"/>
          </a:gradFill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0" name="单圆角矩形 9"/>
          <p:cNvSpPr/>
          <p:nvPr/>
        </p:nvSpPr>
        <p:spPr>
          <a:xfrm>
            <a:off x="546100" y="768350"/>
            <a:ext cx="611188" cy="508000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2800" b="1" noProof="1"/>
              <a:t>2d</a:t>
            </a: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306590" y="3568699"/>
            <a:ext cx="617338" cy="377825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677270">
                  <a:alpha val="0"/>
                </a:srgbClr>
              </a:gs>
            </a:gsLst>
            <a:lin ang="5400000" scaled="1"/>
          </a:gradFill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  <p:bldP spid="286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55193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87450" y="555625"/>
            <a:ext cx="7416800" cy="2168525"/>
          </a:xfrm>
          <a:prstGeom prst="rect">
            <a:avLst/>
          </a:prstGeom>
          <a:noFill/>
          <a:ln>
            <a:miter lim="800000"/>
          </a:ln>
        </p:spPr>
        <p:txBody>
          <a:bodyPr lIns="91437" tIns="45718" rIns="91437" bIns="45718" anchor="ctr"/>
          <a:lstStyle/>
          <a:p>
            <a:pPr algn="l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</a:rPr>
              <a:t>Student A is a foreign visitor who is interested in Abing and his music. Student B is a Chinese student who knows about Abing. Use the information in the passage to make a conversation.</a:t>
            </a:r>
          </a:p>
        </p:txBody>
      </p:sp>
      <p:sp>
        <p:nvSpPr>
          <p:cNvPr id="74754" name="文本占位符 551938"/>
          <p:cNvSpPr>
            <a:spLocks noGrp="1" noChangeArrowheads="1"/>
          </p:cNvSpPr>
          <p:nvPr>
            <p:ph idx="4294967295"/>
          </p:nvPr>
        </p:nvSpPr>
        <p:spPr bwMode="auto">
          <a:xfrm>
            <a:off x="755650" y="2716213"/>
            <a:ext cx="7920038" cy="1952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miter lim="800000"/>
          </a:ln>
        </p:spPr>
        <p:txBody>
          <a:bodyPr lIns="91437" tIns="45718" rIns="91437" bIns="45718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 kind of musical instruments did Abing  play?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He could play many instruments, but he is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best known for playing the </a:t>
            </a:r>
            <a:r>
              <a:rPr lang="en-US" altLang="zh-C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323850" y="695325"/>
            <a:ext cx="641350" cy="581025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2e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74184" y="680105"/>
            <a:ext cx="8135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Bahnschrift"/>
                <a:ea typeface="微软雅黑" panose="020B0503020204020204" pitchFamily="34" charset="-122"/>
              </a:rPr>
              <a:t>Make an ID card for Abing.</a:t>
            </a:r>
            <a:endParaRPr lang="zh-CN" altLang="en-US" sz="2800" b="1" dirty="0">
              <a:solidFill>
                <a:srgbClr val="0070C0"/>
              </a:solidFill>
              <a:latin typeface="Bahnschrift"/>
              <a:ea typeface="微软雅黑" panose="020B0503020204020204" pitchFamily="34" charset="-122"/>
            </a:endParaRPr>
          </a:p>
        </p:txBody>
      </p:sp>
      <p:graphicFrame>
        <p:nvGraphicFramePr>
          <p:cNvPr id="4" name="Group 42"/>
          <p:cNvGraphicFramePr>
            <a:graphicFrameLocks noGrp="1"/>
          </p:cNvGraphicFramePr>
          <p:nvPr/>
        </p:nvGraphicFramePr>
        <p:xfrm>
          <a:off x="827088" y="1276350"/>
          <a:ext cx="7416824" cy="3483886"/>
        </p:xfrm>
        <a:graphic>
          <a:graphicData uri="http://schemas.openxmlformats.org/drawingml/2006/table">
            <a:tbl>
              <a:tblPr/>
              <a:tblGrid>
                <a:gridCol w="7416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83886">
                <a:tc>
                  <a:txBody>
                    <a:bodyPr/>
                    <a:lstStyle>
                      <a:lvl1pPr marL="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1pPr>
                      <a:lvl2pPr marL="3429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2pPr>
                      <a:lvl3pPr marL="6858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3pPr>
                      <a:lvl4pPr marL="10287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4pPr>
                      <a:lvl5pPr marL="13716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5pPr>
                      <a:lvl6pPr marL="17145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6pPr>
                      <a:lvl7pPr marL="20574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7pPr>
                      <a:lvl8pPr marL="24003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8pPr>
                      <a:lvl9pPr marL="2743200" algn="l" defTabSz="685165" rtl="0" eaLnBrk="1" latinLnBrk="0" hangingPunct="1">
                        <a:defRPr sz="1400" kern="1200">
                          <a:solidFill>
                            <a:schemeClr val="tx1"/>
                          </a:solidFill>
                          <a:latin typeface="Arial" panose="020B0604020202020204"/>
                          <a:ea typeface="微软雅黑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Name:_________                           Date of birth:________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Hometown:________                     Profession: 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number of pieces: 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most famous piece: ________________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Important Events: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 mother died when he _______________.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developed a serious illness and became blind after ________________.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lived on the street and played music to make money</a:t>
                      </a:r>
                      <a:r>
                        <a:rPr kumimoji="0" lang="en-US" altLang="zh-CN" sz="22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_____________________.</a:t>
                      </a:r>
                      <a:endParaRPr kumimoji="0" lang="en-US" altLang="zh-CN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95450" y="1203325"/>
            <a:ext cx="990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Abing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35725" y="1236663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41563" y="1606550"/>
            <a:ext cx="8969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Wuxi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91263" y="1635125"/>
            <a:ext cx="1809750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folk musician</a:t>
            </a:r>
            <a:endParaRPr lang="zh-CN" altLang="en-US" sz="22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92500" y="1924050"/>
            <a:ext cx="12969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600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83000" y="2284413"/>
            <a:ext cx="22574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Erquan Yingyue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63975" y="2905125"/>
            <a:ext cx="22209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very young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00113" y="3579813"/>
            <a:ext cx="20764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father died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19163" y="4300538"/>
            <a:ext cx="21621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many years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/>
          <p:nvPr/>
        </p:nvSpPr>
        <p:spPr>
          <a:xfrm>
            <a:off x="611188" y="1419225"/>
            <a:ext cx="8281987" cy="326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1.The piece which was played on the </a:t>
            </a: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</a:rPr>
              <a:t>erhu 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especially </a:t>
            </a:r>
            <a:r>
              <a:rPr lang="en-US" altLang="zh-CN" sz="2800" b="1" u="sng" noProof="1">
                <a:latin typeface="Times New Roman" panose="02020603050405020304" pitchFamily="18" charset="0"/>
                <a:ea typeface="宋体" panose="02010600030101010101" pitchFamily="2" charset="-122"/>
              </a:rPr>
              <a:t>moved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me.  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move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在这里的意思是“感动；打动”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The story of their suffering moved us deeply.   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他们的苦难经历深深感动了我们。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I was truly moved by his tears.  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我的确被他的眼泪打动了。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be moved to tears   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感动得流泪 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236788" y="627063"/>
            <a:ext cx="5048250" cy="742950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81110" y="699542"/>
            <a:ext cx="3649860" cy="625034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 algn="l">
              <a:buFont typeface="Wingdings" panose="05000000000000000000" pitchFamily="2" charset="2"/>
              <a:buChar char="Ø"/>
              <a:defRPr/>
            </a:pPr>
            <a:r>
              <a:rPr lang="en-US" altLang="zh-CN" sz="405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Free talk  </a:t>
            </a:r>
            <a:endParaRPr lang="zh-CN" altLang="en-US" sz="405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916956"/>
            <a:ext cx="6859270" cy="1569660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B9FA"/>
              </a:buClr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What do you know about Chinese musical instruments?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650" y="669925"/>
            <a:ext cx="7785100" cy="4124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moved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作为及物动词，意为 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打动；使感动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”可用于被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动语态。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What he said moved everyone present.</a:t>
            </a: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We were all moved by his story.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move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还意为“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移动；搬动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 常用 “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move to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搬到某地。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That chair is in the way, please move it.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My family move to Beijing when I was young.</a:t>
            </a:r>
          </a:p>
          <a:p>
            <a:pPr marL="342900" indent="-342900" defTabSz="913765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moving 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adj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 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移动的；使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移动的； 令人感动的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 defTabSz="913765"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 train was like a moving town. </a:t>
            </a:r>
          </a:p>
          <a:p>
            <a:pPr marL="514350" indent="-514350" defTabSz="913765"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这列火车就像一个移动的城镇。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7450" y="700088"/>
            <a:ext cx="7369175" cy="4076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spcAft>
                <a:spcPts val="600"/>
              </a:spcAft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2.I </a:t>
            </a:r>
            <a:r>
              <a:rPr lang="en-US" altLang="zh-CN" sz="2800" b="1" u="sng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sensed 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 strong sadness and pain.  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sense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在这里作动词，意思是“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感觉；意识到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The horses sensed danger and stopped.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Lisa sensed that he did not believe her.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sense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作为名词，意为“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感觉；意识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常见搭配有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make sense 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有意义；有道理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I lost my sense of taste.</a:t>
            </a: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The sentence doesn’t make sense.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895" y="627380"/>
            <a:ext cx="8056880" cy="4097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pain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 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痛苦；疼痛；苦恼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He has a pain in the knee.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他膝盖酸痛。</a:t>
            </a: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注意：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身体某个部位疼痛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”要用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have a pain / pains in ...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其中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pain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是可数名词，表示具体的疼痛部位。 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painful  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adj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 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痛苦的；疼痛的；费力的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She had a painful cut on her thumb.  </a:t>
            </a:r>
          </a:p>
          <a:p>
            <a:pPr marL="514350" indent="-51435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她的拇指上有个很疼的伤口。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1"/>
          <p:cNvSpPr txBox="1">
            <a:spLocks noChangeArrowheads="1"/>
          </p:cNvSpPr>
          <p:nvPr/>
        </p:nvSpPr>
        <p:spPr bwMode="auto">
          <a:xfrm>
            <a:off x="827088" y="2139950"/>
            <a:ext cx="7805737" cy="2505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sadness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悲痛；悲伤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”，其反义词为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happiness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幸福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”。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Tom loved his wife so much that he didn’t get over the sadness of losing her last year.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　　　　　　　　　　　　　　　　　　　　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843915"/>
            <a:ext cx="82162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death of his good friend gave him much </a:t>
            </a:r>
            <a:r>
              <a:rPr lang="zh-CN" sz="24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　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A. ache	         B. sore        C. pain	         D. hurt</a:t>
            </a:r>
            <a:endParaRPr lang="zh-CN" altLang="en-US" sz="24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72200" y="857513"/>
            <a:ext cx="6302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2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24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185" y="484505"/>
            <a:ext cx="8035290" cy="4524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this way for many years. 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perform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动词，意为“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表演；演奏；执行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He wants to perform in the show.</a:t>
            </a: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He performed perfectly on the piano.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performance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为其名词，意为“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表演；演出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I hear there will be two performances tomorrow.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performer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表演者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 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The performer acted the play wonderfully.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27584" y="2163763"/>
          <a:ext cx="7633220" cy="25922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end of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2" marR="51432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后可接表示过去的时间，与过去完成时连用；也可接表示将来的时间，与现在完成时连用。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2" marR="51432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 the end of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2" marR="51432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表示“在</a:t>
                      </a:r>
                      <a:r>
                        <a:rPr lang="en-US" altLang="zh-CN" sz="2400" b="1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结束时；在</a:t>
                      </a:r>
                      <a:r>
                        <a:rPr lang="en-US" altLang="zh-CN" sz="2400" b="1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en-US" sz="2400" b="1" dirty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的尽头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”，既可与表示时间的词连用，也可与表示地点的词连用。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2" marR="51432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4524" name="文本框 4"/>
          <p:cNvSpPr txBox="1">
            <a:spLocks noChangeArrowheads="1"/>
          </p:cNvSpPr>
          <p:nvPr/>
        </p:nvSpPr>
        <p:spPr bwMode="auto">
          <a:xfrm>
            <a:off x="179388" y="444500"/>
            <a:ext cx="9288462" cy="1719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4.By the end of his life, he could play over 600 pieces of music. 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by the end of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 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的末尾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”，其后跟不同的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时间，主句则对应不同的时态。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3"/>
          <p:cNvSpPr txBox="1">
            <a:spLocks noChangeArrowheads="1"/>
          </p:cNvSpPr>
          <p:nvPr/>
        </p:nvSpPr>
        <p:spPr bwMode="auto">
          <a:xfrm>
            <a:off x="755650" y="1058863"/>
            <a:ext cx="7643813" cy="324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 this week, I have written two books.</a:t>
            </a:r>
          </a:p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到这个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周末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，我已经写了两本书了。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an English exam at the end of January.</a:t>
            </a: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一月底我们要进行一次英语考试。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"/>
          <p:cNvSpPr txBox="1">
            <a:spLocks noChangeArrowheads="1"/>
          </p:cNvSpPr>
          <p:nvPr/>
        </p:nvSpPr>
        <p:spPr bwMode="auto">
          <a:xfrm>
            <a:off x="755650" y="582613"/>
            <a:ext cx="8002588" cy="4194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a pity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only six pieces of music in total were </a:t>
            </a: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recorded for the future world to hear. </a:t>
            </a: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It’s a pity that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从句，为保持句子平衡，常用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作形式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主语，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引导的从句后置才为真正的主语。</a:t>
            </a:r>
          </a:p>
          <a:p>
            <a:pPr marL="0" indent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It’s a pity that he has lost his watch.</a:t>
            </a: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pity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在这里作可数名词，表示具体意义的“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可惜的事；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遗憾的事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”，相当于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shame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marL="0" indent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What a pity/shame you have to go to another school!</a:t>
            </a:r>
          </a:p>
          <a:p>
            <a:pPr marL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master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能手；名家；大师；主人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lnSpc>
                <a:spcPts val="3200"/>
              </a:lnSpc>
              <a:spcBef>
                <a:spcPts val="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The painting is the work of a master.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5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65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65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65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5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5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3"/>
          <p:cNvSpPr txBox="1">
            <a:spLocks noChangeArrowheads="1"/>
          </p:cNvSpPr>
          <p:nvPr/>
        </p:nvSpPr>
        <p:spPr bwMode="auto">
          <a:xfrm>
            <a:off x="395605" y="699770"/>
            <a:ext cx="885317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—The concert this evening is sure to be exciting.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—But it is a </a:t>
            </a:r>
            <a:r>
              <a:rPr lang="en-US" altLang="zh-CN" sz="2800" b="1" u="sng" dirty="0">
                <a:latin typeface="Times New Roman" panose="02020603050405020304" pitchFamily="18" charset="0"/>
              </a:rPr>
              <a:t>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 that I cannot go there with you. 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A. joy	  B. wonder      C. pity	         D. wound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83803" y="1491615"/>
            <a:ext cx="7127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90115" name="文本框 1"/>
          <p:cNvSpPr txBox="1">
            <a:spLocks noChangeArrowheads="1"/>
          </p:cNvSpPr>
          <p:nvPr/>
        </p:nvSpPr>
        <p:spPr bwMode="auto">
          <a:xfrm>
            <a:off x="179388" y="339408"/>
            <a:ext cx="17097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8BBB"/>
                </a:solidFill>
                <a:ea typeface="黑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8BBB"/>
                </a:solidFill>
                <a:ea typeface="黑体" panose="02010609060101010101" pitchFamily="49" charset="-122"/>
              </a:rPr>
              <a:t>运用</a:t>
            </a:r>
            <a:r>
              <a:rPr lang="en-US" altLang="zh-CN" sz="2800" b="1">
                <a:solidFill>
                  <a:srgbClr val="008BBB"/>
                </a:solidFill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539433" y="2931795"/>
            <a:ext cx="8161337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14350" indent="-514350">
              <a:spcAft>
                <a:spcPts val="120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total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总共；共计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Aft>
                <a:spcPts val="1200"/>
              </a:spcAft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total, the small company has raised $ 38.5 million.</a:t>
            </a:r>
          </a:p>
          <a:p>
            <a:pPr marL="514350" indent="-514350">
              <a:spcAft>
                <a:spcPts val="1200"/>
              </a:spcAft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这家小公司共募集了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3,850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万美元资金。</a:t>
            </a:r>
          </a:p>
          <a:p>
            <a:pPr marL="514350" indent="-514350">
              <a:spcAft>
                <a:spcPts val="12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99795" y="1851660"/>
            <a:ext cx="7512050" cy="3136900"/>
          </a:xfrm>
          <a:prstGeom prst="rect">
            <a:avLst/>
          </a:prstGeom>
          <a:noFill/>
          <a:ln>
            <a:miter lim="800000"/>
          </a:ln>
        </p:spPr>
        <p:txBody>
          <a:bodyPr lIns="91437" tIns="45718" rIns="91437" bIns="45718"/>
          <a:lstStyle/>
          <a:p>
            <a:pPr algn="l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买这些书你总共花了多少钱?</a:t>
            </a:r>
            <a:b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How much did you pay for these books </a:t>
            </a: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你错过了这场音乐会太可惜了。</a:t>
            </a:r>
            <a:b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 　　　　　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you missed the concert.  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96826" y="2787774"/>
            <a:ext cx="14668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total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71550" y="4155758"/>
            <a:ext cx="2816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a pity that</a:t>
            </a:r>
          </a:p>
        </p:txBody>
      </p:sp>
      <p:sp>
        <p:nvSpPr>
          <p:cNvPr id="93188" name="文本框 1"/>
          <p:cNvSpPr txBox="1">
            <a:spLocks noChangeArrowheads="1"/>
          </p:cNvSpPr>
          <p:nvPr/>
        </p:nvSpPr>
        <p:spPr bwMode="auto">
          <a:xfrm>
            <a:off x="-108902" y="1635760"/>
            <a:ext cx="14065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8BBB"/>
                </a:solidFill>
                <a:ea typeface="黑体" panose="02010609060101010101" pitchFamily="49" charset="-122"/>
              </a:rPr>
              <a:t>【</a:t>
            </a:r>
            <a:r>
              <a:rPr lang="zh-CN" altLang="en-US" sz="2400" b="1">
                <a:solidFill>
                  <a:srgbClr val="008BBB"/>
                </a:solidFill>
                <a:ea typeface="黑体" panose="02010609060101010101" pitchFamily="49" charset="-122"/>
              </a:rPr>
              <a:t>运用</a:t>
            </a:r>
            <a:r>
              <a:rPr lang="en-US" altLang="zh-CN" sz="2400" b="1">
                <a:solidFill>
                  <a:srgbClr val="008BBB"/>
                </a:solidFill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360" y="567055"/>
            <a:ext cx="838644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>
              <a:spcAft>
                <a:spcPts val="120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total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总数；合计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adj.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总的；全体的；完全的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spcAft>
                <a:spcPts val="1200"/>
              </a:spcAft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 total of letters received last month was twenty.   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上个月共收到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封信。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5"/>
          <p:cNvSpPr>
            <a:spLocks noChangeArrowheads="1"/>
          </p:cNvSpPr>
          <p:nvPr/>
        </p:nvSpPr>
        <p:spPr bwMode="auto">
          <a:xfrm>
            <a:off x="585788" y="915988"/>
            <a:ext cx="7773987" cy="7858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en-US" altLang="zh-CN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 Musical Instruments</a:t>
            </a:r>
          </a:p>
        </p:txBody>
      </p:sp>
      <p:sp>
        <p:nvSpPr>
          <p:cNvPr id="44034" name="Rectangle 6"/>
          <p:cNvSpPr>
            <a:spLocks noChangeArrowheads="1"/>
          </p:cNvSpPr>
          <p:nvPr/>
        </p:nvSpPr>
        <p:spPr bwMode="auto">
          <a:xfrm>
            <a:off x="3348038" y="1851025"/>
            <a:ext cx="2808287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300" b="1">
                <a:solidFill>
                  <a:srgbClr val="3333FF"/>
                </a:solidFill>
              </a:rPr>
              <a:t>中国民乐器</a:t>
            </a:r>
          </a:p>
        </p:txBody>
      </p:sp>
      <p:pic>
        <p:nvPicPr>
          <p:cNvPr id="44035" name="Picture 2" descr="C:\Users\DMTBJ010\Desktop\古筝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3813" y="2571750"/>
            <a:ext cx="3817937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5445" y="627380"/>
            <a:ext cx="8157210" cy="4300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400" b="1" noProof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Today, Abing’s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Erquan Yingyue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piece which all the great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erhu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masters play and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praise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praise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及物动词，意为 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表扬；赞扬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”，后面直接跟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表示人或物的名词或者代词作宾语。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praise sb for sth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因为某事而表扬某人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 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be praised for… 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意为“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</a:t>
            </a:r>
            <a:r>
              <a:rPr lang="en-US" altLang="zh-CN" sz="2400" b="1" noProof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而受到表扬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lang="zh-CN" altLang="en-US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 guest praised the meal.</a:t>
            </a:r>
          </a:p>
          <a:p>
            <a:pPr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Though he was wrong, his father praised him for telling the truth.</a:t>
            </a:r>
          </a:p>
          <a:p>
            <a:pPr>
              <a:spcBef>
                <a:spcPct val="20000"/>
              </a:spcBef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He was praised for helping an old man.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3"/>
          <p:cNvSpPr txBox="1">
            <a:spLocks noChangeArrowheads="1"/>
          </p:cNvSpPr>
          <p:nvPr/>
        </p:nvSpPr>
        <p:spPr bwMode="auto">
          <a:xfrm>
            <a:off x="690563" y="833438"/>
            <a:ext cx="7410450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51435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7. ...people recall their deepest </a:t>
            </a:r>
            <a:r>
              <a:rPr lang="en-US" altLang="zh-CN"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wounds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from their own sad or …</a:t>
            </a:r>
          </a:p>
          <a:p>
            <a:pPr indent="-514350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wound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在这里用作名词，意思是“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伤；伤口；创伤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indent="-51435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soldier had / received a wound in the leg.   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3"/>
          <p:cNvSpPr txBox="1">
            <a:spLocks noChangeArrowheads="1"/>
          </p:cNvSpPr>
          <p:nvPr/>
        </p:nvSpPr>
        <p:spPr bwMode="auto">
          <a:xfrm>
            <a:off x="395288" y="483870"/>
            <a:ext cx="7632700" cy="331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wound </a:t>
            </a:r>
            <a:r>
              <a:rPr lang="zh-CN" altLang="en-US" sz="2800" b="1">
                <a:latin typeface="Times New Roman" panose="02020603050405020304" pitchFamily="18" charset="0"/>
              </a:rPr>
              <a:t>主要用于肉体上的“创伤”，一般指严重的外伤，主要指在战场上 受枪弹伤害。也可指人们精神上的创伤。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cut </a:t>
            </a:r>
            <a:r>
              <a:rPr lang="zh-CN" altLang="en-US" sz="2800" b="1">
                <a:latin typeface="Times New Roman" panose="02020603050405020304" pitchFamily="18" charset="0"/>
              </a:rPr>
              <a:t>指因尖利的器械的刺或割而造成的或深或浅的伤口。</a:t>
            </a:r>
          </a:p>
        </p:txBody>
      </p:sp>
      <p:sp>
        <p:nvSpPr>
          <p:cNvPr id="97281" name="文本框 3"/>
          <p:cNvSpPr txBox="1">
            <a:spLocks noChangeArrowheads="1"/>
          </p:cNvSpPr>
          <p:nvPr/>
        </p:nvSpPr>
        <p:spPr bwMode="auto">
          <a:xfrm>
            <a:off x="467360" y="3651885"/>
            <a:ext cx="796925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soldier had a bullet </a:t>
            </a:r>
            <a:r>
              <a:rPr lang="en-US" altLang="zh-CN"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in his chest. 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A. wound	  B. hurt    C. injure	  D. harm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27855" y="3723958"/>
            <a:ext cx="6604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ChangeArrowheads="1"/>
          </p:cNvSpPr>
          <p:nvPr/>
        </p:nvSpPr>
        <p:spPr bwMode="auto">
          <a:xfrm>
            <a:off x="444500" y="1057275"/>
            <a:ext cx="8159750" cy="371157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用所给单词的适当形式填空。</a:t>
            </a:r>
            <a:b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The woman used to live a _______ (pain)life in the country.</a:t>
            </a:r>
            <a:b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Sandy, did you sense a strong  ___________ (sad) from the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music?</a:t>
            </a:r>
            <a:b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At first, we didn’t think it was a ___________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(move)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movie.</a:t>
            </a:r>
            <a:b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The children ____________ (perform) a classical dance for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the old people.</a:t>
            </a: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4067175" y="1501775"/>
            <a:ext cx="15684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painful </a:t>
            </a:r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4818063" y="1971675"/>
            <a:ext cx="1341437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sadness</a:t>
            </a: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5197475" y="2797175"/>
            <a:ext cx="1322388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</a:p>
        </p:txBody>
      </p:sp>
      <p:sp>
        <p:nvSpPr>
          <p:cNvPr id="158726" name="Rectangle 6"/>
          <p:cNvSpPr>
            <a:spLocks noChangeArrowheads="1"/>
          </p:cNvSpPr>
          <p:nvPr/>
        </p:nvSpPr>
        <p:spPr bwMode="auto">
          <a:xfrm>
            <a:off x="2627313" y="3700463"/>
            <a:ext cx="1820862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performed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3259138" y="411163"/>
            <a:ext cx="279082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Exercises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  <p:bldP spid="158725" grpId="0"/>
      <p:bldP spid="1587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文本框 1"/>
          <p:cNvSpPr txBox="1">
            <a:spLocks noChangeArrowheads="1"/>
          </p:cNvSpPr>
          <p:nvPr/>
        </p:nvSpPr>
        <p:spPr bwMode="auto">
          <a:xfrm>
            <a:off x="414338" y="700088"/>
            <a:ext cx="7974012" cy="4079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5. These old photos made me ______ (recall) my happy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childhood.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6.Would you mind _________ (shut) the door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too cold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outside.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7.The young people had a _________ (pain) experience at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the age of 15.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is one of the most _________ (move) 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films that I’ve ever seen.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Zhang Yimou is a famous _________ (direct) in China.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70213" y="1525588"/>
            <a:ext cx="16732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shutting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92563" y="2460625"/>
            <a:ext cx="1731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painful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67400" y="3325813"/>
            <a:ext cx="16192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moving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184650" y="4208463"/>
            <a:ext cx="1682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director</a:t>
            </a:r>
          </a:p>
        </p:txBody>
      </p:sp>
      <p:sp>
        <p:nvSpPr>
          <p:cNvPr id="97286" name="矩形 1"/>
          <p:cNvSpPr>
            <a:spLocks noChangeArrowheads="1"/>
          </p:cNvSpPr>
          <p:nvPr/>
        </p:nvSpPr>
        <p:spPr bwMode="auto">
          <a:xfrm>
            <a:off x="4203700" y="681038"/>
            <a:ext cx="1031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728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矩形 595969"/>
          <p:cNvSpPr>
            <a:spLocks noChangeArrowheads="1"/>
          </p:cNvSpPr>
          <p:nvPr/>
        </p:nvSpPr>
        <p:spPr bwMode="auto">
          <a:xfrm>
            <a:off x="623639" y="1058863"/>
            <a:ext cx="8124825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Ⅱ.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按照要求完成句子。</a:t>
            </a:r>
            <a:br>
              <a:rPr lang="zh-CN" altLang="en-US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1. I like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quiet and slow</a:t>
            </a:r>
            <a:r>
              <a:rPr lang="en-US" altLang="zh-CN" sz="2400" b="1" dirty="0">
                <a:latin typeface="Times New Roman" panose="02020603050405020304" pitchFamily="18" charset="0"/>
              </a:rPr>
              <a:t> music. (</a:t>
            </a:r>
            <a:r>
              <a:rPr lang="zh-CN" altLang="en-US" sz="2400" b="1" dirty="0">
                <a:latin typeface="Times New Roman" panose="02020603050405020304" pitchFamily="18" charset="0"/>
              </a:rPr>
              <a:t>对画线部分进行提问</a:t>
            </a:r>
            <a:r>
              <a:rPr lang="en-US" altLang="zh-CN" sz="2400" b="1" dirty="0">
                <a:latin typeface="Times New Roman" panose="02020603050405020304" pitchFamily="18" charset="0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    ______________________ do you like?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</a:rPr>
              <a:t>到上个月月末，我们就已经完成了这项工作。</a:t>
            </a:r>
            <a:br>
              <a:rPr lang="zh-CN" altLang="en-US" sz="2400" b="1" dirty="0">
                <a:latin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______________ last month, we had already finished the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    work.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5971" name="矩形 595970"/>
          <p:cNvSpPr>
            <a:spLocks noChangeArrowheads="1"/>
          </p:cNvSpPr>
          <p:nvPr/>
        </p:nvSpPr>
        <p:spPr bwMode="auto">
          <a:xfrm>
            <a:off x="1045914" y="2387600"/>
            <a:ext cx="43195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kind of  music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901451" y="3487738"/>
            <a:ext cx="2592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0" grpId="0"/>
      <p:bldP spid="595971" grpId="0"/>
      <p:bldP spid="16077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ChangeArrowheads="1"/>
          </p:cNvSpPr>
          <p:nvPr/>
        </p:nvSpPr>
        <p:spPr bwMode="auto">
          <a:xfrm>
            <a:off x="544513" y="332199"/>
            <a:ext cx="7988300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根据汉语意思完成下列句子。</a:t>
            </a:r>
            <a:b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</a:rPr>
              <a:t>这个博物馆里总共有</a:t>
            </a:r>
            <a:r>
              <a:rPr lang="en-US" altLang="zh-CN" sz="2400" b="1" dirty="0">
                <a:latin typeface="Times New Roman" panose="02020603050405020304" pitchFamily="18" charset="0"/>
              </a:rPr>
              <a:t>200</a:t>
            </a:r>
            <a:r>
              <a:rPr lang="zh-CN" altLang="en-US" sz="2400" b="1" dirty="0">
                <a:latin typeface="Times New Roman" panose="02020603050405020304" pitchFamily="18" charset="0"/>
              </a:rPr>
              <a:t>个参观者。</a:t>
            </a:r>
            <a:br>
              <a:rPr lang="zh-CN" altLang="en-US" sz="2400" b="1" dirty="0">
                <a:latin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</a:rPr>
              <a:t>There are two hundred visitors ________</a:t>
            </a:r>
            <a:r>
              <a:rPr lang="zh-CN" altLang="en-US" sz="2400" b="1" dirty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in the museum.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</a:rPr>
              <a:t>你能帮我在词典里查一下这个单词吗？</a:t>
            </a:r>
            <a:br>
              <a:rPr lang="zh-CN" altLang="en-US" sz="2400" b="1" dirty="0">
                <a:latin typeface="Times New Roman" panose="02020603050405020304" pitchFamily="18" charset="0"/>
              </a:rPr>
            </a:br>
            <a:r>
              <a:rPr lang="zh-CN" altLang="en-US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</a:rPr>
              <a:t>Can you help me ________ the word in the dictionary?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3.阿炳的</a:t>
            </a:r>
            <a:r>
              <a:rPr lang="zh-CN" altLang="en-US" sz="2400" b="1" dirty="0">
                <a:latin typeface="Times New Roman" panose="02020603050405020304" pitchFamily="18" charset="0"/>
              </a:rPr>
              <a:t>大多数</a:t>
            </a:r>
            <a:r>
              <a:rPr lang="en-US" altLang="zh-CN" sz="2400" b="1" dirty="0">
                <a:latin typeface="Times New Roman" panose="02020603050405020304" pitchFamily="18" charset="0"/>
              </a:rPr>
              <a:t>作品没有被录制下来，真是太遗憾</a:t>
            </a:r>
            <a:r>
              <a:rPr lang="zh-CN" altLang="en-US" sz="2400" b="1" dirty="0">
                <a:latin typeface="Times New Roman" panose="02020603050405020304" pitchFamily="18" charset="0"/>
              </a:rPr>
              <a:t>了！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  ____ _____ _______ _______ ______ most of Abing’s pieces weren’t recorded. </a:t>
            </a: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4932045" y="1615827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total</a:t>
            </a: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3059748" y="2769543"/>
            <a:ext cx="13350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up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71600" y="3849980"/>
            <a:ext cx="44392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     is       a       pity     that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6524" y="1207254"/>
            <a:ext cx="70398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Mrs. Wang is an English teacher ______ makes her classes lively and interesting.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which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who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what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2032000" y="2264728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2032000" y="2859723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2" name="Rectangle 5"/>
          <p:cNvSpPr>
            <a:spLocks noChangeArrowheads="1"/>
          </p:cNvSpPr>
          <p:nvPr/>
        </p:nvSpPr>
        <p:spPr bwMode="auto">
          <a:xfrm>
            <a:off x="735393" y="623689"/>
            <a:ext cx="25749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 2050"/>
          <p:cNvSpPr/>
          <p:nvPr/>
        </p:nvSpPr>
        <p:spPr bwMode="auto">
          <a:xfrm>
            <a:off x="1232281" y="3363838"/>
            <a:ext cx="790575" cy="511810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23928" y="3219822"/>
            <a:ext cx="3960440" cy="1124967"/>
          </a:xfrm>
          <a:prstGeom prst="wedgeRoundRectCallout">
            <a:avLst>
              <a:gd name="adj1" fmla="val -33534"/>
              <a:gd name="adj2" fmla="val -43468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句意为“王老师是一位英语老师，她的课生动有趣。”</a:t>
            </a:r>
            <a:r>
              <a:rPr lang="en-US" altLang="zh-CN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an English eacher</a:t>
            </a:r>
            <a:r>
              <a:rPr lang="zh-CN" altLang="en-US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，人，要用</a:t>
            </a:r>
            <a:r>
              <a:rPr lang="en-US" altLang="zh-CN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who</a:t>
            </a:r>
            <a:r>
              <a:rPr lang="zh-CN" altLang="en-US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1600" kern="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引导定语从句。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491880" y="1779662"/>
            <a:ext cx="28083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文本框 3"/>
          <p:cNvSpPr txBox="1"/>
          <p:nvPr/>
        </p:nvSpPr>
        <p:spPr>
          <a:xfrm>
            <a:off x="3021013" y="627063"/>
            <a:ext cx="3070225" cy="939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04450" name="文本框 1"/>
          <p:cNvSpPr txBox="1">
            <a:spLocks noChangeArrowheads="1"/>
          </p:cNvSpPr>
          <p:nvPr/>
        </p:nvSpPr>
        <p:spPr bwMode="auto">
          <a:xfrm>
            <a:off x="1259632" y="1995686"/>
            <a:ext cx="6348883" cy="1959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Review 2b and read 2b.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Write a passage about Abing and </a:t>
            </a:r>
            <a:r>
              <a:rPr lang="en-US" altLang="zh-CN" sz="28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Erquan Yingyue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</p:cSld>
  <p:clrMapOvr>
    <a:masterClrMapping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Rectangle 5"/>
          <p:cNvSpPr/>
          <p:nvPr/>
        </p:nvSpPr>
        <p:spPr>
          <a:xfrm>
            <a:off x="539750" y="1023938"/>
            <a:ext cx="4454525" cy="3563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Wind or Blowing Instruments  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600" b="1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吹奏乐器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Bowed String Instrument        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600" b="1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拉弦乐器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Plucked String Instrument      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600" b="1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弹拨乐器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Percussion                              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600" b="1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打击乐器</a:t>
            </a:r>
          </a:p>
        </p:txBody>
      </p:sp>
      <p:pic>
        <p:nvPicPr>
          <p:cNvPr id="45058" name="Picture 2" descr="C:\Users\DMTBJ010\Desktop\民族乐器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131888"/>
            <a:ext cx="3311525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98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8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98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98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8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8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98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98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ChangeArrowheads="1"/>
          </p:cNvSpPr>
          <p:nvPr/>
        </p:nvSpPr>
        <p:spPr bwMode="auto">
          <a:xfrm>
            <a:off x="587375" y="971550"/>
            <a:ext cx="5089525" cy="8112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Wind or Blowing Instruments </a:t>
            </a:r>
            <a:b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</a:b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吹奏乐器</a:t>
            </a:r>
          </a:p>
        </p:txBody>
      </p:sp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5892800" y="695325"/>
            <a:ext cx="1558925" cy="1516063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prstClr val="black"/>
                </a:solidFill>
              </a:rPr>
              <a:t>笛子</a:t>
            </a:r>
          </a:p>
          <a:p>
            <a:pPr algn="ctr"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</a:rPr>
              <a:t> </a:t>
            </a:r>
            <a:r>
              <a:rPr lang="zh-CN" altLang="en-US" sz="2800" b="1">
                <a:solidFill>
                  <a:prstClr val="black"/>
                </a:solidFill>
              </a:rPr>
              <a:t>萧</a:t>
            </a:r>
          </a:p>
          <a:p>
            <a:pPr algn="ctr"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</a:rPr>
              <a:t> </a:t>
            </a:r>
            <a:r>
              <a:rPr lang="zh-CN" altLang="en-US" sz="2800" b="1">
                <a:solidFill>
                  <a:prstClr val="black"/>
                </a:solidFill>
              </a:rPr>
              <a:t>笙</a:t>
            </a:r>
          </a:p>
        </p:txBody>
      </p:sp>
      <p:pic>
        <p:nvPicPr>
          <p:cNvPr id="2457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3788" y="2232025"/>
            <a:ext cx="1589087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5025" y="2247900"/>
            <a:ext cx="198120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2813" y="2239963"/>
            <a:ext cx="1871662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4"/>
          <p:cNvSpPr>
            <a:spLocks noChangeArrowheads="1"/>
          </p:cNvSpPr>
          <p:nvPr/>
        </p:nvSpPr>
        <p:spPr bwMode="auto">
          <a:xfrm>
            <a:off x="404813" y="914400"/>
            <a:ext cx="4887912" cy="993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/>
          <a:lstStyle/>
          <a:p>
            <a:pPr algn="ctr"/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Plucked String Instrument </a:t>
            </a:r>
          </a:p>
          <a:p>
            <a:pPr algn="ctr"/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弹拨乐器</a:t>
            </a:r>
          </a:p>
        </p:txBody>
      </p:sp>
      <p:sp>
        <p:nvSpPr>
          <p:cNvPr id="47106" name="Rectangle 5"/>
          <p:cNvSpPr>
            <a:spLocks noChangeArrowheads="1"/>
          </p:cNvSpPr>
          <p:nvPr/>
        </p:nvSpPr>
        <p:spPr bwMode="auto">
          <a:xfrm>
            <a:off x="5659438" y="638175"/>
            <a:ext cx="1433512" cy="1501775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prstClr val="black"/>
                </a:solidFill>
              </a:rPr>
              <a:t>琵琶</a:t>
            </a:r>
          </a:p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prstClr val="black"/>
                </a:solidFill>
              </a:rPr>
              <a:t>古琴</a:t>
            </a:r>
          </a:p>
          <a:p>
            <a:pPr algn="ctr">
              <a:spcBef>
                <a:spcPct val="20000"/>
              </a:spcBef>
            </a:pPr>
            <a:r>
              <a:rPr lang="zh-CN" altLang="en-US" sz="2800" b="1">
                <a:solidFill>
                  <a:prstClr val="black"/>
                </a:solidFill>
              </a:rPr>
              <a:t>古筝</a:t>
            </a:r>
          </a:p>
        </p:txBody>
      </p:sp>
      <p:pic>
        <p:nvPicPr>
          <p:cNvPr id="25604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8800" y="2130425"/>
            <a:ext cx="2430463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8855">
            <a:off x="798865" y="2262324"/>
            <a:ext cx="2409430" cy="240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47937"/>
            <a:ext cx="2851485" cy="22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>
            <a:spLocks noChangeArrowheads="1"/>
          </p:cNvSpPr>
          <p:nvPr/>
        </p:nvSpPr>
        <p:spPr bwMode="auto">
          <a:xfrm>
            <a:off x="427038" y="742950"/>
            <a:ext cx="5019675" cy="533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/>
          <a:lstStyle/>
          <a:p>
            <a:pPr algn="ctr"/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Percussion 打击乐器</a:t>
            </a:r>
            <a:endParaRPr lang="en-US" altLang="zh-CN" sz="2800" b="1">
              <a:solidFill>
                <a:srgbClr val="C0504D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0" name="Rectangle 5"/>
          <p:cNvSpPr>
            <a:spLocks noChangeArrowheads="1"/>
          </p:cNvSpPr>
          <p:nvPr/>
        </p:nvSpPr>
        <p:spPr bwMode="auto">
          <a:xfrm>
            <a:off x="5827713" y="514350"/>
            <a:ext cx="1120775" cy="1049338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2800" b="1" dirty="0">
                <a:solidFill>
                  <a:prstClr val="black"/>
                </a:solidFill>
              </a:rPr>
              <a:t>鼓</a:t>
            </a:r>
          </a:p>
          <a:p>
            <a:pPr algn="ctr">
              <a:spcBef>
                <a:spcPct val="20000"/>
              </a:spcBef>
            </a:pPr>
            <a:r>
              <a:rPr lang="zh-CN" altLang="en-US" sz="2800" b="1" dirty="0">
                <a:solidFill>
                  <a:prstClr val="black"/>
                </a:solidFill>
              </a:rPr>
              <a:t>编磬</a:t>
            </a:r>
          </a:p>
          <a:p>
            <a:pPr algn="ctr">
              <a:spcBef>
                <a:spcPct val="20000"/>
              </a:spcBef>
            </a:pPr>
            <a:endParaRPr lang="zh-CN" altLang="en-US" sz="28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072" y="2211710"/>
            <a:ext cx="3552056" cy="243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9" t="23745" r="20857" b="31424"/>
          <a:stretch>
            <a:fillRect/>
          </a:stretch>
        </p:blipFill>
        <p:spPr bwMode="auto">
          <a:xfrm>
            <a:off x="1403648" y="1828641"/>
            <a:ext cx="2592288" cy="2833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4"/>
          <p:cNvSpPr>
            <a:spLocks noChangeArrowheads="1"/>
          </p:cNvSpPr>
          <p:nvPr/>
        </p:nvSpPr>
        <p:spPr bwMode="auto">
          <a:xfrm>
            <a:off x="827088" y="771525"/>
            <a:ext cx="4556125" cy="9763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/>
          <a:lstStyle/>
          <a:p>
            <a:pPr algn="ctr"/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</a:rPr>
              <a:t>Bowed String Instrument </a:t>
            </a:r>
          </a:p>
          <a:p>
            <a:pPr algn="ctr"/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</a:rPr>
              <a:t>拉弦乐器</a:t>
            </a:r>
          </a:p>
        </p:txBody>
      </p:sp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5694363" y="790575"/>
            <a:ext cx="1398587" cy="1060450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prstClr val="black"/>
                </a:solidFill>
              </a:rPr>
              <a:t>二胡</a:t>
            </a: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prstClr val="black"/>
                </a:solidFill>
              </a:rPr>
              <a:t>马头琴</a:t>
            </a:r>
          </a:p>
          <a:p>
            <a:pPr>
              <a:spcBef>
                <a:spcPct val="20000"/>
              </a:spcBef>
            </a:pPr>
            <a:endParaRPr lang="zh-CN" altLang="en-US" sz="2800" b="1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5" r="12194"/>
          <a:stretch>
            <a:fillRect/>
          </a:stretch>
        </p:blipFill>
        <p:spPr bwMode="auto">
          <a:xfrm>
            <a:off x="810899" y="1993008"/>
            <a:ext cx="280888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89" y="1886788"/>
            <a:ext cx="1985723" cy="2941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4e8b8bc-97a1-4023-a4fc-b6fa6615551d}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2775</Words>
  <Application>Microsoft Office PowerPoint</Application>
  <PresentationFormat>全屏显示(16:9)</PresentationFormat>
  <Paragraphs>342</Paragraphs>
  <Slides>49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Al Bayan</vt:lpstr>
      <vt:lpstr>方正粗圆简体</vt:lpstr>
      <vt:lpstr>黑体</vt:lpstr>
      <vt:lpstr>宋体</vt:lpstr>
      <vt:lpstr>微软雅黑</vt:lpstr>
      <vt:lpstr>Arial</vt:lpstr>
      <vt:lpstr>Bahnschrift</vt:lpstr>
      <vt:lpstr>Calibri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Student A is a foreign visitor who is interested in Abing and his music. Student B is a Chinese student who knows about Abing. Use the information in the passage to make a conversation.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买这些书你总共花了多少钱? How much did you pay for these books 　　　　　? 你错过了这场音乐会太可惜了。 　　　　 　　　　　　you missed the concert. 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141</cp:revision>
  <dcterms:created xsi:type="dcterms:W3CDTF">2019-04-29T01:18:00Z</dcterms:created>
  <dcterms:modified xsi:type="dcterms:W3CDTF">2022-10-28T07:42:00Z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  <property fmtid="{D5CDD505-2E9C-101B-9397-08002B2CF9AE}" pid="3" name="ICV">
    <vt:lpwstr>91A179A550EF44239D12C22204F3692D</vt:lpwstr>
  </property>
</Properties>
</file>