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5" r:id="rId3"/>
  </p:sldMasterIdLst>
  <p:notesMasterIdLst>
    <p:notesMasterId r:id="rId45"/>
  </p:notesMasterIdLst>
  <p:sldIdLst>
    <p:sldId id="561" r:id="rId4"/>
    <p:sldId id="566" r:id="rId5"/>
    <p:sldId id="499" r:id="rId6"/>
    <p:sldId id="344" r:id="rId7"/>
    <p:sldId id="500" r:id="rId8"/>
    <p:sldId id="504" r:id="rId9"/>
    <p:sldId id="505" r:id="rId10"/>
    <p:sldId id="506" r:id="rId11"/>
    <p:sldId id="507" r:id="rId12"/>
    <p:sldId id="518" r:id="rId13"/>
    <p:sldId id="527" r:id="rId14"/>
    <p:sldId id="548" r:id="rId15"/>
    <p:sldId id="519" r:id="rId16"/>
    <p:sldId id="520" r:id="rId17"/>
    <p:sldId id="512" r:id="rId18"/>
    <p:sldId id="523" r:id="rId19"/>
    <p:sldId id="524" r:id="rId20"/>
    <p:sldId id="528" r:id="rId21"/>
    <p:sldId id="551" r:id="rId22"/>
    <p:sldId id="552" r:id="rId23"/>
    <p:sldId id="553" r:id="rId24"/>
    <p:sldId id="529" r:id="rId25"/>
    <p:sldId id="530" r:id="rId26"/>
    <p:sldId id="554" r:id="rId27"/>
    <p:sldId id="555" r:id="rId28"/>
    <p:sldId id="556" r:id="rId29"/>
    <p:sldId id="557" r:id="rId30"/>
    <p:sldId id="558" r:id="rId31"/>
    <p:sldId id="559" r:id="rId32"/>
    <p:sldId id="560" r:id="rId33"/>
    <p:sldId id="531" r:id="rId34"/>
    <p:sldId id="533" r:id="rId35"/>
    <p:sldId id="534" r:id="rId36"/>
    <p:sldId id="535" r:id="rId37"/>
    <p:sldId id="536" r:id="rId38"/>
    <p:sldId id="537" r:id="rId39"/>
    <p:sldId id="564" r:id="rId40"/>
    <p:sldId id="563" r:id="rId41"/>
    <p:sldId id="565" r:id="rId42"/>
    <p:sldId id="455" r:id="rId43"/>
    <p:sldId id="562" r:id="rId4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341630" indent="116205" algn="l" rtl="0" fontAlgn="base">
      <a:spcBef>
        <a:spcPct val="0"/>
      </a:spcBef>
      <a:spcAft>
        <a:spcPct val="0"/>
      </a:spcAft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684530" indent="230505" algn="l" rtl="0" fontAlgn="base">
      <a:spcBef>
        <a:spcPct val="0"/>
      </a:spcBef>
      <a:spcAft>
        <a:spcPct val="0"/>
      </a:spcAft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027430" indent="344805" algn="l" rtl="0" fontAlgn="base">
      <a:spcBef>
        <a:spcPct val="0"/>
      </a:spcBef>
      <a:spcAft>
        <a:spcPct val="0"/>
      </a:spcAft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370330" indent="459105" algn="l" rtl="0" fontAlgn="base">
      <a:spcBef>
        <a:spcPct val="0"/>
      </a:spcBef>
      <a:spcAft>
        <a:spcPct val="0"/>
      </a:spcAft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3333FF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FF33CC"/>
    <a:srgbClr val="CC00FF"/>
    <a:srgbClr val="990099"/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9815" autoAdjust="0"/>
  </p:normalViewPr>
  <p:slideViewPr>
    <p:cSldViewPr>
      <p:cViewPr varScale="1">
        <p:scale>
          <a:sx n="99" d="100"/>
          <a:sy n="99" d="100"/>
        </p:scale>
        <p:origin x="267" y="48"/>
      </p:cViewPr>
      <p:guideLst>
        <p:guide orient="horz" pos="17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1200" b="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lnSpc>
                <a:spcPct val="125000"/>
              </a:lnSpc>
              <a:buFont typeface="Arial" panose="020B0604020202020204" pitchFamily="34" charset="0"/>
              <a:buNone/>
              <a:defRPr sz="1200" b="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8676" name="幻灯片图像占位符 409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60421" name="文本占位符 4100"/>
          <p:cNvSpPr>
            <a:spLocks noGrp="1" noRot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1200" b="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25000"/>
              </a:lnSpc>
              <a:buFont typeface="Arial" panose="020B0604020202020204" pitchFamily="34" charset="0"/>
              <a:buNone/>
              <a:defRPr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B9A26A-EC3E-42B2-B017-04037933806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341630" lvl="1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684530" lvl="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027430" lvl="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370330" lvl="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1714500" lvl="5" indent="0" algn="l" defTabSz="6851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057400" lvl="6" indent="0" algn="l" defTabSz="6851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2400300" lvl="7" indent="0" algn="l" defTabSz="6851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2743200" lvl="8" indent="0" algn="l" defTabSz="685165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9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9DC6C76-40E7-4558-A753-07D020C58561}" type="slidenum">
              <a:rPr lang="zh-CN" altLang="en-US" smtClean="0">
                <a:ea typeface="宋体" panose="02010600030101010101" pitchFamily="2" charset="-122"/>
              </a:rPr>
              <a:t>5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6654401-ECAA-4156-828E-7AFA29423CB8}" type="slidenum">
              <a:rPr lang="zh-CN" altLang="en-US" smtClean="0">
                <a:ea typeface="宋体" panose="02010600030101010101" pitchFamily="2" charset="-122"/>
              </a:rPr>
              <a:t>9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C2178898-59E9-439B-B3A6-0E4A53E9B841}" type="slidenum">
              <a:rPr lang="zh-CN" altLang="en-US" smtClean="0">
                <a:ea typeface="宋体" panose="02010600030101010101" pitchFamily="2" charset="-122"/>
              </a:rPr>
              <a:t>14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3EE7F3F-3371-4FD4-B095-472C5B813A3A}" type="slidenum">
              <a:rPr lang="zh-CN" altLang="en-US" smtClean="0">
                <a:ea typeface="宋体" panose="02010600030101010101" pitchFamily="2" charset="-122"/>
              </a:rPr>
              <a:t>17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65BB4D5-BB41-4DAB-8610-63A5A0426F5E}" type="slidenum">
              <a:rPr lang="zh-CN" altLang="en-US" smtClean="0">
                <a:ea typeface="宋体" panose="02010600030101010101" pitchFamily="2" charset="-122"/>
              </a:rPr>
              <a:t>25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CAA5CCCB-95B3-42B7-9B1C-A024D009B0DC}" type="slidenum">
              <a:rPr lang="zh-CN" altLang="en-US" smtClean="0">
                <a:ea typeface="宋体" panose="02010600030101010101" pitchFamily="2" charset="-122"/>
              </a:rPr>
              <a:t>31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2AD10ECD-E367-46E1-B60A-BF69EF341EA0}" type="slidenum">
              <a:rPr lang="zh-CN" altLang="en-US" smtClean="0">
                <a:ea typeface="宋体" panose="02010600030101010101" pitchFamily="2" charset="-122"/>
              </a:rPr>
              <a:t>34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8A9DB601-7507-442E-A0A8-F49B985C7649}" type="slidenum">
              <a:rPr lang="zh-CN" altLang="en-US" smtClean="0">
                <a:ea typeface="宋体" panose="02010600030101010101" pitchFamily="2" charset="-122"/>
              </a:rPr>
              <a:t>35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5778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57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B691F526-04FA-42C0-AB5E-2574BA4F435B}" type="slidenum">
              <a:rPr lang="zh-CN" altLang="en-US" smtClean="0">
                <a:ea typeface="宋体" panose="02010600030101010101" pitchFamily="2" charset="-122"/>
              </a:rPr>
              <a:t>36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  <a:prstGeom prst="rect">
            <a:avLst/>
          </a:prstGeo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FCBDD-2CB2-4B16-B771-1778CE2ED0AD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C137D-FD53-4CDE-8D3E-6E3465DE6BC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AF946-E2A7-49D0-AAEF-15B61B0CD5A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506E3-33E8-42ED-9533-C7C6CECD62B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125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125"/>
            <a:ext cx="2895600" cy="357188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125"/>
            <a:ext cx="2133600" cy="357188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buFont typeface="Arial" panose="020B0604020202020204" pitchFamily="34" charset="0"/>
              <a:buNone/>
              <a:defRPr sz="900" noProof="1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17996DE-276D-4622-BD80-E0E04C31128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656"/>
            <a:ext cx="78867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CEBC-3085-48A3-9EE9-6662A33CBB9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0D2F0-0DCD-4E6A-936E-CA1A632263E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  <a:prstGeom prst="rect">
            <a:avLst/>
          </a:prstGeo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F7A85-A0DA-40D7-85D1-CCF9DB0CDBE4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06079-3FA8-4FF5-B4F1-F0DAF86D4CD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93B48-5AAE-4DF2-AB82-E576B0D8BF5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140BA-6858-4B2B-8611-A219267D34F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8CAE2AE-882A-4298-957E-581929B5EC23}" type="datetimeFigureOut">
              <a:rPr lang="zh-CN" altLang="en-US" sz="3200"/>
              <a:t>2022/10/28</a:t>
            </a:fld>
            <a:endParaRPr lang="zh-CN" altLang="en-US" sz="320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 sz="32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buFont typeface="Arial" panose="020B0604020202020204" pitchFamily="34" charset="0"/>
              <a:buNone/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68B705E-C353-4E4C-A13C-E54137282B88}" type="slidenum">
              <a:rPr lang="zh-CN" altLang="en-US" sz="3200"/>
              <a:t>‹#›</a:t>
            </a:fld>
            <a:endParaRPr lang="zh-CN" altLang="en-US" sz="3200"/>
          </a:p>
        </p:txBody>
      </p:sp>
    </p:spTree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134"/>
            <a:ext cx="8229600" cy="857894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1053"/>
            <a:ext cx="8229600" cy="3397023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91063"/>
            <a:ext cx="2133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91063"/>
            <a:ext cx="2895600" cy="357187"/>
          </a:xfrm>
          <a:prstGeom prst="rect">
            <a:avLst/>
          </a:prstGeom>
        </p:spPr>
        <p:txBody>
          <a:bodyPr lIns="121917" tIns="60958" rIns="121917" bIns="60958"/>
          <a:lstStyle>
            <a:lvl1pPr eaLnBrk="1" hangingPunct="1"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91063"/>
            <a:ext cx="2133600" cy="357187"/>
          </a:xfrm>
          <a:prstGeom prst="rect">
            <a:avLst/>
          </a:prstGeom>
        </p:spPr>
        <p:txBody>
          <a:bodyPr vert="horz" wrap="square" lIns="121917" tIns="60958" rIns="121917" bIns="60958" numCol="1" anchor="t" anchorCtr="0" compatLnSpc="1"/>
          <a:lstStyle>
            <a:lvl1pPr>
              <a:lnSpc>
                <a:spcPct val="125000"/>
              </a:lnSpc>
              <a:buFont typeface="Arial" panose="020B0604020202020204" pitchFamily="34" charset="0"/>
              <a:buNone/>
              <a:defRPr sz="43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F6EA11-AC7A-4872-81B7-71F65F7B217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ED297-1DC6-4CF0-9B00-C837D0600E2B}" type="datetimeFigureOut">
              <a:rPr lang="zh-CN" altLang="en-US" sz="3200"/>
              <a:t>2022/10/28</a:t>
            </a:fld>
            <a:endParaRPr lang="zh-CN" altLang="en-US" sz="32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 sz="32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08635-E597-44D0-8368-832E7F1FD1CC}" type="slidenum">
              <a:rPr lang="zh-CN" altLang="en-US" sz="3200"/>
              <a:t>‹#›</a:t>
            </a:fld>
            <a:endParaRPr lang="zh-CN" altLang="en-US" sz="3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43B40-8706-47E7-B6D8-862FF8B89B89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8EC2C-8B9C-4055-B858-E12017A767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931"/>
            <a:ext cx="7886700" cy="99449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DE71C-D25F-446B-B67A-AADBE6B62B0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90D4B-4E46-405F-9F20-AE8B86A0224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6EAAE-7186-4623-9743-A25657CB51B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B5F31-3977-4698-A6A2-254D122ECC7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  <a:prstGeom prst="rect">
            <a:avLst/>
          </a:prstGeo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37B59-4608-483F-A627-4A9F61D6C90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6AA9C-D1C2-4A67-A326-37FE889C67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3B1D7-9158-4997-84DC-2781218F9665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FE44F-785C-467E-8F36-83BDAA3EDA5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-76200" y="-36513"/>
            <a:ext cx="9220200" cy="51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九年级第一单元0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-3175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3" descr="初中七彩图标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 userDrawn="1"/>
        </p:nvSpPr>
        <p:spPr>
          <a:xfrm>
            <a:off x="-3175" y="7938"/>
            <a:ext cx="2062163" cy="357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35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UNIT 9  SECTION A</a:t>
            </a:r>
            <a:r>
              <a:rPr lang="zh-CN" altLang="zh-CN" sz="1725" dirty="0">
                <a:solidFill>
                  <a:srgbClr val="595758"/>
                </a:solidFill>
                <a:latin typeface="方正粗圆简体" panose="02010601030101010101" charset="-122"/>
                <a:ea typeface="方正粗圆简体" panose="02010601030101010101" charset="-122"/>
              </a:rPr>
              <a:t> </a:t>
            </a:r>
            <a:endParaRPr kumimoji="1" lang="zh-CN" altLang="en-US" sz="1725" dirty="0">
              <a:solidFill>
                <a:srgbClr val="595758"/>
              </a:solidFill>
              <a:latin typeface="方正粗圆简体" panose="02010601030101010101" charset="-122"/>
              <a:ea typeface="方正粗圆简体" panose="02010601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九年级第一单元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38100"/>
            <a:ext cx="9220200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"/>
          <p:cNvSpPr txBox="1"/>
          <p:nvPr/>
        </p:nvSpPr>
        <p:spPr>
          <a:xfrm>
            <a:off x="2283710" y="2278999"/>
            <a:ext cx="4691472" cy="113274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455" dirty="0">
              <a:solidFill>
                <a:srgbClr val="EBBE0D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 Bayan"/>
                <a:ea typeface="华康勘亭流W9(P)" panose="03000900000000000000" charset="-122"/>
                <a:cs typeface="Calibri" panose="020F0502020204030204" pitchFamily="34" charset="0"/>
              </a:rPr>
              <a:t>Section A 1a-2d</a:t>
            </a:r>
          </a:p>
        </p:txBody>
      </p:sp>
      <p:pic>
        <p:nvPicPr>
          <p:cNvPr id="29699" name="图片 6" descr="初中七彩图标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77" name="内容占位符 22576"/>
          <p:cNvGraphicFramePr>
            <a:graphicFrameLocks noGrp="1"/>
          </p:cNvGraphicFramePr>
          <p:nvPr>
            <p:ph type="tbl" idx="1"/>
          </p:nvPr>
        </p:nvGraphicFramePr>
        <p:xfrm>
          <a:off x="1012825" y="1851025"/>
          <a:ext cx="7216479" cy="2509836"/>
        </p:xfrm>
        <a:graphic>
          <a:graphicData uri="http://schemas.openxmlformats.org/drawingml/2006/table">
            <a:tbl>
              <a:tblPr/>
              <a:tblGrid>
                <a:gridCol w="1069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30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4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9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0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dirty="0">
                        <a:solidFill>
                          <a:srgbClr val="002060"/>
                        </a:solidFill>
                      </a:endParaRPr>
                    </a:p>
                  </a:txBody>
                  <a:tcPr marL="68579" marR="68579" marT="34289" marB="34289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Music that I can dance to 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Music that has great lyrics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Music that I can sing along with 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98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Tony</a:t>
                      </a:r>
                      <a:endParaRPr lang="zh-CN" altLang="en-US" sz="2400" b="1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198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</a:rPr>
                        <a:t>Betty</a:t>
                      </a: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563" name="矩形 22562"/>
          <p:cNvSpPr>
            <a:spLocks noChangeArrowheads="1"/>
          </p:cNvSpPr>
          <p:nvPr/>
        </p:nvSpPr>
        <p:spPr bwMode="auto">
          <a:xfrm>
            <a:off x="2514600" y="3790950"/>
            <a:ext cx="27940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√</a:t>
            </a:r>
          </a:p>
        </p:txBody>
      </p:sp>
      <p:sp>
        <p:nvSpPr>
          <p:cNvPr id="22564" name="矩形 22563"/>
          <p:cNvSpPr>
            <a:spLocks noChangeArrowheads="1"/>
          </p:cNvSpPr>
          <p:nvPr/>
        </p:nvSpPr>
        <p:spPr bwMode="auto">
          <a:xfrm>
            <a:off x="4724400" y="3105150"/>
            <a:ext cx="496888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√</a:t>
            </a:r>
          </a:p>
        </p:txBody>
      </p:sp>
      <p:sp>
        <p:nvSpPr>
          <p:cNvPr id="22565" name="矩形 22564"/>
          <p:cNvSpPr>
            <a:spLocks noChangeArrowheads="1"/>
          </p:cNvSpPr>
          <p:nvPr/>
        </p:nvSpPr>
        <p:spPr bwMode="auto">
          <a:xfrm>
            <a:off x="6980238" y="3105150"/>
            <a:ext cx="496887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√</a:t>
            </a:r>
          </a:p>
        </p:txBody>
      </p:sp>
      <p:sp>
        <p:nvSpPr>
          <p:cNvPr id="22566" name="矩形 22565"/>
          <p:cNvSpPr>
            <a:spLocks noChangeArrowheads="1"/>
          </p:cNvSpPr>
          <p:nvPr/>
        </p:nvSpPr>
        <p:spPr bwMode="auto">
          <a:xfrm>
            <a:off x="7010400" y="3790950"/>
            <a:ext cx="496888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√</a:t>
            </a:r>
          </a:p>
        </p:txBody>
      </p:sp>
      <p:sp>
        <p:nvSpPr>
          <p:cNvPr id="42011" name="矩形 4"/>
          <p:cNvSpPr>
            <a:spLocks noChangeArrowheads="1"/>
          </p:cNvSpPr>
          <p:nvPr/>
        </p:nvSpPr>
        <p:spPr bwMode="auto">
          <a:xfrm>
            <a:off x="1219200" y="742950"/>
            <a:ext cx="7115175" cy="787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Listen and check(</a:t>
            </a:r>
            <a:r>
              <a:rPr lang="en-US" altLang="zh-CN" sz="280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√</a:t>
            </a: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 the kinds of music Tony and Betty like.</a:t>
            </a:r>
          </a:p>
        </p:txBody>
      </p:sp>
      <p:sp>
        <p:nvSpPr>
          <p:cNvPr id="10" name="单圆角矩形 9"/>
          <p:cNvSpPr/>
          <p:nvPr/>
        </p:nvSpPr>
        <p:spPr bwMode="auto">
          <a:xfrm>
            <a:off x="457200" y="763588"/>
            <a:ext cx="7016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1b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2" name="U9A1b">
            <a:hlinkClick r:id="" action="ppaction://media"/>
            <a:extLst>
              <a:ext uri="{FF2B5EF4-FFF2-40B4-BE49-F238E27FC236}">
                <a16:creationId xmlns:a16="http://schemas.microsoft.com/office/drawing/2014/main" id="{10A6655F-C287-BE5E-FC22-79FA895ECB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62574" y="119960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0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563" grpId="0" bldLvl="0"/>
      <p:bldP spid="22564" grpId="0" bldLvl="0" animBg="1"/>
      <p:bldP spid="22565" grpId="0" bldLvl="0" animBg="1"/>
      <p:bldP spid="2256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54627"/>
          <p:cNvSpPr txBox="1">
            <a:spLocks noChangeArrowheads="1"/>
          </p:cNvSpPr>
          <p:nvPr/>
        </p:nvSpPr>
        <p:spPr bwMode="auto">
          <a:xfrm>
            <a:off x="903288" y="1517650"/>
            <a:ext cx="7097712" cy="222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257175" indent="-257175">
              <a:buFont typeface="Arial" panose="020B0604020202020204" pitchFamily="34" charset="0"/>
              <a:buAutoNum type="arabicPeriod"/>
            </a:pPr>
            <a:r>
              <a:rPr lang="en-US" altLang="zh-CN" sz="2800">
                <a:solidFill>
                  <a:schemeClr val="tx1"/>
                </a:solidFill>
              </a:rPr>
              <a:t>Does Betty like the Cool Kids? Why?</a:t>
            </a:r>
          </a:p>
          <a:p>
            <a:pPr marL="257175" indent="-257175">
              <a:buFont typeface="Arial" panose="020B0604020202020204" pitchFamily="34" charset="0"/>
              <a:buAutoNum type="arabicPeriod"/>
            </a:pP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2. What does Tony think of the Cool Kids?</a:t>
            </a:r>
          </a:p>
        </p:txBody>
      </p:sp>
      <p:sp>
        <p:nvSpPr>
          <p:cNvPr id="154631" name="文本框 154630"/>
          <p:cNvSpPr txBox="1">
            <a:spLocks noChangeArrowheads="1"/>
          </p:cNvSpPr>
          <p:nvPr/>
        </p:nvSpPr>
        <p:spPr bwMode="auto">
          <a:xfrm>
            <a:off x="1196975" y="2098675"/>
            <a:ext cx="6880225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3300"/>
                </a:solidFill>
                <a:cs typeface="Times New Roman" panose="02020603050405020304" pitchFamily="18" charset="0"/>
              </a:rPr>
              <a:t>Yes, she does. Because she likes music that she can dance to.</a:t>
            </a:r>
          </a:p>
        </p:txBody>
      </p:sp>
      <p:sp>
        <p:nvSpPr>
          <p:cNvPr id="154632" name="文本框 154631"/>
          <p:cNvSpPr txBox="1">
            <a:spLocks noChangeArrowheads="1"/>
          </p:cNvSpPr>
          <p:nvPr/>
        </p:nvSpPr>
        <p:spPr bwMode="auto">
          <a:xfrm>
            <a:off x="1295400" y="3867150"/>
            <a:ext cx="550862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3300"/>
                </a:solidFill>
                <a:cs typeface="Times New Roman" panose="02020603050405020304" pitchFamily="18" charset="0"/>
              </a:rPr>
              <a:t>He thinks they’re awful</a:t>
            </a:r>
            <a:r>
              <a:rPr lang="en-US" altLang="zh-CN" sz="2800">
                <a:solidFill>
                  <a:srgbClr val="FF3300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43012" name="矩形 1"/>
          <p:cNvSpPr>
            <a:spLocks noChangeArrowheads="1"/>
          </p:cNvSpPr>
          <p:nvPr/>
        </p:nvSpPr>
        <p:spPr bwMode="auto">
          <a:xfrm>
            <a:off x="868363" y="742950"/>
            <a:ext cx="69802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Listen again and answer the questions.</a:t>
            </a:r>
          </a:p>
        </p:txBody>
      </p:sp>
      <p:pic>
        <p:nvPicPr>
          <p:cNvPr id="2" name="U9A1b">
            <a:hlinkClick r:id="" action="ppaction://media"/>
            <a:extLst>
              <a:ext uri="{FF2B5EF4-FFF2-40B4-BE49-F238E27FC236}">
                <a16:creationId xmlns:a16="http://schemas.microsoft.com/office/drawing/2014/main" id="{9C3720D0-20A4-24DA-8D52-906B6B8EF0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19920" y="872331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4631" grpId="0"/>
      <p:bldP spid="1546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1"/>
          <p:cNvSpPr txBox="1">
            <a:spLocks noChangeArrowheads="1"/>
          </p:cNvSpPr>
          <p:nvPr/>
        </p:nvSpPr>
        <p:spPr bwMode="auto">
          <a:xfrm>
            <a:off x="962025" y="971550"/>
            <a:ext cx="7419975" cy="222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257175" indent="-257175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3. What kind of music does Tony prefer?</a:t>
            </a: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endParaRPr lang="en-US" altLang="zh-CN" sz="2800">
              <a:solidFill>
                <a:schemeClr val="tx1"/>
              </a:solidFill>
            </a:endParaRPr>
          </a:p>
          <a:p>
            <a:pPr marL="257175" indent="-257175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4. What’s his favorite band?</a:t>
            </a:r>
            <a:endParaRPr lang="en-US" altLang="zh-CN" sz="2800">
              <a:solidFill>
                <a:schemeClr val="tx1"/>
              </a:solidFill>
            </a:endParaRPr>
          </a:p>
        </p:txBody>
      </p:sp>
      <p:sp>
        <p:nvSpPr>
          <p:cNvPr id="154633" name="文本框 154632"/>
          <p:cNvSpPr txBox="1">
            <a:spLocks noChangeArrowheads="1"/>
          </p:cNvSpPr>
          <p:nvPr/>
        </p:nvSpPr>
        <p:spPr bwMode="auto">
          <a:xfrm>
            <a:off x="1295400" y="1657350"/>
            <a:ext cx="7115175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3300"/>
                </a:solidFill>
                <a:cs typeface="Times New Roman" panose="02020603050405020304" pitchFamily="18" charset="0"/>
              </a:rPr>
              <a:t>Tony prefers music that has great lyrics and music that he can sing along with. </a:t>
            </a:r>
          </a:p>
        </p:txBody>
      </p:sp>
      <p:sp>
        <p:nvSpPr>
          <p:cNvPr id="154634" name="文本框 154633"/>
          <p:cNvSpPr txBox="1">
            <a:spLocks noChangeArrowheads="1"/>
          </p:cNvSpPr>
          <p:nvPr/>
        </p:nvSpPr>
        <p:spPr bwMode="auto">
          <a:xfrm>
            <a:off x="1273175" y="3257550"/>
            <a:ext cx="550862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3300"/>
                </a:solidFill>
                <a:cs typeface="Times New Roman" panose="02020603050405020304" pitchFamily="18" charset="0"/>
              </a:rPr>
              <a:t>Tony’s favorite band is the Lions.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3" grpId="0"/>
      <p:bldP spid="15463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8" name="圆角矩形标注 24587"/>
          <p:cNvSpPr/>
          <p:nvPr/>
        </p:nvSpPr>
        <p:spPr>
          <a:xfrm>
            <a:off x="228600" y="1816100"/>
            <a:ext cx="2987675" cy="1060450"/>
          </a:xfrm>
          <a:prstGeom prst="wedgeRoundRectCallout">
            <a:avLst>
              <a:gd name="adj1" fmla="val 60907"/>
              <a:gd name="adj2" fmla="val 2806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tx1"/>
                </a:solidFill>
                <a:ea typeface="+mn-ea"/>
              </a:rPr>
              <a:t>What kind of music do you like?</a:t>
            </a:r>
            <a:endParaRPr lang="en-US" altLang="zh-CN" sz="2800" noProof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4589" name="圆角矩形标注 24588"/>
          <p:cNvSpPr/>
          <p:nvPr/>
        </p:nvSpPr>
        <p:spPr>
          <a:xfrm>
            <a:off x="5707063" y="1924050"/>
            <a:ext cx="3055937" cy="1943100"/>
          </a:xfrm>
          <a:prstGeom prst="wedgeRoundRectCallout">
            <a:avLst>
              <a:gd name="adj1" fmla="val -63574"/>
              <a:gd name="adj2" fmla="val -885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tx1"/>
                </a:solidFill>
                <a:ea typeface="+mn-ea"/>
              </a:rPr>
              <a:t>I like music that I can sing along with. What about you?</a:t>
            </a:r>
          </a:p>
        </p:txBody>
      </p:sp>
      <p:sp>
        <p:nvSpPr>
          <p:cNvPr id="24590" name="圆角矩形标注 24589"/>
          <p:cNvSpPr/>
          <p:nvPr/>
        </p:nvSpPr>
        <p:spPr>
          <a:xfrm>
            <a:off x="533400" y="3508375"/>
            <a:ext cx="3594100" cy="1044575"/>
          </a:xfrm>
          <a:prstGeom prst="wedgeRoundRectCallout">
            <a:avLst>
              <a:gd name="adj1" fmla="val 28125"/>
              <a:gd name="adj2" fmla="val -9022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tx1"/>
                </a:solidFill>
                <a:ea typeface="+mn-ea"/>
              </a:rPr>
              <a:t>I prefer music that has great lyrics.</a:t>
            </a:r>
          </a:p>
        </p:txBody>
      </p:sp>
      <p:sp>
        <p:nvSpPr>
          <p:cNvPr id="45060" name="文本框 24601"/>
          <p:cNvSpPr txBox="1">
            <a:spLocks noChangeArrowheads="1"/>
          </p:cNvSpPr>
          <p:nvPr/>
        </p:nvSpPr>
        <p:spPr bwMode="auto">
          <a:xfrm>
            <a:off x="1219200" y="666750"/>
            <a:ext cx="6988175" cy="900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conversations about the music that you like.</a:t>
            </a:r>
          </a:p>
        </p:txBody>
      </p:sp>
      <p:pic>
        <p:nvPicPr>
          <p:cNvPr id="45061" name="图片 1" descr="70ac6c9481c0119a97c471c18281371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241550"/>
            <a:ext cx="1897063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单圆角矩形 7"/>
          <p:cNvSpPr/>
          <p:nvPr/>
        </p:nvSpPr>
        <p:spPr bwMode="auto">
          <a:xfrm>
            <a:off x="457200" y="763588"/>
            <a:ext cx="7016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1c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 bldLvl="0" animBg="1"/>
      <p:bldP spid="24589" grpId="0" bldLvl="0" animBg="1"/>
      <p:bldP spid="2459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686050" y="401638"/>
            <a:ext cx="2862263" cy="992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en-US" altLang="zh-CN" sz="3000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+mn-ea"/>
              </a:rPr>
              <a:t>   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en-US" altLang="zh-CN" sz="3000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sym typeface="+mn-ea"/>
              </a:rPr>
              <a:t>   </a:t>
            </a:r>
            <a:endParaRPr lang="en-US" altLang="zh-CN">
              <a:latin typeface="+mn-lt"/>
              <a:ea typeface="+mn-ea"/>
              <a:sym typeface="+mn-ea"/>
            </a:endParaRPr>
          </a:p>
        </p:txBody>
      </p:sp>
      <p:sp>
        <p:nvSpPr>
          <p:cNvPr id="20482" name="Text Box 5"/>
          <p:cNvSpPr txBox="1"/>
          <p:nvPr/>
        </p:nvSpPr>
        <p:spPr>
          <a:xfrm>
            <a:off x="609600" y="1504950"/>
            <a:ext cx="7315200" cy="1054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chemeClr val="accent5"/>
                </a:solidFill>
                <a:ea typeface="宋体" panose="02010600030101010101" pitchFamily="2" charset="-122"/>
              </a:rPr>
              <a:t>Talk about the music, movies or books  that you like.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1295400" y="2724150"/>
            <a:ext cx="7315200" cy="1785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5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A:</a:t>
            </a:r>
            <a:r>
              <a:rPr lang="en-US" altLang="zh-CN" sz="2800">
                <a:solidFill>
                  <a:srgbClr val="0000FF"/>
                </a:solidFill>
              </a:rPr>
              <a:t> What kind of … do you like?</a:t>
            </a:r>
          </a:p>
          <a:p>
            <a:pPr>
              <a:lnSpc>
                <a:spcPct val="115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B:</a:t>
            </a:r>
            <a:r>
              <a:rPr lang="en-US" altLang="zh-CN" sz="2800">
                <a:solidFill>
                  <a:srgbClr val="0000FF"/>
                </a:solidFill>
              </a:rPr>
              <a:t> I like … that </a:t>
            </a:r>
            <a:r>
              <a:rPr lang="en-US" altLang="zh-CN" sz="2800">
                <a:solidFill>
                  <a:srgbClr val="000000"/>
                </a:solidFill>
              </a:rPr>
              <a:t>I … What about you?</a:t>
            </a:r>
          </a:p>
          <a:p>
            <a:pPr>
              <a:lnSpc>
                <a:spcPct val="115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A:</a:t>
            </a:r>
            <a:r>
              <a:rPr lang="en-US" altLang="zh-CN" sz="2800">
                <a:solidFill>
                  <a:srgbClr val="0000FF"/>
                </a:solidFill>
              </a:rPr>
              <a:t> I prefer … that </a:t>
            </a:r>
            <a:r>
              <a:rPr lang="en-US" altLang="zh-CN" sz="2800">
                <a:solidFill>
                  <a:srgbClr val="000000"/>
                </a:solidFill>
              </a:rPr>
              <a:t>…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8975" y="866775"/>
            <a:ext cx="1958975" cy="561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ea typeface="宋体" panose="02010600030101010101" pitchFamily="2" charset="-122"/>
              </a:rPr>
              <a:t>Pair work</a:t>
            </a:r>
          </a:p>
        </p:txBody>
      </p:sp>
      <p:pic>
        <p:nvPicPr>
          <p:cNvPr id="46085" name="Picture 43" descr="gif04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866775"/>
            <a:ext cx="133350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6"/>
          <p:cNvSpPr txBox="1">
            <a:spLocks noChangeArrowheads="1"/>
          </p:cNvSpPr>
          <p:nvPr/>
        </p:nvSpPr>
        <p:spPr bwMode="auto">
          <a:xfrm>
            <a:off x="1447800" y="561975"/>
            <a:ext cx="7345363" cy="48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and circle </a:t>
            </a:r>
            <a:r>
              <a:rPr lang="en-US" altLang="zh-CN" sz="2700" i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true or </a:t>
            </a:r>
            <a:r>
              <a:rPr lang="en-US" altLang="zh-CN" sz="2700" i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false.</a:t>
            </a:r>
          </a:p>
        </p:txBody>
      </p:sp>
      <p:sp>
        <p:nvSpPr>
          <p:cNvPr id="48130" name="Rectangle 8"/>
          <p:cNvSpPr>
            <a:spLocks noChangeArrowheads="1"/>
          </p:cNvSpPr>
          <p:nvPr/>
        </p:nvSpPr>
        <p:spPr bwMode="auto">
          <a:xfrm>
            <a:off x="1219200" y="1290638"/>
            <a:ext cx="7999413" cy="3473450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257175" indent="-257175">
              <a:spcAft>
                <a:spcPts val="450"/>
              </a:spcAft>
              <a:buFont typeface="Arial" panose="020B0604020202020204" pitchFamily="34" charset="0"/>
              <a:buAutoNum type="arabicPeriod"/>
            </a:pPr>
            <a:r>
              <a:rPr lang="en-US" altLang="zh-CN">
                <a:solidFill>
                  <a:schemeClr val="tx1"/>
                </a:solidFill>
              </a:rPr>
              <a:t>Carmen likes musicians who play 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    different kinds of music.    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2. Xu Fei likes the Australian singer 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     Dan Dervish.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3. Carmen likes electronic music that’s 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    loud.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4. Xu Fei prefers groups that play </a:t>
            </a:r>
          </a:p>
          <a:p>
            <a:pPr marL="257175" indent="-257175"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</a:rPr>
              <a:t>    quiet and slow songs.</a:t>
            </a:r>
          </a:p>
        </p:txBody>
      </p:sp>
      <p:sp>
        <p:nvSpPr>
          <p:cNvPr id="48131" name="Text Box 10"/>
          <p:cNvSpPr txBox="1">
            <a:spLocks noChangeArrowheads="1"/>
          </p:cNvSpPr>
          <p:nvPr/>
        </p:nvSpPr>
        <p:spPr bwMode="auto">
          <a:xfrm>
            <a:off x="7669213" y="1544638"/>
            <a:ext cx="863600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48132" name="Text Box 11"/>
          <p:cNvSpPr txBox="1">
            <a:spLocks noChangeArrowheads="1"/>
          </p:cNvSpPr>
          <p:nvPr/>
        </p:nvSpPr>
        <p:spPr bwMode="auto">
          <a:xfrm>
            <a:off x="6683375" y="1544638"/>
            <a:ext cx="720725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tx1"/>
                </a:solidFill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8133" name="Text Box 12"/>
          <p:cNvSpPr txBox="1">
            <a:spLocks noChangeArrowheads="1"/>
          </p:cNvSpPr>
          <p:nvPr/>
        </p:nvSpPr>
        <p:spPr bwMode="auto">
          <a:xfrm>
            <a:off x="6659563" y="2343150"/>
            <a:ext cx="1150937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tx1"/>
                </a:solidFill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8134" name="Text Box 13"/>
          <p:cNvSpPr txBox="1">
            <a:spLocks noChangeArrowheads="1"/>
          </p:cNvSpPr>
          <p:nvPr/>
        </p:nvSpPr>
        <p:spPr bwMode="auto">
          <a:xfrm>
            <a:off x="6769100" y="3105150"/>
            <a:ext cx="107950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tx1"/>
                </a:solidFill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8135" name="Text Box 10"/>
          <p:cNvSpPr txBox="1">
            <a:spLocks noChangeArrowheads="1"/>
          </p:cNvSpPr>
          <p:nvPr/>
        </p:nvSpPr>
        <p:spPr bwMode="auto">
          <a:xfrm>
            <a:off x="7731125" y="3030538"/>
            <a:ext cx="863600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48136" name="Text Box 10"/>
          <p:cNvSpPr txBox="1">
            <a:spLocks noChangeArrowheads="1"/>
          </p:cNvSpPr>
          <p:nvPr/>
        </p:nvSpPr>
        <p:spPr bwMode="auto">
          <a:xfrm>
            <a:off x="7799388" y="3876675"/>
            <a:ext cx="863600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48137" name="Text Box 13"/>
          <p:cNvSpPr txBox="1">
            <a:spLocks noChangeArrowheads="1"/>
          </p:cNvSpPr>
          <p:nvPr/>
        </p:nvSpPr>
        <p:spPr bwMode="auto">
          <a:xfrm>
            <a:off x="6726238" y="3908425"/>
            <a:ext cx="1079500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chemeClr val="tx1"/>
                </a:solidFill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4" name="椭圆 3"/>
          <p:cNvSpPr/>
          <p:nvPr/>
        </p:nvSpPr>
        <p:spPr>
          <a:xfrm>
            <a:off x="6538913" y="1628775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endParaRPr lang="zh-CN" altLang="en-US" sz="1800" b="0"/>
          </a:p>
        </p:txBody>
      </p:sp>
      <p:sp>
        <p:nvSpPr>
          <p:cNvPr id="17" name="椭圆 16"/>
          <p:cNvSpPr/>
          <p:nvPr/>
        </p:nvSpPr>
        <p:spPr>
          <a:xfrm>
            <a:off x="7521575" y="2409825"/>
            <a:ext cx="785813" cy="581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endParaRPr lang="zh-CN" altLang="en-US" sz="1800" b="0"/>
          </a:p>
        </p:txBody>
      </p:sp>
      <p:sp>
        <p:nvSpPr>
          <p:cNvPr id="5" name="椭圆 4"/>
          <p:cNvSpPr/>
          <p:nvPr/>
        </p:nvSpPr>
        <p:spPr>
          <a:xfrm>
            <a:off x="6605588" y="3092450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en-US" altLang="zh-CN" sz="1800" b="0">
                <a:solidFill>
                  <a:srgbClr val="000000"/>
                </a:solidFill>
              </a:rPr>
              <a:t>               </a:t>
            </a:r>
          </a:p>
        </p:txBody>
      </p:sp>
      <p:sp>
        <p:nvSpPr>
          <p:cNvPr id="6" name="椭圆 5"/>
          <p:cNvSpPr/>
          <p:nvPr/>
        </p:nvSpPr>
        <p:spPr>
          <a:xfrm>
            <a:off x="6545263" y="3925888"/>
            <a:ext cx="785812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endParaRPr lang="zh-CN" altLang="en-US" sz="1800" b="0"/>
          </a:p>
        </p:txBody>
      </p:sp>
      <p:sp>
        <p:nvSpPr>
          <p:cNvPr id="48142" name="文本框 6"/>
          <p:cNvSpPr txBox="1">
            <a:spLocks noChangeArrowheads="1"/>
          </p:cNvSpPr>
          <p:nvPr/>
        </p:nvSpPr>
        <p:spPr bwMode="auto">
          <a:xfrm>
            <a:off x="7731125" y="2343150"/>
            <a:ext cx="574675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8" name="单圆角矩形 17"/>
          <p:cNvSpPr/>
          <p:nvPr/>
        </p:nvSpPr>
        <p:spPr bwMode="auto">
          <a:xfrm>
            <a:off x="633413" y="561975"/>
            <a:ext cx="701675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2a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8145" name="椭圆 15373"/>
          <p:cNvSpPr>
            <a:spLocks noChangeArrowheads="1"/>
          </p:cNvSpPr>
          <p:nvPr/>
        </p:nvSpPr>
        <p:spPr bwMode="auto">
          <a:xfrm>
            <a:off x="3276600" y="639763"/>
            <a:ext cx="1066800" cy="3794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3" name="U9A2a">
            <a:hlinkClick r:id="" action="ppaction://media"/>
            <a:extLst>
              <a:ext uri="{FF2B5EF4-FFF2-40B4-BE49-F238E27FC236}">
                <a16:creationId xmlns:a16="http://schemas.microsoft.com/office/drawing/2014/main" id="{09736084-4C53-AF49-7255-37377335F2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53400" y="64312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3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ldLvl="0" animBg="1"/>
      <p:bldP spid="17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26625"/>
          <p:cNvSpPr>
            <a:spLocks noGrp="1"/>
          </p:cNvSpPr>
          <p:nvPr/>
        </p:nvSpPr>
        <p:spPr bwMode="auto">
          <a:xfrm>
            <a:off x="1423988" y="654050"/>
            <a:ext cx="6500812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Listen again. Complete the sentences.</a:t>
            </a:r>
          </a:p>
        </p:txBody>
      </p:sp>
      <p:graphicFrame>
        <p:nvGraphicFramePr>
          <p:cNvPr id="26677" name="表格 26676"/>
          <p:cNvGraphicFramePr/>
          <p:nvPr/>
        </p:nvGraphicFramePr>
        <p:xfrm>
          <a:off x="425450" y="1603375"/>
          <a:ext cx="8109481" cy="2948896"/>
        </p:xfrm>
        <a:graphic>
          <a:graphicData uri="http://schemas.openxmlformats.org/drawingml/2006/table">
            <a:tbl>
              <a:tblPr/>
              <a:tblGrid>
                <a:gridCol w="1541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8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7733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Carmen 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says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444500" lvl="0" indent="-44450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1. I really love Dan Dervish. I like musicians ______________________________.</a:t>
                      </a:r>
                    </a:p>
                    <a:p>
                      <a:pPr marL="444500" lvl="0" indent="-44450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2. The Modern are really great. I love electronic music ___________.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564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 err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Xu</a:t>
                      </a: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dirty="0" err="1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Fei</a:t>
                      </a: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says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3.  I like musicians  ______________________.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4. I think The Modern are too noisy. </a:t>
                      </a: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    I prefer groups __________________________.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650" name="文本框 26649"/>
          <p:cNvSpPr txBox="1">
            <a:spLocks noChangeArrowheads="1"/>
          </p:cNvSpPr>
          <p:nvPr/>
        </p:nvSpPr>
        <p:spPr bwMode="auto">
          <a:xfrm>
            <a:off x="2335213" y="1962150"/>
            <a:ext cx="48291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who play different kinds of music</a:t>
            </a:r>
          </a:p>
        </p:txBody>
      </p:sp>
      <p:sp>
        <p:nvSpPr>
          <p:cNvPr id="26652" name="文本框 26651"/>
          <p:cNvSpPr txBox="1">
            <a:spLocks noChangeArrowheads="1"/>
          </p:cNvSpPr>
          <p:nvPr/>
        </p:nvSpPr>
        <p:spPr bwMode="auto">
          <a:xfrm>
            <a:off x="3414713" y="2724150"/>
            <a:ext cx="237648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that’s loud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6653" name="文本框 26652"/>
          <p:cNvSpPr txBox="1">
            <a:spLocks noChangeArrowheads="1"/>
          </p:cNvSpPr>
          <p:nvPr/>
        </p:nvSpPr>
        <p:spPr bwMode="auto">
          <a:xfrm>
            <a:off x="4475163" y="3135313"/>
            <a:ext cx="390683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who write their own songs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67200" y="3962400"/>
            <a:ext cx="44196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</a:rPr>
              <a:t>that play quiet and slow songs</a:t>
            </a:r>
          </a:p>
        </p:txBody>
      </p:sp>
      <p:sp>
        <p:nvSpPr>
          <p:cNvPr id="10" name="单圆角矩形 9"/>
          <p:cNvSpPr/>
          <p:nvPr/>
        </p:nvSpPr>
        <p:spPr bwMode="auto">
          <a:xfrm>
            <a:off x="671513" y="666750"/>
            <a:ext cx="700087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2b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2" name="U9A2a">
            <a:hlinkClick r:id="" action="ppaction://media"/>
            <a:extLst>
              <a:ext uri="{FF2B5EF4-FFF2-40B4-BE49-F238E27FC236}">
                <a16:creationId xmlns:a16="http://schemas.microsoft.com/office/drawing/2014/main" id="{EE53F39A-B1A1-5459-ACE5-183ED011A4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00910" y="808831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3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650" grpId="0"/>
      <p:bldP spid="26652" grpId="0"/>
      <p:bldP spid="26653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28673"/>
          <p:cNvSpPr>
            <a:spLocks noGrp="1"/>
          </p:cNvSpPr>
          <p:nvPr>
            <p:ph type="title"/>
          </p:nvPr>
        </p:nvSpPr>
        <p:spPr bwMode="auto">
          <a:xfrm>
            <a:off x="1447800" y="493713"/>
            <a:ext cx="7148513" cy="1127125"/>
          </a:xfr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>
              <a:lnSpc>
                <a:spcPct val="110000"/>
              </a:lnSpc>
            </a:pPr>
            <a:r>
              <a:rPr lang="en-US" altLang="zh-CN" sz="2700" b="1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conversations using the information in 2a and 2b.</a:t>
            </a:r>
          </a:p>
        </p:txBody>
      </p:sp>
      <p:pic>
        <p:nvPicPr>
          <p:cNvPr id="50178" name="图片 28677" descr="u=2892413991,2804734087&amp;fm=21&amp;gp=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581150"/>
            <a:ext cx="1271588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圆角矩形标注 28681"/>
          <p:cNvSpPr>
            <a:spLocks noChangeArrowheads="1"/>
          </p:cNvSpPr>
          <p:nvPr/>
        </p:nvSpPr>
        <p:spPr bwMode="auto">
          <a:xfrm>
            <a:off x="2589213" y="1790700"/>
            <a:ext cx="5410200" cy="622300"/>
          </a:xfrm>
          <a:prstGeom prst="wedgeRoundRectCallout">
            <a:avLst>
              <a:gd name="adj1" fmla="val -60606"/>
              <a:gd name="adj2" fmla="val -19028"/>
              <a:gd name="adj3" fmla="val 16667"/>
            </a:avLst>
          </a:prstGeom>
          <a:noFill/>
          <a:ln w="25400">
            <a:solidFill>
              <a:srgbClr val="BBE0E3"/>
            </a:solidFill>
            <a:miter lim="800000"/>
          </a:ln>
        </p:spPr>
        <p:txBody>
          <a:bodyPr lIns="68580" tIns="34290" rIns="68580" bIns="34290"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Does Xu Fei like The Modern? </a:t>
            </a:r>
          </a:p>
        </p:txBody>
      </p:sp>
      <p:pic>
        <p:nvPicPr>
          <p:cNvPr id="50180" name="图片 28683" descr="u=2870280030,461153439&amp;fm=21&amp;gp=0"/>
          <p:cNvPicPr>
            <a:picLocks noChangeAspect="1"/>
          </p:cNvPicPr>
          <p:nvPr/>
        </p:nvPicPr>
        <p:blipFill>
          <a:blip r:embed="rId4"/>
          <a:srcRect b="7198"/>
          <a:stretch>
            <a:fillRect/>
          </a:stretch>
        </p:blipFill>
        <p:spPr bwMode="auto">
          <a:xfrm>
            <a:off x="6629400" y="3262313"/>
            <a:ext cx="166687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9" name="圆角矩形标注 28688"/>
          <p:cNvSpPr>
            <a:spLocks noChangeArrowheads="1"/>
          </p:cNvSpPr>
          <p:nvPr/>
        </p:nvSpPr>
        <p:spPr bwMode="auto">
          <a:xfrm>
            <a:off x="1981200" y="2963863"/>
            <a:ext cx="4343400" cy="1684337"/>
          </a:xfrm>
          <a:prstGeom prst="wedgeRoundRectCallout">
            <a:avLst>
              <a:gd name="adj1" fmla="val 57375"/>
              <a:gd name="adj2" fmla="val 2528"/>
              <a:gd name="adj3" fmla="val 16667"/>
            </a:avLst>
          </a:prstGeom>
          <a:noFill/>
          <a:ln w="25400">
            <a:solidFill>
              <a:srgbClr val="CC99FF"/>
            </a:solidFill>
            <a:miter lim="800000"/>
          </a:ln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No, he doesn’t.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He prefers groups that play quiet and slow songs.</a:t>
            </a:r>
            <a:endParaRPr lang="en-US" altLang="zh-CN" sz="2800"/>
          </a:p>
        </p:txBody>
      </p:sp>
      <p:sp>
        <p:nvSpPr>
          <p:cNvPr id="8" name="单圆角矩形 7"/>
          <p:cNvSpPr/>
          <p:nvPr/>
        </p:nvSpPr>
        <p:spPr bwMode="auto">
          <a:xfrm>
            <a:off x="609600" y="666750"/>
            <a:ext cx="701675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2c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1" bldLvl="0" animBg="1"/>
      <p:bldP spid="2868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1" name="圆角矩形标注 134150"/>
          <p:cNvSpPr>
            <a:spLocks noChangeArrowheads="1"/>
          </p:cNvSpPr>
          <p:nvPr/>
        </p:nvSpPr>
        <p:spPr bwMode="auto">
          <a:xfrm>
            <a:off x="381000" y="766763"/>
            <a:ext cx="4083050" cy="1450975"/>
          </a:xfrm>
          <a:prstGeom prst="wedgeRoundRectCallout">
            <a:avLst>
              <a:gd name="adj1" fmla="val 46880"/>
              <a:gd name="adj2" fmla="val 63514"/>
              <a:gd name="adj3" fmla="val 16667"/>
            </a:avLst>
          </a:prstGeom>
          <a:noFill/>
          <a:ln w="9525">
            <a:solidFill>
              <a:srgbClr val="FFC000"/>
            </a:solidFill>
            <a:miter lim="800000"/>
          </a:ln>
        </p:spPr>
        <p:txBody>
          <a:bodyPr lIns="68580" tIns="34290" rIns="68580" bIns="34290"/>
          <a:lstStyle/>
          <a:p>
            <a:pPr algn="ctr">
              <a:buFont typeface="Arial" panose="020B0604020202020204" pitchFamily="34" charset="0"/>
              <a:buNone/>
            </a:pPr>
            <a:endParaRPr lang="zh-CN" altLang="zh-CN" b="0">
              <a:latin typeface="Arial" panose="020B0604020202020204" pitchFamily="34" charset="0"/>
            </a:endParaRPr>
          </a:p>
        </p:txBody>
      </p:sp>
      <p:sp>
        <p:nvSpPr>
          <p:cNvPr id="134152" name="文本框 134151"/>
          <p:cNvSpPr txBox="1">
            <a:spLocks noChangeArrowheads="1"/>
          </p:cNvSpPr>
          <p:nvPr/>
        </p:nvSpPr>
        <p:spPr bwMode="auto">
          <a:xfrm>
            <a:off x="381000" y="855663"/>
            <a:ext cx="4022725" cy="136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3300"/>
                </a:solidFill>
              </a:rPr>
              <a:t>Does </a:t>
            </a:r>
            <a:r>
              <a:rPr lang="en-US" altLang="zh-CN" sz="2800"/>
              <a:t>Carmen</a:t>
            </a:r>
            <a:r>
              <a:rPr lang="en-US" altLang="zh-CN" sz="2800">
                <a:solidFill>
                  <a:srgbClr val="FF3300"/>
                </a:solidFill>
              </a:rPr>
              <a:t> like </a:t>
            </a:r>
            <a:r>
              <a:rPr lang="en-US" altLang="zh-CN" sz="2800"/>
              <a:t>musicians </a:t>
            </a:r>
            <a:r>
              <a:rPr lang="en-US" altLang="zh-CN" sz="2800">
                <a:solidFill>
                  <a:srgbClr val="FF3300"/>
                </a:solidFill>
              </a:rPr>
              <a:t>who</a:t>
            </a:r>
            <a:r>
              <a:rPr lang="en-US" altLang="zh-CN" sz="2800"/>
              <a:t> play different kinds of music?</a:t>
            </a:r>
          </a:p>
        </p:txBody>
      </p:sp>
      <p:sp>
        <p:nvSpPr>
          <p:cNvPr id="134153" name="圆角矩形标注 134152"/>
          <p:cNvSpPr>
            <a:spLocks noChangeArrowheads="1"/>
          </p:cNvSpPr>
          <p:nvPr/>
        </p:nvSpPr>
        <p:spPr bwMode="auto">
          <a:xfrm>
            <a:off x="5562600" y="1427163"/>
            <a:ext cx="2673350" cy="590550"/>
          </a:xfrm>
          <a:prstGeom prst="wedgeRoundRectCallout">
            <a:avLst>
              <a:gd name="adj1" fmla="val -36417"/>
              <a:gd name="adj2" fmla="val 86811"/>
              <a:gd name="adj3" fmla="val 16667"/>
            </a:avLst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</a:ln>
        </p:spPr>
        <p:txBody>
          <a:bodyPr lIns="68580" tIns="34290" rIns="68580" bIns="34290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b="0">
              <a:latin typeface="Arial" panose="020B0604020202020204" pitchFamily="34" charset="0"/>
            </a:endParaRPr>
          </a:p>
        </p:txBody>
      </p:sp>
      <p:sp>
        <p:nvSpPr>
          <p:cNvPr id="134154" name="文本框 134153"/>
          <p:cNvSpPr txBox="1">
            <a:spLocks noChangeArrowheads="1"/>
          </p:cNvSpPr>
          <p:nvPr/>
        </p:nvSpPr>
        <p:spPr bwMode="auto">
          <a:xfrm>
            <a:off x="5638800" y="1492250"/>
            <a:ext cx="2322513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/>
              <a:t>Yes, he does.</a:t>
            </a:r>
          </a:p>
        </p:txBody>
      </p:sp>
      <p:sp>
        <p:nvSpPr>
          <p:cNvPr id="134155" name="圆角矩形标注 134154"/>
          <p:cNvSpPr>
            <a:spLocks noChangeArrowheads="1"/>
          </p:cNvSpPr>
          <p:nvPr/>
        </p:nvSpPr>
        <p:spPr bwMode="auto">
          <a:xfrm>
            <a:off x="495300" y="2708275"/>
            <a:ext cx="3854450" cy="1404938"/>
          </a:xfrm>
          <a:prstGeom prst="wedgeRoundRectCallout">
            <a:avLst>
              <a:gd name="adj1" fmla="val 38898"/>
              <a:gd name="adj2" fmla="val -59606"/>
              <a:gd name="adj3" fmla="val 16667"/>
            </a:avLst>
          </a:prstGeom>
          <a:noFill/>
          <a:ln w="9525">
            <a:solidFill>
              <a:srgbClr val="FFC000"/>
            </a:solidFill>
            <a:miter lim="800000"/>
          </a:ln>
        </p:spPr>
        <p:txBody>
          <a:bodyPr lIns="68580" tIns="34290" rIns="68580" bIns="34290"/>
          <a:lstStyle/>
          <a:p>
            <a:pPr algn="ctr">
              <a:buFont typeface="Arial" panose="020B0604020202020204" pitchFamily="34" charset="0"/>
              <a:buNone/>
            </a:pPr>
            <a:endParaRPr lang="zh-CN" altLang="zh-CN" b="0">
              <a:latin typeface="Arial" panose="020B0604020202020204" pitchFamily="34" charset="0"/>
            </a:endParaRPr>
          </a:p>
        </p:txBody>
      </p:sp>
      <p:sp>
        <p:nvSpPr>
          <p:cNvPr id="134156" name="文本框 134155"/>
          <p:cNvSpPr txBox="1">
            <a:spLocks noChangeArrowheads="1"/>
          </p:cNvSpPr>
          <p:nvPr/>
        </p:nvSpPr>
        <p:spPr bwMode="auto">
          <a:xfrm>
            <a:off x="609600" y="2711450"/>
            <a:ext cx="3854450" cy="136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3300"/>
                </a:solidFill>
              </a:rPr>
              <a:t>Does </a:t>
            </a:r>
            <a:r>
              <a:rPr lang="en-US" altLang="zh-CN" sz="2800"/>
              <a:t>Carmen</a:t>
            </a:r>
            <a:r>
              <a:rPr lang="en-US" altLang="zh-CN" sz="2800">
                <a:solidFill>
                  <a:srgbClr val="FF3300"/>
                </a:solidFill>
              </a:rPr>
              <a:t> like</a:t>
            </a:r>
            <a:r>
              <a:rPr lang="en-US" altLang="zh-CN" sz="2800"/>
              <a:t> electronic music </a:t>
            </a:r>
            <a:r>
              <a:rPr lang="en-US" altLang="zh-CN" sz="2800">
                <a:solidFill>
                  <a:srgbClr val="FF3300"/>
                </a:solidFill>
              </a:rPr>
              <a:t>that</a:t>
            </a:r>
            <a:r>
              <a:rPr lang="en-US" altLang="zh-CN" sz="2800"/>
              <a:t>’s loud?</a:t>
            </a:r>
          </a:p>
        </p:txBody>
      </p:sp>
      <p:sp>
        <p:nvSpPr>
          <p:cNvPr id="134157" name="圆角矩形标注 134156"/>
          <p:cNvSpPr>
            <a:spLocks noChangeArrowheads="1"/>
          </p:cNvSpPr>
          <p:nvPr/>
        </p:nvSpPr>
        <p:spPr bwMode="auto">
          <a:xfrm>
            <a:off x="6096000" y="3063875"/>
            <a:ext cx="2293938" cy="611188"/>
          </a:xfrm>
          <a:prstGeom prst="wedgeRoundRectCallout">
            <a:avLst>
              <a:gd name="adj1" fmla="val -58978"/>
              <a:gd name="adj2" fmla="val -67198"/>
              <a:gd name="adj3" fmla="val 16667"/>
            </a:avLst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</a:ln>
        </p:spPr>
        <p:txBody>
          <a:bodyPr lIns="68580" tIns="34290" rIns="68580" bIns="34290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b="0">
              <a:latin typeface="Arial" panose="020B0604020202020204" pitchFamily="34" charset="0"/>
            </a:endParaRPr>
          </a:p>
        </p:txBody>
      </p:sp>
      <p:sp>
        <p:nvSpPr>
          <p:cNvPr id="134158" name="文本框 134157"/>
          <p:cNvSpPr txBox="1">
            <a:spLocks noChangeArrowheads="1"/>
          </p:cNvSpPr>
          <p:nvPr/>
        </p:nvSpPr>
        <p:spPr bwMode="auto">
          <a:xfrm>
            <a:off x="6248400" y="3119438"/>
            <a:ext cx="2322513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/>
              <a:t>Yes, he does.</a:t>
            </a:r>
          </a:p>
        </p:txBody>
      </p:sp>
      <p:pic>
        <p:nvPicPr>
          <p:cNvPr id="52233" name="图片 1" descr="70ac6c9481c0119a97c471c18281371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1774825"/>
            <a:ext cx="1897063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1" grpId="0" bldLvl="0" animBg="1"/>
      <p:bldP spid="134152" grpId="0"/>
      <p:bldP spid="134153" grpId="0" bldLvl="0" animBg="1"/>
      <p:bldP spid="134154" grpId="0"/>
      <p:bldP spid="134155" grpId="0" bldLvl="0" animBg="1"/>
      <p:bldP spid="134156" grpId="0"/>
      <p:bldP spid="134157" grpId="0" bldLvl="0" animBg="1"/>
      <p:bldP spid="1341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 bwMode="auto">
          <a:xfrm>
            <a:off x="393700" y="695325"/>
            <a:ext cx="700088" cy="588963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2d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271587" y="695325"/>
            <a:ext cx="7478713" cy="48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Role-play the conversation.</a:t>
            </a:r>
          </a:p>
        </p:txBody>
      </p:sp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457200" y="1276350"/>
            <a:ext cx="8077200" cy="370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   </a:t>
            </a:r>
            <a:r>
              <a:rPr lang="en-US" altLang="zh-CN" sz="2800" dirty="0">
                <a:solidFill>
                  <a:schemeClr val="tx1"/>
                </a:solidFill>
              </a:rPr>
              <a:t>Jill: What are you doing this weekend, Scott?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Scott: Not much. I suppose I’ll just listen to this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           new CD I bought.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   </a:t>
            </a:r>
            <a:r>
              <a:rPr lang="en-US" altLang="zh-CN" sz="2800" dirty="0">
                <a:solidFill>
                  <a:schemeClr val="tx1"/>
                </a:solidFill>
              </a:rPr>
              <a:t>Jill: Oh, What CD is this?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Scott: Well, it’s all music. There’s no singing. I like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           smooth music that helps me relax after a long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2060"/>
                </a:solidFill>
              </a:rPr>
              <a:t>           week at work.</a:t>
            </a:r>
          </a:p>
        </p:txBody>
      </p:sp>
      <p:pic>
        <p:nvPicPr>
          <p:cNvPr id="3" name="U9A2d">
            <a:hlinkClick r:id="" action="ppaction://media"/>
            <a:extLst>
              <a:ext uri="{FF2B5EF4-FFF2-40B4-BE49-F238E27FC236}">
                <a16:creationId xmlns:a16="http://schemas.microsoft.com/office/drawing/2014/main" id="{6F1916C0-871E-08B9-FAE6-DD01FA5E7B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86534" y="7429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689478" y="514404"/>
            <a:ext cx="3459365" cy="609584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threePt" dir="t"/>
            </a:scene3d>
          </a:bodyPr>
          <a:lstStyle/>
          <a:p>
            <a:pPr marL="685800" indent="-68580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600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0600" y="1438275"/>
            <a:ext cx="7238904" cy="3194721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4BACC6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new words and learn to use the usages of Attributive Clauses with </a:t>
            </a:r>
            <a:r>
              <a:rPr lang="en-US" altLang="zh-CN" sz="2800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that/which/who</a:t>
            </a: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</a:p>
          <a:p>
            <a:pPr marL="342900" indent="-342900">
              <a:lnSpc>
                <a:spcPct val="120000"/>
              </a:lnSpc>
              <a:buClr>
                <a:srgbClr val="4BACC6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listen and role-play the conversation in 2d. </a:t>
            </a:r>
          </a:p>
          <a:p>
            <a:pPr marL="342900" indent="-342900">
              <a:lnSpc>
                <a:spcPct val="120000"/>
              </a:lnSpc>
              <a:buClr>
                <a:srgbClr val="4BACC6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how to express preferences. 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"/>
          <p:cNvSpPr>
            <a:spLocks noChangeArrowheads="1"/>
          </p:cNvSpPr>
          <p:nvPr/>
        </p:nvSpPr>
        <p:spPr bwMode="auto">
          <a:xfrm>
            <a:off x="685800" y="765175"/>
            <a:ext cx="7772400" cy="370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</a:t>
            </a:r>
            <a:r>
              <a:rPr lang="en-US" altLang="zh-CN" sz="2800">
                <a:solidFill>
                  <a:schemeClr val="tx1"/>
                </a:solidFill>
              </a:rPr>
              <a:t>Jill: Sounds nice. Well, if you have spare time,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        do you want to watch a movie with me?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        The director is really famous.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Scott: Hmm, depends which movie. I only like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        movies that are funny. I just want to laugh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        and not think too much. You know what I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        mean?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"/>
          <p:cNvSpPr>
            <a:spLocks noChangeArrowheads="1"/>
          </p:cNvSpPr>
          <p:nvPr/>
        </p:nvSpPr>
        <p:spPr bwMode="auto">
          <a:xfrm>
            <a:off x="838200" y="1036638"/>
            <a:ext cx="7620000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   </a:t>
            </a:r>
            <a:r>
              <a:rPr lang="en-US" altLang="zh-CN" sz="2800">
                <a:solidFill>
                  <a:schemeClr val="tx1"/>
                </a:solidFill>
              </a:rPr>
              <a:t>Jill: Oh, in that case, I’ll ask someone who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        likes serious movies.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</a:rPr>
              <a:t>Scott: What’s the movie about?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Jill: It’s about World War II. I prefer movies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           that give me something to think about.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/>
        </p:nvSpPr>
        <p:spPr bwMode="auto">
          <a:xfrm>
            <a:off x="533400" y="693738"/>
            <a:ext cx="7478713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and answer the questions.</a:t>
            </a:r>
          </a:p>
        </p:txBody>
      </p:sp>
      <p:sp>
        <p:nvSpPr>
          <p:cNvPr id="56322" name="文本框 118786"/>
          <p:cNvSpPr txBox="1">
            <a:spLocks noChangeArrowheads="1"/>
          </p:cNvSpPr>
          <p:nvPr/>
        </p:nvSpPr>
        <p:spPr bwMode="auto">
          <a:xfrm>
            <a:off x="582613" y="2647950"/>
            <a:ext cx="8351837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2. What kind of music does Scott like? Why?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58825" y="3257550"/>
            <a:ext cx="8001000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He likes smooth music because it can help him relax after a long week at work.</a:t>
            </a:r>
          </a:p>
        </p:txBody>
      </p:sp>
      <p:sp>
        <p:nvSpPr>
          <p:cNvPr id="56324" name="文本框 118799"/>
          <p:cNvSpPr txBox="1">
            <a:spLocks noChangeArrowheads="1"/>
          </p:cNvSpPr>
          <p:nvPr/>
        </p:nvSpPr>
        <p:spPr bwMode="auto">
          <a:xfrm>
            <a:off x="533400" y="1428750"/>
            <a:ext cx="7532688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257175" indent="-257175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>
                <a:solidFill>
                  <a:schemeClr val="tx1"/>
                </a:solidFill>
              </a:rPr>
              <a:t>What is Scott going to do this weekend? 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95325" y="2020888"/>
            <a:ext cx="8010525" cy="46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He’s going to listen to the new CD that he bought.</a:t>
            </a:r>
            <a:endParaRPr lang="en-US" altLang="zh-CN" sz="280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18787"/>
          <p:cNvSpPr>
            <a:spLocks noChangeArrowheads="1"/>
          </p:cNvSpPr>
          <p:nvPr/>
        </p:nvSpPr>
        <p:spPr bwMode="auto">
          <a:xfrm>
            <a:off x="533400" y="971550"/>
            <a:ext cx="762000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3. What kind of movies does Scott like? Why?</a:t>
            </a:r>
          </a:p>
        </p:txBody>
      </p:sp>
      <p:sp>
        <p:nvSpPr>
          <p:cNvPr id="57346" name="文本框 118791"/>
          <p:cNvSpPr txBox="1">
            <a:spLocks noChangeArrowheads="1"/>
          </p:cNvSpPr>
          <p:nvPr/>
        </p:nvSpPr>
        <p:spPr bwMode="auto">
          <a:xfrm>
            <a:off x="533400" y="2800350"/>
            <a:ext cx="739140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</a:rPr>
              <a:t>4. What kind of movies does Jill like? Why?</a:t>
            </a:r>
          </a:p>
        </p:txBody>
      </p:sp>
      <p:sp>
        <p:nvSpPr>
          <p:cNvPr id="118798" name="Text Box 5"/>
          <p:cNvSpPr txBox="1">
            <a:spLocks noChangeArrowheads="1"/>
          </p:cNvSpPr>
          <p:nvPr/>
        </p:nvSpPr>
        <p:spPr bwMode="auto">
          <a:xfrm>
            <a:off x="914400" y="1657350"/>
            <a:ext cx="7662863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He likes movies that are funny. Because he just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wants to laugh and not think too much.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14400" y="3486150"/>
            <a:ext cx="72056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He likes serious movies. Because those movies can give him something to think about.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/>
          <p:nvPr/>
        </p:nvSpPr>
        <p:spPr>
          <a:xfrm>
            <a:off x="609600" y="1617663"/>
            <a:ext cx="7988300" cy="29997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1. I </a:t>
            </a:r>
            <a:r>
              <a:rPr lang="en-US" altLang="zh-CN" sz="2800" u="sng" dirty="0">
                <a:solidFill>
                  <a:prstClr val="black"/>
                </a:solidFill>
                <a:ea typeface="宋体" panose="02010600030101010101" pitchFamily="2" charset="-122"/>
              </a:rPr>
              <a:t>prefer</a:t>
            </a: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 music that has great lyrics.  </a:t>
            </a: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    prefer  </a:t>
            </a:r>
            <a:r>
              <a:rPr lang="en-US" altLang="zh-CN" sz="2800" i="1" dirty="0">
                <a:solidFill>
                  <a:prstClr val="black"/>
                </a:solidFill>
                <a:ea typeface="宋体" panose="02010600030101010101" pitchFamily="2" charset="-122"/>
              </a:rPr>
              <a:t>v.</a:t>
            </a: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prstClr val="black"/>
                </a:solidFill>
                <a:ea typeface="宋体" panose="02010600030101010101" pitchFamily="2" charset="-122"/>
              </a:rPr>
              <a:t>更喜欢，更喜爱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prstClr val="black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=like ... better)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(1)prefer sth. 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更喜欢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800" dirty="0">
              <a:solidFill>
                <a:srgbClr val="B381D9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B381D9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solidFill>
                  <a:prstClr val="black"/>
                </a:solidFill>
                <a:ea typeface="宋体" panose="02010600030101010101" pitchFamily="2" charset="-122"/>
              </a:rPr>
              <a:t>I prefer action movies.</a:t>
            </a:r>
            <a:r>
              <a:rPr lang="zh-CN" altLang="en-US" sz="2800" dirty="0">
                <a:solidFill>
                  <a:prstClr val="black"/>
                </a:solidFill>
                <a:ea typeface="宋体" panose="02010600030101010101" pitchFamily="2" charset="-122"/>
              </a:rPr>
              <a:t>我更喜欢动作片。</a:t>
            </a:r>
            <a:endParaRPr lang="zh-CN" altLang="en-US" sz="2800" dirty="0">
              <a:ea typeface="宋体" panose="02010600030101010101" pitchFamily="2" charset="-122"/>
            </a:endParaRPr>
          </a:p>
        </p:txBody>
      </p:sp>
      <p:sp>
        <p:nvSpPr>
          <p:cNvPr id="92162" name="Text Box 3"/>
          <p:cNvSpPr txBox="1"/>
          <p:nvPr/>
        </p:nvSpPr>
        <p:spPr>
          <a:xfrm>
            <a:off x="2305050" y="742950"/>
            <a:ext cx="5010150" cy="744538"/>
          </a:xfrm>
          <a:prstGeom prst="rect">
            <a:avLst/>
          </a:prstGeom>
          <a:noFill/>
          <a:ln w="9525">
            <a:noFill/>
          </a:ln>
        </p:spPr>
        <p:txBody>
          <a:bodyPr lIns="68577" tIns="34288" rIns="68577" bIns="34288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kumimoji="1" lang="en-US" altLang="zh-CN" sz="440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8150" y="787400"/>
            <a:ext cx="8020050" cy="394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(2) prefer doing =prefer to do sth.  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更喜欢做某事</a:t>
            </a:r>
            <a:endParaRPr lang="zh-CN" altLang="en-US" sz="2800">
              <a:solidFill>
                <a:srgbClr val="B381D9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   I prefer watching TV at home. </a:t>
            </a:r>
            <a:endParaRPr lang="en-US" altLang="zh-CN" sz="280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= I prefer  to watch TV at home </a:t>
            </a:r>
            <a:endParaRPr lang="en-US" altLang="zh-CN" sz="280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sym typeface="+mn-ea"/>
              </a:rPr>
              <a:t>       我更喜欢在家看电视。</a:t>
            </a:r>
            <a:endParaRPr lang="en-US" altLang="zh-CN" sz="2800">
              <a:solidFill>
                <a:srgbClr val="000000"/>
              </a:solidFill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(3) prefer sth. to sth.  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比起……更喜欢……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She prefers cats to dogs.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比起狗来她更喜欢猫。</a:t>
            </a:r>
            <a:endParaRPr lang="en-US" altLang="zh-CN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3400" y="742950"/>
            <a:ext cx="8280400" cy="38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(4) prefer doing sth to doing sth= prefer to do sth rather than do sth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.  喜欢做……而不喜欢做……；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宁愿做……而不愿做……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Mary prefers dancing to singing.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玛丽喜欢跳舞胜过喜欢唱歌。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They prefer to stay at home rather than go out with their parents.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他们宁愿呆在家里，不愿和父母出去。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2"/>
          <p:cNvSpPr txBox="1">
            <a:spLocks noChangeArrowheads="1"/>
          </p:cNvSpPr>
          <p:nvPr/>
        </p:nvSpPr>
        <p:spPr bwMode="auto">
          <a:xfrm>
            <a:off x="514350" y="919163"/>
            <a:ext cx="8567738" cy="308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— What a heavy rain!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 —So it is. I prefer ______ at home_____ on such a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     rainy day. 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en-US" sz="2800">
                <a:solidFill>
                  <a:srgbClr val="000000"/>
                </a:solidFill>
                <a:cs typeface="Times New Roman" panose="02020603050405020304" pitchFamily="18" charset="0"/>
              </a:rPr>
              <a:t>A. watch TV; to go out         </a:t>
            </a:r>
            <a:endParaRPr lang="en-US" altLang="zh-CN" sz="280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en-US" sz="2800">
                <a:solidFill>
                  <a:srgbClr val="000000"/>
                </a:solidFill>
                <a:cs typeface="Times New Roman" panose="02020603050405020304" pitchFamily="18" charset="0"/>
              </a:rPr>
              <a:t>B. watch TV; go out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cs typeface="Times New Roman" panose="02020603050405020304" pitchFamily="18" charset="0"/>
              </a:rPr>
              <a:t>        C. watching TV; to going out    </a:t>
            </a:r>
            <a:endParaRPr lang="en-US" altLang="zh-CN" sz="280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en-US" sz="2800">
                <a:solidFill>
                  <a:srgbClr val="000000"/>
                </a:solidFill>
                <a:cs typeface="Times New Roman" panose="02020603050405020304" pitchFamily="18" charset="0"/>
              </a:rPr>
              <a:t>D. to watch TV; going out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38200" y="3943350"/>
            <a:ext cx="7543800" cy="93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解析：表示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喜欢做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而不喜欢做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……”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用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prefer doing sth. to doing sth.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，故选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>
              <a:solidFill>
                <a:srgbClr val="00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14350" y="285750"/>
            <a:ext cx="1581150" cy="633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ea typeface="黑体" panose="02010609060101010101" pitchFamily="49" charset="-122"/>
              </a:rPr>
              <a:t>运用</a:t>
            </a: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ea typeface="黑体" panose="02010609060101010101" pitchFamily="49" charset="-122"/>
              </a:rPr>
              <a:t>】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4898" r="26933" b="50000"/>
          <a:stretch>
            <a:fillRect/>
          </a:stretch>
        </p:blipFill>
        <p:spPr bwMode="auto">
          <a:xfrm>
            <a:off x="1292225" y="3028950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>
            <a:spLocks noChangeArrowheads="1"/>
          </p:cNvSpPr>
          <p:nvPr/>
        </p:nvSpPr>
        <p:spPr bwMode="auto">
          <a:xfrm>
            <a:off x="506413" y="742950"/>
            <a:ext cx="7580312" cy="213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</a:rPr>
              <a:t>   — I prefer sports shows ______ soap operas.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         What about you?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    — Me, too.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     A. to          B. than            C. at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01688" y="2876550"/>
            <a:ext cx="7580312" cy="191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解析：根据句意：与肥皂剧相比较，我更喜欢体育节目，你呢？我也是。这里考查的是：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prefer ... to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相比较，更喜欢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。故选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。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24898" r="26933" b="50000"/>
          <a:stretch>
            <a:fillRect/>
          </a:stretch>
        </p:blipFill>
        <p:spPr bwMode="auto">
          <a:xfrm>
            <a:off x="990600" y="2343150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4"/>
          <p:cNvSpPr txBox="1">
            <a:spLocks noChangeArrowheads="1"/>
          </p:cNvSpPr>
          <p:nvPr/>
        </p:nvSpPr>
        <p:spPr bwMode="auto">
          <a:xfrm>
            <a:off x="468313" y="958850"/>
            <a:ext cx="7989887" cy="174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   Some students prefer chatting with their friends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    on the Internet to ______ (do) their homework at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</a:rPr>
              <a:t>    weekends．  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57600" y="1562100"/>
            <a:ext cx="151130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doing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5013" y="2724150"/>
            <a:ext cx="7418387" cy="200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解析：短语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prefer doing to doing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表示“与做……相比，更喜欢做……”。其中的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to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是介词，因而后加动名词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doing。</a:t>
            </a:r>
            <a:r>
              <a:rPr lang="en-US" altLang="zh-CN" sz="2800">
                <a:solidFill>
                  <a:srgbClr val="000000"/>
                </a:solidFill>
                <a:sym typeface="+mn-ea"/>
              </a:rPr>
              <a:t> </a:t>
            </a:r>
            <a:endParaRPr lang="en-US" altLang="zh-CN" sz="2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2"/>
          <p:cNvSpPr txBox="1">
            <a:spLocks noChangeArrowheads="1"/>
          </p:cNvSpPr>
          <p:nvPr/>
        </p:nvSpPr>
        <p:spPr bwMode="auto">
          <a:xfrm>
            <a:off x="1187450" y="836613"/>
            <a:ext cx="6888163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Listen to a song – </a:t>
            </a:r>
            <a:r>
              <a:rPr lang="en-US" altLang="zh-CN" sz="4000" i="1" dirty="0">
                <a:solidFill>
                  <a:srgbClr val="FF0000"/>
                </a:solidFill>
              </a:rPr>
              <a:t>It’s my life</a:t>
            </a:r>
            <a:r>
              <a:rPr lang="en-US" altLang="zh-CN" sz="40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32770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36" y="1581176"/>
            <a:ext cx="2225675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Dr. Alban - It´s My Life">
            <a:hlinkClick r:id="" action="ppaction://media"/>
            <a:extLst>
              <a:ext uri="{FF2B5EF4-FFF2-40B4-BE49-F238E27FC236}">
                <a16:creationId xmlns:a16="http://schemas.microsoft.com/office/drawing/2014/main" id="{EB2F99DD-F2C9-ED9A-FFE3-AEC4DC831B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2316" y="1114586"/>
            <a:ext cx="262738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2"/>
          <p:cNvSpPr txBox="1">
            <a:spLocks noChangeArrowheads="1"/>
          </p:cNvSpPr>
          <p:nvPr/>
        </p:nvSpPr>
        <p:spPr bwMode="auto">
          <a:xfrm>
            <a:off x="682625" y="742950"/>
            <a:ext cx="8004175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just"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   My parents prefer _______ TV at home rather </a:t>
            </a:r>
          </a:p>
          <a:p>
            <a:pPr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    than _______ to the movies. </a:t>
            </a:r>
          </a:p>
          <a:p>
            <a:pPr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    A. watch; go            B. watching; going</a:t>
            </a:r>
          </a:p>
          <a:p>
            <a:pPr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+mn-ea"/>
              </a:rPr>
              <a:t>    C. to watch; go        D. to watch; to go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4898" r="26933" b="50000"/>
          <a:stretch>
            <a:fillRect/>
          </a:stretch>
        </p:blipFill>
        <p:spPr bwMode="auto">
          <a:xfrm>
            <a:off x="1066800" y="2771775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762000" y="3397250"/>
            <a:ext cx="7543800" cy="136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解析：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句意为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我父母宁愿在家看电视也不愿去看电影。”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prefer to do A raher than do B 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，故选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7200" y="692150"/>
            <a:ext cx="8556625" cy="4849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2.I </a:t>
            </a:r>
            <a:r>
              <a:rPr lang="en-US" altLang="zh-CN" sz="2800" u="sng" dirty="0">
                <a:solidFill>
                  <a:schemeClr val="tx1"/>
                </a:solidFill>
                <a:sym typeface="+mn-ea"/>
              </a:rPr>
              <a:t>suppose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I’ll just listen to this new CD I bought. 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  suppose   </a:t>
            </a:r>
            <a:r>
              <a:rPr lang="en-US" altLang="zh-CN" sz="2800" i="1" dirty="0">
                <a:solidFill>
                  <a:srgbClr val="FF0000"/>
                </a:solidFill>
                <a:sym typeface="+mn-ea"/>
              </a:rPr>
              <a:t>v.  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推断；料想 </a:t>
            </a:r>
            <a:endParaRPr lang="en-US" altLang="zh-CN" sz="2800" dirty="0"/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  As she’s not here, I suppose she must have gone home. 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   因为她不在这儿，所以我猜想她一定已经回家了。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  I suppose you’re not serious, are you?   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   我想你并不是当真的，对吗？</a:t>
            </a:r>
            <a:endParaRPr lang="en-US" altLang="zh-CN" sz="2800" dirty="0">
              <a:solidFill>
                <a:schemeClr val="tx1"/>
              </a:solidFill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   I never supposed him a hero.   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   我从未把他想象成英雄。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/>
          <p:nvPr/>
        </p:nvSpPr>
        <p:spPr>
          <a:xfrm>
            <a:off x="609600" y="819150"/>
            <a:ext cx="7761288" cy="29114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latin typeface="+mn-ea"/>
                <a:ea typeface="+mn-ea"/>
              </a:rPr>
              <a:t>拓展</a:t>
            </a: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ea typeface="宋体" panose="02010600030101010101" pitchFamily="2" charset="-122"/>
              </a:rPr>
              <a:t>be supposed to do</a:t>
            </a:r>
            <a:r>
              <a:rPr lang="en-US" altLang="zh-CN" sz="2800" dirty="0">
                <a:solidFill>
                  <a:srgbClr val="0000FF"/>
                </a:solidFill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ea typeface="宋体" panose="02010600030101010101" pitchFamily="2" charset="-122"/>
              </a:rPr>
              <a:t>应该做</a:t>
            </a:r>
            <a:endParaRPr lang="en-US" altLang="zh-CN" sz="28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Is he supposed to clean the outside of the window?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他应该把窗户外面擦干净吗？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4"/>
          <p:cNvSpPr txBox="1">
            <a:spLocks noChangeArrowheads="1"/>
          </p:cNvSpPr>
          <p:nvPr/>
        </p:nvSpPr>
        <p:spPr bwMode="auto">
          <a:xfrm>
            <a:off x="550863" y="1352550"/>
            <a:ext cx="7858125" cy="2782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cs typeface="Times New Roman" panose="02020603050405020304" pitchFamily="18" charset="0"/>
              </a:rPr>
              <a:t>根据句意，用括号中所给单词的正确形式填空，每空一词。</a:t>
            </a:r>
            <a:endParaRPr lang="en-US" altLang="zh-CN" sz="28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tx1"/>
                </a:solidFill>
                <a:cs typeface="Times New Roman" panose="02020603050405020304" pitchFamily="18" charset="0"/>
              </a:rPr>
              <a:t>All of the students are __________ (suppose) to hand in their homework on time.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91000" y="2800350"/>
            <a:ext cx="1928813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supposed</a:t>
            </a:r>
          </a:p>
        </p:txBody>
      </p:sp>
      <p:sp>
        <p:nvSpPr>
          <p:cNvPr id="77827" name="文本框 1"/>
          <p:cNvSpPr txBox="1">
            <a:spLocks noChangeArrowheads="1"/>
          </p:cNvSpPr>
          <p:nvPr/>
        </p:nvSpPr>
        <p:spPr bwMode="auto">
          <a:xfrm>
            <a:off x="550863" y="666750"/>
            <a:ext cx="1581150" cy="633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ea typeface="黑体" panose="02010609060101010101" pitchFamily="49" charset="-122"/>
              </a:rPr>
              <a:t>运用</a:t>
            </a: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ea typeface="黑体" panose="02010609060101010101" pitchFamily="49" charset="-122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矩形 135171"/>
          <p:cNvSpPr/>
          <p:nvPr/>
        </p:nvSpPr>
        <p:spPr>
          <a:xfrm>
            <a:off x="304800" y="1268413"/>
            <a:ext cx="8675688" cy="33004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Ⅰ.</a:t>
            </a: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根据所给提示，用合适的单词填空。</a:t>
            </a:r>
            <a:br>
              <a:rPr lang="zh-CN" altLang="en-US" dirty="0">
                <a:solidFill>
                  <a:srgbClr val="7030A0"/>
                </a:solidFill>
                <a:latin typeface="+mn-ea"/>
                <a:ea typeface="+mn-ea"/>
              </a:rPr>
            </a:b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1. I think nobody likes _____ (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战争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) in the world.</a:t>
            </a:r>
            <a:b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</a:b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2. Alice often listens to _______ (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悦耳的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)music to relax.</a:t>
            </a:r>
            <a:b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</a:b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3. Don’t worry. We can ______ (</a:t>
            </a:r>
            <a:r>
              <a:rPr lang="zh-CN" altLang="en-US" sz="2800" dirty="0">
                <a:solidFill>
                  <a:schemeClr val="tx1"/>
                </a:solidFill>
                <a:ea typeface="宋体" panose="02010600030101010101" pitchFamily="2" charset="-122"/>
              </a:rPr>
              <a:t>抽出</a:t>
            </a: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) time to help you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chemeClr val="tx1"/>
                </a:solidFill>
                <a:ea typeface="宋体" panose="02010600030101010101" pitchFamily="2" charset="-122"/>
              </a:rPr>
              <a:t>    finish the work.</a:t>
            </a:r>
          </a:p>
        </p:txBody>
      </p:sp>
      <p:sp>
        <p:nvSpPr>
          <p:cNvPr id="135176" name="矩形 135175"/>
          <p:cNvSpPr>
            <a:spLocks noChangeArrowheads="1"/>
          </p:cNvSpPr>
          <p:nvPr/>
        </p:nvSpPr>
        <p:spPr bwMode="auto">
          <a:xfrm>
            <a:off x="3886200" y="2028825"/>
            <a:ext cx="73660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war</a:t>
            </a:r>
          </a:p>
        </p:txBody>
      </p:sp>
      <p:sp>
        <p:nvSpPr>
          <p:cNvPr id="135177" name="矩形 135176"/>
          <p:cNvSpPr>
            <a:spLocks noChangeArrowheads="1"/>
          </p:cNvSpPr>
          <p:nvPr/>
        </p:nvSpPr>
        <p:spPr bwMode="auto">
          <a:xfrm>
            <a:off x="3771900" y="2681288"/>
            <a:ext cx="1257300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smooth</a:t>
            </a:r>
          </a:p>
        </p:txBody>
      </p:sp>
      <p:sp>
        <p:nvSpPr>
          <p:cNvPr id="135178" name="矩形 135177"/>
          <p:cNvSpPr>
            <a:spLocks noChangeArrowheads="1"/>
          </p:cNvSpPr>
          <p:nvPr/>
        </p:nvSpPr>
        <p:spPr bwMode="auto">
          <a:xfrm>
            <a:off x="3962400" y="3290888"/>
            <a:ext cx="968375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spare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90863" y="590550"/>
            <a:ext cx="3157537" cy="74612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6" grpId="0"/>
      <p:bldP spid="135177" grpId="0"/>
      <p:bldP spid="13517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1"/>
          <p:cNvSpPr txBox="1">
            <a:spLocks noChangeArrowheads="1"/>
          </p:cNvSpPr>
          <p:nvPr/>
        </p:nvSpPr>
        <p:spPr bwMode="auto">
          <a:xfrm>
            <a:off x="268288" y="985838"/>
            <a:ext cx="8418512" cy="3414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sym typeface="+mn-ea"/>
              </a:rPr>
              <a:t>4.She prefers _______ (stay) at home to playing outside. 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sym typeface="+mn-ea"/>
              </a:rPr>
              <a:t>5.Both of Alice’s parents are ___________ (Australia). </a:t>
            </a:r>
            <a:endParaRPr lang="en-US" altLang="zh-CN" sz="270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sym typeface="+mn-ea"/>
              </a:rPr>
              <a:t>6. She likes singers who write their own_______ (lyric). </a:t>
            </a:r>
          </a:p>
          <a:p>
            <a:pPr algn="just">
              <a:lnSpc>
                <a:spcPct val="200000"/>
              </a:lnSpc>
              <a:spcBef>
                <a:spcPct val="5000"/>
              </a:spcBef>
              <a:buFont typeface="Arial" panose="020B0604020202020204" pitchFamily="34" charset="0"/>
              <a:buNone/>
            </a:pPr>
            <a:endParaRPr lang="zh-CN" altLang="en-US" sz="2700">
              <a:solidFill>
                <a:schemeClr val="tx1"/>
              </a:solidFill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303463" y="1276350"/>
            <a:ext cx="1500187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staying</a:t>
            </a:r>
            <a:endParaRPr lang="zh-CN" altLang="en-US" sz="400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78338" y="2052638"/>
            <a:ext cx="2216150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Australians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162675" y="2952750"/>
            <a:ext cx="100012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lyrics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"/>
          <p:cNvSpPr txBox="1">
            <a:spLocks noChangeArrowheads="1"/>
          </p:cNvSpPr>
          <p:nvPr/>
        </p:nvSpPr>
        <p:spPr bwMode="auto">
          <a:xfrm>
            <a:off x="533400" y="1384300"/>
            <a:ext cx="8261350" cy="276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just" defTabSz="685800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1. I like the music because I can sing along ______</a:t>
            </a:r>
            <a:r>
              <a:rPr lang="en-US" altLang="zh-CN" sz="27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it. </a:t>
            </a:r>
          </a:p>
          <a:p>
            <a:pPr defTabSz="685800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 A. to          B. with         C. for         D. On</a:t>
            </a:r>
          </a:p>
          <a:p>
            <a:pPr defTabSz="685800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2. Funny movies make me want to laugh and ______ </a:t>
            </a:r>
            <a:endParaRPr lang="en-US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defTabSz="685800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too much.</a:t>
            </a:r>
            <a:endParaRPr lang="en-US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defTabSz="685800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 A. don’t think               B. not to think    </a:t>
            </a:r>
            <a:endParaRPr lang="en-US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defTabSz="685800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    C. not think                  D. no think</a:t>
            </a:r>
            <a:endParaRPr lang="en-US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4754" name="文本框 2"/>
          <p:cNvSpPr txBox="1">
            <a:spLocks noChangeArrowheads="1"/>
          </p:cNvSpPr>
          <p:nvPr/>
        </p:nvSpPr>
        <p:spPr bwMode="auto">
          <a:xfrm>
            <a:off x="654050" y="752475"/>
            <a:ext cx="251142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Ⅱ.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单项</a:t>
            </a:r>
            <a:r>
              <a:rPr lang="zh-CN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sz="28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24898" r="26933" b="50000"/>
          <a:stretch>
            <a:fillRect/>
          </a:stretch>
        </p:blipFill>
        <p:spPr bwMode="auto">
          <a:xfrm>
            <a:off x="2514600" y="1885950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24898" r="26933" b="50000"/>
          <a:stretch>
            <a:fillRect/>
          </a:stretch>
        </p:blipFill>
        <p:spPr bwMode="auto">
          <a:xfrm>
            <a:off x="990600" y="3613150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1"/>
          <p:cNvSpPr>
            <a:spLocks noChangeArrowheads="1"/>
          </p:cNvSpPr>
          <p:nvPr/>
        </p:nvSpPr>
        <p:spPr bwMode="auto">
          <a:xfrm>
            <a:off x="762000" y="666750"/>
            <a:ext cx="7620000" cy="188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lnSpc>
                <a:spcPts val="3500"/>
              </a:lnSpc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3. Eric likes reading very much. He spends   </a:t>
            </a:r>
          </a:p>
          <a:p>
            <a:pPr defTabSz="685800">
              <a:lnSpc>
                <a:spcPts val="3500"/>
              </a:lnSpc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    every ________ moment he has in the library.</a:t>
            </a:r>
            <a:endParaRPr lang="zh-CN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defTabSz="685800">
              <a:lnSpc>
                <a:spcPts val="3500"/>
              </a:lnSpc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    A. nervous  			B. spare</a:t>
            </a:r>
            <a:endParaRPr lang="zh-CN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defTabSz="685800">
              <a:lnSpc>
                <a:spcPts val="3500"/>
              </a:lnSpc>
            </a:pPr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    C. boring  			        D. difficult</a:t>
            </a:r>
            <a:endParaRPr lang="zh-CN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6802" name="矩形 2"/>
          <p:cNvSpPr>
            <a:spLocks noChangeArrowheads="1"/>
          </p:cNvSpPr>
          <p:nvPr/>
        </p:nvSpPr>
        <p:spPr bwMode="auto">
          <a:xfrm>
            <a:off x="838200" y="2647950"/>
            <a:ext cx="7924800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4. In the newspaper, there are some people  </a:t>
            </a:r>
          </a:p>
          <a:p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   and things  ________ appeared in that movie.</a:t>
            </a:r>
            <a:endParaRPr lang="zh-CN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   A. which  			     B. who  		</a:t>
            </a:r>
          </a:p>
          <a:p>
            <a:r>
              <a:rPr lang="en-US" altLang="zh-CN" sz="2700">
                <a:solidFill>
                  <a:schemeClr val="tx1"/>
                </a:solidFill>
                <a:cs typeface="Times New Roman" panose="02020603050405020304" pitchFamily="18" charset="0"/>
              </a:rPr>
              <a:t>   C. what  		                D. that</a:t>
            </a:r>
            <a:endParaRPr lang="zh-CN" altLang="zh-CN" sz="270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4898" r="26933" b="50000"/>
          <a:stretch>
            <a:fillRect/>
          </a:stretch>
        </p:blipFill>
        <p:spPr bwMode="auto">
          <a:xfrm>
            <a:off x="4894263" y="1606550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24898" r="26933" b="50000"/>
          <a:stretch>
            <a:fillRect/>
          </a:stretch>
        </p:blipFill>
        <p:spPr bwMode="auto">
          <a:xfrm>
            <a:off x="4933950" y="3903663"/>
            <a:ext cx="3841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2"/>
          <p:cNvSpPr txBox="1">
            <a:spLocks noChangeArrowheads="1"/>
          </p:cNvSpPr>
          <p:nvPr/>
        </p:nvSpPr>
        <p:spPr bwMode="auto">
          <a:xfrm>
            <a:off x="639763" y="438150"/>
            <a:ext cx="2511425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Ⅲ.</a:t>
            </a:r>
            <a:r>
              <a:rPr lang="zh-CN" altLang="en-US" sz="28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翻译句子。</a:t>
            </a:r>
            <a:endParaRPr lang="zh-CN" altLang="zh-CN" sz="280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7826" name="矩形 2"/>
          <p:cNvSpPr>
            <a:spLocks noChangeArrowheads="1"/>
          </p:cNvSpPr>
          <p:nvPr/>
        </p:nvSpPr>
        <p:spPr bwMode="auto">
          <a:xfrm>
            <a:off x="639763" y="938213"/>
            <a:ext cx="7924800" cy="4437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1. Judy</a:t>
            </a:r>
            <a:r>
              <a:rPr lang="zh-CN" altLang="zh-CN">
                <a:solidFill>
                  <a:schemeClr val="tx1"/>
                </a:solidFill>
              </a:rPr>
              <a:t>更喜欢独自待在家里。</a:t>
            </a:r>
            <a:r>
              <a:rPr lang="en-US" altLang="zh-CN">
                <a:solidFill>
                  <a:schemeClr val="tx1"/>
                </a:solidFill>
              </a:rPr>
              <a:t> (prefer)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____________________________________________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2. </a:t>
            </a:r>
            <a:r>
              <a:rPr lang="zh-CN" altLang="zh-CN">
                <a:solidFill>
                  <a:schemeClr val="tx1"/>
                </a:solidFill>
              </a:rPr>
              <a:t>既然那样，我们将不再等</a:t>
            </a:r>
            <a:r>
              <a:rPr lang="en-US" altLang="zh-CN">
                <a:solidFill>
                  <a:schemeClr val="tx1"/>
                </a:solidFill>
              </a:rPr>
              <a:t>Rick</a:t>
            </a:r>
            <a:r>
              <a:rPr lang="zh-CN" altLang="zh-CN">
                <a:solidFill>
                  <a:schemeClr val="tx1"/>
                </a:solidFill>
              </a:rPr>
              <a:t>了。</a:t>
            </a:r>
            <a:r>
              <a:rPr lang="en-US" altLang="zh-CN">
                <a:solidFill>
                  <a:schemeClr val="tx1"/>
                </a:solidFill>
              </a:rPr>
              <a:t> (in that case)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____________________________________________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3. </a:t>
            </a:r>
            <a:r>
              <a:rPr lang="zh-CN" altLang="zh-CN">
                <a:solidFill>
                  <a:schemeClr val="tx1"/>
                </a:solidFill>
              </a:rPr>
              <a:t>我想我将会在一小时内完成这项工作。</a:t>
            </a:r>
            <a:r>
              <a:rPr lang="en-US" altLang="zh-CN">
                <a:solidFill>
                  <a:schemeClr val="tx1"/>
                </a:solidFill>
              </a:rPr>
              <a:t> (suppose)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_____________________________________________</a:t>
            </a: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4. </a:t>
            </a:r>
            <a:r>
              <a:rPr lang="zh-CN" altLang="zh-CN">
                <a:solidFill>
                  <a:schemeClr val="tx1"/>
                </a:solidFill>
              </a:rPr>
              <a:t>这就是上周日</a:t>
            </a:r>
            <a:r>
              <a:rPr lang="en-US" altLang="zh-CN">
                <a:solidFill>
                  <a:schemeClr val="tx1"/>
                </a:solidFill>
              </a:rPr>
              <a:t>Sam</a:t>
            </a:r>
            <a:r>
              <a:rPr lang="zh-CN" altLang="zh-CN">
                <a:solidFill>
                  <a:schemeClr val="tx1"/>
                </a:solidFill>
              </a:rPr>
              <a:t>买的书。</a:t>
            </a:r>
            <a:r>
              <a:rPr lang="en-US" altLang="zh-CN">
                <a:solidFill>
                  <a:schemeClr val="tx1"/>
                </a:solidFill>
              </a:rPr>
              <a:t> (that)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____________________________________________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5. </a:t>
            </a:r>
            <a:r>
              <a:rPr lang="zh-CN" altLang="zh-CN">
                <a:solidFill>
                  <a:schemeClr val="tx1"/>
                </a:solidFill>
              </a:rPr>
              <a:t>你认识正在和老师说话的那个女孩吗？</a:t>
            </a:r>
            <a:r>
              <a:rPr lang="en-US" altLang="zh-CN">
                <a:solidFill>
                  <a:schemeClr val="tx1"/>
                </a:solidFill>
              </a:rPr>
              <a:t> (who)</a:t>
            </a:r>
            <a:endParaRPr lang="zh-CN" altLang="zh-CN">
              <a:solidFill>
                <a:schemeClr val="tx1"/>
              </a:solidFill>
            </a:endParaRPr>
          </a:p>
          <a:p>
            <a:pPr>
              <a:lnSpc>
                <a:spcPts val="3100"/>
              </a:lnSpc>
            </a:pPr>
            <a:r>
              <a:rPr lang="en-US" altLang="zh-CN">
                <a:solidFill>
                  <a:schemeClr val="tx1"/>
                </a:solidFill>
              </a:rPr>
              <a:t>____________________________________________</a:t>
            </a:r>
            <a:endParaRPr lang="zh-CN" altLang="zh-CN">
              <a:solidFill>
                <a:schemeClr val="tx1"/>
              </a:solidFill>
            </a:endParaRPr>
          </a:p>
          <a:p>
            <a:endParaRPr lang="zh-CN" altLang="zh-CN">
              <a:solidFill>
                <a:schemeClr val="tx1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4400" y="1276350"/>
            <a:ext cx="62785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 Judy prefers to stay at home alone.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85825" y="2114550"/>
            <a:ext cx="6858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In that case, we won’t wait for Rick any longer.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39800" y="2903538"/>
            <a:ext cx="67548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I suppose I’ll finish doing the work in an hour.</a:t>
            </a:r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85825" y="3692525"/>
            <a:ext cx="73644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This is the book that Sam bought last Sunday.</a:t>
            </a:r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85813" y="4476750"/>
            <a:ext cx="69088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Do you know the girl who is talking to the teacher?</a:t>
            </a:r>
            <a:endParaRPr lang="zh-CN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9607" y="1123988"/>
            <a:ext cx="72498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700" dirty="0">
                <a:solidFill>
                  <a:schemeClr val="tx1"/>
                </a:solidFill>
                <a:ea typeface="黑体" panose="02010609060101010101" pitchFamily="49" charset="-122"/>
              </a:rPr>
              <a:t>People in cold areas ______ warm colours to calm colours in their homes. 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700" dirty="0">
                <a:solidFill>
                  <a:schemeClr val="tx1"/>
                </a:solidFill>
                <a:ea typeface="黑体" panose="02010609060101010101" pitchFamily="49" charset="-122"/>
              </a:rPr>
              <a:t>A. protect                      B. prefer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700" dirty="0">
                <a:solidFill>
                  <a:schemeClr val="tx1"/>
                </a:solidFill>
                <a:ea typeface="黑体" panose="02010609060101010101" pitchFamily="49" charset="-122"/>
              </a:rPr>
              <a:t>C. pronounce                D. practise</a:t>
            </a:r>
            <a:endParaRPr lang="zh-CN" altLang="zh-CN" sz="2700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78850" name="TextBox 1"/>
          <p:cNvSpPr txBox="1">
            <a:spLocks noChangeArrowheads="1"/>
          </p:cNvSpPr>
          <p:nvPr/>
        </p:nvSpPr>
        <p:spPr bwMode="auto">
          <a:xfrm>
            <a:off x="449596" y="539622"/>
            <a:ext cx="25542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234544" y="3562324"/>
            <a:ext cx="4038600" cy="1196975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B05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句意为“寒冷地区的人们相对冷色调衣服，更喜欢在家里穿暖色调衣服。”</a:t>
            </a:r>
            <a:r>
              <a:rPr lang="en-US" altLang="zh-CN" sz="1600" b="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prefer</a:t>
            </a:r>
            <a:r>
              <a:rPr lang="zh-CN" altLang="en-US" sz="1600" b="0" kern="0" dirty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，意为“更喜欢”。 </a:t>
            </a:r>
          </a:p>
        </p:txBody>
      </p:sp>
      <p:sp>
        <p:nvSpPr>
          <p:cNvPr id="5" name=" 2050"/>
          <p:cNvSpPr/>
          <p:nvPr/>
        </p:nvSpPr>
        <p:spPr bwMode="auto">
          <a:xfrm>
            <a:off x="4141519" y="2495551"/>
            <a:ext cx="1176338" cy="582613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7043"/>
          <p:cNvSpPr>
            <a:spLocks noTextEdit="1"/>
          </p:cNvSpPr>
          <p:nvPr/>
        </p:nvSpPr>
        <p:spPr>
          <a:xfrm>
            <a:off x="731626" y="590601"/>
            <a:ext cx="3649879" cy="684301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3600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Free talk</a:t>
            </a:r>
            <a:endParaRPr lang="zh-CN" altLang="en-US" sz="3600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5400" y="1428780"/>
            <a:ext cx="6324600" cy="3252493"/>
          </a:xfrm>
          <a:prstGeom prst="rect">
            <a:avLst/>
          </a:prstGeom>
          <a:ln w="3810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Do you know this song?</a:t>
            </a: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Will you want to dance when you 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listen to it?</a:t>
            </a: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What’s your favorite music?</a:t>
            </a:r>
          </a:p>
          <a:p>
            <a:pPr marL="457200" indent="-457200"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kind of music do you like?</a:t>
            </a:r>
          </a:p>
        </p:txBody>
      </p:sp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36193"/>
          <p:cNvSpPr txBox="1">
            <a:spLocks noChangeArrowheads="1"/>
          </p:cNvSpPr>
          <p:nvPr/>
        </p:nvSpPr>
        <p:spPr bwMode="auto">
          <a:xfrm>
            <a:off x="609600" y="1565275"/>
            <a:ext cx="7705725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8" rIns="68577" bIns="34288">
            <a:spAutoFit/>
          </a:bodyPr>
          <a:lstStyle/>
          <a:p>
            <a:pPr marL="457200" indent="-457200"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Preview the new words and expressions.</a:t>
            </a:r>
          </a:p>
          <a:p>
            <a:pPr marL="457200" indent="-457200"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>Make a survey. </a:t>
            </a:r>
          </a:p>
        </p:txBody>
      </p:sp>
      <p:sp>
        <p:nvSpPr>
          <p:cNvPr id="99330" name="文本框 3"/>
          <p:cNvSpPr txBox="1"/>
          <p:nvPr/>
        </p:nvSpPr>
        <p:spPr>
          <a:xfrm>
            <a:off x="3021013" y="588963"/>
            <a:ext cx="3022600" cy="91598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</a:p>
        </p:txBody>
      </p:sp>
      <p:graphicFrame>
        <p:nvGraphicFramePr>
          <p:cNvPr id="27682" name="Group 34"/>
          <p:cNvGraphicFramePr>
            <a:graphicFrameLocks noGrp="1"/>
          </p:cNvGraphicFramePr>
          <p:nvPr/>
        </p:nvGraphicFramePr>
        <p:xfrm>
          <a:off x="1066892" y="2647948"/>
          <a:ext cx="7086518" cy="1904950"/>
        </p:xfrm>
        <a:graphic>
          <a:graphicData uri="http://schemas.openxmlformats.org/drawingml/2006/table">
            <a:tbl>
              <a:tblPr/>
              <a:tblGrid>
                <a:gridCol w="1783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0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3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Favorite </a:t>
                      </a:r>
                      <a:r>
                        <a:rPr kumimoji="0" lang="en-US" altLang="zh-CN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music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Favorite singers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 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 B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 C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2"/>
          <p:cNvSpPr>
            <a:spLocks noChangeArrowheads="1"/>
          </p:cNvSpPr>
          <p:nvPr/>
        </p:nvSpPr>
        <p:spPr bwMode="auto">
          <a:xfrm>
            <a:off x="1219200" y="547688"/>
            <a:ext cx="7162800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  <a:buFont typeface="Arial" panose="020B0604020202020204" pitchFamily="34" charset="0"/>
              <a:buNone/>
            </a:pPr>
            <a:r>
              <a:rPr lang="en-US" altLang="zh-CN" sz="2700" dirty="0">
                <a:solidFill>
                  <a:srgbClr val="0000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kind of music do you like? Look at the picture and circle the sentences you agree with. Then write your own sentence.</a:t>
            </a:r>
          </a:p>
        </p:txBody>
      </p:sp>
      <p:sp>
        <p:nvSpPr>
          <p:cNvPr id="15366" name="文本框 15365"/>
          <p:cNvSpPr txBox="1">
            <a:spLocks noChangeArrowheads="1"/>
          </p:cNvSpPr>
          <p:nvPr/>
        </p:nvSpPr>
        <p:spPr bwMode="auto">
          <a:xfrm>
            <a:off x="5076825" y="2647950"/>
            <a:ext cx="3457575" cy="1146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Your sentence: I like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music that _______.</a:t>
            </a:r>
          </a:p>
        </p:txBody>
      </p:sp>
      <p:sp>
        <p:nvSpPr>
          <p:cNvPr id="34819" name="椭圆 15373"/>
          <p:cNvSpPr>
            <a:spLocks noChangeArrowheads="1"/>
          </p:cNvSpPr>
          <p:nvPr/>
        </p:nvSpPr>
        <p:spPr bwMode="auto">
          <a:xfrm>
            <a:off x="3810000" y="942975"/>
            <a:ext cx="1066800" cy="377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" name="单圆角矩形 9"/>
          <p:cNvSpPr/>
          <p:nvPr/>
        </p:nvSpPr>
        <p:spPr bwMode="auto">
          <a:xfrm>
            <a:off x="533400" y="763588"/>
            <a:ext cx="625475" cy="588962"/>
          </a:xfrm>
          <a:prstGeom prst="round1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3200" dirty="0">
                <a:solidFill>
                  <a:schemeClr val="bg1"/>
                </a:solidFill>
              </a:rPr>
              <a:t>1a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34821" name="Picture 2" descr="G:\resource\U09\jpg\A_1a.jpg"/>
          <p:cNvPicPr>
            <a:picLocks noChangeAspect="1" noChangeArrowheads="1"/>
          </p:cNvPicPr>
          <p:nvPr/>
        </p:nvPicPr>
        <p:blipFill>
          <a:blip r:embed="rId3"/>
          <a:srcRect l="2313" t="7326" r="1846" b="6702"/>
          <a:stretch>
            <a:fillRect/>
          </a:stretch>
        </p:blipFill>
        <p:spPr bwMode="auto">
          <a:xfrm>
            <a:off x="603250" y="1900238"/>
            <a:ext cx="4214813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圆角矩形标注 5125"/>
          <p:cNvSpPr/>
          <p:nvPr/>
        </p:nvSpPr>
        <p:spPr>
          <a:xfrm>
            <a:off x="533400" y="1654175"/>
            <a:ext cx="3551238" cy="971550"/>
          </a:xfrm>
          <a:prstGeom prst="wedgeRoundRectCallout">
            <a:avLst>
              <a:gd name="adj1" fmla="val 16474"/>
              <a:gd name="adj2" fmla="val 5022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fontAlgn="auto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tx1"/>
                </a:solidFill>
                <a:ea typeface="+mn-ea"/>
              </a:rPr>
              <a:t>What kind of music do you like? </a:t>
            </a:r>
            <a:endParaRPr lang="en-US" altLang="zh-CN" sz="2800" noProof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32" name="圆角矩形标注 5131"/>
          <p:cNvSpPr/>
          <p:nvPr/>
        </p:nvSpPr>
        <p:spPr>
          <a:xfrm>
            <a:off x="5265738" y="1514475"/>
            <a:ext cx="3116262" cy="1111250"/>
          </a:xfrm>
          <a:prstGeom prst="wedgeRoundRectCallout">
            <a:avLst>
              <a:gd name="adj1" fmla="val -23123"/>
              <a:gd name="adj2" fmla="val 508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tx1"/>
                </a:solidFill>
                <a:ea typeface="+mn-ea"/>
              </a:rPr>
              <a:t>I like music </a:t>
            </a:r>
            <a:r>
              <a:rPr lang="en-US" altLang="zh-CN" sz="2800" noProof="1">
                <a:solidFill>
                  <a:srgbClr val="FF0000"/>
                </a:solidFill>
                <a:ea typeface="+mn-ea"/>
              </a:rPr>
              <a:t>that I can </a:t>
            </a:r>
            <a:r>
              <a:rPr lang="en-US" altLang="zh-CN" sz="2800" u="sng" noProof="1">
                <a:solidFill>
                  <a:srgbClr val="FF0000"/>
                </a:solidFill>
                <a:ea typeface="+mn-ea"/>
              </a:rPr>
              <a:t>dance to</a:t>
            </a:r>
            <a:r>
              <a:rPr lang="en-US" altLang="zh-CN" sz="2800" noProof="1">
                <a:solidFill>
                  <a:srgbClr val="FF0000"/>
                </a:solidFill>
                <a:ea typeface="+mn-ea"/>
              </a:rPr>
              <a:t>.</a:t>
            </a:r>
            <a:endParaRPr lang="en-US" altLang="zh-CN" sz="2800" noProof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135" name="圆角矩形标注 5134"/>
          <p:cNvSpPr/>
          <p:nvPr/>
        </p:nvSpPr>
        <p:spPr>
          <a:xfrm>
            <a:off x="5920740" y="3111818"/>
            <a:ext cx="1810227" cy="541497"/>
          </a:xfrm>
          <a:prstGeom prst="wedgeRoundRectCallout">
            <a:avLst>
              <a:gd name="adj1" fmla="val -24870"/>
              <a:gd name="adj2" fmla="val -115199"/>
              <a:gd name="adj3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b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随之跳舞</a:t>
            </a:r>
          </a:p>
        </p:txBody>
      </p:sp>
      <p:sp>
        <p:nvSpPr>
          <p:cNvPr id="36869" name="矩形 1"/>
          <p:cNvSpPr>
            <a:spLocks noChangeArrowheads="1"/>
          </p:cNvSpPr>
          <p:nvPr/>
        </p:nvSpPr>
        <p:spPr bwMode="auto">
          <a:xfrm>
            <a:off x="960438" y="742950"/>
            <a:ext cx="39163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/>
              <a:t>Do you like music?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7190" t="15408" r="29150" b="14391"/>
          <a:stretch>
            <a:fillRect/>
          </a:stretch>
        </p:blipFill>
        <p:spPr bwMode="auto">
          <a:xfrm>
            <a:off x="3505200" y="2649538"/>
            <a:ext cx="2286000" cy="218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/>
      <p:bldP spid="51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文本框 6153"/>
          <p:cNvSpPr txBox="1">
            <a:spLocks noChangeArrowheads="1"/>
          </p:cNvSpPr>
          <p:nvPr/>
        </p:nvSpPr>
        <p:spPr bwMode="auto">
          <a:xfrm>
            <a:off x="609600" y="895350"/>
            <a:ext cx="662940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/>
              <a:t>I </a:t>
            </a:r>
            <a:r>
              <a:rPr lang="en-US" altLang="zh-CN" sz="2800" u="sng"/>
              <a:t>prefer</a:t>
            </a:r>
            <a:r>
              <a:rPr lang="en-US" altLang="zh-CN" sz="2800"/>
              <a:t> music </a:t>
            </a:r>
            <a:r>
              <a:rPr lang="en-US" altLang="zh-CN" sz="2800">
                <a:solidFill>
                  <a:srgbClr val="FF0000"/>
                </a:solidFill>
              </a:rPr>
              <a:t>that I can </a:t>
            </a:r>
            <a:r>
              <a:rPr lang="en-US" altLang="zh-CN" sz="2800" u="sng">
                <a:solidFill>
                  <a:srgbClr val="FF0000"/>
                </a:solidFill>
              </a:rPr>
              <a:t>sing along with.</a:t>
            </a:r>
            <a:r>
              <a:rPr lang="en-US" altLang="zh-CN" sz="2800"/>
              <a:t> </a:t>
            </a:r>
          </a:p>
        </p:txBody>
      </p:sp>
      <p:sp>
        <p:nvSpPr>
          <p:cNvPr id="6157" name="圆角矩形标注 6156"/>
          <p:cNvSpPr/>
          <p:nvPr/>
        </p:nvSpPr>
        <p:spPr>
          <a:xfrm>
            <a:off x="6096000" y="1684338"/>
            <a:ext cx="1782763" cy="485775"/>
          </a:xfrm>
          <a:prstGeom prst="wedgeRoundRectCallout">
            <a:avLst>
              <a:gd name="adj1" fmla="val -46321"/>
              <a:gd name="adj2" fmla="val -101773"/>
              <a:gd name="adj3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zh-CN" altLang="en-US" b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随之歌唱</a:t>
            </a:r>
          </a:p>
        </p:txBody>
      </p:sp>
      <p:sp>
        <p:nvSpPr>
          <p:cNvPr id="6160" name="圆角矩形标注 6159"/>
          <p:cNvSpPr/>
          <p:nvPr/>
        </p:nvSpPr>
        <p:spPr>
          <a:xfrm>
            <a:off x="762000" y="1725613"/>
            <a:ext cx="1944688" cy="485775"/>
          </a:xfrm>
          <a:prstGeom prst="wedgeRoundRectCallout">
            <a:avLst>
              <a:gd name="adj1" fmla="val -17972"/>
              <a:gd name="adj2" fmla="val -140685"/>
              <a:gd name="adj3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en-US" altLang="zh-CN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v</a:t>
            </a:r>
            <a:r>
              <a:rPr lang="en-US" altLang="zh-CN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b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更喜欢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5450" y="1558925"/>
            <a:ext cx="3124200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ldLvl="0" animBg="1"/>
      <p:bldP spid="616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title"/>
          </p:nvPr>
        </p:nvSpPr>
        <p:spPr bwMode="auto">
          <a:xfrm>
            <a:off x="1490663" y="993775"/>
            <a:ext cx="5130800" cy="582613"/>
          </a:xfr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I like music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that has great 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lyrics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7180" name="圆角矩形标注 7179"/>
          <p:cNvSpPr/>
          <p:nvPr/>
        </p:nvSpPr>
        <p:spPr>
          <a:xfrm>
            <a:off x="5407025" y="1838325"/>
            <a:ext cx="1890713" cy="485775"/>
          </a:xfrm>
          <a:prstGeom prst="wedgeRoundRectCallout">
            <a:avLst>
              <a:gd name="adj1" fmla="val -22042"/>
              <a:gd name="adj2" fmla="val -119681"/>
              <a:gd name="adj3" fmla="val 16667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r>
              <a:rPr lang="en-US" altLang="zh-CN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n.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 (</a:t>
            </a:r>
            <a:r>
              <a:rPr lang="en-US" altLang="zh-CN" i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pl.</a:t>
            </a:r>
            <a:r>
              <a:rPr lang="en-US" altLang="zh-CN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) </a:t>
            </a:r>
            <a:r>
              <a:rPr lang="zh-CN" altLang="en-US" b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歌词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3871"/>
          <a:stretch>
            <a:fillRect/>
          </a:stretch>
        </p:blipFill>
        <p:spPr bwMode="auto">
          <a:xfrm>
            <a:off x="2743200" y="2081213"/>
            <a:ext cx="24384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8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内容占位符 12290"/>
          <p:cNvSpPr>
            <a:spLocks noGrp="1"/>
          </p:cNvSpPr>
          <p:nvPr>
            <p:ph idx="1"/>
          </p:nvPr>
        </p:nvSpPr>
        <p:spPr bwMode="auto">
          <a:xfrm>
            <a:off x="1803400" y="666750"/>
            <a:ext cx="5537200" cy="6985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like music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isn’t too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loud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1025" y="1200150"/>
            <a:ext cx="267017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uiExpand="1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1996</Words>
  <Application>Microsoft Office PowerPoint</Application>
  <PresentationFormat>全屏显示(16:9)</PresentationFormat>
  <Paragraphs>261</Paragraphs>
  <Slides>41</Slides>
  <Notes>9</Notes>
  <HiddenSlides>0</HiddenSlides>
  <MMClips>6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Al Bayan</vt:lpstr>
      <vt:lpstr>等线</vt:lpstr>
      <vt:lpstr>方正粗圆简体</vt:lpstr>
      <vt:lpstr>黑体</vt:lpstr>
      <vt:lpstr>宋体</vt:lpstr>
      <vt:lpstr>微软雅黑</vt:lpstr>
      <vt:lpstr>Arial</vt:lpstr>
      <vt:lpstr>Arial Narrow</vt:lpstr>
      <vt:lpstr>Calibri</vt:lpstr>
      <vt:lpstr>Calibri Light</vt:lpstr>
      <vt:lpstr>Comic Sans MS</vt:lpstr>
      <vt:lpstr>Impact</vt:lpstr>
      <vt:lpstr>Times New Roman</vt:lpstr>
      <vt:lpstr>Wingdings</vt:lpstr>
      <vt:lpstr>1_Office 主题</vt:lpstr>
      <vt:lpstr>《七彩课堂》课件模板（新）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 like music that has great lyrics.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Make conversations using the information in 2a and 2b.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CHBJY</dc:creator>
  <cp:lastModifiedBy>ma xiaojie</cp:lastModifiedBy>
  <cp:revision>385</cp:revision>
  <dcterms:created xsi:type="dcterms:W3CDTF">2015-05-25T06:24:00Z</dcterms:created>
  <dcterms:modified xsi:type="dcterms:W3CDTF">2022-10-28T07:40:01Z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2052-10.8.2.6543</vt:lpwstr>
  </property>
</Properties>
</file>