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40"/>
  </p:notesMasterIdLst>
  <p:handoutMasterIdLst>
    <p:handoutMasterId r:id="rId41"/>
  </p:handoutMasterIdLst>
  <p:sldIdLst>
    <p:sldId id="335" r:id="rId3"/>
    <p:sldId id="32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91" r:id="rId28"/>
    <p:sldId id="292" r:id="rId29"/>
    <p:sldId id="284" r:id="rId30"/>
    <p:sldId id="285" r:id="rId31"/>
    <p:sldId id="286" r:id="rId32"/>
    <p:sldId id="287" r:id="rId33"/>
    <p:sldId id="288" r:id="rId34"/>
    <p:sldId id="289" r:id="rId35"/>
    <p:sldId id="337" r:id="rId36"/>
    <p:sldId id="334" r:id="rId37"/>
    <p:sldId id="290" r:id="rId38"/>
    <p:sldId id="336"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86">
          <p15:clr>
            <a:srgbClr val="A4A3A4"/>
          </p15:clr>
        </p15:guide>
        <p15:guide id="2" pos="287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04" d="100"/>
          <a:sy n="104" d="100"/>
        </p:scale>
        <p:origin x="177" y="54"/>
      </p:cViewPr>
      <p:guideLst>
        <p:guide orient="horz" pos="1686"/>
        <p:guide pos="2873"/>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2022/10/27</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a:t>
            </a:fld>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2022/10/27</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4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a:prstGeom prst="rect">
            <a:avLst/>
          </a:prstGeo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8787"/>
            <a:ext cx="2057400" cy="273931"/>
          </a:xfrm>
          <a:prstGeom prst="rect">
            <a:avLst/>
          </a:prstGeom>
        </p:spPr>
        <p:txBody>
          <a:bodyPr/>
          <a:lstStyle/>
          <a:p>
            <a:fld id="{82F288E0-7875-42C4-84C8-98DBBD3BF4D2}" type="datetimeFigureOut">
              <a:rPr lang="zh-CN" altLang="en-US" smtClean="0">
                <a:solidFill>
                  <a:prstClr val="black">
                    <a:tint val="75000"/>
                  </a:prstClr>
                </a:solidFill>
              </a:rPr>
              <a:t>2022/10/27</a:t>
            </a:fld>
            <a:endParaRPr lang="zh-CN" altLang="en-US">
              <a:solidFill>
                <a:prstClr val="black">
                  <a:tint val="75000"/>
                </a:prstClr>
              </a:solidFill>
            </a:endParaRPr>
          </a:p>
        </p:txBody>
      </p:sp>
      <p:sp>
        <p:nvSpPr>
          <p:cNvPr id="5" name="页脚占位符 4"/>
          <p:cNvSpPr>
            <a:spLocks noGrp="1"/>
          </p:cNvSpPr>
          <p:nvPr>
            <p:ph type="ftr" sz="quarter" idx="11"/>
          </p:nvPr>
        </p:nvSpPr>
        <p:spPr>
          <a:xfrm>
            <a:off x="3028950" y="4768787"/>
            <a:ext cx="3086100" cy="273931"/>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457950" y="4768787"/>
            <a:ext cx="2057400" cy="273931"/>
          </a:xfrm>
          <a:prstGeom prst="rect">
            <a:avLst/>
          </a:prstGeom>
        </p:spPr>
        <p:txBody>
          <a:bodyPr/>
          <a:lstStyle/>
          <a:p>
            <a:fld id="{7D9BB5D0-35E4-459D-AEF3-FE4D7C45CC19}"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5"/>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noProof="1"/>
              <a:t>单击此处编辑母版副标题样式</a:t>
            </a:r>
          </a:p>
        </p:txBody>
      </p:sp>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4"/>
            <a:ext cx="8229481" cy="3395416"/>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41055" y="-1588"/>
            <a:ext cx="916305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44"/>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九年级第十单元"/>
          <p:cNvPicPr>
            <a:picLocks noChangeAspect="1"/>
          </p:cNvPicPr>
          <p:nvPr/>
        </p:nvPicPr>
        <p:blipFill>
          <a:blip r:embed="rId2"/>
          <a:stretch>
            <a:fillRect/>
          </a:stretch>
        </p:blipFill>
        <p:spPr>
          <a:xfrm>
            <a:off x="0" y="0"/>
            <a:ext cx="9144000" cy="5144655"/>
          </a:xfrm>
          <a:prstGeom prst="rect">
            <a:avLst/>
          </a:prstGeom>
        </p:spPr>
      </p:pic>
      <p:pic>
        <p:nvPicPr>
          <p:cNvPr id="7" name="图片 6" descr="初中七彩图标"/>
          <p:cNvPicPr>
            <a:picLocks noChangeAspect="1"/>
          </p:cNvPicPr>
          <p:nvPr/>
        </p:nvPicPr>
        <p:blipFill>
          <a:blip r:embed="rId3"/>
          <a:stretch>
            <a:fillRect/>
          </a:stretch>
        </p:blipFill>
        <p:spPr>
          <a:xfrm>
            <a:off x="7425872" y="61585"/>
            <a:ext cx="1426936" cy="576134"/>
          </a:xfrm>
          <a:prstGeom prst="rect">
            <a:avLst/>
          </a:prstGeom>
        </p:spPr>
      </p:pic>
      <p:sp>
        <p:nvSpPr>
          <p:cNvPr id="6" name="文本框 5"/>
          <p:cNvSpPr txBox="1"/>
          <p:nvPr/>
        </p:nvSpPr>
        <p:spPr>
          <a:xfrm>
            <a:off x="2360295" y="3120390"/>
            <a:ext cx="4613910" cy="491490"/>
          </a:xfrm>
          <a:prstGeom prst="rect">
            <a:avLst/>
          </a:prstGeom>
          <a:noFill/>
          <a:effectLst>
            <a:outerShdw dist="381000" dir="3600000" sx="105000" sy="105000" algn="t" rotWithShape="0">
              <a:srgbClr val="000000">
                <a:alpha val="22000"/>
              </a:srgbClr>
            </a:outerShdw>
          </a:effectLst>
        </p:spPr>
        <p:txBody>
          <a:bodyPr wrap="square" rtlCol="0">
            <a:spAutoFit/>
          </a:bodyPr>
          <a:lstStyle/>
          <a:p>
            <a:pPr algn="ctr"/>
            <a:r>
              <a:rPr lang="en-US" altLang="zh-CN" sz="2600" b="1" dirty="0">
                <a:solidFill>
                  <a:srgbClr val="ED7D31">
                    <a:lumMod val="60000"/>
                    <a:lumOff val="40000"/>
                  </a:srgbClr>
                </a:solidFill>
                <a:effectLst>
                  <a:outerShdw blurRad="50800" dist="38100" algn="l" rotWithShape="0">
                    <a:prstClr val="black">
                      <a:alpha val="40000"/>
                    </a:prstClr>
                  </a:outerShdw>
                </a:effectLst>
                <a:latin typeface="Al Bayan"/>
                <a:ea typeface="华康勘亭流W9(P)" panose="03000900000000000000" charset="-122"/>
                <a:cs typeface="Arial Black" panose="020B0A04020102020204" pitchFamily="34" charset="0"/>
              </a:rPr>
              <a:t>Section B 3a-Self Check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文本框 41985"/>
          <p:cNvSpPr txBox="1"/>
          <p:nvPr/>
        </p:nvSpPr>
        <p:spPr>
          <a:xfrm>
            <a:off x="2343150" y="1600650"/>
            <a:ext cx="4457700" cy="299085"/>
          </a:xfrm>
          <a:prstGeom prst="rect">
            <a:avLst/>
          </a:prstGeom>
          <a:noFill/>
          <a:ln w="9525">
            <a:noFill/>
          </a:ln>
        </p:spPr>
        <p:txBody>
          <a:bodyPr anchor="t">
            <a:spAutoFit/>
          </a:bodyPr>
          <a:lstStyle/>
          <a:p>
            <a:pPr>
              <a:spcBef>
                <a:spcPct val="50000"/>
              </a:spcBef>
            </a:pPr>
            <a:endParaRPr lang="zh-CN" altLang="en-US" sz="1350" b="0" u="sng" dirty="0">
              <a:solidFill>
                <a:schemeClr val="tx1"/>
              </a:solidFill>
              <a:latin typeface="Arial" panose="020B0604020202020204" pitchFamily="34" charset="0"/>
              <a:ea typeface="宋体" panose="02010600030101010101" pitchFamily="2" charset="-122"/>
            </a:endParaRPr>
          </a:p>
        </p:txBody>
      </p:sp>
      <p:sp>
        <p:nvSpPr>
          <p:cNvPr id="12290" name="矩形 41986"/>
          <p:cNvSpPr/>
          <p:nvPr/>
        </p:nvSpPr>
        <p:spPr>
          <a:xfrm>
            <a:off x="597462" y="743400"/>
            <a:ext cx="8152482" cy="3970318"/>
          </a:xfrm>
          <a:prstGeom prst="rect">
            <a:avLst/>
          </a:prstGeom>
          <a:solidFill>
            <a:schemeClr val="accent6">
              <a:lumMod val="20000"/>
              <a:lumOff val="80000"/>
            </a:schemeClr>
          </a:solidFill>
          <a:ln w="9525">
            <a:noFill/>
          </a:ln>
        </p:spPr>
        <p:txBody>
          <a:bodyPr wrap="square" anchor="t">
            <a:spAutoFit/>
          </a:bodyPr>
          <a:lstStyle/>
          <a:p>
            <a:r>
              <a:rPr lang="en-US" altLang="zh-CN" sz="2800" b="1" dirty="0">
                <a:solidFill>
                  <a:schemeClr val="tx1"/>
                </a:solidFill>
                <a:latin typeface="Comic Sans MS" panose="030F0702030302020204" pitchFamily="66" charset="0"/>
                <a:ea typeface="宋体" panose="02010600030101010101" pitchFamily="2" charset="-122"/>
              </a:rPr>
              <a:t>In our house, </a:t>
            </a:r>
            <a:r>
              <a:rPr lang="en-US" altLang="zh-CN" sz="2800" b="1" dirty="0">
                <a:solidFill>
                  <a:srgbClr val="0066FF"/>
                </a:solidFill>
                <a:latin typeface="Comic Sans MS" panose="030F0702030302020204" pitchFamily="66" charset="0"/>
                <a:ea typeface="宋体" panose="02010600030101010101" pitchFamily="2" charset="-122"/>
              </a:rPr>
              <a:t>you’re supposed</a:t>
            </a:r>
            <a:r>
              <a:rPr lang="zh-CN" altLang="en-US" sz="2800" b="1" dirty="0">
                <a:solidFill>
                  <a:srgbClr val="0066FF"/>
                </a:solidFill>
                <a:latin typeface="Comic Sans MS" panose="030F0702030302020204" pitchFamily="66" charset="0"/>
                <a:ea typeface="宋体" panose="02010600030101010101" pitchFamily="2" charset="-122"/>
              </a:rPr>
              <a:t> </a:t>
            </a:r>
            <a:r>
              <a:rPr lang="en-US" altLang="zh-CN" sz="2800" b="1" dirty="0">
                <a:solidFill>
                  <a:srgbClr val="0066FF"/>
                </a:solidFill>
                <a:latin typeface="Comic Sans MS" panose="030F0702030302020204" pitchFamily="66" charset="0"/>
                <a:ea typeface="宋体" panose="02010600030101010101" pitchFamily="2" charset="-122"/>
              </a:rPr>
              <a:t>to</a:t>
            </a:r>
            <a:r>
              <a:rPr lang="en-US" altLang="zh-CN" sz="2800" b="1" dirty="0">
                <a:latin typeface="Comic Sans MS" panose="030F0702030302020204" pitchFamily="66" charset="0"/>
                <a:ea typeface="宋体" panose="02010600030101010101" pitchFamily="2" charset="-122"/>
              </a:rPr>
              <a:t>_________</a:t>
            </a:r>
          </a:p>
          <a:p>
            <a:r>
              <a:rPr lang="en-US" altLang="zh-CN" sz="2800" b="1" dirty="0">
                <a:latin typeface="Comic Sans MS" panose="030F0702030302020204" pitchFamily="66" charset="0"/>
                <a:ea typeface="宋体" panose="02010600030101010101" pitchFamily="2" charset="-122"/>
              </a:rPr>
              <a:t>___________________________________</a:t>
            </a:r>
            <a:endParaRPr lang="en-US" altLang="zh-CN" sz="2800" b="1" dirty="0">
              <a:solidFill>
                <a:schemeClr val="tx1"/>
              </a:solidFill>
              <a:latin typeface="Comic Sans MS" panose="030F0702030302020204" pitchFamily="66" charset="0"/>
              <a:ea typeface="宋体" panose="02010600030101010101" pitchFamily="2" charset="-122"/>
            </a:endParaRPr>
          </a:p>
          <a:p>
            <a:r>
              <a:rPr lang="en-US" altLang="zh-CN" sz="2800" b="1" dirty="0">
                <a:solidFill>
                  <a:schemeClr val="tx1"/>
                </a:solidFill>
                <a:latin typeface="Comic Sans MS" panose="030F0702030302020204" pitchFamily="66" charset="0"/>
                <a:ea typeface="宋体" panose="02010600030101010101" pitchFamily="2" charset="-122"/>
              </a:rPr>
              <a:t>When you go out with people, you should</a:t>
            </a:r>
          </a:p>
          <a:p>
            <a:r>
              <a:rPr lang="en-US" altLang="zh-CN" sz="2800" b="1" dirty="0">
                <a:solidFill>
                  <a:schemeClr val="tx1"/>
                </a:solidFill>
                <a:latin typeface="Comic Sans MS" panose="030F0702030302020204" pitchFamily="66" charset="0"/>
                <a:ea typeface="宋体" panose="02010600030101010101" pitchFamily="2" charset="-122"/>
              </a:rPr>
              <a:t>___________________________________</a:t>
            </a:r>
          </a:p>
          <a:p>
            <a:r>
              <a:rPr lang="en-US" altLang="zh-CN" sz="2800" b="1" dirty="0">
                <a:solidFill>
                  <a:schemeClr val="tx1"/>
                </a:solidFill>
                <a:latin typeface="Comic Sans MS" panose="030F0702030302020204" pitchFamily="66" charset="0"/>
                <a:ea typeface="宋体" panose="02010600030101010101" pitchFamily="2" charset="-122"/>
              </a:rPr>
              <a:t>Have a safe trip, and I look forward to meeting you soon! </a:t>
            </a:r>
          </a:p>
          <a:p>
            <a:endParaRPr lang="en-US" altLang="zh-CN" sz="2800" b="1" dirty="0">
              <a:solidFill>
                <a:schemeClr val="tx1"/>
              </a:solidFill>
              <a:latin typeface="Comic Sans MS" panose="030F0702030302020204" pitchFamily="66" charset="0"/>
              <a:ea typeface="宋体" panose="02010600030101010101" pitchFamily="2" charset="-122"/>
            </a:endParaRPr>
          </a:p>
          <a:p>
            <a:r>
              <a:rPr lang="en-US" altLang="zh-CN" sz="2800" b="1" dirty="0">
                <a:solidFill>
                  <a:schemeClr val="tx1"/>
                </a:solidFill>
                <a:latin typeface="Comic Sans MS" panose="030F0702030302020204" pitchFamily="66" charset="0"/>
                <a:ea typeface="宋体" panose="02010600030101010101" pitchFamily="2" charset="-122"/>
              </a:rPr>
              <a:t>Best wishes,</a:t>
            </a:r>
            <a:endParaRPr lang="zh-CN" altLang="en-US" sz="2800" b="1" dirty="0">
              <a:solidFill>
                <a:schemeClr val="tx1"/>
              </a:solidFill>
              <a:latin typeface="Comic Sans MS" panose="030F0702030302020204" pitchFamily="66" charset="0"/>
              <a:ea typeface="宋体" panose="02010600030101010101" pitchFamily="2" charset="-122"/>
            </a:endParaRPr>
          </a:p>
          <a:p>
            <a:r>
              <a:rPr lang="en-US" altLang="zh-CN" sz="2800" b="1" dirty="0">
                <a:solidFill>
                  <a:schemeClr val="tx1"/>
                </a:solidFill>
                <a:latin typeface="Comic Sans MS" panose="030F0702030302020204" pitchFamily="66" charset="0"/>
                <a:ea typeface="宋体" panose="02010600030101010101" pitchFamily="2" charset="-122"/>
              </a:rPr>
              <a:t>______________</a:t>
            </a:r>
          </a:p>
        </p:txBody>
      </p:sp>
      <p:pic>
        <p:nvPicPr>
          <p:cNvPr id="2050" name="Picture 2"/>
          <p:cNvPicPr>
            <a:picLocks noChangeAspect="1" noChangeArrowheads="1"/>
          </p:cNvPicPr>
          <p:nvPr/>
        </p:nvPicPr>
        <p:blipFill>
          <a:blip r:embed="rId2"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6713355" y="3089710"/>
            <a:ext cx="1573996" cy="1392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p:nvPr/>
        </p:nvSpPr>
        <p:spPr>
          <a:xfrm>
            <a:off x="2352275" y="782147"/>
            <a:ext cx="5822156" cy="1384995"/>
          </a:xfrm>
          <a:prstGeom prst="rect">
            <a:avLst/>
          </a:prstGeom>
          <a:noFill/>
          <a:ln w="9525">
            <a:noFill/>
          </a:ln>
        </p:spPr>
        <p:txBody>
          <a:bodyPr>
            <a:spAutoFit/>
          </a:bodyPr>
          <a:lstStyle/>
          <a:p>
            <a:pPr algn="just">
              <a:buFont typeface="Arial" panose="020B0604020202020204" pitchFamily="34" charset="0"/>
            </a:pPr>
            <a:r>
              <a:rPr lang="en-US" altLang="zh-CN" sz="2800" b="1" dirty="0">
                <a:solidFill>
                  <a:srgbClr val="002060"/>
                </a:solidFill>
                <a:latin typeface="Times New Roman" panose="02020603050405020304" pitchFamily="18" charset="0"/>
                <a:cs typeface="Times New Roman" panose="02020603050405020304" pitchFamily="18" charset="0"/>
              </a:rPr>
              <a:t>(1) </a:t>
            </a:r>
            <a:r>
              <a:rPr lang="zh-CN" altLang="en-US" sz="2800" b="1" dirty="0">
                <a:solidFill>
                  <a:srgbClr val="002060"/>
                </a:solidFill>
                <a:latin typeface="Times New Roman" panose="02020603050405020304" pitchFamily="18" charset="0"/>
                <a:cs typeface="Times New Roman" panose="02020603050405020304" pitchFamily="18" charset="0"/>
              </a:rPr>
              <a:t>体裁</a:t>
            </a:r>
            <a:r>
              <a:rPr lang="en-US" altLang="zh-CN" sz="2800" b="1" dirty="0">
                <a:solidFill>
                  <a:srgbClr val="002060"/>
                </a:solidFill>
                <a:latin typeface="Times New Roman" panose="02020603050405020304" pitchFamily="18" charset="0"/>
                <a:cs typeface="Times New Roman" panose="02020603050405020304" pitchFamily="18" charset="0"/>
              </a:rPr>
              <a:t>: </a:t>
            </a:r>
            <a:r>
              <a:rPr lang="zh-CN" altLang="en-US" sz="2800" b="1" dirty="0">
                <a:solidFill>
                  <a:srgbClr val="002060"/>
                </a:solidFill>
                <a:latin typeface="Times New Roman" panose="02020603050405020304" pitchFamily="18" charset="0"/>
                <a:cs typeface="Times New Roman" panose="02020603050405020304" pitchFamily="18" charset="0"/>
              </a:rPr>
              <a:t>书信体应用文。</a:t>
            </a:r>
          </a:p>
          <a:p>
            <a:pPr algn="just">
              <a:buFont typeface="Arial" panose="020B0604020202020204" pitchFamily="34" charset="0"/>
            </a:pPr>
            <a:r>
              <a:rPr lang="en-US" altLang="zh-CN" sz="2800" b="1" dirty="0">
                <a:solidFill>
                  <a:srgbClr val="002060"/>
                </a:solidFill>
                <a:latin typeface="Times New Roman" panose="02020603050405020304" pitchFamily="18" charset="0"/>
                <a:cs typeface="Times New Roman" panose="02020603050405020304" pitchFamily="18" charset="0"/>
              </a:rPr>
              <a:t>(2) </a:t>
            </a:r>
            <a:r>
              <a:rPr lang="zh-CN" altLang="en-US" sz="2800" b="1" dirty="0">
                <a:solidFill>
                  <a:srgbClr val="002060"/>
                </a:solidFill>
                <a:latin typeface="Times New Roman" panose="02020603050405020304" pitchFamily="18" charset="0"/>
                <a:cs typeface="Times New Roman" panose="02020603050405020304" pitchFamily="18" charset="0"/>
              </a:rPr>
              <a:t>人称</a:t>
            </a:r>
            <a:r>
              <a:rPr lang="en-US" altLang="zh-CN" sz="2800" b="1" dirty="0">
                <a:solidFill>
                  <a:srgbClr val="002060"/>
                </a:solidFill>
                <a:latin typeface="Times New Roman" panose="02020603050405020304" pitchFamily="18" charset="0"/>
                <a:cs typeface="Times New Roman" panose="02020603050405020304" pitchFamily="18" charset="0"/>
              </a:rPr>
              <a:t>: </a:t>
            </a:r>
            <a:r>
              <a:rPr lang="zh-CN" altLang="en-US" sz="2800" b="1" dirty="0">
                <a:solidFill>
                  <a:srgbClr val="002060"/>
                </a:solidFill>
                <a:latin typeface="Times New Roman" panose="02020603050405020304" pitchFamily="18" charset="0"/>
                <a:cs typeface="Times New Roman" panose="02020603050405020304" pitchFamily="18" charset="0"/>
              </a:rPr>
              <a:t>第二人称。</a:t>
            </a:r>
          </a:p>
          <a:p>
            <a:pPr algn="just">
              <a:buFont typeface="Arial" panose="020B0604020202020204" pitchFamily="34" charset="0"/>
            </a:pPr>
            <a:r>
              <a:rPr lang="en-US" altLang="zh-CN" sz="2800" b="1" dirty="0">
                <a:solidFill>
                  <a:srgbClr val="002060"/>
                </a:solidFill>
                <a:latin typeface="Times New Roman" panose="02020603050405020304" pitchFamily="18" charset="0"/>
                <a:cs typeface="Times New Roman" panose="02020603050405020304" pitchFamily="18" charset="0"/>
              </a:rPr>
              <a:t>(3) </a:t>
            </a:r>
            <a:r>
              <a:rPr lang="zh-CN" altLang="en-US" sz="2800" b="1" dirty="0">
                <a:solidFill>
                  <a:srgbClr val="002060"/>
                </a:solidFill>
                <a:latin typeface="Times New Roman" panose="02020603050405020304" pitchFamily="18" charset="0"/>
                <a:cs typeface="Times New Roman" panose="02020603050405020304" pitchFamily="18" charset="0"/>
              </a:rPr>
              <a:t>时态</a:t>
            </a:r>
            <a:r>
              <a:rPr lang="en-US" altLang="zh-CN" sz="2800" b="1" dirty="0">
                <a:solidFill>
                  <a:srgbClr val="002060"/>
                </a:solidFill>
                <a:latin typeface="Times New Roman" panose="02020603050405020304" pitchFamily="18" charset="0"/>
                <a:cs typeface="Times New Roman" panose="02020603050405020304" pitchFamily="18" charset="0"/>
              </a:rPr>
              <a:t>: </a:t>
            </a:r>
            <a:r>
              <a:rPr lang="zh-CN" altLang="en-US" sz="2800" b="1" dirty="0">
                <a:solidFill>
                  <a:srgbClr val="002060"/>
                </a:solidFill>
                <a:latin typeface="Times New Roman" panose="02020603050405020304" pitchFamily="18" charset="0"/>
                <a:cs typeface="Times New Roman" panose="02020603050405020304" pitchFamily="18" charset="0"/>
              </a:rPr>
              <a:t>一般现在时。</a:t>
            </a:r>
            <a:endParaRPr lang="zh-CN" altLang="en-US" sz="2800" b="1" dirty="0">
              <a:solidFill>
                <a:srgbClr val="002060"/>
              </a:solidFill>
              <a:latin typeface="Times New Roman" panose="02020603050405020304" pitchFamily="18" charset="0"/>
              <a:ea typeface="Times New Roman" panose="02020603050405020304" pitchFamily="18" charset="0"/>
            </a:endParaRPr>
          </a:p>
        </p:txBody>
      </p:sp>
      <p:sp>
        <p:nvSpPr>
          <p:cNvPr id="78851" name="Text Box 2"/>
          <p:cNvSpPr txBox="1"/>
          <p:nvPr/>
        </p:nvSpPr>
        <p:spPr>
          <a:xfrm>
            <a:off x="44701" y="2627467"/>
            <a:ext cx="2322587" cy="695575"/>
          </a:xfrm>
          <a:prstGeom prst="rect">
            <a:avLst/>
          </a:prstGeom>
          <a:noFill/>
          <a:ln w="9525">
            <a:noFill/>
          </a:ln>
        </p:spPr>
        <p:txBody>
          <a:bodyPr wrap="square">
            <a:spAutoFit/>
          </a:bodyPr>
          <a:lstStyle/>
          <a:p>
            <a:pPr>
              <a:lnSpc>
                <a:spcPct val="140000"/>
              </a:lnSpc>
              <a:buFont typeface="Arial" panose="020B0604020202020204" pitchFamily="34" charset="0"/>
            </a:pPr>
            <a:r>
              <a:rPr lang="en-US" altLang="zh-CN" sz="2800" b="1" dirty="0">
                <a:solidFill>
                  <a:srgbClr val="FF0000"/>
                </a:solidFill>
                <a:latin typeface="+mn-ea"/>
                <a:cs typeface="Times New Roman" panose="02020603050405020304" pitchFamily="18" charset="0"/>
              </a:rPr>
              <a:t>【</a:t>
            </a:r>
            <a:r>
              <a:rPr lang="zh-CN" altLang="en-US" sz="2800" b="1" dirty="0">
                <a:solidFill>
                  <a:srgbClr val="FF0000"/>
                </a:solidFill>
                <a:latin typeface="+mn-ea"/>
                <a:cs typeface="Times New Roman" panose="02020603050405020304" pitchFamily="18" charset="0"/>
              </a:rPr>
              <a:t>写</a:t>
            </a:r>
            <a:r>
              <a:rPr lang="zh-CN" altLang="en-US" sz="2800" b="1" dirty="0">
                <a:solidFill>
                  <a:srgbClr val="FF0000"/>
                </a:solidFill>
                <a:latin typeface="Times New Roman" panose="02020603050405020304" pitchFamily="18" charset="0"/>
                <a:cs typeface="Times New Roman" panose="02020603050405020304" pitchFamily="18" charset="0"/>
              </a:rPr>
              <a:t>作模板</a:t>
            </a:r>
            <a:r>
              <a:rPr lang="en-US" altLang="zh-CN" sz="2800" b="1" dirty="0">
                <a:solidFill>
                  <a:srgbClr val="FF0000"/>
                </a:solidFill>
                <a:latin typeface="Times New Roman" panose="02020603050405020304" pitchFamily="18" charset="0"/>
                <a:cs typeface="Times New Roman" panose="02020603050405020304" pitchFamily="18" charset="0"/>
              </a:rPr>
              <a:t>】</a:t>
            </a:r>
          </a:p>
        </p:txBody>
      </p:sp>
      <p:pic>
        <p:nvPicPr>
          <p:cNvPr id="9220" name="Image0202.jpeg"/>
          <p:cNvPicPr>
            <a:picLocks noChangeAspect="1"/>
          </p:cNvPicPr>
          <p:nvPr/>
        </p:nvPicPr>
        <p:blipFill>
          <a:blip r:embed="rId3" cstate="print"/>
          <a:stretch>
            <a:fillRect/>
          </a:stretch>
        </p:blipFill>
        <p:spPr>
          <a:xfrm>
            <a:off x="2423621" y="2172135"/>
            <a:ext cx="5618560" cy="2627709"/>
          </a:xfrm>
          <a:prstGeom prst="rect">
            <a:avLst/>
          </a:prstGeom>
          <a:noFill/>
          <a:ln w="9525">
            <a:noFill/>
          </a:ln>
        </p:spPr>
      </p:pic>
      <p:sp>
        <p:nvSpPr>
          <p:cNvPr id="78853" name="矩形 1"/>
          <p:cNvSpPr/>
          <p:nvPr/>
        </p:nvSpPr>
        <p:spPr>
          <a:xfrm>
            <a:off x="28186" y="1068316"/>
            <a:ext cx="2339102" cy="629981"/>
          </a:xfrm>
          <a:prstGeom prst="rect">
            <a:avLst/>
          </a:prstGeom>
          <a:noFill/>
          <a:ln w="9525">
            <a:noFill/>
          </a:ln>
        </p:spPr>
        <p:txBody>
          <a:bodyPr wrap="none">
            <a:spAutoFit/>
          </a:bodyPr>
          <a:lstStyle/>
          <a:p>
            <a:pPr>
              <a:lnSpc>
                <a:spcPct val="140000"/>
              </a:lnSpc>
              <a:buFont typeface="Arial" panose="020B0604020202020204" pitchFamily="34" charset="0"/>
            </a:pPr>
            <a:r>
              <a:rPr lang="en-US" altLang="zh-CN" sz="2800" b="1" dirty="0">
                <a:solidFill>
                  <a:srgbClr val="FF0000"/>
                </a:solidFill>
                <a:latin typeface="Times New Roman" panose="02020603050405020304" pitchFamily="18" charset="0"/>
                <a:cs typeface="Times New Roman" panose="02020603050405020304" pitchFamily="18" charset="0"/>
              </a:rPr>
              <a:t>【</a:t>
            </a:r>
            <a:r>
              <a:rPr lang="zh-CN" altLang="en-US" sz="2800" b="1" dirty="0">
                <a:solidFill>
                  <a:srgbClr val="FF0000"/>
                </a:solidFill>
                <a:latin typeface="Times New Roman" panose="02020603050405020304" pitchFamily="18" charset="0"/>
                <a:cs typeface="Times New Roman" panose="02020603050405020304" pitchFamily="18" charset="0"/>
              </a:rPr>
              <a:t>思路点拨</a:t>
            </a:r>
            <a:r>
              <a:rPr lang="en-US" altLang="zh-CN" sz="2800" b="1" dirty="0">
                <a:solidFill>
                  <a:srgbClr val="FF0000"/>
                </a:solidFill>
                <a:latin typeface="Times New Roman" panose="02020603050405020304" pitchFamily="18" charset="0"/>
                <a:cs typeface="Times New Roman" panose="02020603050405020304" pitchFamily="18" charset="0"/>
              </a:rPr>
              <a:t>】</a:t>
            </a:r>
            <a:endParaRPr lang="en-US" altLang="zh-CN" sz="2800" b="1" dirty="0">
              <a:solidFill>
                <a:srgbClr val="000000"/>
              </a:solidFill>
              <a:latin typeface="Times New Roman" panose="02020603050405020304" pitchFamily="18" charset="0"/>
              <a:ea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8853"/>
                                        </p:tgtEl>
                                        <p:attrNameLst>
                                          <p:attrName>style.visibility</p:attrName>
                                        </p:attrNameLst>
                                      </p:cBhvr>
                                      <p:to>
                                        <p:strVal val="visible"/>
                                      </p:to>
                                    </p:set>
                                    <p:animEffect transition="in" filter="fade">
                                      <p:cBhvr>
                                        <p:cTn id="7" dur="500"/>
                                        <p:tgtEl>
                                          <p:spTgt spid="788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8850"/>
                                        </p:tgtEl>
                                        <p:attrNameLst>
                                          <p:attrName>style.visibility</p:attrName>
                                        </p:attrNameLst>
                                      </p:cBhvr>
                                      <p:to>
                                        <p:strVal val="visible"/>
                                      </p:to>
                                    </p:set>
                                    <p:animEffect transition="in" filter="fade">
                                      <p:cBhvr>
                                        <p:cTn id="12" dur="500"/>
                                        <p:tgtEl>
                                          <p:spTgt spid="788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8851"/>
                                        </p:tgtEl>
                                        <p:attrNameLst>
                                          <p:attrName>style.visibility</p:attrName>
                                        </p:attrNameLst>
                                      </p:cBhvr>
                                      <p:to>
                                        <p:strVal val="visible"/>
                                      </p:to>
                                    </p:set>
                                    <p:animEffect transition="in" filter="fade">
                                      <p:cBhvr>
                                        <p:cTn id="17" dur="500"/>
                                        <p:tgtEl>
                                          <p:spTgt spid="788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220"/>
                                        </p:tgtEl>
                                        <p:attrNameLst>
                                          <p:attrName>style.visibility</p:attrName>
                                        </p:attrNameLst>
                                      </p:cBhvr>
                                      <p:to>
                                        <p:strVal val="visible"/>
                                      </p:to>
                                    </p:set>
                                    <p:animEffect transition="in" filter="fade">
                                      <p:cBhvr>
                                        <p:cTn id="2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1" grpId="0"/>
      <p:bldP spid="788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矩形 1"/>
          <p:cNvSpPr/>
          <p:nvPr/>
        </p:nvSpPr>
        <p:spPr>
          <a:xfrm>
            <a:off x="631481" y="679287"/>
            <a:ext cx="8113686" cy="4371646"/>
          </a:xfrm>
          <a:prstGeom prst="rect">
            <a:avLst/>
          </a:prstGeom>
          <a:noFill/>
          <a:ln w="9525">
            <a:noFill/>
          </a:ln>
        </p:spPr>
        <p:txBody>
          <a:bodyPr wrap="square">
            <a:spAutoFit/>
          </a:bodyPr>
          <a:lstStyle/>
          <a:p>
            <a:pPr algn="l" fontAlgn="auto">
              <a:lnSpc>
                <a:spcPct val="120000"/>
              </a:lnSpc>
              <a:buClr>
                <a:srgbClr val="0066CC"/>
              </a:buClr>
              <a:buFont typeface="Arial" panose="020B0604020202020204" pitchFamily="34" charset="0"/>
            </a:pPr>
            <a:r>
              <a:rPr lang="en-US" altLang="zh-CN" sz="2600" b="1" dirty="0">
                <a:solidFill>
                  <a:srgbClr val="002060"/>
                </a:solidFill>
                <a:latin typeface="Times New Roman" panose="02020603050405020304" pitchFamily="18" charset="0"/>
              </a:rPr>
              <a:t>Dear Ivan,</a:t>
            </a:r>
          </a:p>
          <a:p>
            <a:pPr algn="l" fontAlgn="auto">
              <a:lnSpc>
                <a:spcPct val="120000"/>
              </a:lnSpc>
              <a:buClr>
                <a:srgbClr val="0066CC"/>
              </a:buClr>
              <a:buFont typeface="Arial" panose="020B0604020202020204" pitchFamily="34" charset="0"/>
            </a:pPr>
            <a:r>
              <a:rPr lang="en-US" altLang="zh-CN" sz="2600" b="1" dirty="0">
                <a:solidFill>
                  <a:srgbClr val="002060"/>
                </a:solidFill>
                <a:latin typeface="Times New Roman" panose="02020603050405020304" pitchFamily="18" charset="0"/>
              </a:rPr>
              <a:t>You must be excited about coming to China soon. Let me give you some suggestions and advice about Chinese customs. When you’re eating at the table, it’s impolite to start eating first if there are older people at the table. You should let them start first. When you are eating with chopsticks, it is impolite to point at other people with your chopsticks. It is also impolite to stick your chopsticks into the bowl of rice and leave them there.</a:t>
            </a:r>
          </a:p>
        </p:txBody>
      </p:sp>
      <p:sp>
        <p:nvSpPr>
          <p:cNvPr id="79875" name="Text Box 2"/>
          <p:cNvSpPr txBox="1"/>
          <p:nvPr/>
        </p:nvSpPr>
        <p:spPr>
          <a:xfrm>
            <a:off x="3779873" y="234864"/>
            <a:ext cx="1816902" cy="705578"/>
          </a:xfrm>
          <a:prstGeom prst="rect">
            <a:avLst/>
          </a:prstGeom>
          <a:noFill/>
          <a:ln w="9525">
            <a:noFill/>
          </a:ln>
        </p:spPr>
        <p:txBody>
          <a:bodyPr wrap="square">
            <a:spAutoFit/>
          </a:bodyPr>
          <a:lstStyle/>
          <a:p>
            <a:pPr algn="just">
              <a:lnSpc>
                <a:spcPct val="140000"/>
              </a:lnSpc>
              <a:buFont typeface="Arial" panose="020B0604020202020204" pitchFamily="34" charset="0"/>
            </a:pPr>
            <a:r>
              <a:rPr lang="en-US" altLang="zh-CN"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Times New Roman" panose="02020603050405020304" pitchFamily="18" charset="0"/>
                <a:cs typeface="Times New Roman" panose="02020603050405020304" pitchFamily="18" charset="0"/>
              </a:rPr>
              <a:t>Sample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fade">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矩形 1"/>
          <p:cNvSpPr/>
          <p:nvPr/>
        </p:nvSpPr>
        <p:spPr>
          <a:xfrm>
            <a:off x="502794" y="578299"/>
            <a:ext cx="8044439" cy="4228850"/>
          </a:xfrm>
          <a:prstGeom prst="rect">
            <a:avLst/>
          </a:prstGeom>
          <a:noFill/>
          <a:ln w="9525">
            <a:noFill/>
          </a:ln>
        </p:spPr>
        <p:txBody>
          <a:bodyPr wrap="square">
            <a:spAutoFit/>
          </a:bodyPr>
          <a:lstStyle/>
          <a:p>
            <a:pPr algn="l" fontAlgn="auto">
              <a:lnSpc>
                <a:spcPct val="120000"/>
              </a:lnSpc>
              <a:buClr>
                <a:srgbClr val="0066CC"/>
              </a:buClr>
              <a:buSzTx/>
              <a:buFont typeface="Arial" panose="020B0604020202020204" pitchFamily="34" charset="0"/>
              <a:buNone/>
            </a:pPr>
            <a:r>
              <a:rPr lang="en-US" altLang="zh-CN" sz="2800" b="1" dirty="0">
                <a:solidFill>
                  <a:srgbClr val="002060"/>
                </a:solidFill>
                <a:latin typeface="Times New Roman" panose="02020603050405020304" pitchFamily="18" charset="0"/>
              </a:rPr>
              <a:t>In our house, you’re supposed to take off your shoes before you enter the house or just inside the front door. In our culture, we don’t usually hug or kiss people. When you go out with people, you should tell the hostess where you are going, who you are going with and when you will come back. In our culture, the hostess will worry a lot about the safety of her guests, so a polite guest will always let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fade">
                                      <p:cBhvr>
                                        <p:cTn id="7" dur="500"/>
                                        <p:tgtEl>
                                          <p:spTgt spid="8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矩形 1"/>
          <p:cNvSpPr/>
          <p:nvPr/>
        </p:nvSpPr>
        <p:spPr>
          <a:xfrm>
            <a:off x="1146216" y="1025422"/>
            <a:ext cx="7637861" cy="3060325"/>
          </a:xfrm>
          <a:prstGeom prst="rect">
            <a:avLst/>
          </a:prstGeom>
          <a:noFill/>
          <a:ln w="9525">
            <a:noFill/>
          </a:ln>
        </p:spPr>
        <p:txBody>
          <a:bodyPr wrap="square">
            <a:spAutoFit/>
          </a:bodyPr>
          <a:lstStyle/>
          <a:p>
            <a:pPr>
              <a:buClr>
                <a:srgbClr val="0066CC"/>
              </a:buClr>
            </a:pPr>
            <a:r>
              <a:rPr lang="en-US" altLang="zh-CN" sz="2800" b="1" dirty="0">
                <a:solidFill>
                  <a:srgbClr val="002060"/>
                </a:solidFill>
                <a:latin typeface="Times New Roman" panose="02020603050405020304" pitchFamily="18" charset="0"/>
              </a:rPr>
              <a:t>her know these things.</a:t>
            </a:r>
          </a:p>
          <a:p>
            <a:pPr algn="l">
              <a:buClr>
                <a:srgbClr val="0066CC"/>
              </a:buClr>
              <a:buFont typeface="Arial" panose="020B0604020202020204" pitchFamily="34" charset="0"/>
            </a:pPr>
            <a:r>
              <a:rPr lang="en-US" altLang="zh-CN" sz="2800" b="1" dirty="0">
                <a:solidFill>
                  <a:srgbClr val="002060"/>
                </a:solidFill>
                <a:latin typeface="Times New Roman" panose="02020603050405020304" pitchFamily="18" charset="0"/>
              </a:rPr>
              <a:t>Have a safe trip, and I look forward to meeting you soon!</a:t>
            </a:r>
          </a:p>
          <a:p>
            <a:pPr algn="l">
              <a:lnSpc>
                <a:spcPts val="3840"/>
              </a:lnSpc>
              <a:spcBef>
                <a:spcPts val="600"/>
              </a:spcBef>
              <a:spcAft>
                <a:spcPts val="600"/>
              </a:spcAft>
              <a:buClr>
                <a:srgbClr val="0066CC"/>
              </a:buClr>
              <a:buFont typeface="Arial" panose="020B0604020202020204" pitchFamily="34" charset="0"/>
            </a:pPr>
            <a:endParaRPr lang="en-US" altLang="zh-CN" sz="2800" b="1" dirty="0">
              <a:solidFill>
                <a:srgbClr val="002060"/>
              </a:solidFill>
              <a:latin typeface="Times New Roman" panose="02020603050405020304" pitchFamily="18" charset="0"/>
            </a:endParaRPr>
          </a:p>
          <a:p>
            <a:pPr algn="l">
              <a:lnSpc>
                <a:spcPct val="120000"/>
              </a:lnSpc>
              <a:buClr>
                <a:srgbClr val="0066CC"/>
              </a:buClr>
              <a:buSzTx/>
              <a:buFont typeface="Arial" panose="020B0604020202020204" pitchFamily="34" charset="0"/>
              <a:buNone/>
            </a:pPr>
            <a:r>
              <a:rPr lang="en-US" altLang="zh-CN" sz="2800" b="1" dirty="0">
                <a:solidFill>
                  <a:srgbClr val="002060"/>
                </a:solidFill>
                <a:latin typeface="Times New Roman" panose="02020603050405020304" pitchFamily="18" charset="0"/>
              </a:rPr>
              <a:t>Best wishes,</a:t>
            </a:r>
          </a:p>
          <a:p>
            <a:pPr algn="l">
              <a:lnSpc>
                <a:spcPct val="120000"/>
              </a:lnSpc>
              <a:buClr>
                <a:srgbClr val="0066CC"/>
              </a:buClr>
              <a:buSzTx/>
              <a:buFont typeface="Arial" panose="020B0604020202020204" pitchFamily="34" charset="0"/>
              <a:buNone/>
            </a:pPr>
            <a:r>
              <a:rPr lang="en-US" altLang="zh-CN" sz="2800" b="1" dirty="0">
                <a:solidFill>
                  <a:srgbClr val="002060"/>
                </a:solidFill>
                <a:latin typeface="Times New Roman" panose="02020603050405020304" pitchFamily="18" charset="0"/>
              </a:rPr>
              <a:t>Xiao Wei</a:t>
            </a:r>
          </a:p>
        </p:txBody>
      </p:sp>
      <p:pic>
        <p:nvPicPr>
          <p:cNvPr id="81923" name="Picture 2" descr="http://img2.imgtn.bdimg.com/it/u=2957589060,134196260&amp;fm=21&amp;gp=0.jpg"/>
          <p:cNvPicPr>
            <a:picLocks noChangeAspect="1"/>
          </p:cNvPicPr>
          <p:nvPr/>
        </p:nvPicPr>
        <p:blipFill>
          <a:blip r:embed="rId3" cstate="print"/>
          <a:stretch>
            <a:fillRect/>
          </a:stretch>
        </p:blipFill>
        <p:spPr>
          <a:xfrm>
            <a:off x="4865239" y="2321241"/>
            <a:ext cx="2811066" cy="1764506"/>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fade">
                                      <p:cBhvr>
                                        <p:cTn id="7" dur="5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55290" y="661683"/>
            <a:ext cx="1826141" cy="584775"/>
          </a:xfrm>
          <a:prstGeom prst="rect">
            <a:avLst/>
          </a:prstGeom>
        </p:spPr>
        <p:txBody>
          <a:bodyPr wrap="none">
            <a:spAutoFit/>
          </a:bodyPr>
          <a:lstStyle/>
          <a:p>
            <a:r>
              <a:rPr lang="zh-CN" altLang="en-US" sz="3200" b="1" dirty="0">
                <a:solidFill>
                  <a:srgbClr val="7030A0"/>
                </a:solidFill>
                <a:latin typeface="+mn-ea"/>
              </a:rPr>
              <a:t>写作训练</a:t>
            </a:r>
          </a:p>
        </p:txBody>
      </p:sp>
      <p:sp>
        <p:nvSpPr>
          <p:cNvPr id="3" name="矩形 2"/>
          <p:cNvSpPr/>
          <p:nvPr/>
        </p:nvSpPr>
        <p:spPr>
          <a:xfrm>
            <a:off x="628473" y="1395313"/>
            <a:ext cx="7941370" cy="3323987"/>
          </a:xfrm>
          <a:prstGeom prst="rect">
            <a:avLst/>
          </a:prstGeom>
        </p:spPr>
        <p:txBody>
          <a:bodyPr wrap="square">
            <a:spAutoFit/>
          </a:bodyPr>
          <a:lstStyle/>
          <a:p>
            <a:pPr>
              <a:lnSpc>
                <a:spcPct val="150000"/>
              </a:lnSpc>
            </a:pPr>
            <a:r>
              <a:rPr lang="zh-CN" altLang="en-US" sz="2800" b="1" dirty="0">
                <a:solidFill>
                  <a:srgbClr val="002060"/>
                </a:solidFill>
                <a:latin typeface="Times New Roman" panose="02020603050405020304" pitchFamily="18" charset="0"/>
                <a:cs typeface="Times New Roman" panose="02020603050405020304" pitchFamily="18" charset="0"/>
              </a:rPr>
              <a:t>      假如你叫李彤，你的笔友 </a:t>
            </a:r>
            <a:r>
              <a:rPr lang="en-US" altLang="zh-CN" sz="2800" b="1" dirty="0">
                <a:solidFill>
                  <a:srgbClr val="002060"/>
                </a:solidFill>
                <a:latin typeface="Times New Roman" panose="02020603050405020304" pitchFamily="18" charset="0"/>
                <a:cs typeface="Times New Roman" panose="02020603050405020304" pitchFamily="18" charset="0"/>
              </a:rPr>
              <a:t>Paul </a:t>
            </a:r>
            <a:r>
              <a:rPr lang="zh-CN" altLang="en-US" sz="2800" b="1" dirty="0">
                <a:solidFill>
                  <a:srgbClr val="002060"/>
                </a:solidFill>
                <a:latin typeface="Times New Roman" panose="02020603050405020304" pitchFamily="18" charset="0"/>
                <a:cs typeface="Times New Roman" panose="02020603050405020304" pitchFamily="18" charset="0"/>
              </a:rPr>
              <a:t>要来中国学习一段时间， 在到中国之前， 他想了解中国的风俗习惯， 请你给他写封信，讲述一些中国的风俗习惯，告诉他不要紧张。 内容提示：可以从见面问好、餐桌礼仪等方面介绍。</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txBox="1">
            <a:spLocks noRot="1"/>
          </p:cNvSpPr>
          <p:nvPr/>
        </p:nvSpPr>
        <p:spPr>
          <a:xfrm>
            <a:off x="462708" y="803241"/>
            <a:ext cx="8344408" cy="3642304"/>
          </a:xfrm>
          <a:prstGeom prst="rect">
            <a:avLst/>
          </a:prstGeom>
          <a:noFill/>
          <a:ln w="9525">
            <a:noFill/>
          </a:ln>
        </p:spPr>
        <p:txBody>
          <a:bodyPr/>
          <a:lstStyle/>
          <a:p>
            <a:pPr algn="l" fontAlgn="auto">
              <a:lnSpc>
                <a:spcPct val="120000"/>
              </a:lnSpc>
              <a:buFont typeface="Wingdings" panose="05000000000000000000" pitchFamily="2" charset="2"/>
            </a:pPr>
            <a:r>
              <a:rPr lang="en-US" altLang="zh-CN" sz="2600" b="1" dirty="0">
                <a:solidFill>
                  <a:srgbClr val="002060"/>
                </a:solidFill>
                <a:latin typeface="Times New Roman" panose="02020603050405020304" pitchFamily="18" charset="0"/>
              </a:rPr>
              <a:t>Dear Paul, </a:t>
            </a:r>
          </a:p>
          <a:p>
            <a:pPr algn="l" fontAlgn="auto">
              <a:lnSpc>
                <a:spcPct val="120000"/>
              </a:lnSpc>
              <a:buFont typeface="Wingdings" panose="05000000000000000000" pitchFamily="2" charset="2"/>
            </a:pPr>
            <a:r>
              <a:rPr lang="en-US" altLang="zh-CN" sz="2600" b="1" dirty="0">
                <a:solidFill>
                  <a:srgbClr val="002060"/>
                </a:solidFill>
                <a:latin typeface="Times New Roman" panose="02020603050405020304" pitchFamily="18" charset="0"/>
              </a:rPr>
              <a:t>      How are you? I am glad to know that you will come to China. Chinese people are very friendly, so you don’t have to be nervous. </a:t>
            </a:r>
          </a:p>
          <a:p>
            <a:pPr algn="l" fontAlgn="auto">
              <a:lnSpc>
                <a:spcPct val="120000"/>
              </a:lnSpc>
              <a:buFont typeface="Arial" panose="020B0604020202020204" pitchFamily="34" charset="0"/>
            </a:pPr>
            <a:r>
              <a:rPr lang="en-US" altLang="zh-CN" sz="2600" b="1" dirty="0">
                <a:solidFill>
                  <a:srgbClr val="002060"/>
                </a:solidFill>
                <a:latin typeface="Times New Roman" panose="02020603050405020304" pitchFamily="18" charset="0"/>
              </a:rPr>
              <a:t>      In China, when you meet someone, you are supposed to shake hands. It’s important for you to know some table manners. You are supposed to use chopsticks instead of spoon and fork. You are supposed to pick up your bowl to</a:t>
            </a:r>
          </a:p>
        </p:txBody>
      </p:sp>
      <p:sp>
        <p:nvSpPr>
          <p:cNvPr id="83971" name="Text Box 2"/>
          <p:cNvSpPr txBox="1"/>
          <p:nvPr/>
        </p:nvSpPr>
        <p:spPr>
          <a:xfrm>
            <a:off x="3773307" y="433835"/>
            <a:ext cx="2462255" cy="782202"/>
          </a:xfrm>
          <a:prstGeom prst="rect">
            <a:avLst/>
          </a:prstGeom>
          <a:noFill/>
          <a:ln w="9525">
            <a:noFill/>
          </a:ln>
        </p:spPr>
        <p:txBody>
          <a:bodyPr wrap="square">
            <a:spAutoFit/>
          </a:bodyPr>
          <a:lstStyle/>
          <a:p>
            <a:pPr algn="just">
              <a:lnSpc>
                <a:spcPct val="140000"/>
              </a:lnSpc>
              <a:buFont typeface="Arial" panose="020B0604020202020204" pitchFamily="34" charset="0"/>
            </a:pPr>
            <a:r>
              <a:rPr lang="en-US" altLang="zh-CN"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Times New Roman" panose="02020603050405020304" pitchFamily="18" charset="0"/>
                <a:cs typeface="Times New Roman" panose="02020603050405020304" pitchFamily="18" charset="0"/>
              </a:rPr>
              <a:t>Sample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fade">
                                      <p:cBhvr>
                                        <p:cTn id="7" dur="500"/>
                                        <p:tgtEl>
                                          <p:spTgt spid="83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p:cNvSpPr txBox="1">
            <a:spLocks noRot="1"/>
          </p:cNvSpPr>
          <p:nvPr/>
        </p:nvSpPr>
        <p:spPr>
          <a:xfrm>
            <a:off x="652433" y="512359"/>
            <a:ext cx="7820978" cy="4116705"/>
          </a:xfrm>
          <a:prstGeom prst="rect">
            <a:avLst/>
          </a:prstGeom>
          <a:noFill/>
          <a:ln w="9525">
            <a:noFill/>
          </a:ln>
        </p:spPr>
        <p:txBody>
          <a:bodyPr/>
          <a:lstStyle/>
          <a:p>
            <a:pPr>
              <a:lnSpc>
                <a:spcPct val="120000"/>
              </a:lnSpc>
            </a:pPr>
            <a:r>
              <a:rPr lang="en-US" altLang="zh-CN" sz="2600" b="1" dirty="0">
                <a:solidFill>
                  <a:srgbClr val="002060"/>
                </a:solidFill>
                <a:latin typeface="Times New Roman" panose="02020603050405020304" pitchFamily="18" charset="0"/>
              </a:rPr>
              <a:t>eat. It’s impolite to stick your chopsticks into your food. You shouldn’t make noise while eating noodles. People in China and America behave differently at the dinner table. </a:t>
            </a:r>
          </a:p>
          <a:p>
            <a:pPr algn="l" fontAlgn="auto">
              <a:lnSpc>
                <a:spcPct val="120000"/>
              </a:lnSpc>
              <a:buFont typeface="Arial" panose="020B0604020202020204" pitchFamily="34" charset="0"/>
            </a:pPr>
            <a:r>
              <a:rPr lang="en-US" altLang="zh-CN" sz="2600" b="1" dirty="0">
                <a:solidFill>
                  <a:srgbClr val="002060"/>
                </a:solidFill>
                <a:latin typeface="Times New Roman" panose="02020603050405020304" pitchFamily="18" charset="0"/>
              </a:rPr>
              <a:t>     There are many different table manners here. I will tell you more when you come to China. I am looking forward to seeing you in China. </a:t>
            </a:r>
          </a:p>
          <a:p>
            <a:pPr algn="l" fontAlgn="auto">
              <a:lnSpc>
                <a:spcPct val="120000"/>
              </a:lnSpc>
              <a:spcBef>
                <a:spcPct val="20000"/>
              </a:spcBef>
              <a:buFont typeface="Wingdings" panose="05000000000000000000" pitchFamily="2" charset="2"/>
            </a:pPr>
            <a:r>
              <a:rPr lang="en-US" altLang="zh-CN" sz="2600" b="1" dirty="0">
                <a:solidFill>
                  <a:srgbClr val="002060"/>
                </a:solidFill>
                <a:latin typeface="Times New Roman" panose="02020603050405020304" pitchFamily="18" charset="0"/>
              </a:rPr>
              <a:t>Yours </a:t>
            </a:r>
          </a:p>
          <a:p>
            <a:pPr algn="l" fontAlgn="auto">
              <a:lnSpc>
                <a:spcPct val="120000"/>
              </a:lnSpc>
              <a:buFont typeface="Wingdings" panose="05000000000000000000" pitchFamily="2" charset="2"/>
            </a:pPr>
            <a:r>
              <a:rPr lang="en-US" altLang="zh-CN" sz="2600" b="1" dirty="0">
                <a:solidFill>
                  <a:srgbClr val="002060"/>
                </a:solidFill>
                <a:latin typeface="Times New Roman" panose="02020603050405020304" pitchFamily="18" charset="0"/>
              </a:rPr>
              <a:t>Li Tong</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文本框 64513"/>
          <p:cNvSpPr txBox="1"/>
          <p:nvPr/>
        </p:nvSpPr>
        <p:spPr>
          <a:xfrm>
            <a:off x="1255395" y="625740"/>
            <a:ext cx="6561296" cy="4228850"/>
          </a:xfrm>
          <a:prstGeom prst="rect">
            <a:avLst/>
          </a:prstGeom>
          <a:noFill/>
          <a:ln w="9525">
            <a:noFill/>
          </a:ln>
        </p:spPr>
        <p:txBody>
          <a:bodyPr wrap="square" anchor="t">
            <a:spAutoFit/>
          </a:bodyPr>
          <a:lstStyle/>
          <a:p>
            <a:pPr>
              <a:lnSpc>
                <a:spcPct val="120000"/>
              </a:lnSpc>
            </a:pPr>
            <a:r>
              <a:rPr lang="zh-CN" altLang="en-US" sz="2800" b="1" dirty="0">
                <a:solidFill>
                  <a:srgbClr val="C00000"/>
                </a:solidFill>
                <a:latin typeface="+mn-ea"/>
              </a:rPr>
              <a:t>拓展</a:t>
            </a:r>
          </a:p>
          <a:p>
            <a:pPr>
              <a:lnSpc>
                <a:spcPct val="120000"/>
              </a:lnSpc>
            </a:pPr>
            <a:r>
              <a:rPr lang="en-US" altLang="zh-CN" sz="2800" b="1" dirty="0">
                <a:solidFill>
                  <a:srgbClr val="0070C0"/>
                </a:solidFill>
                <a:latin typeface="Times New Roman" panose="02020603050405020304" pitchFamily="18" charset="0"/>
                <a:ea typeface="黑体" panose="02010609060101010101" pitchFamily="2" charset="-122"/>
              </a:rPr>
              <a:t>Useful expressions: </a:t>
            </a:r>
          </a:p>
          <a:p>
            <a:pPr>
              <a:lnSpc>
                <a:spcPct val="120000"/>
              </a:lnSpc>
            </a:pPr>
            <a:r>
              <a:rPr lang="zh-CN" altLang="en-US" sz="2800" b="1" dirty="0">
                <a:solidFill>
                  <a:srgbClr val="0070C0"/>
                </a:solidFill>
                <a:latin typeface="Times New Roman" panose="02020603050405020304" pitchFamily="18" charset="0"/>
                <a:ea typeface="黑体" panose="02010609060101010101" pitchFamily="2" charset="-122"/>
              </a:rPr>
              <a:t>有关文化礼仪的写作常用句型</a:t>
            </a:r>
          </a:p>
          <a:p>
            <a:pPr>
              <a:lnSpc>
                <a:spcPct val="120000"/>
              </a:lnSpc>
            </a:pPr>
            <a:r>
              <a:rPr lang="en-US" altLang="zh-CN" sz="2800" b="1" dirty="0">
                <a:solidFill>
                  <a:srgbClr val="0070C0"/>
                </a:solidFill>
                <a:latin typeface="Times New Roman" panose="02020603050405020304" pitchFamily="18" charset="0"/>
                <a:ea typeface="黑体" panose="02010609060101010101" pitchFamily="2" charset="-122"/>
              </a:rPr>
              <a:t>You’re (not) supposed to….</a:t>
            </a:r>
          </a:p>
          <a:p>
            <a:pPr>
              <a:lnSpc>
                <a:spcPct val="120000"/>
              </a:lnSpc>
            </a:pPr>
            <a:r>
              <a:rPr lang="en-US" altLang="zh-CN" sz="2800" b="1" dirty="0">
                <a:solidFill>
                  <a:srgbClr val="0070C0"/>
                </a:solidFill>
                <a:latin typeface="Times New Roman" panose="02020603050405020304" pitchFamily="18" charset="0"/>
                <a:ea typeface="黑体" panose="02010609060101010101" pitchFamily="2" charset="-122"/>
              </a:rPr>
              <a:t>You are expected to…</a:t>
            </a:r>
          </a:p>
          <a:p>
            <a:pPr>
              <a:lnSpc>
                <a:spcPct val="120000"/>
              </a:lnSpc>
            </a:pPr>
            <a:r>
              <a:rPr lang="en-US" altLang="zh-CN" sz="2800" b="1" dirty="0">
                <a:solidFill>
                  <a:srgbClr val="0070C0"/>
                </a:solidFill>
                <a:latin typeface="Times New Roman" panose="02020603050405020304" pitchFamily="18" charset="0"/>
                <a:ea typeface="黑体" panose="02010609060101010101" pitchFamily="2" charset="-122"/>
              </a:rPr>
              <a:t>It’s polite/impolite to…</a:t>
            </a:r>
          </a:p>
          <a:p>
            <a:pPr>
              <a:lnSpc>
                <a:spcPct val="120000"/>
              </a:lnSpc>
            </a:pPr>
            <a:r>
              <a:rPr lang="en-US" altLang="zh-CN" sz="2800" b="1" dirty="0">
                <a:solidFill>
                  <a:srgbClr val="0070C0"/>
                </a:solidFill>
                <a:latin typeface="Times New Roman" panose="02020603050405020304" pitchFamily="18" charset="0"/>
                <a:ea typeface="黑体" panose="02010609060101010101" pitchFamily="2" charset="-122"/>
              </a:rPr>
              <a:t>It’s important to…</a:t>
            </a:r>
          </a:p>
          <a:p>
            <a:pPr>
              <a:lnSpc>
                <a:spcPct val="120000"/>
              </a:lnSpc>
            </a:pPr>
            <a:r>
              <a:rPr lang="en-US" altLang="zh-CN" sz="2800" b="1" dirty="0">
                <a:solidFill>
                  <a:srgbClr val="0070C0"/>
                </a:solidFill>
                <a:latin typeface="Times New Roman" panose="02020603050405020304" pitchFamily="18" charset="0"/>
                <a:ea typeface="黑体" panose="02010609060101010101" pitchFamily="2" charset="-122"/>
              </a:rPr>
              <a:t>You should…. </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wedge">
                                      <p:cBhvr>
                                        <p:cTn id="7" dur="500"/>
                                        <p:tgtEl>
                                          <p:spTgt spid="64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Text Box 2"/>
          <p:cNvSpPr txBox="1"/>
          <p:nvPr/>
        </p:nvSpPr>
        <p:spPr>
          <a:xfrm>
            <a:off x="444381" y="1275610"/>
            <a:ext cx="8203860" cy="540544"/>
          </a:xfrm>
          <a:prstGeom prst="rect">
            <a:avLst/>
          </a:prstGeom>
          <a:noFill/>
          <a:ln w="9525">
            <a:noFill/>
          </a:ln>
        </p:spPr>
        <p:txBody>
          <a:bodyPr wrap="none"/>
          <a:lstStyle/>
          <a:p>
            <a:pPr algn="l">
              <a:buFont typeface="Arial" panose="020B0604020202020204" pitchFamily="34" charset="0"/>
            </a:pPr>
            <a:r>
              <a:rPr lang="en-US" altLang="zh-CN" sz="2700" b="1" dirty="0">
                <a:solidFill>
                  <a:srgbClr val="0000FF"/>
                </a:solidFill>
                <a:latin typeface="Arial" panose="020B0604020202020204" pitchFamily="34" charset="0"/>
                <a:ea typeface="宋体" panose="02010600030101010101" pitchFamily="2" charset="-122"/>
              </a:rPr>
              <a:t>1 Fill in the blanks with the words in the box.</a:t>
            </a:r>
          </a:p>
        </p:txBody>
      </p:sp>
      <p:sp>
        <p:nvSpPr>
          <p:cNvPr id="86020" name="Rectangle 3"/>
          <p:cNvSpPr/>
          <p:nvPr/>
        </p:nvSpPr>
        <p:spPr>
          <a:xfrm>
            <a:off x="561863" y="1783049"/>
            <a:ext cx="6466908" cy="3000821"/>
          </a:xfrm>
          <a:prstGeom prst="rect">
            <a:avLst/>
          </a:prstGeom>
          <a:noFill/>
          <a:ln w="9525">
            <a:noFill/>
          </a:ln>
        </p:spPr>
        <p:txBody>
          <a:bodyPr wrap="square">
            <a:spAutoFit/>
          </a:bodyPr>
          <a:lstStyle/>
          <a:p>
            <a:pPr algn="l">
              <a:buFont typeface="Arial" panose="020B0604020202020204" pitchFamily="34" charset="0"/>
              <a:buAutoNum type="arabicPeriod"/>
            </a:pPr>
            <a:r>
              <a:rPr lang="en-US" altLang="zh-CN" sz="2700" b="1" dirty="0">
                <a:solidFill>
                  <a:srgbClr val="000000"/>
                </a:solidFill>
                <a:latin typeface="Times New Roman" panose="02020603050405020304" pitchFamily="18" charset="0"/>
              </a:rPr>
              <a:t>In many countries, it is impolite to show </a:t>
            </a:r>
          </a:p>
          <a:p>
            <a:pPr algn="l"/>
            <a:r>
              <a:rPr lang="en-US" altLang="zh-CN" sz="2700" b="1" dirty="0">
                <a:solidFill>
                  <a:srgbClr val="000000"/>
                </a:solidFill>
                <a:latin typeface="Times New Roman" panose="02020603050405020304" pitchFamily="18" charset="0"/>
              </a:rPr>
              <a:t>   up at someone’s house for the first time </a:t>
            </a:r>
          </a:p>
          <a:p>
            <a:pPr algn="l"/>
            <a:r>
              <a:rPr lang="en-US" altLang="zh-CN" sz="2700" b="1" dirty="0">
                <a:solidFill>
                  <a:srgbClr val="000000"/>
                </a:solidFill>
                <a:latin typeface="Times New Roman" panose="02020603050405020304" pitchFamily="18" charset="0"/>
              </a:rPr>
              <a:t>   with ______hands. You should always </a:t>
            </a:r>
          </a:p>
          <a:p>
            <a:pPr algn="l"/>
            <a:r>
              <a:rPr lang="en-US" altLang="zh-CN" sz="2700" b="1" dirty="0">
                <a:solidFill>
                  <a:srgbClr val="000000"/>
                </a:solidFill>
                <a:latin typeface="Times New Roman" panose="02020603050405020304" pitchFamily="18" charset="0"/>
              </a:rPr>
              <a:t>   bring a small gift.</a:t>
            </a:r>
          </a:p>
          <a:p>
            <a:pPr algn="l">
              <a:buFont typeface="Arial" panose="020B0604020202020204" pitchFamily="34" charset="0"/>
            </a:pPr>
            <a:r>
              <a:rPr lang="en-US" altLang="zh-CN" sz="2700" b="1" dirty="0">
                <a:solidFill>
                  <a:srgbClr val="000000"/>
                </a:solidFill>
                <a:latin typeface="Times New Roman" panose="02020603050405020304" pitchFamily="18" charset="0"/>
              </a:rPr>
              <a:t>2. Billy was very uncomfortable at a fine-</a:t>
            </a:r>
          </a:p>
          <a:p>
            <a:pPr algn="l">
              <a:buFont typeface="Arial" panose="020B0604020202020204" pitchFamily="34" charset="0"/>
            </a:pPr>
            <a:r>
              <a:rPr lang="en-US" altLang="zh-CN" sz="2700" b="1" dirty="0">
                <a:solidFill>
                  <a:srgbClr val="000000"/>
                </a:solidFill>
                <a:latin typeface="Times New Roman" panose="02020603050405020304" pitchFamily="18" charset="0"/>
              </a:rPr>
              <a:t>    dining restaurant last night because he   </a:t>
            </a:r>
          </a:p>
          <a:p>
            <a:pPr algn="l">
              <a:buFont typeface="Arial" panose="020B0604020202020204" pitchFamily="34" charset="0"/>
            </a:pPr>
            <a:r>
              <a:rPr lang="en-US" altLang="zh-CN" sz="2700" b="1" dirty="0">
                <a:solidFill>
                  <a:srgbClr val="000000"/>
                </a:solidFill>
                <a:latin typeface="Times New Roman" panose="02020603050405020304" pitchFamily="18" charset="0"/>
              </a:rPr>
              <a:t>    didn’t know _______  table manners.</a:t>
            </a:r>
          </a:p>
        </p:txBody>
      </p:sp>
      <p:sp>
        <p:nvSpPr>
          <p:cNvPr id="86021" name="Text Box 4"/>
          <p:cNvSpPr txBox="1"/>
          <p:nvPr/>
        </p:nvSpPr>
        <p:spPr>
          <a:xfrm>
            <a:off x="7028771" y="1815181"/>
            <a:ext cx="1463162" cy="2933089"/>
          </a:xfrm>
          <a:prstGeom prst="rect">
            <a:avLst/>
          </a:prstGeom>
          <a:noFill/>
          <a:ln w="38100">
            <a:solidFill>
              <a:srgbClr val="92D050"/>
            </a:solidFill>
            <a:prstDash val="sysDot"/>
          </a:ln>
        </p:spPr>
        <p:txBody>
          <a:bodyPr/>
          <a:lstStyle/>
          <a:p>
            <a:pPr algn="ctr">
              <a:lnSpc>
                <a:spcPct val="110000"/>
              </a:lnSpc>
            </a:pPr>
            <a:r>
              <a:rPr lang="en-US" altLang="zh-CN" sz="2400" b="1" dirty="0">
                <a:solidFill>
                  <a:srgbClr val="002060"/>
                </a:solidFill>
                <a:latin typeface="Times New Roman" panose="02020603050405020304" pitchFamily="18" charset="0"/>
                <a:cs typeface="Times New Roman" panose="02020603050405020304" pitchFamily="18" charset="0"/>
              </a:rPr>
              <a:t>worth</a:t>
            </a:r>
          </a:p>
          <a:p>
            <a:pPr algn="ctr">
              <a:lnSpc>
                <a:spcPct val="110000"/>
              </a:lnSpc>
            </a:pPr>
            <a:r>
              <a:rPr lang="en-US" altLang="zh-CN" sz="2400" b="1" dirty="0">
                <a:solidFill>
                  <a:srgbClr val="002060"/>
                </a:solidFill>
                <a:latin typeface="Times New Roman" panose="02020603050405020304" pitchFamily="18" charset="0"/>
                <a:cs typeface="Times New Roman" panose="02020603050405020304" pitchFamily="18" charset="0"/>
              </a:rPr>
              <a:t>capital</a:t>
            </a:r>
          </a:p>
          <a:p>
            <a:pPr algn="ctr">
              <a:lnSpc>
                <a:spcPct val="110000"/>
              </a:lnSpc>
            </a:pPr>
            <a:r>
              <a:rPr lang="en-US" altLang="zh-CN" sz="2400" b="1" dirty="0">
                <a:solidFill>
                  <a:srgbClr val="002060"/>
                </a:solidFill>
                <a:latin typeface="Times New Roman" panose="02020603050405020304" pitchFamily="18" charset="0"/>
                <a:cs typeface="Times New Roman" panose="02020603050405020304" pitchFamily="18" charset="0"/>
              </a:rPr>
              <a:t>basic</a:t>
            </a:r>
          </a:p>
          <a:p>
            <a:pPr algn="ctr">
              <a:lnSpc>
                <a:spcPct val="110000"/>
              </a:lnSpc>
            </a:pPr>
            <a:r>
              <a:rPr lang="en-US" altLang="zh-CN" sz="2400" b="1" dirty="0">
                <a:solidFill>
                  <a:srgbClr val="002060"/>
                </a:solidFill>
                <a:latin typeface="Times New Roman" panose="02020603050405020304" pitchFamily="18" charset="0"/>
                <a:cs typeface="Times New Roman" panose="02020603050405020304" pitchFamily="18" charset="0"/>
              </a:rPr>
              <a:t>traffic</a:t>
            </a:r>
          </a:p>
          <a:p>
            <a:pPr algn="ctr">
              <a:lnSpc>
                <a:spcPct val="110000"/>
              </a:lnSpc>
            </a:pPr>
            <a:r>
              <a:rPr lang="en-US" altLang="zh-CN" sz="2400" b="1" dirty="0">
                <a:solidFill>
                  <a:srgbClr val="002060"/>
                </a:solidFill>
                <a:latin typeface="Times New Roman" panose="02020603050405020304" pitchFamily="18" charset="0"/>
                <a:cs typeface="Times New Roman" panose="02020603050405020304" pitchFamily="18" charset="0"/>
              </a:rPr>
              <a:t>empty</a:t>
            </a:r>
          </a:p>
          <a:p>
            <a:pPr algn="ctr">
              <a:lnSpc>
                <a:spcPct val="110000"/>
              </a:lnSpc>
            </a:pPr>
            <a:r>
              <a:rPr lang="en-US" altLang="zh-CN" sz="2400" b="1" dirty="0">
                <a:solidFill>
                  <a:srgbClr val="002060"/>
                </a:solidFill>
                <a:latin typeface="Times New Roman" panose="02020603050405020304" pitchFamily="18" charset="0"/>
                <a:cs typeface="Times New Roman" panose="02020603050405020304" pitchFamily="18" charset="0"/>
              </a:rPr>
              <a:t>mad</a:t>
            </a:r>
          </a:p>
          <a:p>
            <a:pPr algn="ctr">
              <a:lnSpc>
                <a:spcPct val="110000"/>
              </a:lnSpc>
            </a:pPr>
            <a:r>
              <a:rPr lang="en-US" altLang="zh-CN" sz="2400" b="1" dirty="0">
                <a:solidFill>
                  <a:srgbClr val="002060"/>
                </a:solidFill>
                <a:latin typeface="Times New Roman" panose="02020603050405020304" pitchFamily="18" charset="0"/>
                <a:cs typeface="Times New Roman" panose="02020603050405020304" pitchFamily="18" charset="0"/>
              </a:rPr>
              <a:t>knocking</a:t>
            </a:r>
            <a:endParaRPr lang="en-US" altLang="zh-CN" sz="2400" b="1" dirty="0">
              <a:solidFill>
                <a:srgbClr val="002060"/>
              </a:solidFill>
              <a:latin typeface="Times New Roman" panose="02020603050405020304" pitchFamily="18" charset="0"/>
              <a:ea typeface="Times New Roman" panose="02020603050405020304" pitchFamily="18" charset="0"/>
            </a:endParaRPr>
          </a:p>
        </p:txBody>
      </p:sp>
      <p:sp>
        <p:nvSpPr>
          <p:cNvPr id="2" name="Rectangle 5"/>
          <p:cNvSpPr/>
          <p:nvPr/>
        </p:nvSpPr>
        <p:spPr>
          <a:xfrm>
            <a:off x="1567789" y="2603791"/>
            <a:ext cx="1143262" cy="523220"/>
          </a:xfrm>
          <a:prstGeom prst="rect">
            <a:avLst/>
          </a:prstGeom>
          <a:noFill/>
          <a:ln w="9525">
            <a:noFill/>
          </a:ln>
        </p:spPr>
        <p:txBody>
          <a:bodyPr wrap="none">
            <a:spAutoFit/>
          </a:bodyPr>
          <a:lstStyle/>
          <a:p>
            <a:pPr algn="l">
              <a:buFont typeface="Arial" panose="020B0604020202020204" pitchFamily="34" charset="0"/>
            </a:pPr>
            <a:r>
              <a:rPr lang="en-US" altLang="zh-CN" sz="2800" b="1" dirty="0">
                <a:solidFill>
                  <a:srgbClr val="FF0000"/>
                </a:solidFill>
                <a:latin typeface="Times New Roman" panose="02020603050405020304" pitchFamily="18" charset="0"/>
              </a:rPr>
              <a:t>empty</a:t>
            </a:r>
          </a:p>
        </p:txBody>
      </p:sp>
      <p:sp>
        <p:nvSpPr>
          <p:cNvPr id="3" name="Text Box 6"/>
          <p:cNvSpPr txBox="1"/>
          <p:nvPr/>
        </p:nvSpPr>
        <p:spPr>
          <a:xfrm>
            <a:off x="2948368" y="4255021"/>
            <a:ext cx="1469375" cy="523220"/>
          </a:xfrm>
          <a:prstGeom prst="rect">
            <a:avLst/>
          </a:prstGeom>
          <a:noFill/>
          <a:ln w="9525">
            <a:noFill/>
          </a:ln>
        </p:spPr>
        <p:txBody>
          <a:bodyPr wrap="square">
            <a:spAutoFit/>
          </a:bodyPr>
          <a:lstStyle/>
          <a:p>
            <a:pPr algn="l">
              <a:spcBef>
                <a:spcPct val="50000"/>
              </a:spcBef>
              <a:buFont typeface="Arial" panose="020B0604020202020204" pitchFamily="34" charset="0"/>
            </a:pPr>
            <a:r>
              <a:rPr lang="en-US" altLang="zh-CN" sz="2800" b="1">
                <a:solidFill>
                  <a:srgbClr val="FF0000"/>
                </a:solidFill>
                <a:latin typeface="Times New Roman" panose="02020603050405020304" pitchFamily="18" charset="0"/>
              </a:rPr>
              <a:t>basic</a:t>
            </a:r>
          </a:p>
        </p:txBody>
      </p:sp>
      <p:sp>
        <p:nvSpPr>
          <p:cNvPr id="8" name="椭圆 7"/>
          <p:cNvSpPr/>
          <p:nvPr/>
        </p:nvSpPr>
        <p:spPr>
          <a:xfrm>
            <a:off x="3275856" y="627534"/>
            <a:ext cx="2664296" cy="720080"/>
          </a:xfrm>
          <a:prstGeom prst="ellipse">
            <a:avLst/>
          </a:prstGeom>
          <a:solidFill>
            <a:schemeClr val="accent6">
              <a:lumMod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32104" y="699542"/>
            <a:ext cx="2279791" cy="584775"/>
          </a:xfrm>
          <a:prstGeom prst="rect">
            <a:avLst/>
          </a:prstGeom>
        </p:spPr>
        <p:txBody>
          <a:bodyPr wrap="none">
            <a:spAutoFit/>
          </a:bodyPr>
          <a:lstStyle/>
          <a:p>
            <a:pPr lvl="0" algn="ctr"/>
            <a:r>
              <a:rPr lang="en-US" altLang="zh-CN" sz="3200" b="1" dirty="0">
                <a:solidFill>
                  <a:srgbClr val="7030A0"/>
                </a:solidFill>
                <a:latin typeface="Arial" panose="020B0604020202020204"/>
                <a:cs typeface="Arial" panose="020B0604020202020204"/>
              </a:rPr>
              <a:t>Self Check</a:t>
            </a:r>
            <a:endParaRPr lang="zh-CN" altLang="en-US" sz="3200" b="1" dirty="0">
              <a:solidFill>
                <a:srgbClr val="7030A0"/>
              </a:solidFill>
              <a:latin typeface="Arial" panose="020B0604020202020204"/>
              <a:cs typeface="Arial" panose="020B0604020202020204"/>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264395" y="700860"/>
            <a:ext cx="3031641" cy="599130"/>
          </a:xfrm>
          <a:prstGeom prst="rect">
            <a:avLst/>
          </a:prstGeom>
        </p:spPr>
        <p:txBody>
          <a:bodyPr wrap="none" lIns="68580" tIns="34290" rIns="68580" bIns="34290" fromWordArt="1">
            <a:scene3d>
              <a:camera prst="orthographicFront"/>
              <a:lightRig rig="threePt" dir="t"/>
            </a:scene3d>
          </a:bodyPr>
          <a:lstStyle/>
          <a:p>
            <a:pPr algn="ctr">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 Objectives</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1010035" y="1453792"/>
            <a:ext cx="7076345" cy="3194721"/>
          </a:xfrm>
          <a:prstGeom prst="rect">
            <a:avLst/>
          </a:prstGeom>
          <a:ln w="38100">
            <a:solidFill>
              <a:schemeClr val="accent5"/>
            </a:solidFill>
          </a:ln>
        </p:spPr>
        <p:txBody>
          <a:bodyPr wrap="square">
            <a:spAutoFit/>
          </a:bodyPr>
          <a:lstStyle/>
          <a:p>
            <a:pPr>
              <a:lnSpc>
                <a:spcPct val="12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review the vocabulary and the  </a:t>
            </a:r>
          </a:p>
          <a:p>
            <a:pPr>
              <a:lnSpc>
                <a:spcPct val="120000"/>
              </a:lnSpc>
              <a:buClr>
                <a:schemeClr val="accent5"/>
              </a:buClr>
            </a:pPr>
            <a:r>
              <a:rPr lang="en-US" altLang="zh-CN" sz="2800" b="1" dirty="0">
                <a:solidFill>
                  <a:srgbClr val="002060"/>
                </a:solidFill>
                <a:latin typeface="Comic Sans MS" panose="030F0702030302020204" pitchFamily="66" charset="0"/>
              </a:rPr>
              <a:t>   sentence patterns. </a:t>
            </a:r>
          </a:p>
          <a:p>
            <a:pPr>
              <a:lnSpc>
                <a:spcPct val="12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use the words and structures to  </a:t>
            </a:r>
          </a:p>
          <a:p>
            <a:pPr>
              <a:lnSpc>
                <a:spcPct val="120000"/>
              </a:lnSpc>
              <a:buClr>
                <a:schemeClr val="accent5"/>
              </a:buClr>
            </a:pPr>
            <a:r>
              <a:rPr lang="en-US" altLang="zh-CN" sz="2800" b="1" dirty="0">
                <a:solidFill>
                  <a:srgbClr val="002060"/>
                </a:solidFill>
                <a:latin typeface="Comic Sans MS" panose="030F0702030302020204" pitchFamily="66" charset="0"/>
              </a:rPr>
              <a:t>   write a letter and tell your pen pal </a:t>
            </a:r>
          </a:p>
          <a:p>
            <a:pPr>
              <a:lnSpc>
                <a:spcPct val="120000"/>
              </a:lnSpc>
              <a:buClr>
                <a:schemeClr val="accent5"/>
              </a:buClr>
            </a:pPr>
            <a:r>
              <a:rPr lang="en-US" altLang="zh-CN" sz="2800" b="1" dirty="0">
                <a:solidFill>
                  <a:srgbClr val="002060"/>
                </a:solidFill>
                <a:latin typeface="Comic Sans MS" panose="030F0702030302020204" pitchFamily="66" charset="0"/>
              </a:rPr>
              <a:t>   the important information about </a:t>
            </a:r>
          </a:p>
          <a:p>
            <a:pPr>
              <a:lnSpc>
                <a:spcPct val="120000"/>
              </a:lnSpc>
              <a:buClr>
                <a:schemeClr val="accent5"/>
              </a:buClr>
            </a:pPr>
            <a:r>
              <a:rPr lang="en-US" altLang="zh-CN" sz="2800" b="1" dirty="0">
                <a:solidFill>
                  <a:srgbClr val="002060"/>
                </a:solidFill>
                <a:latin typeface="Comic Sans MS" panose="030F0702030302020204" pitchFamily="66" charset="0"/>
              </a:rPr>
              <a:t>   customs and culture.</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p:nvPr/>
        </p:nvSpPr>
        <p:spPr>
          <a:xfrm>
            <a:off x="572516" y="793693"/>
            <a:ext cx="8185893" cy="3831818"/>
          </a:xfrm>
          <a:prstGeom prst="rect">
            <a:avLst/>
          </a:prstGeom>
          <a:noFill/>
          <a:ln w="9525">
            <a:noFill/>
          </a:ln>
        </p:spPr>
        <p:txBody>
          <a:bodyPr wrap="square">
            <a:spAutoFit/>
          </a:bodyPr>
          <a:lstStyle/>
          <a:p>
            <a:pPr algn="l" fontAlgn="auto">
              <a:buFont typeface="Arial" panose="020B0604020202020204" pitchFamily="34" charset="0"/>
            </a:pPr>
            <a:r>
              <a:rPr lang="en-US" altLang="zh-CN" sz="2700" b="1" dirty="0">
                <a:solidFill>
                  <a:srgbClr val="000000"/>
                </a:solidFill>
                <a:latin typeface="Times New Roman" panose="02020603050405020304" pitchFamily="18" charset="0"/>
              </a:rPr>
              <a:t>3. It is ________spending the time to learn about the </a:t>
            </a:r>
          </a:p>
          <a:p>
            <a:pPr algn="l" fontAlgn="auto">
              <a:buFont typeface="Arial" panose="020B0604020202020204" pitchFamily="34" charset="0"/>
            </a:pPr>
            <a:r>
              <a:rPr lang="en-US" altLang="zh-CN" sz="2700" b="1" dirty="0">
                <a:solidFill>
                  <a:srgbClr val="000000"/>
                </a:solidFill>
                <a:latin typeface="Times New Roman" panose="02020603050405020304" pitchFamily="18" charset="0"/>
              </a:rPr>
              <a:t>    customs of a country before you go there. That   </a:t>
            </a:r>
          </a:p>
          <a:p>
            <a:pPr algn="l" fontAlgn="auto">
              <a:buFont typeface="Arial" panose="020B0604020202020204" pitchFamily="34" charset="0"/>
            </a:pPr>
            <a:r>
              <a:rPr lang="en-US" altLang="zh-CN" sz="2700" b="1" dirty="0">
                <a:solidFill>
                  <a:srgbClr val="000000"/>
                </a:solidFill>
                <a:latin typeface="Times New Roman" panose="02020603050405020304" pitchFamily="18" charset="0"/>
              </a:rPr>
              <a:t>    way, you will know what you are supposed to do </a:t>
            </a:r>
          </a:p>
          <a:p>
            <a:pPr algn="l" fontAlgn="auto">
              <a:buFont typeface="Arial" panose="020B0604020202020204" pitchFamily="34" charset="0"/>
            </a:pPr>
            <a:r>
              <a:rPr lang="en-US" altLang="zh-CN" sz="2700" b="1" dirty="0">
                <a:solidFill>
                  <a:srgbClr val="000000"/>
                </a:solidFill>
                <a:latin typeface="Times New Roman" panose="02020603050405020304" pitchFamily="18" charset="0"/>
              </a:rPr>
              <a:t>    in different situations.</a:t>
            </a:r>
          </a:p>
          <a:p>
            <a:pPr algn="l" fontAlgn="auto">
              <a:buFont typeface="Arial" panose="020B0604020202020204" pitchFamily="34" charset="0"/>
            </a:pPr>
            <a:r>
              <a:rPr lang="en-US" altLang="zh-CN" sz="2700" b="1" dirty="0">
                <a:solidFill>
                  <a:srgbClr val="000000"/>
                </a:solidFill>
                <a:latin typeface="Times New Roman" panose="02020603050405020304" pitchFamily="18" charset="0"/>
              </a:rPr>
              <a:t>4. The _______ is always the worst in the_______city. </a:t>
            </a:r>
          </a:p>
          <a:p>
            <a:pPr algn="l" fontAlgn="auto">
              <a:buFont typeface="Arial" panose="020B0604020202020204" pitchFamily="34" charset="0"/>
            </a:pPr>
            <a:r>
              <a:rPr lang="en-US" altLang="zh-CN" sz="2700" b="1" dirty="0">
                <a:solidFill>
                  <a:srgbClr val="000000"/>
                </a:solidFill>
                <a:latin typeface="Times New Roman" panose="02020603050405020304" pitchFamily="18" charset="0"/>
              </a:rPr>
              <a:t>    It is important to leave earlier if you are traveling </a:t>
            </a:r>
          </a:p>
          <a:p>
            <a:pPr algn="l" fontAlgn="auto">
              <a:buFont typeface="Arial" panose="020B0604020202020204" pitchFamily="34" charset="0"/>
            </a:pPr>
            <a:r>
              <a:rPr lang="en-US" altLang="zh-CN" sz="2700" b="1" dirty="0">
                <a:solidFill>
                  <a:srgbClr val="000000"/>
                </a:solidFill>
                <a:latin typeface="Times New Roman" panose="02020603050405020304" pitchFamily="18" charset="0"/>
              </a:rPr>
              <a:t>    by car. </a:t>
            </a:r>
          </a:p>
          <a:p>
            <a:pPr algn="l" fontAlgn="auto">
              <a:buFont typeface="Arial" panose="020B0604020202020204" pitchFamily="34" charset="0"/>
            </a:pPr>
            <a:r>
              <a:rPr lang="en-US" altLang="zh-CN" sz="2700" b="1" dirty="0">
                <a:solidFill>
                  <a:srgbClr val="000000"/>
                </a:solidFill>
                <a:latin typeface="Times New Roman" panose="02020603050405020304" pitchFamily="18" charset="0"/>
              </a:rPr>
              <a:t>5. Sandy went into her sister’s room without </a:t>
            </a:r>
          </a:p>
          <a:p>
            <a:pPr algn="l" fontAlgn="auto">
              <a:buFont typeface="Arial" panose="020B0604020202020204" pitchFamily="34" charset="0"/>
            </a:pPr>
            <a:r>
              <a:rPr lang="en-US" altLang="zh-CN" sz="2700" b="1" dirty="0">
                <a:solidFill>
                  <a:srgbClr val="000000"/>
                </a:solidFill>
                <a:latin typeface="Times New Roman" panose="02020603050405020304" pitchFamily="18" charset="0"/>
              </a:rPr>
              <a:t>    _________  on the door. That made her sister_____.</a:t>
            </a:r>
          </a:p>
        </p:txBody>
      </p:sp>
      <p:sp>
        <p:nvSpPr>
          <p:cNvPr id="87043" name="Rectangle 3"/>
          <p:cNvSpPr/>
          <p:nvPr/>
        </p:nvSpPr>
        <p:spPr>
          <a:xfrm>
            <a:off x="1690371" y="2448026"/>
            <a:ext cx="1559605" cy="523220"/>
          </a:xfrm>
          <a:prstGeom prst="rect">
            <a:avLst/>
          </a:prstGeom>
          <a:noFill/>
          <a:ln w="9525">
            <a:noFill/>
          </a:ln>
        </p:spPr>
        <p:txBody>
          <a:bodyPr wrap="square">
            <a:spAutoFit/>
          </a:bodyPr>
          <a:lstStyle/>
          <a:p>
            <a:pPr algn="l" fontAlgn="auto">
              <a:buFont typeface="Arial" panose="020B0604020202020204" pitchFamily="34" charset="0"/>
            </a:pPr>
            <a:r>
              <a:rPr lang="en-US" altLang="zh-CN" sz="2800" b="1">
                <a:solidFill>
                  <a:srgbClr val="FF0000"/>
                </a:solidFill>
                <a:latin typeface="Times New Roman" panose="02020603050405020304" pitchFamily="18" charset="0"/>
              </a:rPr>
              <a:t>traffic</a:t>
            </a:r>
          </a:p>
        </p:txBody>
      </p:sp>
      <p:sp>
        <p:nvSpPr>
          <p:cNvPr id="87044" name="Rectangle 4"/>
          <p:cNvSpPr/>
          <p:nvPr/>
        </p:nvSpPr>
        <p:spPr>
          <a:xfrm>
            <a:off x="6611403" y="2406945"/>
            <a:ext cx="1221809" cy="523220"/>
          </a:xfrm>
          <a:prstGeom prst="rect">
            <a:avLst/>
          </a:prstGeom>
          <a:noFill/>
          <a:ln w="9525">
            <a:noFill/>
          </a:ln>
        </p:spPr>
        <p:txBody>
          <a:bodyPr wrap="none">
            <a:spAutoFit/>
          </a:bodyPr>
          <a:lstStyle/>
          <a:p>
            <a:pPr algn="l" fontAlgn="auto">
              <a:buFont typeface="Arial" panose="020B0604020202020204" pitchFamily="34" charset="0"/>
            </a:pPr>
            <a:r>
              <a:rPr lang="en-US" altLang="zh-CN" sz="2800" b="1" dirty="0">
                <a:solidFill>
                  <a:srgbClr val="FF0000"/>
                </a:solidFill>
                <a:latin typeface="Times New Roman" panose="02020603050405020304" pitchFamily="18" charset="0"/>
              </a:rPr>
              <a:t>capital</a:t>
            </a:r>
          </a:p>
        </p:txBody>
      </p:sp>
      <p:sp>
        <p:nvSpPr>
          <p:cNvPr id="87045" name="Rectangle 5"/>
          <p:cNvSpPr/>
          <p:nvPr/>
        </p:nvSpPr>
        <p:spPr>
          <a:xfrm>
            <a:off x="976814" y="4046443"/>
            <a:ext cx="1603324" cy="523220"/>
          </a:xfrm>
          <a:prstGeom prst="rect">
            <a:avLst/>
          </a:prstGeom>
          <a:noFill/>
          <a:ln w="9525">
            <a:noFill/>
          </a:ln>
        </p:spPr>
        <p:txBody>
          <a:bodyPr wrap="none">
            <a:spAutoFit/>
          </a:bodyPr>
          <a:lstStyle/>
          <a:p>
            <a:pPr algn="l" fontAlgn="auto">
              <a:spcBef>
                <a:spcPct val="20000"/>
              </a:spcBef>
              <a:buFont typeface="Arial" panose="020B0604020202020204" pitchFamily="34" charset="0"/>
            </a:pPr>
            <a:r>
              <a:rPr lang="en-US" altLang="zh-CN" sz="2800" b="1" dirty="0">
                <a:solidFill>
                  <a:srgbClr val="FF0000"/>
                </a:solidFill>
                <a:latin typeface="Times New Roman" panose="02020603050405020304" pitchFamily="18" charset="0"/>
              </a:rPr>
              <a:t>knocking</a:t>
            </a:r>
          </a:p>
        </p:txBody>
      </p:sp>
      <p:sp>
        <p:nvSpPr>
          <p:cNvPr id="87046" name="Rectangle 6"/>
          <p:cNvSpPr/>
          <p:nvPr/>
        </p:nvSpPr>
        <p:spPr>
          <a:xfrm>
            <a:off x="1778476" y="749440"/>
            <a:ext cx="1394382" cy="523220"/>
          </a:xfrm>
          <a:prstGeom prst="rect">
            <a:avLst/>
          </a:prstGeom>
          <a:noFill/>
          <a:ln w="9525">
            <a:noFill/>
          </a:ln>
        </p:spPr>
        <p:txBody>
          <a:bodyPr wrap="square">
            <a:spAutoFit/>
          </a:bodyPr>
          <a:lstStyle/>
          <a:p>
            <a:pPr algn="l" fontAlgn="auto">
              <a:buFont typeface="Arial" panose="020B0604020202020204" pitchFamily="34" charset="0"/>
            </a:pPr>
            <a:r>
              <a:rPr lang="en-US" altLang="zh-CN" sz="2800" b="1" dirty="0">
                <a:solidFill>
                  <a:srgbClr val="FF0000"/>
                </a:solidFill>
                <a:latin typeface="Times New Roman" panose="02020603050405020304" pitchFamily="18" charset="0"/>
              </a:rPr>
              <a:t>worth</a:t>
            </a:r>
          </a:p>
        </p:txBody>
      </p:sp>
      <p:sp>
        <p:nvSpPr>
          <p:cNvPr id="87047" name="矩形 6"/>
          <p:cNvSpPr/>
          <p:nvPr/>
        </p:nvSpPr>
        <p:spPr>
          <a:xfrm>
            <a:off x="7556381" y="4080257"/>
            <a:ext cx="1102877" cy="523220"/>
          </a:xfrm>
          <a:prstGeom prst="rect">
            <a:avLst/>
          </a:prstGeom>
          <a:noFill/>
          <a:ln w="9525">
            <a:noFill/>
          </a:ln>
        </p:spPr>
        <p:txBody>
          <a:bodyPr wrap="square">
            <a:spAutoFit/>
          </a:bodyPr>
          <a:lstStyle/>
          <a:p>
            <a:pPr algn="l" fontAlgn="auto">
              <a:buFont typeface="Arial" panose="020B0604020202020204" pitchFamily="34" charset="0"/>
            </a:pPr>
            <a:r>
              <a:rPr lang="en-US" altLang="zh-CN" sz="2800" b="1" dirty="0">
                <a:solidFill>
                  <a:srgbClr val="FF0000"/>
                </a:solidFill>
                <a:latin typeface="Times New Roman" panose="02020603050405020304" pitchFamily="18" charset="0"/>
                <a:cs typeface="Times New Roman" panose="02020603050405020304" pitchFamily="18" charset="0"/>
              </a:rPr>
              <a:t>mad</a:t>
            </a:r>
            <a:endParaRPr lang="en-US" altLang="zh-C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7046"/>
                                        </p:tgtEl>
                                        <p:attrNameLst>
                                          <p:attrName>style.visibility</p:attrName>
                                        </p:attrNameLst>
                                      </p:cBhvr>
                                      <p:to>
                                        <p:strVal val="visible"/>
                                      </p:to>
                                    </p:set>
                                    <p:animEffect transition="in" filter="checkerboard(across)">
                                      <p:cBhvr>
                                        <p:cTn id="7" dur="500"/>
                                        <p:tgtEl>
                                          <p:spTgt spid="870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7043">
                                            <p:txEl>
                                              <p:pRg st="0" end="0"/>
                                            </p:txEl>
                                          </p:spTgt>
                                        </p:tgtEl>
                                        <p:attrNameLst>
                                          <p:attrName>style.visibility</p:attrName>
                                        </p:attrNameLst>
                                      </p:cBhvr>
                                      <p:to>
                                        <p:strVal val="visible"/>
                                      </p:to>
                                    </p:set>
                                    <p:animEffect transition="in" filter="checkerboard(across)">
                                      <p:cBhvr>
                                        <p:cTn id="12" dur="500"/>
                                        <p:tgtEl>
                                          <p:spTgt spid="870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7044">
                                            <p:txEl>
                                              <p:pRg st="0" end="0"/>
                                            </p:txEl>
                                          </p:spTgt>
                                        </p:tgtEl>
                                        <p:attrNameLst>
                                          <p:attrName>style.visibility</p:attrName>
                                        </p:attrNameLst>
                                      </p:cBhvr>
                                      <p:to>
                                        <p:strVal val="visible"/>
                                      </p:to>
                                    </p:set>
                                    <p:animEffect transition="in" filter="checkerboard(across)">
                                      <p:cBhvr>
                                        <p:cTn id="17" dur="500"/>
                                        <p:tgtEl>
                                          <p:spTgt spid="8704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87045"/>
                                        </p:tgtEl>
                                        <p:attrNameLst>
                                          <p:attrName>style.visibility</p:attrName>
                                        </p:attrNameLst>
                                      </p:cBhvr>
                                      <p:to>
                                        <p:strVal val="visible"/>
                                      </p:to>
                                    </p:set>
                                    <p:animEffect transition="in" filter="checkerboard(across)">
                                      <p:cBhvr>
                                        <p:cTn id="22" dur="500"/>
                                        <p:tgtEl>
                                          <p:spTgt spid="8704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7047"/>
                                        </p:tgtEl>
                                        <p:attrNameLst>
                                          <p:attrName>style.visibility</p:attrName>
                                        </p:attrNameLst>
                                      </p:cBhvr>
                                      <p:to>
                                        <p:strVal val="visible"/>
                                      </p:to>
                                    </p:set>
                                    <p:anim calcmode="lin" valueType="num">
                                      <p:cBhvr additive="base">
                                        <p:cTn id="27" dur="500" fill="hold"/>
                                        <p:tgtEl>
                                          <p:spTgt spid="87047"/>
                                        </p:tgtEl>
                                        <p:attrNameLst>
                                          <p:attrName>ppt_x</p:attrName>
                                        </p:attrNameLst>
                                      </p:cBhvr>
                                      <p:tavLst>
                                        <p:tav tm="0">
                                          <p:val>
                                            <p:strVal val="#ppt_x"/>
                                          </p:val>
                                        </p:tav>
                                        <p:tav tm="100000">
                                          <p:val>
                                            <p:strVal val="#ppt_x"/>
                                          </p:val>
                                        </p:tav>
                                      </p:tavLst>
                                    </p:anim>
                                    <p:anim calcmode="lin" valueType="num">
                                      <p:cBhvr additive="base">
                                        <p:cTn id="28" dur="500" fill="hold"/>
                                        <p:tgtEl>
                                          <p:spTgt spid="870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p:bldP spid="87046" grpId="0"/>
      <p:bldP spid="870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u=2019254035,306023147&amp;fm=21&amp;gp=0"/>
          <p:cNvPicPr>
            <a:picLocks noChangeAspect="1"/>
          </p:cNvPicPr>
          <p:nvPr/>
        </p:nvPicPr>
        <p:blipFill>
          <a:blip r:embed="rId3" cstate="print"/>
          <a:stretch>
            <a:fillRect/>
          </a:stretch>
        </p:blipFill>
        <p:spPr>
          <a:xfrm>
            <a:off x="5596297" y="1275787"/>
            <a:ext cx="2224088" cy="1363265"/>
          </a:xfrm>
          <a:prstGeom prst="rect">
            <a:avLst/>
          </a:prstGeom>
          <a:noFill/>
          <a:ln w="9525">
            <a:noFill/>
          </a:ln>
        </p:spPr>
      </p:pic>
      <p:sp>
        <p:nvSpPr>
          <p:cNvPr id="88067" name="Rectangle 3"/>
          <p:cNvSpPr txBox="1"/>
          <p:nvPr/>
        </p:nvSpPr>
        <p:spPr>
          <a:xfrm>
            <a:off x="957476" y="847162"/>
            <a:ext cx="6331080" cy="857250"/>
          </a:xfrm>
          <a:prstGeom prst="rect">
            <a:avLst/>
          </a:prstGeom>
          <a:noFill/>
          <a:ln w="9525">
            <a:noFill/>
          </a:ln>
        </p:spPr>
        <p:txBody>
          <a:bodyPr anchor="ctr"/>
          <a:lstStyle/>
          <a:p>
            <a:pPr algn="l">
              <a:buFont typeface="Arial" panose="020B0604020202020204" pitchFamily="34" charset="0"/>
            </a:pPr>
            <a:r>
              <a:rPr lang="en-US" altLang="zh-CN" sz="2700" b="1" dirty="0">
                <a:solidFill>
                  <a:srgbClr val="0000FF"/>
                </a:solidFill>
                <a:latin typeface="Arial" panose="020B0604020202020204" pitchFamily="34" charset="0"/>
                <a:ea typeface="宋体" panose="02010600030101010101" pitchFamily="2" charset="-122"/>
              </a:rPr>
              <a:t>2 Think about your culture and make </a:t>
            </a:r>
          </a:p>
          <a:p>
            <a:pPr algn="l">
              <a:buFont typeface="Arial" panose="020B0604020202020204" pitchFamily="34" charset="0"/>
            </a:pPr>
            <a:r>
              <a:rPr lang="en-US" altLang="zh-CN" sz="2700" b="1" dirty="0">
                <a:solidFill>
                  <a:srgbClr val="0000FF"/>
                </a:solidFill>
                <a:latin typeface="Arial" panose="020B0604020202020204" pitchFamily="34" charset="0"/>
                <a:ea typeface="宋体" panose="02010600030101010101" pitchFamily="2" charset="-122"/>
              </a:rPr>
              <a:t>   statements.</a:t>
            </a:r>
          </a:p>
        </p:txBody>
      </p:sp>
      <p:sp>
        <p:nvSpPr>
          <p:cNvPr id="88068" name="Rectangle 4"/>
          <p:cNvSpPr txBox="1"/>
          <p:nvPr/>
        </p:nvSpPr>
        <p:spPr>
          <a:xfrm>
            <a:off x="1064791" y="2045846"/>
            <a:ext cx="7043622" cy="2757508"/>
          </a:xfrm>
          <a:prstGeom prst="rect">
            <a:avLst/>
          </a:prstGeom>
          <a:noFill/>
          <a:ln w="9525">
            <a:noFill/>
          </a:ln>
        </p:spPr>
        <p:txBody>
          <a:bodyPr/>
          <a:lstStyle/>
          <a:p>
            <a:pPr marL="342900" indent="-342900" algn="l">
              <a:buFont typeface="Arial" panose="020B0604020202020204" pitchFamily="34" charset="0"/>
            </a:pPr>
            <a:r>
              <a:rPr lang="en-US" altLang="zh-CN" sz="2800" b="1" dirty="0">
                <a:solidFill>
                  <a:srgbClr val="002060"/>
                </a:solidFill>
                <a:latin typeface="Times New Roman" panose="02020603050405020304" pitchFamily="18" charset="0"/>
              </a:rPr>
              <a:t>In my culture, when you…</a:t>
            </a:r>
          </a:p>
          <a:p>
            <a:pPr marL="342900" indent="-342900">
              <a:buFont typeface="Arial" panose="020B0604020202020204" pitchFamily="34" charset="0"/>
            </a:pPr>
            <a:r>
              <a:rPr lang="en-US" altLang="zh-CN" sz="2800" b="1" dirty="0">
                <a:solidFill>
                  <a:srgbClr val="002060"/>
                </a:solidFill>
                <a:latin typeface="Times New Roman" panose="02020603050405020304" pitchFamily="18" charset="0"/>
              </a:rPr>
              <a:t>you’re supposed to _________________.</a:t>
            </a:r>
          </a:p>
          <a:p>
            <a:pPr marL="342900" indent="-342900">
              <a:buFont typeface="Arial" panose="020B0604020202020204" pitchFamily="34" charset="0"/>
            </a:pPr>
            <a:r>
              <a:rPr lang="en-US" altLang="zh-CN" sz="2800" b="1" dirty="0">
                <a:solidFill>
                  <a:srgbClr val="002060"/>
                </a:solidFill>
                <a:latin typeface="Times New Roman" panose="02020603050405020304" pitchFamily="18" charset="0"/>
              </a:rPr>
              <a:t>you’re not supposed to ______________.</a:t>
            </a:r>
          </a:p>
          <a:p>
            <a:pPr marL="342900" indent="-342900">
              <a:buFont typeface="Arial" panose="020B0604020202020204" pitchFamily="34" charset="0"/>
            </a:pPr>
            <a:r>
              <a:rPr lang="en-US" altLang="zh-CN" sz="2800" b="1" dirty="0">
                <a:solidFill>
                  <a:srgbClr val="002060"/>
                </a:solidFill>
                <a:latin typeface="Times New Roman" panose="02020603050405020304" pitchFamily="18" charset="0"/>
              </a:rPr>
              <a:t>you’re expected to __________________.</a:t>
            </a:r>
          </a:p>
          <a:p>
            <a:pPr marL="342900" indent="-342900">
              <a:buFont typeface="Arial" panose="020B0604020202020204" pitchFamily="34" charset="0"/>
            </a:pPr>
            <a:r>
              <a:rPr lang="en-US" altLang="zh-CN" sz="2800" b="1" dirty="0">
                <a:solidFill>
                  <a:srgbClr val="002060"/>
                </a:solidFill>
                <a:latin typeface="Times New Roman" panose="02020603050405020304" pitchFamily="18" charset="0"/>
              </a:rPr>
              <a:t>it’s impolite to _____________________.  </a:t>
            </a:r>
          </a:p>
          <a:p>
            <a:pPr marL="342900" indent="-342900">
              <a:buFont typeface="Arial" panose="020B0604020202020204" pitchFamily="34" charset="0"/>
            </a:pPr>
            <a:r>
              <a:rPr lang="en-US" altLang="zh-CN" sz="2800" b="1" dirty="0">
                <a:solidFill>
                  <a:srgbClr val="002060"/>
                </a:solidFill>
                <a:latin typeface="Times New Roman" panose="02020603050405020304" pitchFamily="18" charset="0"/>
              </a:rPr>
              <a:t>it’s important to____________________.</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243"/>
          <p:cNvSpPr>
            <a:spLocks noGrp="1"/>
          </p:cNvSpPr>
          <p:nvPr/>
        </p:nvSpPr>
        <p:spPr>
          <a:xfrm>
            <a:off x="400206" y="743106"/>
            <a:ext cx="8402272" cy="4434825"/>
          </a:xfrm>
          <a:prstGeom prst="rect">
            <a:avLst/>
          </a:prstGeom>
          <a:noFill/>
          <a:ln w="9525">
            <a:noFill/>
          </a:ln>
        </p:spPr>
        <p:txBody>
          <a:bodyPr anchor="t"/>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nSpc>
                <a:spcPct val="170000"/>
              </a:lnSpc>
              <a:spcBef>
                <a:spcPts val="0"/>
              </a:spcBef>
              <a:buNone/>
            </a:pPr>
            <a:r>
              <a:rPr lang="en-US" altLang="zh-CN" sz="2400" b="1" dirty="0">
                <a:solidFill>
                  <a:srgbClr val="002060"/>
                </a:solidFill>
                <a:latin typeface="Times New Roman" panose="02020603050405020304" pitchFamily="18" charset="0"/>
              </a:rPr>
              <a:t>In my culture, when you are having a meal in someone’s home</a:t>
            </a:r>
          </a:p>
          <a:p>
            <a:pPr marL="0" indent="0">
              <a:lnSpc>
                <a:spcPct val="170000"/>
              </a:lnSpc>
              <a:spcBef>
                <a:spcPts val="0"/>
              </a:spcBef>
              <a:buNone/>
            </a:pPr>
            <a:r>
              <a:rPr lang="en-US" altLang="zh-CN" sz="2400" b="1" dirty="0">
                <a:latin typeface="Times New Roman" panose="02020603050405020304" pitchFamily="18" charset="0"/>
              </a:rPr>
              <a:t>you’re supposed to </a:t>
            </a:r>
          </a:p>
          <a:p>
            <a:pPr marL="0" indent="0">
              <a:lnSpc>
                <a:spcPct val="170000"/>
              </a:lnSpc>
              <a:spcBef>
                <a:spcPts val="0"/>
              </a:spcBef>
              <a:buNone/>
            </a:pPr>
            <a:r>
              <a:rPr lang="en-US" altLang="zh-CN" sz="2400" b="1" dirty="0">
                <a:latin typeface="Times New Roman" panose="02020603050405020304" pitchFamily="18" charset="0"/>
              </a:rPr>
              <a:t>you’re not supposed to</a:t>
            </a:r>
          </a:p>
          <a:p>
            <a:pPr marL="0" indent="0">
              <a:lnSpc>
                <a:spcPct val="170000"/>
              </a:lnSpc>
              <a:spcBef>
                <a:spcPts val="0"/>
              </a:spcBef>
              <a:buNone/>
            </a:pPr>
            <a:r>
              <a:rPr lang="en-US" altLang="zh-CN" sz="2400" b="1" dirty="0">
                <a:latin typeface="Times New Roman" panose="02020603050405020304" pitchFamily="18" charset="0"/>
              </a:rPr>
              <a:t>you’re expected to </a:t>
            </a:r>
          </a:p>
          <a:p>
            <a:pPr marL="0" indent="0">
              <a:lnSpc>
                <a:spcPct val="170000"/>
              </a:lnSpc>
              <a:spcBef>
                <a:spcPts val="0"/>
              </a:spcBef>
              <a:buNone/>
            </a:pPr>
            <a:r>
              <a:rPr lang="en-US" altLang="zh-CN" sz="2400" b="1" dirty="0">
                <a:latin typeface="Times New Roman" panose="02020603050405020304" pitchFamily="18" charset="0"/>
              </a:rPr>
              <a:t>it’s impolite to</a:t>
            </a:r>
          </a:p>
          <a:p>
            <a:pPr marL="0" indent="0">
              <a:lnSpc>
                <a:spcPct val="170000"/>
              </a:lnSpc>
              <a:spcBef>
                <a:spcPts val="0"/>
              </a:spcBef>
              <a:buNone/>
            </a:pPr>
            <a:r>
              <a:rPr lang="en-US" altLang="zh-CN" sz="2400" b="1" dirty="0">
                <a:latin typeface="Times New Roman" panose="02020603050405020304" pitchFamily="18" charset="0"/>
              </a:rPr>
              <a:t>it’s important to</a:t>
            </a:r>
          </a:p>
        </p:txBody>
      </p:sp>
      <p:sp>
        <p:nvSpPr>
          <p:cNvPr id="8" name="Title 6"/>
          <p:cNvSpPr txBox="1"/>
          <p:nvPr>
            <p:custDataLst>
              <p:tags r:id="rId1"/>
            </p:custDataLst>
          </p:nvPr>
        </p:nvSpPr>
        <p:spPr>
          <a:xfrm>
            <a:off x="2983920" y="1598053"/>
            <a:ext cx="5142071" cy="364715"/>
          </a:xfrm>
          <a:prstGeom prst="rect">
            <a:avLst/>
          </a:prstGeom>
          <a:noFill/>
          <a:ln w="9525">
            <a:noFill/>
          </a:ln>
        </p:spPr>
        <p:txBody>
          <a:bodyPr wrap="square" lIns="68580" tIns="34290" rIns="68580" bIns="3429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defTabSz="914400">
              <a:lnSpc>
                <a:spcPct val="80000"/>
              </a:lnSpc>
              <a:buClrTx/>
              <a:buSzTx/>
              <a:buFontTx/>
            </a:pPr>
            <a:r>
              <a:rPr altLang="zh-CN" sz="2400" b="1" spc="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allow the elderly to start eating first.</a:t>
            </a:r>
          </a:p>
        </p:txBody>
      </p:sp>
      <p:sp>
        <p:nvSpPr>
          <p:cNvPr id="12" name="文本框 11"/>
          <p:cNvSpPr txBox="1"/>
          <p:nvPr/>
        </p:nvSpPr>
        <p:spPr>
          <a:xfrm>
            <a:off x="3425652" y="2209089"/>
            <a:ext cx="5478135" cy="387798"/>
          </a:xfrm>
          <a:prstGeom prst="rect">
            <a:avLst/>
          </a:prstGeom>
          <a:noFill/>
          <a:ln w="9525">
            <a:noFill/>
          </a:ln>
        </p:spPr>
        <p:txBody>
          <a:bodyPr wrap="square" anchor="t">
            <a:spAutoFit/>
          </a:bodyPr>
          <a:lstStyle/>
          <a:p>
            <a:pPr>
              <a:lnSpc>
                <a:spcPct val="80000"/>
              </a:lnSpc>
            </a:pP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stick your chopsticks into a bowl of rice.</a:t>
            </a:r>
          </a:p>
        </p:txBody>
      </p:sp>
      <p:sp>
        <p:nvSpPr>
          <p:cNvPr id="13" name="文本框 12"/>
          <p:cNvSpPr txBox="1"/>
          <p:nvPr/>
        </p:nvSpPr>
        <p:spPr>
          <a:xfrm>
            <a:off x="2911211" y="2779488"/>
            <a:ext cx="5659911" cy="683264"/>
          </a:xfrm>
          <a:prstGeom prst="rect">
            <a:avLst/>
          </a:prstGeom>
          <a:noFill/>
          <a:ln w="9525">
            <a:noFill/>
          </a:ln>
        </p:spPr>
        <p:txBody>
          <a:bodyPr wrap="square" anchor="t">
            <a:spAutoFit/>
          </a:bodyPr>
          <a:lstStyle/>
          <a:p>
            <a:pPr lvl="0" algn="l">
              <a:lnSpc>
                <a:spcPct val="80000"/>
              </a:lnSpc>
              <a:buClrTx/>
              <a:buSzTx/>
              <a:buFontTx/>
            </a:pP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keep your mouth closed when you are chewing.</a:t>
            </a:r>
          </a:p>
        </p:txBody>
      </p:sp>
      <p:sp>
        <p:nvSpPr>
          <p:cNvPr id="14" name="文本框 13"/>
          <p:cNvSpPr txBox="1"/>
          <p:nvPr/>
        </p:nvSpPr>
        <p:spPr>
          <a:xfrm>
            <a:off x="2418299" y="3511517"/>
            <a:ext cx="6240958" cy="387798"/>
          </a:xfrm>
          <a:prstGeom prst="rect">
            <a:avLst/>
          </a:prstGeom>
          <a:noFill/>
          <a:ln w="9525">
            <a:noFill/>
          </a:ln>
        </p:spPr>
        <p:txBody>
          <a:bodyPr wrap="square" anchor="t">
            <a:spAutoFit/>
          </a:bodyPr>
          <a:lstStyle/>
          <a:p>
            <a:pPr lvl="0" algn="l">
              <a:lnSpc>
                <a:spcPct val="80000"/>
              </a:lnSpc>
              <a:buClrTx/>
              <a:buSzTx/>
              <a:buFontTx/>
            </a:pP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reach across the table to pick certain foods.</a:t>
            </a:r>
          </a:p>
        </p:txBody>
      </p:sp>
      <p:sp>
        <p:nvSpPr>
          <p:cNvPr id="15" name="文本框 14"/>
          <p:cNvSpPr txBox="1"/>
          <p:nvPr/>
        </p:nvSpPr>
        <p:spPr>
          <a:xfrm>
            <a:off x="2628078" y="4093019"/>
            <a:ext cx="6031179" cy="387798"/>
          </a:xfrm>
          <a:prstGeom prst="rect">
            <a:avLst/>
          </a:prstGeom>
          <a:noFill/>
          <a:ln w="9525">
            <a:noFill/>
          </a:ln>
        </p:spPr>
        <p:txBody>
          <a:bodyPr wrap="square" anchor="t">
            <a:spAutoFit/>
          </a:bodyPr>
          <a:lstStyle/>
          <a:p>
            <a:pPr lvl="0" algn="l">
              <a:lnSpc>
                <a:spcPct val="80000"/>
              </a:lnSpc>
              <a:buClrTx/>
              <a:buSzTx/>
              <a:buFontTx/>
            </a:pP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ask for permission to leave the table early.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9217" y="693614"/>
            <a:ext cx="5976651" cy="4154984"/>
          </a:xfrm>
          <a:prstGeom prst="rect">
            <a:avLst/>
          </a:prstGeom>
        </p:spPr>
        <p:txBody>
          <a:bodyPr wrap="square">
            <a:spAutoFit/>
          </a:bodyPr>
          <a:lstStyle/>
          <a:p>
            <a:r>
              <a:rPr lang="en-US" altLang="zh-CN" sz="2400" b="1" dirty="0">
                <a:solidFill>
                  <a:srgbClr val="002060"/>
                </a:solidFill>
                <a:latin typeface="Comic Sans MS" panose="030F0702030302020204" pitchFamily="66" charset="0"/>
              </a:rPr>
              <a:t>1. make noise while eating</a:t>
            </a:r>
          </a:p>
          <a:p>
            <a:r>
              <a:rPr lang="en-US" altLang="zh-CN" sz="2400" b="1" dirty="0">
                <a:solidFill>
                  <a:srgbClr val="002060"/>
                </a:solidFill>
                <a:latin typeface="Comic Sans MS" panose="030F0702030302020204" pitchFamily="66" charset="0"/>
              </a:rPr>
              <a:t>2. point at others with chopsticks</a:t>
            </a:r>
          </a:p>
          <a:p>
            <a:r>
              <a:rPr lang="en-US" altLang="zh-CN" sz="2400" b="1" dirty="0">
                <a:solidFill>
                  <a:srgbClr val="002060"/>
                </a:solidFill>
                <a:latin typeface="Comic Sans MS" panose="030F0702030302020204" pitchFamily="66" charset="0"/>
              </a:rPr>
              <a:t>3. say hello to others</a:t>
            </a:r>
          </a:p>
          <a:p>
            <a:r>
              <a:rPr lang="en-US" altLang="zh-CN" sz="2400" b="1" dirty="0">
                <a:solidFill>
                  <a:srgbClr val="002060"/>
                </a:solidFill>
                <a:latin typeface="Comic Sans MS" panose="030F0702030302020204" pitchFamily="66" charset="0"/>
              </a:rPr>
              <a:t>4. wipe your mouth after dinner</a:t>
            </a:r>
          </a:p>
          <a:p>
            <a:r>
              <a:rPr lang="en-US" altLang="zh-CN" sz="2400" b="1" dirty="0">
                <a:solidFill>
                  <a:srgbClr val="002060"/>
                </a:solidFill>
                <a:latin typeface="Comic Sans MS" panose="030F0702030302020204" pitchFamily="66" charset="0"/>
              </a:rPr>
              <a:t>5. talk loudly at the table</a:t>
            </a:r>
          </a:p>
          <a:p>
            <a:r>
              <a:rPr lang="en-US" altLang="zh-CN" sz="2400" b="1" dirty="0">
                <a:solidFill>
                  <a:srgbClr val="002060"/>
                </a:solidFill>
                <a:latin typeface="Comic Sans MS" panose="030F0702030302020204" pitchFamily="66" charset="0"/>
              </a:rPr>
              <a:t>6. eat with chopsticks</a:t>
            </a:r>
          </a:p>
          <a:p>
            <a:r>
              <a:rPr lang="en-US" altLang="zh-CN" sz="2400" b="1" dirty="0">
                <a:solidFill>
                  <a:srgbClr val="002060"/>
                </a:solidFill>
                <a:latin typeface="Comic Sans MS" panose="030F0702030302020204" pitchFamily="66" charset="0"/>
              </a:rPr>
              <a:t>7. talk at the table </a:t>
            </a:r>
          </a:p>
          <a:p>
            <a:r>
              <a:rPr lang="en-US" altLang="zh-CN" sz="2400" b="1" dirty="0">
                <a:solidFill>
                  <a:srgbClr val="002060"/>
                </a:solidFill>
                <a:latin typeface="Comic Sans MS" panose="030F0702030302020204" pitchFamily="66" charset="0"/>
              </a:rPr>
              <a:t>8. pick up the bowl to eat</a:t>
            </a:r>
          </a:p>
          <a:p>
            <a:r>
              <a:rPr lang="en-US" altLang="zh-CN" sz="2400" b="1" dirty="0">
                <a:solidFill>
                  <a:srgbClr val="002060"/>
                </a:solidFill>
                <a:latin typeface="Comic Sans MS" panose="030F0702030302020204" pitchFamily="66" charset="0"/>
              </a:rPr>
              <a:t>9. start eating first </a:t>
            </a:r>
          </a:p>
          <a:p>
            <a:r>
              <a:rPr lang="en-US" altLang="zh-CN" sz="2400" b="1" dirty="0">
                <a:solidFill>
                  <a:srgbClr val="002060"/>
                </a:solidFill>
                <a:latin typeface="Comic Sans MS" panose="030F0702030302020204" pitchFamily="66" charset="0"/>
              </a:rPr>
              <a:t>10. eat while walking in the street</a:t>
            </a:r>
          </a:p>
          <a:p>
            <a:r>
              <a:rPr lang="en-US" altLang="zh-CN" sz="2400" b="1" dirty="0">
                <a:solidFill>
                  <a:srgbClr val="002060"/>
                </a:solidFill>
                <a:latin typeface="Comic Sans MS" panose="030F0702030302020204" pitchFamily="66" charset="0"/>
              </a:rPr>
              <a:t>11. stick the chopsticks into the food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矩形 16385"/>
          <p:cNvSpPr/>
          <p:nvPr/>
        </p:nvSpPr>
        <p:spPr>
          <a:xfrm>
            <a:off x="1178805" y="1930532"/>
            <a:ext cx="6367749" cy="531940"/>
          </a:xfrm>
          <a:prstGeom prst="rect">
            <a:avLst/>
          </a:prstGeom>
          <a:noFill/>
          <a:ln w="9525">
            <a:solidFill>
              <a:schemeClr val="accent5">
                <a:lumMod val="60000"/>
                <a:lumOff val="40000"/>
              </a:schemeClr>
            </a:solidFill>
          </a:ln>
        </p:spPr>
        <p:txBody>
          <a:bodyPr wrap="square" anchor="ctr">
            <a:spAutoFit/>
          </a:bodyPr>
          <a:lstStyle/>
          <a:p>
            <a:pPr algn="ctr">
              <a:lnSpc>
                <a:spcPct val="110000"/>
              </a:lnSpc>
              <a:spcBef>
                <a:spcPct val="50000"/>
              </a:spcBef>
            </a:pPr>
            <a:r>
              <a:rPr lang="zh-CN" altLang="en-US" sz="2800" b="1" dirty="0">
                <a:solidFill>
                  <a:srgbClr val="002060"/>
                </a:solidFill>
                <a:latin typeface="Times New Roman" panose="02020603050405020304" pitchFamily="18" charset="0"/>
                <a:ea typeface="宋体" panose="02010600030101010101" pitchFamily="2" charset="-122"/>
                <a:cs typeface="Times New Roman" panose="02020603050405020304" pitchFamily="18" charset="0"/>
              </a:rPr>
              <a:t>full,  familiar,  knife,  spoon,  gradual</a:t>
            </a:r>
          </a:p>
        </p:txBody>
      </p:sp>
      <p:sp>
        <p:nvSpPr>
          <p:cNvPr id="27650" name="Text Box 2"/>
          <p:cNvSpPr txBox="1"/>
          <p:nvPr/>
        </p:nvSpPr>
        <p:spPr>
          <a:xfrm>
            <a:off x="1191197" y="2673403"/>
            <a:ext cx="7236705" cy="2128275"/>
          </a:xfrm>
          <a:prstGeom prst="rect">
            <a:avLst/>
          </a:prstGeom>
          <a:noFill/>
          <a:ln w="9525">
            <a:noFill/>
          </a:ln>
        </p:spPr>
        <p:txBody>
          <a:bodyPr wrap="square" anchor="t">
            <a:spAutoFit/>
          </a:bodyPr>
          <a:lstStyle/>
          <a:p>
            <a:pPr marL="342900" indent="-342900">
              <a:lnSpc>
                <a:spcPct val="110000"/>
              </a:lnSpc>
              <a:spcBef>
                <a:spcPct val="50000"/>
              </a:spcBef>
              <a:buAutoNum type="arabicPeriod"/>
            </a:pPr>
            <a:r>
              <a:rPr lang="zh-CN" altLang="en-US"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In some western countries, ______ are not only used to cut things, but also used to eat things. </a:t>
            </a:r>
          </a:p>
          <a:p>
            <a:pPr marL="342900" indent="-342900">
              <a:lnSpc>
                <a:spcPct val="110000"/>
              </a:lnSpc>
              <a:spcBef>
                <a:spcPct val="50000"/>
              </a:spcBef>
            </a:pPr>
            <a:r>
              <a:rPr lang="zh-CN" altLang="en-US"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He can</a:t>
            </a:r>
            <a:r>
              <a:rPr lang="en-US" altLang="zh-CN"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7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 eat any more. He is ______ now. </a:t>
            </a:r>
            <a:endParaRPr lang="zh-CN" altLang="en-US" sz="2700" b="1" dirty="0">
              <a:solidFill>
                <a:srgbClr val="FF33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392" name="矩形 16391"/>
          <p:cNvSpPr/>
          <p:nvPr/>
        </p:nvSpPr>
        <p:spPr>
          <a:xfrm>
            <a:off x="5552550" y="2699165"/>
            <a:ext cx="1162498" cy="523220"/>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宋体" panose="02010600030101010101" pitchFamily="2" charset="-122"/>
              </a:rPr>
              <a:t>knives</a:t>
            </a:r>
          </a:p>
        </p:txBody>
      </p:sp>
      <p:sp>
        <p:nvSpPr>
          <p:cNvPr id="16393" name="矩形 16392"/>
          <p:cNvSpPr/>
          <p:nvPr/>
        </p:nvSpPr>
        <p:spPr>
          <a:xfrm>
            <a:off x="5942919" y="4264655"/>
            <a:ext cx="1229069" cy="523220"/>
          </a:xfrm>
          <a:prstGeom prst="rect">
            <a:avLst/>
          </a:prstGeom>
          <a:noFill/>
          <a:ln w="9525">
            <a:noFill/>
          </a:ln>
        </p:spPr>
        <p:txBody>
          <a:bodyPr wrap="square" anchor="t">
            <a:spAutoFit/>
          </a:bodyPr>
          <a:lstStyle/>
          <a:p>
            <a:r>
              <a:rPr lang="zh-CN" altLang="en-US" sz="2800" b="1" dirty="0">
                <a:solidFill>
                  <a:srgbClr val="FF0000"/>
                </a:solidFill>
                <a:latin typeface="Times New Roman" panose="02020603050405020304" pitchFamily="18" charset="0"/>
                <a:ea typeface="宋体" panose="02010600030101010101" pitchFamily="2" charset="-122"/>
              </a:rPr>
              <a:t>full</a:t>
            </a:r>
          </a:p>
        </p:txBody>
      </p:sp>
      <p:sp>
        <p:nvSpPr>
          <p:cNvPr id="27657" name="矩形 16394"/>
          <p:cNvSpPr/>
          <p:nvPr/>
        </p:nvSpPr>
        <p:spPr>
          <a:xfrm>
            <a:off x="1178805" y="1269667"/>
            <a:ext cx="6664304" cy="566309"/>
          </a:xfrm>
          <a:prstGeom prst="rect">
            <a:avLst/>
          </a:prstGeom>
          <a:noFill/>
          <a:ln w="9525">
            <a:noFill/>
          </a:ln>
        </p:spPr>
        <p:txBody>
          <a:bodyPr wrap="square" anchor="t">
            <a:spAutoFit/>
          </a:bodyPr>
          <a:lstStyle/>
          <a:p>
            <a:pPr>
              <a:lnSpc>
                <a:spcPct val="110000"/>
              </a:lnSpc>
              <a:spcBef>
                <a:spcPct val="50000"/>
              </a:spcBef>
            </a:pPr>
            <a:r>
              <a:rPr lang="zh-CN" altLang="en-US" sz="2800" b="1" dirty="0">
                <a:solidFill>
                  <a:srgbClr val="002060"/>
                </a:solidFill>
                <a:latin typeface="微软雅黑" panose="020B0503020204020204" pitchFamily="34" charset="-122"/>
                <a:ea typeface="微软雅黑" panose="020B0503020204020204" pitchFamily="34" charset="-122"/>
              </a:rPr>
              <a:t>Ⅰ.从方框中选词并用其适当形式填空。</a:t>
            </a:r>
          </a:p>
        </p:txBody>
      </p:sp>
      <p:sp>
        <p:nvSpPr>
          <p:cNvPr id="2" name="文本框 1"/>
          <p:cNvSpPr txBox="1"/>
          <p:nvPr/>
        </p:nvSpPr>
        <p:spPr>
          <a:xfrm>
            <a:off x="3315604" y="431020"/>
            <a:ext cx="2710815" cy="727710"/>
          </a:xfrm>
          <a:prstGeom prst="rect">
            <a:avLst/>
          </a:prstGeom>
          <a:noFill/>
        </p:spPr>
        <p:txBody>
          <a:bodyPr wrap="none" lIns="51435" tIns="25717" rIns="51435" bIns="25717">
            <a:spAutoFit/>
          </a:bodyPr>
          <a:lstStyle/>
          <a:p>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Exercises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92"/>
                                        </p:tgtEl>
                                        <p:attrNameLst>
                                          <p:attrName>style.visibility</p:attrName>
                                        </p:attrNameLst>
                                      </p:cBhvr>
                                      <p:to>
                                        <p:strVal val="visible"/>
                                      </p:to>
                                    </p:set>
                                    <p:animEffect transition="in" filter="box(in)">
                                      <p:cBhvr>
                                        <p:cTn id="7" dur="500"/>
                                        <p:tgtEl>
                                          <p:spTgt spid="1639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393"/>
                                        </p:tgtEl>
                                        <p:attrNameLst>
                                          <p:attrName>style.visibility</p:attrName>
                                        </p:attrNameLst>
                                      </p:cBhvr>
                                      <p:to>
                                        <p:strVal val="visible"/>
                                      </p:to>
                                    </p:set>
                                    <p:animEffect transition="in" filter="strips(downLeft)">
                                      <p:cBhvr>
                                        <p:cTn id="12" dur="5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p:bldP spid="1639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2"/>
          <p:cNvSpPr txBox="1"/>
          <p:nvPr/>
        </p:nvSpPr>
        <p:spPr>
          <a:xfrm>
            <a:off x="1077501" y="869063"/>
            <a:ext cx="7471588" cy="3431709"/>
          </a:xfrm>
          <a:prstGeom prst="rect">
            <a:avLst/>
          </a:prstGeom>
          <a:noFill/>
          <a:ln w="9525">
            <a:noFill/>
          </a:ln>
        </p:spPr>
        <p:txBody>
          <a:bodyPr wrap="square" anchor="t">
            <a:spAutoFit/>
          </a:bodyPr>
          <a:lstStyle/>
          <a:p>
            <a:pPr algn="just">
              <a:lnSpc>
                <a:spcPct val="115000"/>
              </a:lnSpc>
              <a:spcBef>
                <a:spcPct val="50000"/>
              </a:spcBef>
            </a:pPr>
            <a:r>
              <a:rPr lang="zh-CN" altLang="en-US"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 This is the first time I come to the city,  so  </a:t>
            </a:r>
          </a:p>
          <a:p>
            <a:pPr algn="just">
              <a:lnSpc>
                <a:spcPct val="115000"/>
              </a:lnSpc>
              <a:spcBef>
                <a:spcPct val="50000"/>
              </a:spcBef>
            </a:pPr>
            <a:r>
              <a:rPr lang="zh-CN" altLang="en-US"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it</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 ________</a:t>
            </a: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a:t>
            </a:r>
            <a:r>
              <a:rPr lang="zh-CN" altLang="en-US"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to me. </a:t>
            </a:r>
          </a:p>
          <a:p>
            <a:pPr algn="just">
              <a:lnSpc>
                <a:spcPct val="115000"/>
              </a:lnSpc>
              <a:spcBef>
                <a:spcPct val="50000"/>
              </a:spcBef>
            </a:pPr>
            <a:r>
              <a:rPr lang="zh-CN" altLang="en-US"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 We need three ______ of relish. </a:t>
            </a:r>
          </a:p>
          <a:p>
            <a:pPr algn="just">
              <a:lnSpc>
                <a:spcPct val="115000"/>
              </a:lnSpc>
              <a:spcBef>
                <a:spcPct val="50000"/>
              </a:spcBef>
            </a:pPr>
            <a:r>
              <a:rPr lang="zh-CN" altLang="en-US"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 He _________ regarded the pet dog as his </a:t>
            </a:r>
          </a:p>
          <a:p>
            <a:pPr algn="just">
              <a:lnSpc>
                <a:spcPct val="115000"/>
              </a:lnSpc>
              <a:spcBef>
                <a:spcPct val="50000"/>
              </a:spcBef>
            </a:pPr>
            <a:r>
              <a:rPr lang="zh-CN" altLang="en-US"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friend. </a:t>
            </a:r>
          </a:p>
        </p:txBody>
      </p:sp>
      <p:sp>
        <p:nvSpPr>
          <p:cNvPr id="17411" name="矩形 17410"/>
          <p:cNvSpPr/>
          <p:nvPr/>
        </p:nvSpPr>
        <p:spPr>
          <a:xfrm>
            <a:off x="2028479" y="1577243"/>
            <a:ext cx="1911101" cy="523220"/>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unfamiliar</a:t>
            </a:r>
          </a:p>
        </p:txBody>
      </p:sp>
      <p:sp>
        <p:nvSpPr>
          <p:cNvPr id="17412" name="矩形 17411"/>
          <p:cNvSpPr/>
          <p:nvPr/>
        </p:nvSpPr>
        <p:spPr>
          <a:xfrm>
            <a:off x="3663795" y="2269930"/>
            <a:ext cx="1223412" cy="523220"/>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spoons</a:t>
            </a:r>
          </a:p>
        </p:txBody>
      </p:sp>
      <p:sp>
        <p:nvSpPr>
          <p:cNvPr id="17413" name="矩形 17412"/>
          <p:cNvSpPr/>
          <p:nvPr/>
        </p:nvSpPr>
        <p:spPr>
          <a:xfrm>
            <a:off x="2028479" y="2966747"/>
            <a:ext cx="1661032" cy="523220"/>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gradually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7412"/>
                                        </p:tgtEl>
                                        <p:attrNameLst>
                                          <p:attrName>style.visibility</p:attrName>
                                        </p:attrNameLst>
                                      </p:cBhvr>
                                      <p:to>
                                        <p:strVal val="visible"/>
                                      </p:to>
                                    </p:set>
                                    <p:animEffect transition="in" filter="box(in)">
                                      <p:cBhvr>
                                        <p:cTn id="13" dur="500"/>
                                        <p:tgtEl>
                                          <p:spTgt spid="17412"/>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7413"/>
                                        </p:tgtEl>
                                        <p:attrNameLst>
                                          <p:attrName>style.visibility</p:attrName>
                                        </p:attrNameLst>
                                      </p:cBhvr>
                                      <p:to>
                                        <p:strVal val="visible"/>
                                      </p:to>
                                    </p:set>
                                    <p:animEffect transition="in" filter="box(in)">
                                      <p:cBhvr>
                                        <p:cTn id="18"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P spid="174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文本框 143361"/>
          <p:cNvSpPr txBox="1"/>
          <p:nvPr/>
        </p:nvSpPr>
        <p:spPr>
          <a:xfrm>
            <a:off x="429658" y="555738"/>
            <a:ext cx="6075476" cy="566309"/>
          </a:xfrm>
          <a:prstGeom prst="rect">
            <a:avLst/>
          </a:prstGeom>
          <a:noFill/>
          <a:ln w="9525">
            <a:noFill/>
          </a:ln>
        </p:spPr>
        <p:txBody>
          <a:bodyPr wrap="square">
            <a:spAutoFit/>
          </a:bodyPr>
          <a:lstStyle/>
          <a:p>
            <a:pPr>
              <a:lnSpc>
                <a:spcPct val="110000"/>
              </a:lnSpc>
            </a:pPr>
            <a:r>
              <a:rPr lang="en-US" altLang="zh-CN" sz="2800" b="1" dirty="0">
                <a:solidFill>
                  <a:srgbClr val="002060"/>
                </a:solidFill>
                <a:latin typeface="微软雅黑" panose="020B0503020204020204" pitchFamily="34" charset="-122"/>
                <a:ea typeface="微软雅黑" panose="020B0503020204020204" pitchFamily="34" charset="-122"/>
              </a:rPr>
              <a:t>Ⅱ. </a:t>
            </a:r>
            <a:r>
              <a:rPr lang="zh-CN" altLang="en-US" sz="2800" b="1" dirty="0">
                <a:solidFill>
                  <a:srgbClr val="002060"/>
                </a:solidFill>
                <a:latin typeface="微软雅黑" panose="020B0503020204020204" pitchFamily="34" charset="-122"/>
                <a:ea typeface="微软雅黑" panose="020B0503020204020204" pitchFamily="34" charset="-122"/>
              </a:rPr>
              <a:t>用所给词的适当形式填空。</a:t>
            </a:r>
            <a:endParaRPr lang="en-US" altLang="zh-CN" sz="2800" b="1" dirty="0">
              <a:solidFill>
                <a:srgbClr val="002060"/>
              </a:solidFill>
              <a:latin typeface="微软雅黑" panose="020B0503020204020204" pitchFamily="34" charset="-122"/>
              <a:ea typeface="微软雅黑" panose="020B0503020204020204" pitchFamily="34" charset="-122"/>
            </a:endParaRPr>
          </a:p>
        </p:txBody>
      </p:sp>
      <p:sp>
        <p:nvSpPr>
          <p:cNvPr id="142338" name="文本框 143362"/>
          <p:cNvSpPr txBox="1"/>
          <p:nvPr/>
        </p:nvSpPr>
        <p:spPr>
          <a:xfrm>
            <a:off x="429658" y="1102775"/>
            <a:ext cx="8262650" cy="3715633"/>
          </a:xfrm>
          <a:prstGeom prst="rect">
            <a:avLst/>
          </a:prstGeom>
          <a:noFill/>
          <a:ln w="9525">
            <a:noFill/>
          </a:ln>
        </p:spPr>
        <p:txBody>
          <a:bodyPr wrap="square">
            <a:spAutoFit/>
          </a:bodyPr>
          <a:lstStyle/>
          <a:p>
            <a:pPr>
              <a:lnSpc>
                <a:spcPct val="110000"/>
              </a:lnSpc>
              <a:buAutoNum type="arabicPeriod"/>
            </a:pPr>
            <a:r>
              <a:rPr lang="en-US" altLang="zh-CN" sz="2700" b="1" dirty="0">
                <a:latin typeface="Times New Roman" panose="02020603050405020304" pitchFamily="18" charset="0"/>
              </a:rPr>
              <a:t>You can imagine how different the table manners </a:t>
            </a:r>
          </a:p>
          <a:p>
            <a:pPr>
              <a:lnSpc>
                <a:spcPct val="110000"/>
              </a:lnSpc>
            </a:pPr>
            <a:r>
              <a:rPr lang="en-US" altLang="zh-CN" sz="2700" b="1" dirty="0">
                <a:latin typeface="Times New Roman" panose="02020603050405020304" pitchFamily="18" charset="0"/>
              </a:rPr>
              <a:t>    here are from ____. (we)</a:t>
            </a:r>
          </a:p>
          <a:p>
            <a:pPr>
              <a:lnSpc>
                <a:spcPct val="110000"/>
              </a:lnSpc>
            </a:pPr>
            <a:r>
              <a:rPr lang="en-US" altLang="zh-CN" sz="2700" b="1" dirty="0">
                <a:latin typeface="Times New Roman" panose="02020603050405020304" pitchFamily="18" charset="0"/>
              </a:rPr>
              <a:t>2. People in Japan and people in America behave   </a:t>
            </a:r>
          </a:p>
          <a:p>
            <a:pPr>
              <a:lnSpc>
                <a:spcPct val="110000"/>
              </a:lnSpc>
            </a:pPr>
            <a:r>
              <a:rPr lang="en-US" altLang="zh-CN" sz="2700" b="1" dirty="0">
                <a:latin typeface="Times New Roman" panose="02020603050405020304" pitchFamily="18" charset="0"/>
              </a:rPr>
              <a:t>     _________ (different) at the dinner table.</a:t>
            </a:r>
          </a:p>
          <a:p>
            <a:pPr>
              <a:lnSpc>
                <a:spcPct val="110000"/>
              </a:lnSpc>
            </a:pPr>
            <a:r>
              <a:rPr lang="en-US" altLang="zh-CN" sz="2700" b="1" dirty="0">
                <a:latin typeface="Times New Roman" panose="02020603050405020304" pitchFamily="18" charset="0"/>
              </a:rPr>
              <a:t>3. The host family did their best to make me ____ (feel) </a:t>
            </a:r>
          </a:p>
          <a:p>
            <a:pPr>
              <a:lnSpc>
                <a:spcPct val="110000"/>
              </a:lnSpc>
            </a:pPr>
            <a:r>
              <a:rPr lang="en-US" altLang="zh-CN" sz="2700" b="1" dirty="0">
                <a:latin typeface="Times New Roman" panose="02020603050405020304" pitchFamily="18" charset="0"/>
              </a:rPr>
              <a:t>     at home.</a:t>
            </a:r>
          </a:p>
          <a:p>
            <a:pPr>
              <a:lnSpc>
                <a:spcPct val="110000"/>
              </a:lnSpc>
            </a:pPr>
            <a:r>
              <a:rPr lang="en-US" altLang="zh-CN" sz="2700" b="1" dirty="0">
                <a:latin typeface="Times New Roman" panose="02020603050405020304" pitchFamily="18" charset="0"/>
              </a:rPr>
              <a:t>4. In China, one is supposed to ______ (spend) time </a:t>
            </a:r>
          </a:p>
          <a:p>
            <a:pPr>
              <a:lnSpc>
                <a:spcPct val="110000"/>
              </a:lnSpc>
            </a:pPr>
            <a:r>
              <a:rPr lang="en-US" altLang="zh-CN" sz="2700" b="1" dirty="0">
                <a:latin typeface="Times New Roman" panose="02020603050405020304" pitchFamily="18" charset="0"/>
              </a:rPr>
              <a:t>     with his family during Spring Festival.</a:t>
            </a:r>
          </a:p>
        </p:txBody>
      </p:sp>
      <p:sp>
        <p:nvSpPr>
          <p:cNvPr id="143364" name="文本框 143363"/>
          <p:cNvSpPr txBox="1"/>
          <p:nvPr/>
        </p:nvSpPr>
        <p:spPr>
          <a:xfrm>
            <a:off x="2830522" y="1498316"/>
            <a:ext cx="1377900" cy="566309"/>
          </a:xfrm>
          <a:prstGeom prst="rect">
            <a:avLst/>
          </a:prstGeom>
          <a:noFill/>
          <a:ln w="9525">
            <a:noFill/>
          </a:ln>
        </p:spPr>
        <p:txBody>
          <a:bodyPr wrap="square">
            <a:spAutoFit/>
          </a:bodyPr>
          <a:lstStyle/>
          <a:p>
            <a:pPr>
              <a:lnSpc>
                <a:spcPct val="110000"/>
              </a:lnSpc>
            </a:pPr>
            <a:r>
              <a:rPr lang="en-US" altLang="zh-CN" sz="2800" b="1" dirty="0">
                <a:solidFill>
                  <a:srgbClr val="FF0000"/>
                </a:solidFill>
                <a:latin typeface="Times New Roman" panose="02020603050405020304" pitchFamily="18" charset="0"/>
              </a:rPr>
              <a:t>ours</a:t>
            </a:r>
          </a:p>
        </p:txBody>
      </p:sp>
      <p:sp>
        <p:nvSpPr>
          <p:cNvPr id="143365" name="文本框 143364"/>
          <p:cNvSpPr txBox="1"/>
          <p:nvPr/>
        </p:nvSpPr>
        <p:spPr>
          <a:xfrm>
            <a:off x="826870" y="2393394"/>
            <a:ext cx="2037513" cy="566309"/>
          </a:xfrm>
          <a:prstGeom prst="rect">
            <a:avLst/>
          </a:prstGeom>
          <a:noFill/>
          <a:ln w="9525">
            <a:noFill/>
          </a:ln>
        </p:spPr>
        <p:txBody>
          <a:bodyPr wrap="square">
            <a:spAutoFit/>
          </a:bodyPr>
          <a:lstStyle/>
          <a:p>
            <a:pPr>
              <a:lnSpc>
                <a:spcPct val="110000"/>
              </a:lnSpc>
            </a:pPr>
            <a:r>
              <a:rPr lang="en-US" altLang="zh-CN" sz="2800" b="1">
                <a:solidFill>
                  <a:srgbClr val="FF0000"/>
                </a:solidFill>
                <a:latin typeface="Times New Roman" panose="02020603050405020304" pitchFamily="18" charset="0"/>
              </a:rPr>
              <a:t>differently</a:t>
            </a:r>
          </a:p>
        </p:txBody>
      </p:sp>
      <p:sp>
        <p:nvSpPr>
          <p:cNvPr id="143366" name="文本框 143365"/>
          <p:cNvSpPr txBox="1"/>
          <p:nvPr/>
        </p:nvSpPr>
        <p:spPr>
          <a:xfrm>
            <a:off x="6956492" y="2890133"/>
            <a:ext cx="906145" cy="531940"/>
          </a:xfrm>
          <a:prstGeom prst="rect">
            <a:avLst/>
          </a:prstGeom>
          <a:noFill/>
          <a:ln w="9525">
            <a:noFill/>
          </a:ln>
        </p:spPr>
        <p:txBody>
          <a:bodyPr wrap="square">
            <a:spAutoFit/>
          </a:bodyPr>
          <a:lstStyle/>
          <a:p>
            <a:pPr>
              <a:lnSpc>
                <a:spcPct val="110000"/>
              </a:lnSpc>
            </a:pPr>
            <a:r>
              <a:rPr lang="en-US" altLang="zh-CN" sz="2800" b="1">
                <a:solidFill>
                  <a:srgbClr val="FF0000"/>
                </a:solidFill>
                <a:latin typeface="Times New Roman" panose="02020603050405020304" pitchFamily="18" charset="0"/>
              </a:rPr>
              <a:t>feel</a:t>
            </a:r>
          </a:p>
        </p:txBody>
      </p:sp>
      <p:sp>
        <p:nvSpPr>
          <p:cNvPr id="143368" name="文本框 143367"/>
          <p:cNvSpPr txBox="1"/>
          <p:nvPr/>
        </p:nvSpPr>
        <p:spPr>
          <a:xfrm>
            <a:off x="5050799" y="3807842"/>
            <a:ext cx="1520098" cy="566309"/>
          </a:xfrm>
          <a:prstGeom prst="rect">
            <a:avLst/>
          </a:prstGeom>
          <a:noFill/>
          <a:ln w="9525">
            <a:noFill/>
          </a:ln>
        </p:spPr>
        <p:txBody>
          <a:bodyPr wrap="square">
            <a:spAutoFit/>
          </a:bodyPr>
          <a:lstStyle/>
          <a:p>
            <a:pPr>
              <a:lnSpc>
                <a:spcPct val="110000"/>
              </a:lnSpc>
            </a:pPr>
            <a:r>
              <a:rPr lang="en-US" altLang="zh-CN" sz="2800" b="1">
                <a:solidFill>
                  <a:srgbClr val="FF0000"/>
                </a:solidFill>
                <a:latin typeface="Times New Roman" panose="02020603050405020304" pitchFamily="18" charset="0"/>
              </a:rPr>
              <a:t>spend</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43364"/>
                                        </p:tgtEl>
                                        <p:attrNameLst>
                                          <p:attrName>style.visibility</p:attrName>
                                        </p:attrNameLst>
                                      </p:cBhvr>
                                      <p:to>
                                        <p:strVal val="visible"/>
                                      </p:to>
                                    </p:set>
                                    <p:animEffect transition="in" filter="fade">
                                      <p:cBhvr>
                                        <p:cTn id="7" dur="1000"/>
                                        <p:tgtEl>
                                          <p:spTgt spid="143364"/>
                                        </p:tgtEl>
                                      </p:cBhvr>
                                    </p:animEffect>
                                    <p:anim calcmode="lin" valueType="num">
                                      <p:cBhvr>
                                        <p:cTn id="8" dur="1000" fill="hold"/>
                                        <p:tgtEl>
                                          <p:spTgt spid="143364"/>
                                        </p:tgtEl>
                                        <p:attrNameLst>
                                          <p:attrName>ppt_x</p:attrName>
                                        </p:attrNameLst>
                                      </p:cBhvr>
                                      <p:tavLst>
                                        <p:tav tm="0">
                                          <p:val>
                                            <p:strVal val="#ppt_x"/>
                                          </p:val>
                                        </p:tav>
                                        <p:tav tm="100000">
                                          <p:val>
                                            <p:strVal val="#ppt_x"/>
                                          </p:val>
                                        </p:tav>
                                      </p:tavLst>
                                    </p:anim>
                                    <p:anim calcmode="lin" valueType="num">
                                      <p:cBhvr>
                                        <p:cTn id="9" dur="1000" fill="hold"/>
                                        <p:tgtEl>
                                          <p:spTgt spid="14336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43365"/>
                                        </p:tgtEl>
                                        <p:attrNameLst>
                                          <p:attrName>style.visibility</p:attrName>
                                        </p:attrNameLst>
                                      </p:cBhvr>
                                      <p:to>
                                        <p:strVal val="visible"/>
                                      </p:to>
                                    </p:set>
                                    <p:animEffect transition="in" filter="fade">
                                      <p:cBhvr>
                                        <p:cTn id="14" dur="1000"/>
                                        <p:tgtEl>
                                          <p:spTgt spid="143365"/>
                                        </p:tgtEl>
                                      </p:cBhvr>
                                    </p:animEffect>
                                    <p:anim calcmode="lin" valueType="num">
                                      <p:cBhvr>
                                        <p:cTn id="15" dur="1000" fill="hold"/>
                                        <p:tgtEl>
                                          <p:spTgt spid="143365"/>
                                        </p:tgtEl>
                                        <p:attrNameLst>
                                          <p:attrName>ppt_x</p:attrName>
                                        </p:attrNameLst>
                                      </p:cBhvr>
                                      <p:tavLst>
                                        <p:tav tm="0">
                                          <p:val>
                                            <p:strVal val="#ppt_x"/>
                                          </p:val>
                                        </p:tav>
                                        <p:tav tm="100000">
                                          <p:val>
                                            <p:strVal val="#ppt_x"/>
                                          </p:val>
                                        </p:tav>
                                      </p:tavLst>
                                    </p:anim>
                                    <p:anim calcmode="lin" valueType="num">
                                      <p:cBhvr>
                                        <p:cTn id="16" dur="1000" fill="hold"/>
                                        <p:tgtEl>
                                          <p:spTgt spid="14336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43366"/>
                                        </p:tgtEl>
                                        <p:attrNameLst>
                                          <p:attrName>style.visibility</p:attrName>
                                        </p:attrNameLst>
                                      </p:cBhvr>
                                      <p:to>
                                        <p:strVal val="visible"/>
                                      </p:to>
                                    </p:set>
                                    <p:animEffect transition="in" filter="fade">
                                      <p:cBhvr>
                                        <p:cTn id="21" dur="1000"/>
                                        <p:tgtEl>
                                          <p:spTgt spid="143366"/>
                                        </p:tgtEl>
                                      </p:cBhvr>
                                    </p:animEffect>
                                    <p:anim calcmode="lin" valueType="num">
                                      <p:cBhvr>
                                        <p:cTn id="22" dur="1000" fill="hold"/>
                                        <p:tgtEl>
                                          <p:spTgt spid="143366"/>
                                        </p:tgtEl>
                                        <p:attrNameLst>
                                          <p:attrName>ppt_x</p:attrName>
                                        </p:attrNameLst>
                                      </p:cBhvr>
                                      <p:tavLst>
                                        <p:tav tm="0">
                                          <p:val>
                                            <p:strVal val="#ppt_x"/>
                                          </p:val>
                                        </p:tav>
                                        <p:tav tm="100000">
                                          <p:val>
                                            <p:strVal val="#ppt_x"/>
                                          </p:val>
                                        </p:tav>
                                      </p:tavLst>
                                    </p:anim>
                                    <p:anim calcmode="lin" valueType="num">
                                      <p:cBhvr>
                                        <p:cTn id="23" dur="1000" fill="hold"/>
                                        <p:tgtEl>
                                          <p:spTgt spid="14336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43368"/>
                                        </p:tgtEl>
                                        <p:attrNameLst>
                                          <p:attrName>style.visibility</p:attrName>
                                        </p:attrNameLst>
                                      </p:cBhvr>
                                      <p:to>
                                        <p:strVal val="visible"/>
                                      </p:to>
                                    </p:set>
                                    <p:animEffect transition="in" filter="fade">
                                      <p:cBhvr>
                                        <p:cTn id="28" dur="1000"/>
                                        <p:tgtEl>
                                          <p:spTgt spid="143368"/>
                                        </p:tgtEl>
                                      </p:cBhvr>
                                    </p:animEffect>
                                    <p:anim calcmode="lin" valueType="num">
                                      <p:cBhvr>
                                        <p:cTn id="29" dur="1000" fill="hold"/>
                                        <p:tgtEl>
                                          <p:spTgt spid="143368"/>
                                        </p:tgtEl>
                                        <p:attrNameLst>
                                          <p:attrName>ppt_x</p:attrName>
                                        </p:attrNameLst>
                                      </p:cBhvr>
                                      <p:tavLst>
                                        <p:tav tm="0">
                                          <p:val>
                                            <p:strVal val="#ppt_x"/>
                                          </p:val>
                                        </p:tav>
                                        <p:tav tm="100000">
                                          <p:val>
                                            <p:strVal val="#ppt_x"/>
                                          </p:val>
                                        </p:tav>
                                      </p:tavLst>
                                    </p:anim>
                                    <p:anim calcmode="lin" valueType="num">
                                      <p:cBhvr>
                                        <p:cTn id="30" dur="1000" fill="hold"/>
                                        <p:tgtEl>
                                          <p:spTgt spid="1433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4" grpId="0"/>
      <p:bldP spid="143365" grpId="0"/>
      <p:bldP spid="143366" grpId="0"/>
      <p:bldP spid="14336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文本框 144385"/>
          <p:cNvSpPr txBox="1"/>
          <p:nvPr/>
        </p:nvSpPr>
        <p:spPr>
          <a:xfrm>
            <a:off x="996628" y="743453"/>
            <a:ext cx="7897178" cy="4228850"/>
          </a:xfrm>
          <a:prstGeom prst="rect">
            <a:avLst/>
          </a:prstGeom>
          <a:noFill/>
          <a:ln w="9525">
            <a:noFill/>
          </a:ln>
        </p:spPr>
        <p:txBody>
          <a:bodyPr wrap="square">
            <a:spAutoFit/>
          </a:bodyPr>
          <a:lstStyle/>
          <a:p>
            <a:pPr>
              <a:lnSpc>
                <a:spcPct val="120000"/>
              </a:lnSpc>
            </a:pPr>
            <a:r>
              <a:rPr lang="en-US" altLang="zh-CN" sz="2800" b="1" dirty="0">
                <a:latin typeface="Times New Roman" panose="02020603050405020304" pitchFamily="18" charset="0"/>
              </a:rPr>
              <a:t>4. You’re not supposed to eat or drink while   </a:t>
            </a:r>
          </a:p>
          <a:p>
            <a:pPr>
              <a:lnSpc>
                <a:spcPct val="120000"/>
              </a:lnSpc>
            </a:pPr>
            <a:r>
              <a:rPr lang="en-US" altLang="zh-CN" sz="2800" b="1" dirty="0">
                <a:latin typeface="Times New Roman" panose="02020603050405020304" pitchFamily="18" charset="0"/>
              </a:rPr>
              <a:t>     ________ (walk) down the street.</a:t>
            </a:r>
          </a:p>
          <a:p>
            <a:pPr>
              <a:lnSpc>
                <a:spcPct val="120000"/>
              </a:lnSpc>
            </a:pPr>
            <a:r>
              <a:rPr lang="en-US" altLang="zh-CN" sz="2800" b="1" dirty="0">
                <a:latin typeface="Times New Roman" panose="02020603050405020304" pitchFamily="18" charset="0"/>
              </a:rPr>
              <a:t>5. It’s not polite ________ (make) noise while   </a:t>
            </a:r>
          </a:p>
          <a:p>
            <a:pPr>
              <a:lnSpc>
                <a:spcPct val="120000"/>
              </a:lnSpc>
            </a:pPr>
            <a:r>
              <a:rPr lang="en-US" altLang="zh-CN" sz="2800" b="1" dirty="0">
                <a:latin typeface="Times New Roman" panose="02020603050405020304" pitchFamily="18" charset="0"/>
              </a:rPr>
              <a:t>    eating noodles.</a:t>
            </a:r>
          </a:p>
          <a:p>
            <a:pPr>
              <a:lnSpc>
                <a:spcPct val="120000"/>
              </a:lnSpc>
            </a:pPr>
            <a:r>
              <a:rPr lang="en-US" altLang="zh-CN" sz="2800" b="1" dirty="0">
                <a:latin typeface="Times New Roman" panose="02020603050405020304" pitchFamily="18" charset="0"/>
              </a:rPr>
              <a:t>6. It’s not polite to call others’ without _______ (call) first.</a:t>
            </a:r>
          </a:p>
          <a:p>
            <a:pPr>
              <a:lnSpc>
                <a:spcPct val="120000"/>
              </a:lnSpc>
            </a:pPr>
            <a:r>
              <a:rPr lang="en-US" altLang="zh-CN" sz="2800" b="1" dirty="0">
                <a:latin typeface="Times New Roman" panose="02020603050405020304" pitchFamily="18" charset="0"/>
              </a:rPr>
              <a:t>7. _______ (</a:t>
            </a:r>
            <a:r>
              <a:rPr lang="zh-CN" altLang="en-US" sz="2800" b="1" dirty="0">
                <a:latin typeface="Times New Roman" panose="02020603050405020304" pitchFamily="18" charset="0"/>
              </a:rPr>
              <a:t>除了</a:t>
            </a:r>
            <a:r>
              <a:rPr lang="en-US" altLang="zh-CN" sz="2800" b="1" dirty="0">
                <a:latin typeface="Times New Roman" panose="02020603050405020304" pitchFamily="18" charset="0"/>
              </a:rPr>
              <a:t>) me, my sister also buy a birthday gift for my mother.</a:t>
            </a:r>
          </a:p>
        </p:txBody>
      </p:sp>
      <p:sp>
        <p:nvSpPr>
          <p:cNvPr id="144387" name="文本框 144386"/>
          <p:cNvSpPr txBox="1"/>
          <p:nvPr/>
        </p:nvSpPr>
        <p:spPr>
          <a:xfrm>
            <a:off x="1564912" y="1261335"/>
            <a:ext cx="1825472" cy="609398"/>
          </a:xfrm>
          <a:prstGeom prst="rect">
            <a:avLst/>
          </a:prstGeom>
          <a:noFill/>
          <a:ln w="9525">
            <a:noFill/>
          </a:ln>
        </p:spPr>
        <p:txBody>
          <a:bodyPr wrap="square">
            <a:spAutoFit/>
          </a:bodyPr>
          <a:lstStyle/>
          <a:p>
            <a:pPr>
              <a:lnSpc>
                <a:spcPct val="120000"/>
              </a:lnSpc>
            </a:pPr>
            <a:r>
              <a:rPr lang="en-US" altLang="zh-CN" sz="2800" b="1" dirty="0">
                <a:solidFill>
                  <a:srgbClr val="FF0000"/>
                </a:solidFill>
                <a:latin typeface="Times New Roman" panose="02020603050405020304" pitchFamily="18" charset="0"/>
              </a:rPr>
              <a:t>walking </a:t>
            </a:r>
          </a:p>
        </p:txBody>
      </p:sp>
      <p:sp>
        <p:nvSpPr>
          <p:cNvPr id="144388" name="文本框 144387"/>
          <p:cNvSpPr txBox="1"/>
          <p:nvPr/>
        </p:nvSpPr>
        <p:spPr>
          <a:xfrm>
            <a:off x="3514933" y="1801971"/>
            <a:ext cx="2172177" cy="609398"/>
          </a:xfrm>
          <a:prstGeom prst="rect">
            <a:avLst/>
          </a:prstGeom>
          <a:noFill/>
          <a:ln w="9525">
            <a:noFill/>
          </a:ln>
        </p:spPr>
        <p:txBody>
          <a:bodyPr wrap="square">
            <a:spAutoFit/>
          </a:bodyPr>
          <a:lstStyle/>
          <a:p>
            <a:pPr>
              <a:lnSpc>
                <a:spcPct val="120000"/>
              </a:lnSpc>
            </a:pPr>
            <a:r>
              <a:rPr lang="en-US" altLang="zh-CN" sz="2800" b="1" dirty="0">
                <a:solidFill>
                  <a:srgbClr val="FF0000"/>
                </a:solidFill>
                <a:latin typeface="Times New Roman" panose="02020603050405020304" pitchFamily="18" charset="0"/>
              </a:rPr>
              <a:t>to make</a:t>
            </a:r>
          </a:p>
        </p:txBody>
      </p:sp>
      <p:sp>
        <p:nvSpPr>
          <p:cNvPr id="144389" name="文本框 144388"/>
          <p:cNvSpPr txBox="1"/>
          <p:nvPr/>
        </p:nvSpPr>
        <p:spPr>
          <a:xfrm>
            <a:off x="6896025" y="2840122"/>
            <a:ext cx="1911669" cy="609398"/>
          </a:xfrm>
          <a:prstGeom prst="rect">
            <a:avLst/>
          </a:prstGeom>
          <a:noFill/>
          <a:ln w="9525">
            <a:noFill/>
          </a:ln>
        </p:spPr>
        <p:txBody>
          <a:bodyPr wrap="square">
            <a:spAutoFit/>
          </a:bodyPr>
          <a:lstStyle/>
          <a:p>
            <a:pPr>
              <a:lnSpc>
                <a:spcPct val="120000"/>
              </a:lnSpc>
            </a:pPr>
            <a:r>
              <a:rPr lang="en-US" altLang="zh-CN" sz="2800" b="1" dirty="0">
                <a:solidFill>
                  <a:srgbClr val="FF0000"/>
                </a:solidFill>
                <a:latin typeface="Times New Roman" panose="02020603050405020304" pitchFamily="18" charset="0"/>
              </a:rPr>
              <a:t>calling</a:t>
            </a:r>
          </a:p>
        </p:txBody>
      </p:sp>
      <p:sp>
        <p:nvSpPr>
          <p:cNvPr id="144390" name="文本框 144389"/>
          <p:cNvSpPr txBox="1"/>
          <p:nvPr/>
        </p:nvSpPr>
        <p:spPr>
          <a:xfrm>
            <a:off x="1321219" y="3838392"/>
            <a:ext cx="1825470" cy="609398"/>
          </a:xfrm>
          <a:prstGeom prst="rect">
            <a:avLst/>
          </a:prstGeom>
          <a:noFill/>
          <a:ln w="9525">
            <a:noFill/>
          </a:ln>
        </p:spPr>
        <p:txBody>
          <a:bodyPr wrap="square">
            <a:spAutoFit/>
          </a:bodyPr>
          <a:lstStyle/>
          <a:p>
            <a:pPr>
              <a:lnSpc>
                <a:spcPct val="120000"/>
              </a:lnSpc>
            </a:pPr>
            <a:r>
              <a:rPr lang="en-US" altLang="zh-CN" sz="2800" b="1" dirty="0">
                <a:solidFill>
                  <a:srgbClr val="FF0000"/>
                </a:solidFill>
                <a:latin typeface="Times New Roman" panose="02020603050405020304" pitchFamily="18" charset="0"/>
              </a:rPr>
              <a:t>Besides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4386"/>
                                        </p:tgtEl>
                                        <p:attrNameLst>
                                          <p:attrName>style.visibility</p:attrName>
                                        </p:attrNameLst>
                                      </p:cBhvr>
                                      <p:to>
                                        <p:strVal val="visible"/>
                                      </p:to>
                                    </p:set>
                                    <p:animEffect transition="in" filter="blinds(horizontal)">
                                      <p:cBhvr>
                                        <p:cTn id="7" dur="500"/>
                                        <p:tgtEl>
                                          <p:spTgt spid="14438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4387"/>
                                        </p:tgtEl>
                                        <p:attrNameLst>
                                          <p:attrName>style.visibility</p:attrName>
                                        </p:attrNameLst>
                                      </p:cBhvr>
                                      <p:to>
                                        <p:strVal val="visible"/>
                                      </p:to>
                                    </p:set>
                                    <p:animEffect transition="in" filter="fade">
                                      <p:cBhvr>
                                        <p:cTn id="12" dur="1000"/>
                                        <p:tgtEl>
                                          <p:spTgt spid="144387"/>
                                        </p:tgtEl>
                                      </p:cBhvr>
                                    </p:animEffect>
                                    <p:anim calcmode="lin" valueType="num">
                                      <p:cBhvr>
                                        <p:cTn id="13" dur="1000" fill="hold"/>
                                        <p:tgtEl>
                                          <p:spTgt spid="144387"/>
                                        </p:tgtEl>
                                        <p:attrNameLst>
                                          <p:attrName>ppt_x</p:attrName>
                                        </p:attrNameLst>
                                      </p:cBhvr>
                                      <p:tavLst>
                                        <p:tav tm="0">
                                          <p:val>
                                            <p:strVal val="#ppt_x"/>
                                          </p:val>
                                        </p:tav>
                                        <p:tav tm="100000">
                                          <p:val>
                                            <p:strVal val="#ppt_x"/>
                                          </p:val>
                                        </p:tav>
                                      </p:tavLst>
                                    </p:anim>
                                    <p:anim calcmode="lin" valueType="num">
                                      <p:cBhvr>
                                        <p:cTn id="14" dur="1000" fill="hold"/>
                                        <p:tgtEl>
                                          <p:spTgt spid="14438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4388"/>
                                        </p:tgtEl>
                                        <p:attrNameLst>
                                          <p:attrName>style.visibility</p:attrName>
                                        </p:attrNameLst>
                                      </p:cBhvr>
                                      <p:to>
                                        <p:strVal val="visible"/>
                                      </p:to>
                                    </p:set>
                                    <p:animEffect transition="in" filter="fade">
                                      <p:cBhvr>
                                        <p:cTn id="19" dur="1000"/>
                                        <p:tgtEl>
                                          <p:spTgt spid="144388"/>
                                        </p:tgtEl>
                                      </p:cBhvr>
                                    </p:animEffect>
                                    <p:anim calcmode="lin" valueType="num">
                                      <p:cBhvr>
                                        <p:cTn id="20" dur="1000" fill="hold"/>
                                        <p:tgtEl>
                                          <p:spTgt spid="144388"/>
                                        </p:tgtEl>
                                        <p:attrNameLst>
                                          <p:attrName>ppt_x</p:attrName>
                                        </p:attrNameLst>
                                      </p:cBhvr>
                                      <p:tavLst>
                                        <p:tav tm="0">
                                          <p:val>
                                            <p:strVal val="#ppt_x"/>
                                          </p:val>
                                        </p:tav>
                                        <p:tav tm="100000">
                                          <p:val>
                                            <p:strVal val="#ppt_x"/>
                                          </p:val>
                                        </p:tav>
                                      </p:tavLst>
                                    </p:anim>
                                    <p:anim calcmode="lin" valueType="num">
                                      <p:cBhvr>
                                        <p:cTn id="21" dur="1000" fill="hold"/>
                                        <p:tgtEl>
                                          <p:spTgt spid="14438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4389"/>
                                        </p:tgtEl>
                                        <p:attrNameLst>
                                          <p:attrName>style.visibility</p:attrName>
                                        </p:attrNameLst>
                                      </p:cBhvr>
                                      <p:to>
                                        <p:strVal val="visible"/>
                                      </p:to>
                                    </p:set>
                                    <p:animEffect transition="in" filter="fade">
                                      <p:cBhvr>
                                        <p:cTn id="26" dur="1000"/>
                                        <p:tgtEl>
                                          <p:spTgt spid="144389"/>
                                        </p:tgtEl>
                                      </p:cBhvr>
                                    </p:animEffect>
                                    <p:anim calcmode="lin" valueType="num">
                                      <p:cBhvr>
                                        <p:cTn id="27" dur="1000" fill="hold"/>
                                        <p:tgtEl>
                                          <p:spTgt spid="144389"/>
                                        </p:tgtEl>
                                        <p:attrNameLst>
                                          <p:attrName>ppt_x</p:attrName>
                                        </p:attrNameLst>
                                      </p:cBhvr>
                                      <p:tavLst>
                                        <p:tav tm="0">
                                          <p:val>
                                            <p:strVal val="#ppt_x"/>
                                          </p:val>
                                        </p:tav>
                                        <p:tav tm="100000">
                                          <p:val>
                                            <p:strVal val="#ppt_x"/>
                                          </p:val>
                                        </p:tav>
                                      </p:tavLst>
                                    </p:anim>
                                    <p:anim calcmode="lin" valueType="num">
                                      <p:cBhvr>
                                        <p:cTn id="28" dur="1000" fill="hold"/>
                                        <p:tgtEl>
                                          <p:spTgt spid="14438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4390"/>
                                        </p:tgtEl>
                                        <p:attrNameLst>
                                          <p:attrName>style.visibility</p:attrName>
                                        </p:attrNameLst>
                                      </p:cBhvr>
                                      <p:to>
                                        <p:strVal val="visible"/>
                                      </p:to>
                                    </p:set>
                                    <p:animEffect transition="in" filter="fade">
                                      <p:cBhvr>
                                        <p:cTn id="33" dur="1000"/>
                                        <p:tgtEl>
                                          <p:spTgt spid="144390"/>
                                        </p:tgtEl>
                                      </p:cBhvr>
                                    </p:animEffect>
                                    <p:anim calcmode="lin" valueType="num">
                                      <p:cBhvr>
                                        <p:cTn id="34" dur="1000" fill="hold"/>
                                        <p:tgtEl>
                                          <p:spTgt spid="144390"/>
                                        </p:tgtEl>
                                        <p:attrNameLst>
                                          <p:attrName>ppt_x</p:attrName>
                                        </p:attrNameLst>
                                      </p:cBhvr>
                                      <p:tavLst>
                                        <p:tav tm="0">
                                          <p:val>
                                            <p:strVal val="#ppt_x"/>
                                          </p:val>
                                        </p:tav>
                                        <p:tav tm="100000">
                                          <p:val>
                                            <p:strVal val="#ppt_x"/>
                                          </p:val>
                                        </p:tav>
                                      </p:tavLst>
                                    </p:anim>
                                    <p:anim calcmode="lin" valueType="num">
                                      <p:cBhvr>
                                        <p:cTn id="35" dur="1000" fill="hold"/>
                                        <p:tgtEl>
                                          <p:spTgt spid="144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bldLvl="0"/>
      <p:bldP spid="144387" grpId="0"/>
      <p:bldP spid="144388" grpId="0"/>
      <p:bldP spid="144389" grpId="0"/>
      <p:bldP spid="14439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2"/>
          <p:cNvSpPr txBox="1"/>
          <p:nvPr/>
        </p:nvSpPr>
        <p:spPr>
          <a:xfrm>
            <a:off x="422333" y="580683"/>
            <a:ext cx="8730655" cy="4262705"/>
          </a:xfrm>
          <a:prstGeom prst="rect">
            <a:avLst/>
          </a:prstGeom>
          <a:noFill/>
          <a:ln w="9525">
            <a:noFill/>
          </a:ln>
        </p:spPr>
        <p:txBody>
          <a:bodyPr wrap="square">
            <a:spAutoFit/>
          </a:bodyPr>
          <a:lstStyle/>
          <a:p>
            <a:pPr algn="just">
              <a:spcBef>
                <a:spcPct val="50000"/>
              </a:spcBef>
              <a:buFont typeface="Arial" panose="020B0604020202020204" pitchFamily="34" charset="0"/>
            </a:pPr>
            <a:r>
              <a:rPr lang="en-US" altLang="zh-CN" sz="2800" b="1" dirty="0">
                <a:solidFill>
                  <a:srgbClr val="002060"/>
                </a:solidFill>
                <a:latin typeface="微软雅黑" panose="020B0503020204020204" pitchFamily="34" charset="-122"/>
                <a:ea typeface="微软雅黑" panose="020B0503020204020204" pitchFamily="34" charset="-122"/>
              </a:rPr>
              <a:t>Ⅲ. </a:t>
            </a:r>
            <a:r>
              <a:rPr lang="zh-CN" altLang="en-US" sz="2800" b="1" dirty="0">
                <a:solidFill>
                  <a:srgbClr val="002060"/>
                </a:solidFill>
                <a:latin typeface="微软雅黑" panose="020B0503020204020204" pitchFamily="34" charset="-122"/>
                <a:ea typeface="微软雅黑" panose="020B0503020204020204" pitchFamily="34" charset="-122"/>
              </a:rPr>
              <a:t>单项选择。</a:t>
            </a:r>
            <a:endParaRPr lang="en-US" altLang="zh-CN" sz="2800" b="1" dirty="0">
              <a:solidFill>
                <a:srgbClr val="002060"/>
              </a:solidFill>
              <a:latin typeface="微软雅黑" panose="020B0503020204020204" pitchFamily="34" charset="-122"/>
              <a:ea typeface="微软雅黑" panose="020B0503020204020204" pitchFamily="34" charset="-122"/>
            </a:endParaRPr>
          </a:p>
          <a:p>
            <a:pPr algn="l">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1. Thank you for ____ me the customs in your country. </a:t>
            </a:r>
          </a:p>
          <a:p>
            <a:pPr algn="l">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A. tell          B. told        C. telling       D. tells</a:t>
            </a:r>
          </a:p>
          <a:p>
            <a:pPr algn="l">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2. I wouldn’t like to go shopping at this time of day. </a:t>
            </a:r>
          </a:p>
          <a:p>
            <a:pPr algn="l">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It’s always ______ . </a:t>
            </a:r>
          </a:p>
          <a:p>
            <a:pPr algn="l">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A. crowd                        B. crowding</a:t>
            </a:r>
          </a:p>
          <a:p>
            <a:pPr algn="l">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C. uncrowded               D. crowded</a:t>
            </a:r>
          </a:p>
          <a:p>
            <a:pPr algn="l">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3.  </a:t>
            </a:r>
            <a:r>
              <a:rPr lang="en-US" altLang="zh-CN" sz="2700" b="1" dirty="0">
                <a:solidFill>
                  <a:srgbClr val="000000"/>
                </a:solidFill>
                <a:latin typeface="Times New Roman" panose="02020603050405020304" pitchFamily="18" charset="0"/>
                <a:ea typeface="Times New Roman" panose="02020603050405020304" pitchFamily="18" charset="0"/>
              </a:rPr>
              <a:t>—</a:t>
            </a:r>
            <a:r>
              <a:rPr lang="en-US" altLang="zh-CN" sz="2700" b="1" dirty="0">
                <a:solidFill>
                  <a:srgbClr val="000000"/>
                </a:solidFill>
                <a:latin typeface="Times New Roman" panose="02020603050405020304" pitchFamily="18" charset="0"/>
                <a:cs typeface="Times New Roman" panose="02020603050405020304" pitchFamily="18" charset="0"/>
              </a:rPr>
              <a:t>How was your trip to Taiwan? </a:t>
            </a:r>
          </a:p>
          <a:p>
            <a:pPr algn="l">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a:t>
            </a:r>
            <a:r>
              <a:rPr lang="en-US" altLang="zh-CN" sz="2700" b="1" dirty="0">
                <a:solidFill>
                  <a:srgbClr val="000000"/>
                </a:solidFill>
                <a:latin typeface="Times New Roman" panose="02020603050405020304" pitchFamily="18" charset="0"/>
                <a:ea typeface="Times New Roman" panose="02020603050405020304" pitchFamily="18" charset="0"/>
              </a:rPr>
              <a:t>—</a:t>
            </a:r>
            <a:r>
              <a:rPr lang="en-US" altLang="zh-CN" sz="2700" b="1" dirty="0">
                <a:solidFill>
                  <a:srgbClr val="000000"/>
                </a:solidFill>
                <a:latin typeface="Times New Roman" panose="02020603050405020304" pitchFamily="18" charset="0"/>
                <a:cs typeface="Times New Roman" panose="02020603050405020304" pitchFamily="18" charset="0"/>
              </a:rPr>
              <a:t>Great! It’s even ______ than I thought it would be. </a:t>
            </a:r>
          </a:p>
          <a:p>
            <a:pPr algn="l">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A. good       B. well       C. better        D. best</a:t>
            </a:r>
            <a:endParaRPr lang="en-US" altLang="zh-CN" sz="2700" b="1" dirty="0">
              <a:solidFill>
                <a:srgbClr val="000000"/>
              </a:solidFill>
              <a:latin typeface="Times New Roman" panose="02020603050405020304" pitchFamily="18" charset="0"/>
              <a:ea typeface="Times New Roman" panose="02020603050405020304" pitchFamily="18" charset="0"/>
            </a:endParaRPr>
          </a:p>
        </p:txBody>
      </p:sp>
      <p:sp>
        <p:nvSpPr>
          <p:cNvPr id="91139" name="Text Box 8"/>
          <p:cNvSpPr txBox="1"/>
          <p:nvPr/>
        </p:nvSpPr>
        <p:spPr>
          <a:xfrm>
            <a:off x="3138531" y="1060458"/>
            <a:ext cx="910829" cy="523220"/>
          </a:xfrm>
          <a:prstGeom prst="rect">
            <a:avLst/>
          </a:prstGeom>
          <a:noFill/>
          <a:ln w="9525">
            <a:noFill/>
          </a:ln>
        </p:spPr>
        <p:txBody>
          <a:bodyPr>
            <a:spAutoFit/>
          </a:bodyPr>
          <a:lstStyle/>
          <a:p>
            <a:pPr>
              <a:spcBef>
                <a:spcPct val="50000"/>
              </a:spcBef>
              <a:buFont typeface="Arial" panose="020B0604020202020204" pitchFamily="34" charset="0"/>
            </a:pPr>
            <a:r>
              <a:rPr lang="en-US" altLang="zh-CN" sz="2800" b="1" dirty="0">
                <a:solidFill>
                  <a:srgbClr val="FF0000"/>
                </a:solidFill>
                <a:latin typeface="Times New Roman" panose="02020603050405020304" pitchFamily="18" charset="0"/>
                <a:cs typeface="Times New Roman" panose="02020603050405020304" pitchFamily="18" charset="0"/>
              </a:rPr>
              <a:t>C</a:t>
            </a:r>
          </a:p>
        </p:txBody>
      </p:sp>
      <p:sp>
        <p:nvSpPr>
          <p:cNvPr id="91140" name="Text Box 8"/>
          <p:cNvSpPr txBox="1"/>
          <p:nvPr/>
        </p:nvSpPr>
        <p:spPr>
          <a:xfrm>
            <a:off x="2867187" y="2223752"/>
            <a:ext cx="1453515" cy="523220"/>
          </a:xfrm>
          <a:prstGeom prst="rect">
            <a:avLst/>
          </a:prstGeom>
          <a:noFill/>
          <a:ln w="9525">
            <a:noFill/>
          </a:ln>
        </p:spPr>
        <p:txBody>
          <a:bodyPr wrap="square">
            <a:spAutoFit/>
          </a:bodyPr>
          <a:lstStyle/>
          <a:p>
            <a:pPr>
              <a:spcBef>
                <a:spcPct val="50000"/>
              </a:spcBef>
              <a:buFont typeface="Arial" panose="020B0604020202020204" pitchFamily="34" charset="0"/>
            </a:pPr>
            <a:r>
              <a:rPr lang="en-US" altLang="zh-CN" sz="2800" b="1">
                <a:solidFill>
                  <a:srgbClr val="FF0000"/>
                </a:solidFill>
                <a:latin typeface="Times New Roman" panose="02020603050405020304" pitchFamily="18" charset="0"/>
                <a:cs typeface="Times New Roman" panose="02020603050405020304" pitchFamily="18" charset="0"/>
              </a:rPr>
              <a:t>D</a:t>
            </a:r>
          </a:p>
        </p:txBody>
      </p:sp>
      <p:sp>
        <p:nvSpPr>
          <p:cNvPr id="91141" name="Text Box 8"/>
          <p:cNvSpPr txBox="1"/>
          <p:nvPr/>
        </p:nvSpPr>
        <p:spPr>
          <a:xfrm>
            <a:off x="3876832" y="3935529"/>
            <a:ext cx="910828" cy="523220"/>
          </a:xfrm>
          <a:prstGeom prst="rect">
            <a:avLst/>
          </a:prstGeom>
          <a:noFill/>
          <a:ln w="9525">
            <a:noFill/>
          </a:ln>
        </p:spPr>
        <p:txBody>
          <a:bodyPr>
            <a:spAutoFit/>
          </a:bodyPr>
          <a:lstStyle/>
          <a:p>
            <a:pPr>
              <a:spcBef>
                <a:spcPct val="50000"/>
              </a:spcBef>
              <a:buFont typeface="Arial" panose="020B0604020202020204" pitchFamily="34" charset="0"/>
            </a:pPr>
            <a:r>
              <a:rPr lang="en-US" altLang="zh-CN" sz="2800" b="1" dirty="0">
                <a:solidFill>
                  <a:srgbClr val="FF0000"/>
                </a:solidFill>
                <a:latin typeface="Times New Roman" panose="02020603050405020304" pitchFamily="18" charset="0"/>
                <a:cs typeface="Times New Roman" panose="02020603050405020304" pitchFamily="18" charset="0"/>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p:cTn id="7" dur="500" fill="hold"/>
                                        <p:tgtEl>
                                          <p:spTgt spid="91139"/>
                                        </p:tgtEl>
                                        <p:attrNameLst>
                                          <p:attrName>ppt_w</p:attrName>
                                        </p:attrNameLst>
                                      </p:cBhvr>
                                      <p:tavLst>
                                        <p:tav tm="0">
                                          <p:val>
                                            <p:fltVal val="0"/>
                                          </p:val>
                                        </p:tav>
                                        <p:tav tm="100000">
                                          <p:val>
                                            <p:strVal val="#ppt_w"/>
                                          </p:val>
                                        </p:tav>
                                      </p:tavLst>
                                    </p:anim>
                                    <p:anim calcmode="lin" valueType="num">
                                      <p:cBhvr>
                                        <p:cTn id="8" dur="500" fill="hold"/>
                                        <p:tgtEl>
                                          <p:spTgt spid="9113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1140"/>
                                        </p:tgtEl>
                                        <p:attrNameLst>
                                          <p:attrName>style.visibility</p:attrName>
                                        </p:attrNameLst>
                                      </p:cBhvr>
                                      <p:to>
                                        <p:strVal val="visible"/>
                                      </p:to>
                                    </p:set>
                                    <p:anim calcmode="lin" valueType="num">
                                      <p:cBhvr>
                                        <p:cTn id="13" dur="500" fill="hold"/>
                                        <p:tgtEl>
                                          <p:spTgt spid="91140"/>
                                        </p:tgtEl>
                                        <p:attrNameLst>
                                          <p:attrName>ppt_w</p:attrName>
                                        </p:attrNameLst>
                                      </p:cBhvr>
                                      <p:tavLst>
                                        <p:tav tm="0">
                                          <p:val>
                                            <p:fltVal val="0"/>
                                          </p:val>
                                        </p:tav>
                                        <p:tav tm="100000">
                                          <p:val>
                                            <p:strVal val="#ppt_w"/>
                                          </p:val>
                                        </p:tav>
                                      </p:tavLst>
                                    </p:anim>
                                    <p:anim calcmode="lin" valueType="num">
                                      <p:cBhvr>
                                        <p:cTn id="14" dur="500" fill="hold"/>
                                        <p:tgtEl>
                                          <p:spTgt spid="91140"/>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1141"/>
                                        </p:tgtEl>
                                        <p:attrNameLst>
                                          <p:attrName>style.visibility</p:attrName>
                                        </p:attrNameLst>
                                      </p:cBhvr>
                                      <p:to>
                                        <p:strVal val="visible"/>
                                      </p:to>
                                    </p:set>
                                    <p:anim calcmode="lin" valueType="num">
                                      <p:cBhvr>
                                        <p:cTn id="19" dur="500" fill="hold"/>
                                        <p:tgtEl>
                                          <p:spTgt spid="91141"/>
                                        </p:tgtEl>
                                        <p:attrNameLst>
                                          <p:attrName>ppt_w</p:attrName>
                                        </p:attrNameLst>
                                      </p:cBhvr>
                                      <p:tavLst>
                                        <p:tav tm="0">
                                          <p:val>
                                            <p:fltVal val="0"/>
                                          </p:val>
                                        </p:tav>
                                        <p:tav tm="100000">
                                          <p:val>
                                            <p:strVal val="#ppt_w"/>
                                          </p:val>
                                        </p:tav>
                                      </p:tavLst>
                                    </p:anim>
                                    <p:anim calcmode="lin" valueType="num">
                                      <p:cBhvr>
                                        <p:cTn id="20" dur="500" fill="hold"/>
                                        <p:tgtEl>
                                          <p:spTgt spid="9114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P spid="91140" grpId="0"/>
      <p:bldP spid="911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2"/>
          <p:cNvSpPr txBox="1"/>
          <p:nvPr/>
        </p:nvSpPr>
        <p:spPr>
          <a:xfrm>
            <a:off x="619285" y="739921"/>
            <a:ext cx="7951946" cy="3748719"/>
          </a:xfrm>
          <a:prstGeom prst="rect">
            <a:avLst/>
          </a:prstGeom>
          <a:noFill/>
          <a:ln w="9525">
            <a:noFill/>
          </a:ln>
        </p:spPr>
        <p:txBody>
          <a:bodyPr wrap="square">
            <a:spAutoFit/>
          </a:bodyPr>
          <a:lstStyle/>
          <a:p>
            <a:pPr algn="l">
              <a:lnSpc>
                <a:spcPct val="110000"/>
              </a:lnSpc>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4. They all passed the exam ______ Jack. He was </a:t>
            </a:r>
          </a:p>
          <a:p>
            <a:pPr algn="l">
              <a:lnSpc>
                <a:spcPct val="110000"/>
              </a:lnSpc>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really sad. </a:t>
            </a:r>
          </a:p>
          <a:p>
            <a:pPr algn="l">
              <a:lnSpc>
                <a:spcPct val="110000"/>
              </a:lnSpc>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A. except    B. beside      C. besides     D. except for</a:t>
            </a:r>
          </a:p>
          <a:p>
            <a:pPr algn="l">
              <a:lnSpc>
                <a:spcPct val="110000"/>
              </a:lnSpc>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5. I like gentle music that can make us ______ </a:t>
            </a:r>
          </a:p>
          <a:p>
            <a:pPr algn="l">
              <a:lnSpc>
                <a:spcPct val="110000"/>
              </a:lnSpc>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relaxed. </a:t>
            </a:r>
          </a:p>
          <a:p>
            <a:pPr algn="l">
              <a:lnSpc>
                <a:spcPct val="110000"/>
              </a:lnSpc>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A. feels       B. felt            C. feel           D. feeling</a:t>
            </a:r>
          </a:p>
          <a:p>
            <a:pPr algn="l">
              <a:lnSpc>
                <a:spcPct val="110000"/>
              </a:lnSpc>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6. There are many trees on ______ side of the road. </a:t>
            </a:r>
          </a:p>
          <a:p>
            <a:pPr algn="l">
              <a:lnSpc>
                <a:spcPct val="110000"/>
              </a:lnSpc>
              <a:buFont typeface="Arial" panose="020B0604020202020204" pitchFamily="34" charset="0"/>
            </a:pPr>
            <a:r>
              <a:rPr lang="en-US" altLang="zh-CN" sz="2700" b="1" dirty="0">
                <a:solidFill>
                  <a:srgbClr val="000000"/>
                </a:solidFill>
                <a:latin typeface="Times New Roman" panose="02020603050405020304" pitchFamily="18" charset="0"/>
                <a:cs typeface="Times New Roman" panose="02020603050405020304" pitchFamily="18" charset="0"/>
              </a:rPr>
              <a:t>     A. both       B. each         C. every        D. none</a:t>
            </a:r>
            <a:endParaRPr lang="en-US" altLang="zh-CN" sz="2700" b="1" dirty="0">
              <a:solidFill>
                <a:srgbClr val="000000"/>
              </a:solidFill>
              <a:latin typeface="Times New Roman" panose="02020603050405020304" pitchFamily="18" charset="0"/>
              <a:ea typeface="Times New Roman" panose="02020603050405020304" pitchFamily="18" charset="0"/>
            </a:endParaRPr>
          </a:p>
        </p:txBody>
      </p:sp>
      <p:sp>
        <p:nvSpPr>
          <p:cNvPr id="92163" name="Text Box 8"/>
          <p:cNvSpPr txBox="1"/>
          <p:nvPr/>
        </p:nvSpPr>
        <p:spPr>
          <a:xfrm>
            <a:off x="4955395" y="739921"/>
            <a:ext cx="910828" cy="523220"/>
          </a:xfrm>
          <a:prstGeom prst="rect">
            <a:avLst/>
          </a:prstGeom>
          <a:noFill/>
          <a:ln w="9525">
            <a:noFill/>
          </a:ln>
        </p:spPr>
        <p:txBody>
          <a:bodyPr>
            <a:spAutoFit/>
          </a:bodyPr>
          <a:lstStyle/>
          <a:p>
            <a:pPr>
              <a:spcBef>
                <a:spcPct val="50000"/>
              </a:spcBef>
              <a:buFont typeface="Arial" panose="020B0604020202020204" pitchFamily="34" charset="0"/>
            </a:pPr>
            <a:r>
              <a:rPr lang="en-US" altLang="zh-CN" sz="2800" b="1" dirty="0">
                <a:solidFill>
                  <a:srgbClr val="FF0000"/>
                </a:solidFill>
                <a:latin typeface="Times New Roman" panose="02020603050405020304" pitchFamily="18" charset="0"/>
                <a:cs typeface="Times New Roman" panose="02020603050405020304" pitchFamily="18" charset="0"/>
              </a:rPr>
              <a:t>A</a:t>
            </a:r>
          </a:p>
        </p:txBody>
      </p:sp>
      <p:sp>
        <p:nvSpPr>
          <p:cNvPr id="92164" name="Text Box 8"/>
          <p:cNvSpPr txBox="1"/>
          <p:nvPr/>
        </p:nvSpPr>
        <p:spPr>
          <a:xfrm>
            <a:off x="6713343" y="2098153"/>
            <a:ext cx="910828" cy="523220"/>
          </a:xfrm>
          <a:prstGeom prst="rect">
            <a:avLst/>
          </a:prstGeom>
          <a:noFill/>
          <a:ln w="9525">
            <a:noFill/>
          </a:ln>
        </p:spPr>
        <p:txBody>
          <a:bodyPr>
            <a:spAutoFit/>
          </a:bodyPr>
          <a:lstStyle/>
          <a:p>
            <a:pPr>
              <a:spcBef>
                <a:spcPct val="50000"/>
              </a:spcBef>
              <a:buFont typeface="Arial" panose="020B0604020202020204" pitchFamily="34" charset="0"/>
            </a:pPr>
            <a:r>
              <a:rPr lang="en-US" altLang="zh-CN" sz="2800" b="1">
                <a:solidFill>
                  <a:srgbClr val="FF0000"/>
                </a:solidFill>
                <a:latin typeface="Times New Roman" panose="02020603050405020304" pitchFamily="18" charset="0"/>
                <a:cs typeface="Times New Roman" panose="02020603050405020304" pitchFamily="18" charset="0"/>
              </a:rPr>
              <a:t>C</a:t>
            </a:r>
          </a:p>
        </p:txBody>
      </p:sp>
      <p:sp>
        <p:nvSpPr>
          <p:cNvPr id="92165" name="Text Box 8"/>
          <p:cNvSpPr txBox="1"/>
          <p:nvPr/>
        </p:nvSpPr>
        <p:spPr>
          <a:xfrm>
            <a:off x="5036221" y="3442201"/>
            <a:ext cx="910828" cy="523220"/>
          </a:xfrm>
          <a:prstGeom prst="rect">
            <a:avLst/>
          </a:prstGeom>
          <a:noFill/>
          <a:ln w="9525">
            <a:noFill/>
          </a:ln>
        </p:spPr>
        <p:txBody>
          <a:bodyPr>
            <a:spAutoFit/>
          </a:bodyPr>
          <a:lstStyle/>
          <a:p>
            <a:pPr>
              <a:spcBef>
                <a:spcPct val="50000"/>
              </a:spcBef>
              <a:buFont typeface="Arial" panose="020B0604020202020204" pitchFamily="34" charset="0"/>
            </a:pPr>
            <a:r>
              <a:rPr lang="en-US" altLang="zh-CN" sz="2800" b="1">
                <a:solidFill>
                  <a:srgbClr val="FF0000"/>
                </a:solidFill>
                <a:latin typeface="Times New Roman" panose="02020603050405020304" pitchFamily="18" charset="0"/>
                <a:cs typeface="Times New Roman" panose="02020603050405020304" pitchFamily="18" charset="0"/>
              </a:rPr>
              <a:t>B</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2163"/>
                                        </p:tgtEl>
                                        <p:attrNameLst>
                                          <p:attrName>style.visibility</p:attrName>
                                        </p:attrNameLst>
                                      </p:cBhvr>
                                      <p:to>
                                        <p:strVal val="visible"/>
                                      </p:to>
                                    </p:set>
                                    <p:anim calcmode="lin" valueType="num">
                                      <p:cBhvr>
                                        <p:cTn id="7" dur="500" fill="hold"/>
                                        <p:tgtEl>
                                          <p:spTgt spid="92163"/>
                                        </p:tgtEl>
                                        <p:attrNameLst>
                                          <p:attrName>ppt_w</p:attrName>
                                        </p:attrNameLst>
                                      </p:cBhvr>
                                      <p:tavLst>
                                        <p:tav tm="0">
                                          <p:val>
                                            <p:fltVal val="0"/>
                                          </p:val>
                                        </p:tav>
                                        <p:tav tm="100000">
                                          <p:val>
                                            <p:strVal val="#ppt_w"/>
                                          </p:val>
                                        </p:tav>
                                      </p:tavLst>
                                    </p:anim>
                                    <p:anim calcmode="lin" valueType="num">
                                      <p:cBhvr>
                                        <p:cTn id="8" dur="500" fill="hold"/>
                                        <p:tgtEl>
                                          <p:spTgt spid="9216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2164"/>
                                        </p:tgtEl>
                                        <p:attrNameLst>
                                          <p:attrName>style.visibility</p:attrName>
                                        </p:attrNameLst>
                                      </p:cBhvr>
                                      <p:to>
                                        <p:strVal val="visible"/>
                                      </p:to>
                                    </p:set>
                                    <p:anim calcmode="lin" valueType="num">
                                      <p:cBhvr>
                                        <p:cTn id="13" dur="500" fill="hold"/>
                                        <p:tgtEl>
                                          <p:spTgt spid="92164"/>
                                        </p:tgtEl>
                                        <p:attrNameLst>
                                          <p:attrName>ppt_w</p:attrName>
                                        </p:attrNameLst>
                                      </p:cBhvr>
                                      <p:tavLst>
                                        <p:tav tm="0">
                                          <p:val>
                                            <p:fltVal val="0"/>
                                          </p:val>
                                        </p:tav>
                                        <p:tav tm="100000">
                                          <p:val>
                                            <p:strVal val="#ppt_w"/>
                                          </p:val>
                                        </p:tav>
                                      </p:tavLst>
                                    </p:anim>
                                    <p:anim calcmode="lin" valueType="num">
                                      <p:cBhvr>
                                        <p:cTn id="14" dur="500" fill="hold"/>
                                        <p:tgtEl>
                                          <p:spTgt spid="9216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2165"/>
                                        </p:tgtEl>
                                        <p:attrNameLst>
                                          <p:attrName>style.visibility</p:attrName>
                                        </p:attrNameLst>
                                      </p:cBhvr>
                                      <p:to>
                                        <p:strVal val="visible"/>
                                      </p:to>
                                    </p:set>
                                    <p:anim calcmode="lin" valueType="num">
                                      <p:cBhvr>
                                        <p:cTn id="19" dur="500" fill="hold"/>
                                        <p:tgtEl>
                                          <p:spTgt spid="92165"/>
                                        </p:tgtEl>
                                        <p:attrNameLst>
                                          <p:attrName>ppt_w</p:attrName>
                                        </p:attrNameLst>
                                      </p:cBhvr>
                                      <p:tavLst>
                                        <p:tav tm="0">
                                          <p:val>
                                            <p:fltVal val="0"/>
                                          </p:val>
                                        </p:tav>
                                        <p:tav tm="100000">
                                          <p:val>
                                            <p:strVal val="#ppt_w"/>
                                          </p:val>
                                        </p:tav>
                                      </p:tavLst>
                                    </p:anim>
                                    <p:anim calcmode="lin" valueType="num">
                                      <p:cBhvr>
                                        <p:cTn id="20" dur="500" fill="hold"/>
                                        <p:tgtEl>
                                          <p:spTgt spid="9216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p:bldP spid="92164" grpId="0"/>
      <p:bldP spid="921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38913"/>
          <p:cNvSpPr>
            <a:spLocks noGrp="1"/>
          </p:cNvSpPr>
          <p:nvPr>
            <p:ph type="title" idx="4294967295"/>
          </p:nvPr>
        </p:nvSpPr>
        <p:spPr>
          <a:xfrm>
            <a:off x="848298" y="571500"/>
            <a:ext cx="8295702" cy="1717675"/>
          </a:xfrm>
          <a:prstGeom prst="rect">
            <a:avLst/>
          </a:prstGeom>
        </p:spPr>
        <p:txBody>
          <a:bodyPr anchor="ctr"/>
          <a:lstStyle/>
          <a:p>
            <a:pPr algn="l">
              <a:lnSpc>
                <a:spcPts val="2800"/>
              </a:lnSpc>
            </a:pPr>
            <a:r>
              <a:rPr lang="en-US" altLang="zh-CN" sz="2700" b="1" dirty="0">
                <a:solidFill>
                  <a:srgbClr val="0000FF"/>
                </a:solidFill>
                <a:latin typeface="Arial" panose="020B0604020202020204" pitchFamily="34" charset="0"/>
                <a:ea typeface="宋体" panose="02010600030101010101" pitchFamily="2" charset="-122"/>
                <a:cs typeface="+mn-cs"/>
              </a:rPr>
              <a:t>Your pen pal is coming to China on an exchange </a:t>
            </a:r>
            <a:br>
              <a:rPr lang="en-US" altLang="zh-CN" sz="2700" b="1" dirty="0">
                <a:solidFill>
                  <a:srgbClr val="0000FF"/>
                </a:solidFill>
                <a:latin typeface="Arial" panose="020B0604020202020204" pitchFamily="34" charset="0"/>
                <a:ea typeface="宋体" panose="02010600030101010101" pitchFamily="2" charset="-122"/>
                <a:cs typeface="+mn-cs"/>
              </a:rPr>
            </a:br>
            <a:r>
              <a:rPr lang="en-US" altLang="zh-CN" sz="2700" b="1" dirty="0">
                <a:solidFill>
                  <a:srgbClr val="0000FF"/>
                </a:solidFill>
                <a:latin typeface="Arial" panose="020B0604020202020204" pitchFamily="34" charset="0"/>
                <a:ea typeface="宋体" panose="02010600030101010101" pitchFamily="2" charset="-122"/>
                <a:cs typeface="+mn-cs"/>
              </a:rPr>
              <a:t>program. He/She is asking you about Chinese customs and what he/she is supposed to do or not. Make notes in the chart.</a:t>
            </a:r>
          </a:p>
        </p:txBody>
      </p:sp>
      <p:graphicFrame>
        <p:nvGraphicFramePr>
          <p:cNvPr id="38934" name="内容占位符 38933"/>
          <p:cNvGraphicFramePr>
            <a:graphicFrameLocks noGrp="1"/>
          </p:cNvGraphicFramePr>
          <p:nvPr>
            <p:ph idx="4294967295"/>
          </p:nvPr>
        </p:nvGraphicFramePr>
        <p:xfrm>
          <a:off x="1158949" y="2357770"/>
          <a:ext cx="6852492" cy="2249507"/>
        </p:xfrm>
        <a:graphic>
          <a:graphicData uri="http://schemas.openxmlformats.org/drawingml/2006/table">
            <a:tbl>
              <a:tblPr/>
              <a:tblGrid>
                <a:gridCol w="3320279">
                  <a:extLst>
                    <a:ext uri="{9D8B030D-6E8A-4147-A177-3AD203B41FA5}">
                      <a16:colId xmlns:a16="http://schemas.microsoft.com/office/drawing/2014/main" val="20000"/>
                    </a:ext>
                  </a:extLst>
                </a:gridCol>
                <a:gridCol w="3532213">
                  <a:extLst>
                    <a:ext uri="{9D8B030D-6E8A-4147-A177-3AD203B41FA5}">
                      <a16:colId xmlns:a16="http://schemas.microsoft.com/office/drawing/2014/main" val="20001"/>
                    </a:ext>
                  </a:extLst>
                </a:gridCol>
              </a:tblGrid>
              <a:tr h="596288">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400" b="1" dirty="0">
                          <a:latin typeface="Times New Roman" panose="02020603050405020304" pitchFamily="18" charset="0"/>
                        </a:rPr>
                        <a:t>Table manners</a:t>
                      </a:r>
                    </a:p>
                  </a:txBody>
                  <a:tcPr marL="68580" marR="68580"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400" b="1" dirty="0">
                          <a:latin typeface="Times New Roman" panose="02020603050405020304" pitchFamily="18" charset="0"/>
                        </a:rPr>
                        <a:t>It’s polite/impolite to ...</a:t>
                      </a:r>
                    </a:p>
                  </a:txBody>
                  <a:tcPr marL="68580" marR="68580" marT="34290" marB="3429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0"/>
                  </a:ext>
                </a:extLst>
              </a:tr>
              <a:tr h="1024569">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400" b="1">
                          <a:latin typeface="Times New Roman" panose="02020603050405020304" pitchFamily="18" charset="0"/>
                        </a:rPr>
                        <a:t>House rules</a:t>
                      </a:r>
                      <a:endParaRPr lang="en-US" altLang="zh-CN" sz="2400" b="1" dirty="0">
                        <a:latin typeface="Times New Roman" panose="02020603050405020304" pitchFamily="18" charset="0"/>
                      </a:endParaRPr>
                    </a:p>
                  </a:txBody>
                  <a:tcPr marL="68580" marR="68580"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400" b="1" dirty="0">
                          <a:latin typeface="Times New Roman" panose="02020603050405020304" pitchFamily="18" charset="0"/>
                        </a:rPr>
                        <a:t>You’re supposed/not supposed to ...</a:t>
                      </a:r>
                    </a:p>
                  </a:txBody>
                  <a:tcPr marL="68580" marR="68580" marT="34290" marB="3429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1"/>
                  </a:ext>
                </a:extLst>
              </a:tr>
              <a:tr h="62865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400" b="1" dirty="0">
                          <a:latin typeface="Times New Roman" panose="02020603050405020304" pitchFamily="18" charset="0"/>
                        </a:rPr>
                        <a:t>Going out with people</a:t>
                      </a:r>
                    </a:p>
                  </a:txBody>
                  <a:tcPr marL="68580" marR="68580"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400" b="1" dirty="0">
                          <a:latin typeface="Times New Roman" panose="02020603050405020304" pitchFamily="18" charset="0"/>
                        </a:rPr>
                        <a:t>You should ...</a:t>
                      </a:r>
                    </a:p>
                  </a:txBody>
                  <a:tcPr marL="68580" marR="68580" marT="34290" marB="34290"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002"/>
                  </a:ext>
                </a:extLst>
              </a:tr>
            </a:tbl>
          </a:graphicData>
        </a:graphic>
      </p:graphicFrame>
      <p:sp>
        <p:nvSpPr>
          <p:cNvPr id="5" name="单圆角矩形 4"/>
          <p:cNvSpPr/>
          <p:nvPr/>
        </p:nvSpPr>
        <p:spPr>
          <a:xfrm>
            <a:off x="203135" y="709708"/>
            <a:ext cx="645163" cy="568248"/>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3200" dirty="0"/>
              <a:t>3a</a:t>
            </a:r>
            <a:r>
              <a:rPr kumimoji="1" lang="en-US" altLang="zh-CN" sz="2800" dirty="0"/>
              <a:t>    </a:t>
            </a:r>
            <a:endParaRPr kumimoji="1" lang="zh-CN" altLang="en-US" sz="2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20481"/>
          <p:cNvSpPr txBox="1"/>
          <p:nvPr/>
        </p:nvSpPr>
        <p:spPr>
          <a:xfrm>
            <a:off x="528809" y="1071153"/>
            <a:ext cx="8218583" cy="3748719"/>
          </a:xfrm>
          <a:prstGeom prst="rect">
            <a:avLst/>
          </a:prstGeom>
          <a:noFill/>
          <a:ln w="9525">
            <a:noFill/>
          </a:ln>
        </p:spPr>
        <p:txBody>
          <a:bodyPr wrap="square" anchor="t">
            <a:spAutoFit/>
          </a:bodyPr>
          <a:lstStyle/>
          <a:p>
            <a:pPr>
              <a:lnSpc>
                <a:spcPct val="110000"/>
              </a:lnSpc>
            </a:pPr>
            <a:r>
              <a:rPr lang="en-US" altLang="zh-CN"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1.</a:t>
            </a:r>
            <a:r>
              <a:rPr lang="zh-CN" altLang="en-US"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把筷子插入食物中是粗鲁的。</a:t>
            </a:r>
          </a:p>
          <a:p>
            <a:pPr>
              <a:lnSpc>
                <a:spcPct val="110000"/>
              </a:lnSpc>
            </a:pPr>
            <a:r>
              <a:rPr lang="en-US" altLang="zh-CN"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   ___ _____ to _____ your _________ </a:t>
            </a: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_____ </a:t>
            </a:r>
            <a:r>
              <a:rPr lang="en-US" altLang="zh-CN"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the food.</a:t>
            </a:r>
          </a:p>
          <a:p>
            <a:pPr>
              <a:lnSpc>
                <a:spcPct val="110000"/>
              </a:lnSpc>
            </a:pPr>
            <a:r>
              <a:rPr lang="en-US" altLang="zh-CN"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lang="zh-CN" altLang="en-US"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你不应用筷子指人。</a:t>
            </a:r>
          </a:p>
          <a:p>
            <a:pPr>
              <a:lnSpc>
                <a:spcPct val="110000"/>
              </a:lnSpc>
            </a:pPr>
            <a:r>
              <a:rPr lang="en-US" altLang="zh-CN"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    You _____ _________ ___ ______ ___ anyone   </a:t>
            </a:r>
          </a:p>
          <a:p>
            <a:pPr>
              <a:lnSpc>
                <a:spcPct val="110000"/>
              </a:lnSpc>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_____ your chopsticks.</a:t>
            </a:r>
          </a:p>
          <a:p>
            <a:pPr>
              <a:lnSpc>
                <a:spcPct val="110000"/>
              </a:lnSpc>
            </a:pPr>
            <a:r>
              <a:rPr lang="en-US" altLang="zh-CN"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3.</a:t>
            </a:r>
            <a:r>
              <a:rPr lang="zh-CN" altLang="en-US"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在巴西，你每次喝完饮料都要用餐巾把嘴巴擦干净。</a:t>
            </a:r>
          </a:p>
          <a:p>
            <a:pPr>
              <a:lnSpc>
                <a:spcPct val="110000"/>
              </a:lnSpc>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In Brazil, you _______ wipe your mouth ____ your </a:t>
            </a:r>
          </a:p>
          <a:p>
            <a:pPr>
              <a:lnSpc>
                <a:spcPct val="110000"/>
              </a:lnSpc>
            </a:pPr>
            <a:r>
              <a:rPr lang="en-US" altLang="zh-CN" sz="27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700" b="1" dirty="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napkin every time you _____ ___ ______.</a:t>
            </a:r>
          </a:p>
        </p:txBody>
      </p:sp>
      <p:sp>
        <p:nvSpPr>
          <p:cNvPr id="20483" name="文本框 20482"/>
          <p:cNvSpPr txBox="1"/>
          <p:nvPr/>
        </p:nvSpPr>
        <p:spPr>
          <a:xfrm>
            <a:off x="4189151" y="4229550"/>
            <a:ext cx="3996382" cy="609398"/>
          </a:xfrm>
          <a:prstGeom prst="rect">
            <a:avLst/>
          </a:prstGeom>
          <a:noFill/>
          <a:ln w="9525">
            <a:noFill/>
          </a:ln>
        </p:spPr>
        <p:txBody>
          <a:bodyPr wrap="square" anchor="t">
            <a:spAutoFit/>
          </a:bodyPr>
          <a:lstStyle/>
          <a:p>
            <a:pPr>
              <a:lnSpc>
                <a:spcPct val="120000"/>
              </a:lnSpc>
            </a:pPr>
            <a:r>
              <a:rPr lang="zh-CN" altLang="en-US" sz="2800" b="1" dirty="0">
                <a:solidFill>
                  <a:srgbClr val="FF0000"/>
                </a:solidFill>
                <a:latin typeface="Times New Roman" panose="02020603050405020304" pitchFamily="18" charset="0"/>
                <a:ea typeface="黑体" panose="02010609060101010101" pitchFamily="2"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黑体" panose="02010609060101010101" pitchFamily="2" charset="-122"/>
                <a:cs typeface="Times New Roman" panose="02020603050405020304" pitchFamily="18" charset="0"/>
              </a:rPr>
              <a:t>take    a    drink</a:t>
            </a:r>
          </a:p>
        </p:txBody>
      </p:sp>
      <p:sp>
        <p:nvSpPr>
          <p:cNvPr id="31747" name="文本框 20483"/>
          <p:cNvSpPr txBox="1"/>
          <p:nvPr/>
        </p:nvSpPr>
        <p:spPr>
          <a:xfrm>
            <a:off x="1314450" y="3102028"/>
            <a:ext cx="6426994" cy="460375"/>
          </a:xfrm>
          <a:prstGeom prst="rect">
            <a:avLst/>
          </a:prstGeom>
          <a:noFill/>
          <a:ln w="9525">
            <a:noFill/>
          </a:ln>
        </p:spPr>
        <p:txBody>
          <a:bodyPr anchor="t">
            <a:spAutoFit/>
          </a:bodyPr>
          <a:lstStyle/>
          <a:p>
            <a:endParaRPr lang="zh-CN" altLang="en-US" sz="2400" b="1" dirty="0">
              <a:solidFill>
                <a:schemeClr val="tx1"/>
              </a:solidFill>
              <a:ea typeface="黑体" panose="02010609060101010101" pitchFamily="2" charset="-122"/>
            </a:endParaRPr>
          </a:p>
        </p:txBody>
      </p:sp>
      <p:sp>
        <p:nvSpPr>
          <p:cNvPr id="31749" name="文本框 20488"/>
          <p:cNvSpPr txBox="1"/>
          <p:nvPr/>
        </p:nvSpPr>
        <p:spPr>
          <a:xfrm>
            <a:off x="610036" y="547933"/>
            <a:ext cx="2228850" cy="523220"/>
          </a:xfrm>
          <a:prstGeom prst="rect">
            <a:avLst/>
          </a:prstGeom>
          <a:noFill/>
          <a:ln w="9525">
            <a:noFill/>
          </a:ln>
        </p:spPr>
        <p:txBody>
          <a:bodyPr anchor="t">
            <a:spAutoFit/>
          </a:bodyPr>
          <a:lstStyle/>
          <a:p>
            <a:pPr>
              <a:spcBef>
                <a:spcPct val="50000"/>
              </a:spcBef>
            </a:pPr>
            <a:r>
              <a:rPr lang="zh-CN" altLang="en-US" sz="2800" b="1" dirty="0">
                <a:solidFill>
                  <a:srgbClr val="002060"/>
                </a:solidFill>
                <a:latin typeface="微软雅黑" panose="020B0503020204020204" pitchFamily="34" charset="-122"/>
                <a:ea typeface="微软雅黑" panose="020B0503020204020204" pitchFamily="34" charset="-122"/>
              </a:rPr>
              <a:t>Ⅳ</a:t>
            </a:r>
            <a:r>
              <a:rPr lang="en-US" altLang="zh-CN" sz="2800" b="1" dirty="0">
                <a:solidFill>
                  <a:srgbClr val="002060"/>
                </a:solidFill>
                <a:latin typeface="微软雅黑" panose="020B0503020204020204" pitchFamily="34" charset="-122"/>
                <a:ea typeface="微软雅黑" panose="020B0503020204020204" pitchFamily="34" charset="-122"/>
              </a:rPr>
              <a:t>.</a:t>
            </a:r>
            <a:r>
              <a:rPr lang="zh-CN" altLang="en-US" sz="2800" b="1" dirty="0">
                <a:solidFill>
                  <a:srgbClr val="002060"/>
                </a:solidFill>
                <a:latin typeface="微软雅黑" panose="020B0503020204020204" pitchFamily="34" charset="-122"/>
                <a:ea typeface="微软雅黑" panose="020B0503020204020204" pitchFamily="34" charset="-122"/>
              </a:rPr>
              <a:t> 完成句子。</a:t>
            </a:r>
          </a:p>
        </p:txBody>
      </p:sp>
      <p:sp>
        <p:nvSpPr>
          <p:cNvPr id="20491" name="矩形 20490"/>
          <p:cNvSpPr/>
          <p:nvPr/>
        </p:nvSpPr>
        <p:spPr>
          <a:xfrm>
            <a:off x="771860" y="1498638"/>
            <a:ext cx="6208238" cy="523220"/>
          </a:xfrm>
          <a:prstGeom prst="rect">
            <a:avLst/>
          </a:prstGeom>
          <a:noFill/>
          <a:ln w="9525">
            <a:noFill/>
          </a:ln>
        </p:spPr>
        <p:txBody>
          <a:bodyPr wrap="none" anchor="t">
            <a:spAutoFit/>
          </a:bodyPr>
          <a:lstStyle/>
          <a:p>
            <a:r>
              <a:rPr lang="en-US" altLang="zh-CN" sz="2800" b="1" dirty="0">
                <a:solidFill>
                  <a:srgbClr val="FF0000"/>
                </a:solidFill>
                <a:latin typeface="Times New Roman" panose="02020603050405020304" pitchFamily="18" charset="0"/>
                <a:ea typeface="黑体" panose="02010609060101010101" pitchFamily="2" charset="-122"/>
                <a:cs typeface="Times New Roman" panose="02020603050405020304" pitchFamily="18" charset="0"/>
              </a:rPr>
              <a:t>It’s  rude       stick          chopsticks into </a:t>
            </a:r>
          </a:p>
        </p:txBody>
      </p:sp>
      <p:sp>
        <p:nvSpPr>
          <p:cNvPr id="20495" name="矩形 20494"/>
          <p:cNvSpPr/>
          <p:nvPr/>
        </p:nvSpPr>
        <p:spPr>
          <a:xfrm>
            <a:off x="985313" y="2842803"/>
            <a:ext cx="864339" cy="609398"/>
          </a:xfrm>
          <a:prstGeom prst="rect">
            <a:avLst/>
          </a:prstGeom>
          <a:noFill/>
          <a:ln w="9525">
            <a:noFill/>
          </a:ln>
        </p:spPr>
        <p:txBody>
          <a:bodyPr wrap="none" anchor="t">
            <a:spAutoFit/>
          </a:bodyPr>
          <a:lstStyle/>
          <a:p>
            <a:pPr>
              <a:lnSpc>
                <a:spcPct val="120000"/>
              </a:lnSpc>
            </a:pPr>
            <a:r>
              <a:rPr lang="en-US" altLang="zh-CN" sz="2800" b="1" dirty="0">
                <a:solidFill>
                  <a:srgbClr val="FF0000"/>
                </a:solidFill>
                <a:latin typeface="Times New Roman" panose="02020603050405020304" pitchFamily="18" charset="0"/>
                <a:ea typeface="黑体" panose="02010609060101010101" pitchFamily="2" charset="-122"/>
                <a:cs typeface="Times New Roman" panose="02020603050405020304" pitchFamily="18" charset="0"/>
              </a:rPr>
              <a:t>with</a:t>
            </a:r>
          </a:p>
        </p:txBody>
      </p:sp>
      <p:sp>
        <p:nvSpPr>
          <p:cNvPr id="3" name="矩形 2"/>
          <p:cNvSpPr/>
          <p:nvPr/>
        </p:nvSpPr>
        <p:spPr>
          <a:xfrm>
            <a:off x="1499124" y="2336713"/>
            <a:ext cx="5011244" cy="609398"/>
          </a:xfrm>
          <a:prstGeom prst="rect">
            <a:avLst/>
          </a:prstGeom>
          <a:noFill/>
          <a:ln w="9525">
            <a:noFill/>
          </a:ln>
        </p:spPr>
        <p:txBody>
          <a:bodyPr wrap="none" anchor="t">
            <a:spAutoFit/>
          </a:bodyPr>
          <a:lstStyle/>
          <a:p>
            <a:pPr>
              <a:lnSpc>
                <a:spcPct val="120000"/>
              </a:lnSpc>
            </a:pPr>
            <a:r>
              <a:rPr lang="en-US" altLang="zh-CN" sz="2800" b="1" dirty="0">
                <a:solidFill>
                  <a:srgbClr val="FF0000"/>
                </a:solidFill>
                <a:latin typeface="Times New Roman" panose="02020603050405020304" pitchFamily="18" charset="0"/>
                <a:ea typeface="黑体" panose="02010609060101010101" pitchFamily="2" charset="-122"/>
                <a:cs typeface="Times New Roman" panose="02020603050405020304" pitchFamily="18" charset="0"/>
              </a:rPr>
              <a:t>aren’t  supposed   to    point   at</a:t>
            </a:r>
          </a:p>
        </p:txBody>
      </p:sp>
      <p:sp>
        <p:nvSpPr>
          <p:cNvPr id="4" name="矩形 3"/>
          <p:cNvSpPr/>
          <p:nvPr/>
        </p:nvSpPr>
        <p:spPr>
          <a:xfrm>
            <a:off x="3070074" y="3730347"/>
            <a:ext cx="4756430" cy="609398"/>
          </a:xfrm>
          <a:prstGeom prst="rect">
            <a:avLst/>
          </a:prstGeom>
          <a:noFill/>
          <a:ln w="9525">
            <a:noFill/>
          </a:ln>
        </p:spPr>
        <p:txBody>
          <a:bodyPr wrap="none" anchor="t">
            <a:spAutoFit/>
          </a:bodyPr>
          <a:lstStyle/>
          <a:p>
            <a:pPr>
              <a:lnSpc>
                <a:spcPct val="120000"/>
              </a:lnSpc>
            </a:pPr>
            <a:r>
              <a:rPr lang="en-US" altLang="zh-CN" sz="2800" b="1" dirty="0">
                <a:solidFill>
                  <a:srgbClr val="FF0000"/>
                </a:solidFill>
                <a:latin typeface="Times New Roman" panose="02020603050405020304" pitchFamily="18" charset="0"/>
                <a:ea typeface="黑体" panose="02010609060101010101" pitchFamily="2" charset="-122"/>
                <a:cs typeface="Times New Roman" panose="02020603050405020304" pitchFamily="18" charset="0"/>
              </a:rPr>
              <a:t>should                               with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0491"/>
                                        </p:tgtEl>
                                        <p:attrNameLst>
                                          <p:attrName>style.visibility</p:attrName>
                                        </p:attrNameLst>
                                      </p:cBhvr>
                                      <p:to>
                                        <p:strVal val="visible"/>
                                      </p:to>
                                    </p:set>
                                    <p:anim calcmode="lin" valueType="num">
                                      <p:cBhvr>
                                        <p:cTn id="7" dur="1" fill="hold"/>
                                        <p:tgtEl>
                                          <p:spTgt spid="20491"/>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0495"/>
                                        </p:tgtEl>
                                        <p:attrNameLst>
                                          <p:attrName>style.visibility</p:attrName>
                                        </p:attrNameLst>
                                      </p:cBhvr>
                                      <p:to>
                                        <p:strVal val="visible"/>
                                      </p:to>
                                    </p:set>
                                    <p:anim calcmode="lin" valueType="num">
                                      <p:cBhvr>
                                        <p:cTn id="17" dur="1" fill="hold"/>
                                        <p:tgtEl>
                                          <p:spTgt spid="2049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 fill="hold"/>
                                        <p:tgtEl>
                                          <p:spTgt spid="4"/>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0483"/>
                                        </p:tgtEl>
                                        <p:attrNameLst>
                                          <p:attrName>style.visibility</p:attrName>
                                        </p:attrNameLst>
                                      </p:cBhvr>
                                      <p:to>
                                        <p:strVal val="visible"/>
                                      </p:to>
                                    </p:set>
                                    <p:anim calcmode="lin" valueType="num">
                                      <p:cBhvr>
                                        <p:cTn id="27" dur="1" fill="hold"/>
                                        <p:tgtEl>
                                          <p:spTgt spid="2048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91" grpId="0"/>
      <p:bldP spid="20495" grpId="0"/>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占位符 21505"/>
          <p:cNvSpPr>
            <a:spLocks noGrp="1"/>
          </p:cNvSpPr>
          <p:nvPr>
            <p:ph idx="4294967295"/>
          </p:nvPr>
        </p:nvSpPr>
        <p:spPr>
          <a:xfrm>
            <a:off x="726705" y="969149"/>
            <a:ext cx="7546975" cy="3108325"/>
          </a:xfrm>
          <a:prstGeom prst="rect">
            <a:avLst/>
          </a:prstGeom>
        </p:spPr>
        <p:txBody>
          <a:bodyPr anchor="t"/>
          <a:lstStyle/>
          <a:p>
            <a:pPr>
              <a:lnSpc>
                <a:spcPct val="120000"/>
              </a:lnSpc>
              <a:buNone/>
            </a:pPr>
            <a:r>
              <a:rPr lang="en-US" altLang="zh-CN" sz="2700" b="1" dirty="0">
                <a:latin typeface="Times New Roman" panose="02020603050405020304" pitchFamily="18" charset="0"/>
                <a:ea typeface="黑体" panose="02010609060101010101" pitchFamily="2" charset="-122"/>
              </a:rPr>
              <a:t>4.</a:t>
            </a:r>
            <a:r>
              <a:rPr lang="zh-CN" altLang="en-US" sz="2700" b="1" dirty="0">
                <a:latin typeface="Times New Roman" panose="02020603050405020304" pitchFamily="18" charset="0"/>
                <a:ea typeface="宋体" panose="02010600030101010101" pitchFamily="2" charset="-122"/>
                <a:cs typeface="Times New Roman" panose="02020603050405020304" pitchFamily="18" charset="0"/>
              </a:rPr>
              <a:t>在日本，吃面条时发出声音是礼貌的。</a:t>
            </a:r>
          </a:p>
          <a:p>
            <a:pPr>
              <a:lnSpc>
                <a:spcPct val="120000"/>
              </a:lnSpc>
              <a:buNone/>
            </a:pPr>
            <a:r>
              <a:rPr lang="en-US" altLang="zh-CN" sz="2700" b="1" dirty="0">
                <a:latin typeface="Times New Roman" panose="02020603050405020304" pitchFamily="18" charset="0"/>
                <a:ea typeface="黑体" panose="02010609060101010101" pitchFamily="2" charset="-122"/>
              </a:rPr>
              <a:t>   In Japan ___ _______ to _____ __ _____ _____ _______ noodles.</a:t>
            </a:r>
          </a:p>
          <a:p>
            <a:pPr>
              <a:lnSpc>
                <a:spcPct val="120000"/>
              </a:lnSpc>
              <a:buNone/>
            </a:pPr>
            <a:r>
              <a:rPr lang="en-US" altLang="zh-CN" sz="2700" b="1" dirty="0">
                <a:latin typeface="Times New Roman" panose="02020603050405020304" pitchFamily="18" charset="0"/>
                <a:ea typeface="黑体" panose="02010609060101010101" pitchFamily="2" charset="-122"/>
              </a:rPr>
              <a:t>5. He should arrive there at 7:00.(</a:t>
            </a:r>
            <a:r>
              <a:rPr lang="zh-CN" altLang="en-US" sz="2700" b="1" dirty="0">
                <a:latin typeface="Times New Roman" panose="02020603050405020304" pitchFamily="18" charset="0"/>
                <a:ea typeface="宋体" panose="02010600030101010101" pitchFamily="2" charset="-122"/>
                <a:cs typeface="Times New Roman" panose="02020603050405020304" pitchFamily="18" charset="0"/>
              </a:rPr>
              <a:t>同义句</a:t>
            </a:r>
            <a:r>
              <a:rPr lang="en-US" altLang="zh-CN" sz="2700" b="1" dirty="0">
                <a:latin typeface="Times New Roman" panose="02020603050405020304" pitchFamily="18" charset="0"/>
                <a:ea typeface="黑体" panose="02010609060101010101" pitchFamily="2" charset="-122"/>
              </a:rPr>
              <a:t>)</a:t>
            </a:r>
          </a:p>
          <a:p>
            <a:pPr>
              <a:lnSpc>
                <a:spcPct val="120000"/>
              </a:lnSpc>
              <a:buNone/>
            </a:pPr>
            <a:r>
              <a:rPr lang="en-US" altLang="zh-CN" sz="2700" b="1" dirty="0">
                <a:latin typeface="Times New Roman" panose="02020603050405020304" pitchFamily="18" charset="0"/>
                <a:ea typeface="黑体" panose="02010609060101010101" pitchFamily="2" charset="-122"/>
              </a:rPr>
              <a:t>    He ___ ________ ___ ______ there at 7:00.</a:t>
            </a:r>
          </a:p>
        </p:txBody>
      </p:sp>
      <p:sp>
        <p:nvSpPr>
          <p:cNvPr id="21507" name="矩形 21506"/>
          <p:cNvSpPr/>
          <p:nvPr/>
        </p:nvSpPr>
        <p:spPr>
          <a:xfrm>
            <a:off x="1149986" y="1513808"/>
            <a:ext cx="7463936" cy="1126462"/>
          </a:xfrm>
          <a:prstGeom prst="rect">
            <a:avLst/>
          </a:prstGeom>
          <a:noFill/>
          <a:ln w="9525">
            <a:noFill/>
          </a:ln>
        </p:spPr>
        <p:txBody>
          <a:bodyPr wrap="square" anchor="t">
            <a:spAutoFit/>
          </a:bodyPr>
          <a:lstStyle/>
          <a:p>
            <a:pPr>
              <a:lnSpc>
                <a:spcPct val="120000"/>
              </a:lnSpc>
            </a:pPr>
            <a:r>
              <a:rPr lang="zh-CN" altLang="en-US" sz="2800" b="1" dirty="0">
                <a:solidFill>
                  <a:srgbClr val="FF0000"/>
                </a:solidFill>
                <a:latin typeface="Times New Roman" panose="02020603050405020304" pitchFamily="18" charset="0"/>
                <a:ea typeface="黑体" panose="02010609060101010101" pitchFamily="2" charset="-122"/>
              </a:rPr>
              <a:t>                </a:t>
            </a:r>
            <a:r>
              <a:rPr lang="en-US" altLang="zh-CN" sz="2800" b="1" dirty="0">
                <a:solidFill>
                  <a:srgbClr val="FF0000"/>
                </a:solidFill>
                <a:latin typeface="Times New Roman" panose="02020603050405020304" pitchFamily="18" charset="0"/>
                <a:ea typeface="黑体" panose="02010609060101010101" pitchFamily="2" charset="-122"/>
              </a:rPr>
              <a:t>it’s   polite      make   a  noise while   eating</a:t>
            </a:r>
          </a:p>
        </p:txBody>
      </p:sp>
      <p:sp>
        <p:nvSpPr>
          <p:cNvPr id="21508" name="矩形 21507"/>
          <p:cNvSpPr/>
          <p:nvPr/>
        </p:nvSpPr>
        <p:spPr>
          <a:xfrm>
            <a:off x="1680559" y="3183194"/>
            <a:ext cx="3794629" cy="523220"/>
          </a:xfrm>
          <a:prstGeom prst="rect">
            <a:avLst/>
          </a:prstGeom>
          <a:noFill/>
          <a:ln w="9525">
            <a:noFill/>
          </a:ln>
        </p:spPr>
        <p:txBody>
          <a:bodyPr wrap="none" anchor="t">
            <a:spAutoFit/>
          </a:bodyPr>
          <a:lstStyle/>
          <a:p>
            <a:pPr>
              <a:spcBef>
                <a:spcPct val="50000"/>
              </a:spcBef>
            </a:pPr>
            <a:r>
              <a:rPr lang="en-US" altLang="zh-CN" sz="2800" b="1" dirty="0">
                <a:solidFill>
                  <a:srgbClr val="FF0000"/>
                </a:solidFill>
                <a:latin typeface="Times New Roman" panose="02020603050405020304" pitchFamily="18" charset="0"/>
                <a:ea typeface="黑体" panose="02010609060101010101" pitchFamily="2" charset="-122"/>
              </a:rPr>
              <a:t>is  supposed  to   arrive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1" fill="hold"/>
                                        <p:tgtEl>
                                          <p:spTgt spid="2150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1508"/>
                                        </p:tgtEl>
                                        <p:attrNameLst>
                                          <p:attrName>style.visibility</p:attrName>
                                        </p:attrNameLst>
                                      </p:cBhvr>
                                      <p:to>
                                        <p:strVal val="visible"/>
                                      </p:to>
                                    </p:set>
                                    <p:anim calcmode="lin" valueType="num">
                                      <p:cBhvr>
                                        <p:cTn id="12" dur="1" fill="hold"/>
                                        <p:tgtEl>
                                          <p:spTgt spid="2150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Box 2"/>
          <p:cNvSpPr txBox="1"/>
          <p:nvPr/>
        </p:nvSpPr>
        <p:spPr>
          <a:xfrm>
            <a:off x="683047" y="715078"/>
            <a:ext cx="7181620" cy="3757182"/>
          </a:xfrm>
          <a:prstGeom prst="rect">
            <a:avLst/>
          </a:prstGeom>
          <a:noFill/>
          <a:ln w="9525">
            <a:noFill/>
          </a:ln>
        </p:spPr>
        <p:txBody>
          <a:bodyPr wrap="square" anchor="t">
            <a:spAutoFit/>
          </a:bodyPr>
          <a:lstStyle/>
          <a:p>
            <a:pPr algn="just">
              <a:lnSpc>
                <a:spcPct val="150000"/>
              </a:lnSpc>
            </a:pPr>
            <a:r>
              <a:rPr lang="zh-CN" altLang="en-US"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rPr>
              <a:t>6. 你不会相信我的法语进步得多快！</a:t>
            </a:r>
            <a:endParaRPr lang="en-US" altLang="zh-CN"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endParaRPr>
          </a:p>
          <a:p>
            <a:pPr algn="just">
              <a:lnSpc>
                <a:spcPct val="150000"/>
              </a:lnSpc>
            </a:pPr>
            <a:r>
              <a:rPr lang="zh-CN" altLang="en-US"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rPr>
              <a:t>    And you wouldn</a:t>
            </a:r>
            <a:r>
              <a:rPr lang="en-US" altLang="zh-CN"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rPr>
              <a:t>’</a:t>
            </a:r>
            <a:r>
              <a:rPr lang="zh-CN" altLang="en-US"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rPr>
              <a:t>t believe ______ ______ my    </a:t>
            </a:r>
            <a:endParaRPr lang="en-US" altLang="zh-CN"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endParaRPr>
          </a:p>
          <a:p>
            <a:pPr algn="just">
              <a:lnSpc>
                <a:spcPct val="150000"/>
              </a:lnSpc>
            </a:pPr>
            <a:r>
              <a:rPr lang="en-US" altLang="zh-CN" sz="2700" b="1" dirty="0">
                <a:solidFill>
                  <a:srgbClr val="000000"/>
                </a:solidFill>
                <a:latin typeface="Times New Roman" panose="02020603050405020304" pitchFamily="18" charset="0"/>
                <a:ea typeface="宋体" panose="02010600030101010101" pitchFamily="2" charset="-122"/>
                <a:cs typeface="宋体" panose="02010600030101010101" pitchFamily="2" charset="-122"/>
              </a:rPr>
              <a:t>    </a:t>
            </a:r>
            <a:r>
              <a:rPr lang="zh-CN" altLang="en-US"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rPr>
              <a:t>French has improved! </a:t>
            </a:r>
          </a:p>
          <a:p>
            <a:pPr algn="just">
              <a:lnSpc>
                <a:spcPct val="150000"/>
              </a:lnSpc>
            </a:pPr>
            <a:r>
              <a:rPr lang="zh-CN" altLang="en-US"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rPr>
              <a:t>7. 他们尽力让我感觉像在家里一样。</a:t>
            </a:r>
            <a:endParaRPr lang="en-US" altLang="zh-CN"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endParaRPr>
          </a:p>
          <a:p>
            <a:pPr algn="just">
              <a:lnSpc>
                <a:spcPct val="150000"/>
              </a:lnSpc>
            </a:pPr>
            <a:r>
              <a:rPr lang="en-US" altLang="zh-CN" sz="2700" b="1" dirty="0">
                <a:solidFill>
                  <a:srgbClr val="000000"/>
                </a:solidFill>
                <a:latin typeface="Times New Roman" panose="02020603050405020304" pitchFamily="18" charset="0"/>
                <a:ea typeface="宋体" panose="02010600030101010101" pitchFamily="2" charset="-122"/>
                <a:cs typeface="宋体" panose="02010600030101010101" pitchFamily="2" charset="-122"/>
              </a:rPr>
              <a:t>    </a:t>
            </a:r>
            <a:r>
              <a:rPr lang="zh-CN" altLang="en-US"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rPr>
              <a:t>They ______ ______ ______ their way    </a:t>
            </a:r>
            <a:endParaRPr lang="en-US" altLang="zh-CN"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endParaRPr>
          </a:p>
          <a:p>
            <a:pPr algn="just">
              <a:lnSpc>
                <a:spcPct val="150000"/>
              </a:lnSpc>
            </a:pPr>
            <a:r>
              <a:rPr lang="en-US" altLang="zh-CN" sz="2700" b="1" dirty="0">
                <a:solidFill>
                  <a:srgbClr val="000000"/>
                </a:solidFill>
                <a:latin typeface="Times New Roman" panose="02020603050405020304" pitchFamily="18" charset="0"/>
                <a:ea typeface="宋体" panose="02010600030101010101" pitchFamily="2" charset="-122"/>
                <a:cs typeface="宋体" panose="02010600030101010101" pitchFamily="2" charset="-122"/>
              </a:rPr>
              <a:t>    </a:t>
            </a:r>
            <a:r>
              <a:rPr lang="zh-CN" altLang="en-US" sz="2700" b="1" dirty="0">
                <a:solidFill>
                  <a:srgbClr val="000000"/>
                </a:solidFill>
                <a:uFillTx/>
                <a:latin typeface="Times New Roman" panose="02020603050405020304" pitchFamily="18" charset="0"/>
                <a:ea typeface="宋体" panose="02010600030101010101" pitchFamily="2" charset="-122"/>
                <a:cs typeface="宋体" panose="02010600030101010101" pitchFamily="2" charset="-122"/>
              </a:rPr>
              <a:t>______ ______ me ______ at home. </a:t>
            </a:r>
          </a:p>
        </p:txBody>
      </p:sp>
      <p:sp>
        <p:nvSpPr>
          <p:cNvPr id="22531" name="矩形 22530"/>
          <p:cNvSpPr/>
          <p:nvPr/>
        </p:nvSpPr>
        <p:spPr>
          <a:xfrm>
            <a:off x="5045613" y="1490480"/>
            <a:ext cx="2231701" cy="523220"/>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黑体" panose="02010609060101010101" pitchFamily="2" charset="-122"/>
              </a:rPr>
              <a:t>how   quickly</a:t>
            </a:r>
          </a:p>
        </p:txBody>
      </p:sp>
      <p:sp>
        <p:nvSpPr>
          <p:cNvPr id="22532" name="矩形 22531"/>
          <p:cNvSpPr/>
          <p:nvPr/>
        </p:nvSpPr>
        <p:spPr>
          <a:xfrm>
            <a:off x="2030002" y="3310444"/>
            <a:ext cx="2869696" cy="523220"/>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黑体" panose="02010609060101010101" pitchFamily="2" charset="-122"/>
                <a:cs typeface="Times New Roman" panose="02020603050405020304" pitchFamily="18" charset="0"/>
              </a:rPr>
              <a:t>go        out         of</a:t>
            </a:r>
          </a:p>
        </p:txBody>
      </p:sp>
      <p:sp>
        <p:nvSpPr>
          <p:cNvPr id="22533" name="矩形 22532"/>
          <p:cNvSpPr/>
          <p:nvPr/>
        </p:nvSpPr>
        <p:spPr>
          <a:xfrm>
            <a:off x="1282080" y="3949040"/>
            <a:ext cx="1861407" cy="523220"/>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黑体" panose="02010609060101010101" pitchFamily="2" charset="-122"/>
                <a:cs typeface="Times New Roman" panose="02020603050405020304" pitchFamily="18" charset="0"/>
              </a:rPr>
              <a:t>to      make</a:t>
            </a:r>
          </a:p>
        </p:txBody>
      </p:sp>
      <p:sp>
        <p:nvSpPr>
          <p:cNvPr id="22534" name="矩形 22533"/>
          <p:cNvSpPr/>
          <p:nvPr/>
        </p:nvSpPr>
        <p:spPr>
          <a:xfrm>
            <a:off x="4005731" y="3949040"/>
            <a:ext cx="811441" cy="523220"/>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黑体" panose="02010609060101010101" pitchFamily="2" charset="-122"/>
              </a:rPr>
              <a:t> feel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ppt_x"/>
                                          </p:val>
                                        </p:tav>
                                        <p:tav tm="100000">
                                          <p:val>
                                            <p:strVal val="#ppt_x"/>
                                          </p:val>
                                        </p:tav>
                                      </p:tavLst>
                                    </p:anim>
                                    <p:anim calcmode="lin" valueType="num">
                                      <p:cBhvr additive="base">
                                        <p:cTn id="8"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2532"/>
                                        </p:tgtEl>
                                        <p:attrNameLst>
                                          <p:attrName>style.visibility</p:attrName>
                                        </p:attrNameLst>
                                      </p:cBhvr>
                                      <p:to>
                                        <p:strVal val="visible"/>
                                      </p:to>
                                    </p:set>
                                    <p:animEffect transition="in" filter="box(in)">
                                      <p:cBhvr>
                                        <p:cTn id="13" dur="500"/>
                                        <p:tgtEl>
                                          <p:spTgt spid="22532"/>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box(in)">
                                      <p:cBhvr>
                                        <p:cTn id="18" dur="500"/>
                                        <p:tgtEl>
                                          <p:spTgt spid="22533"/>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22534"/>
                                        </p:tgtEl>
                                        <p:attrNameLst>
                                          <p:attrName>style.visibility</p:attrName>
                                        </p:attrNameLst>
                                      </p:cBhvr>
                                      <p:to>
                                        <p:strVal val="visible"/>
                                      </p:to>
                                    </p:set>
                                    <p:animEffect transition="in" filter="box(in)">
                                      <p:cBhvr>
                                        <p:cTn id="21" dur="5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P spid="22533" grpId="0"/>
      <p:bldP spid="2253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2"/>
          <p:cNvSpPr txBox="1"/>
          <p:nvPr/>
        </p:nvSpPr>
        <p:spPr>
          <a:xfrm>
            <a:off x="231354" y="599445"/>
            <a:ext cx="8593157" cy="4081117"/>
          </a:xfrm>
          <a:prstGeom prst="rect">
            <a:avLst/>
          </a:prstGeom>
          <a:noFill/>
          <a:ln w="9525">
            <a:noFill/>
          </a:ln>
        </p:spPr>
        <p:txBody>
          <a:bodyPr wrap="square" anchor="t">
            <a:spAutoFit/>
          </a:bodyPr>
          <a:lstStyle/>
          <a:p>
            <a:pPr>
              <a:lnSpc>
                <a:spcPct val="120000"/>
              </a:lnSpc>
            </a:pPr>
            <a:r>
              <a:rPr lang="zh-CN" altLang="en-US" sz="2700" b="1" dirty="0">
                <a:solidFill>
                  <a:srgbClr val="000000"/>
                </a:solidFill>
                <a:uFillTx/>
                <a:latin typeface="Times New Roman" panose="02020603050405020304" pitchFamily="18" charset="0"/>
                <a:ea typeface="宋体" panose="02010600030101010101" pitchFamily="2" charset="-122"/>
              </a:rPr>
              <a:t>8. 虽然我仍然犯许多错误，但它不像以前那样困扰我了。 </a:t>
            </a:r>
            <a:endParaRPr lang="en-US" altLang="zh-CN" sz="2700" b="1" dirty="0">
              <a:solidFill>
                <a:srgbClr val="000000"/>
              </a:solidFill>
              <a:uFillTx/>
              <a:latin typeface="Times New Roman" panose="02020603050405020304" pitchFamily="18" charset="0"/>
              <a:ea typeface="宋体" panose="02010600030101010101" pitchFamily="2" charset="-122"/>
            </a:endParaRPr>
          </a:p>
          <a:p>
            <a:pPr>
              <a:lnSpc>
                <a:spcPct val="120000"/>
              </a:lnSpc>
            </a:pPr>
            <a:r>
              <a:rPr lang="en-US" altLang="zh-CN" sz="2700" b="1" dirty="0">
                <a:solidFill>
                  <a:srgbClr val="000000"/>
                </a:solidFill>
                <a:latin typeface="Times New Roman" panose="02020603050405020304" pitchFamily="18" charset="0"/>
                <a:ea typeface="宋体" panose="02010600030101010101" pitchFamily="2" charset="-122"/>
              </a:rPr>
              <a:t>    </a:t>
            </a:r>
            <a:r>
              <a:rPr lang="zh-CN" altLang="en-US" sz="2700" b="1" dirty="0">
                <a:solidFill>
                  <a:srgbClr val="000000"/>
                </a:solidFill>
                <a:uFillTx/>
                <a:latin typeface="Times New Roman" panose="02020603050405020304" pitchFamily="18" charset="0"/>
                <a:ea typeface="宋体" panose="02010600030101010101" pitchFamily="2" charset="-122"/>
              </a:rPr>
              <a:t>Although I still make lots of mistakes,  it doesn</a:t>
            </a:r>
            <a:r>
              <a:rPr lang="en-US" altLang="zh-CN" sz="2700" b="1" dirty="0">
                <a:solidFill>
                  <a:srgbClr val="000000"/>
                </a:solidFill>
                <a:uFillTx/>
                <a:latin typeface="Times New Roman" panose="02020603050405020304" pitchFamily="18" charset="0"/>
                <a:ea typeface="宋体" panose="02010600030101010101" pitchFamily="2" charset="-122"/>
              </a:rPr>
              <a:t>’</a:t>
            </a:r>
            <a:r>
              <a:rPr lang="zh-CN" altLang="en-US" sz="2700" b="1" dirty="0">
                <a:solidFill>
                  <a:srgbClr val="000000"/>
                </a:solidFill>
                <a:uFillTx/>
                <a:latin typeface="Times New Roman" panose="02020603050405020304" pitchFamily="18" charset="0"/>
                <a:ea typeface="宋体" panose="02010600030101010101" pitchFamily="2" charset="-122"/>
              </a:rPr>
              <a:t>t </a:t>
            </a:r>
            <a:endParaRPr lang="en-US" altLang="zh-CN" sz="2700" b="1" dirty="0">
              <a:solidFill>
                <a:srgbClr val="000000"/>
              </a:solidFill>
              <a:uFillTx/>
              <a:latin typeface="Times New Roman" panose="02020603050405020304" pitchFamily="18" charset="0"/>
              <a:ea typeface="宋体" panose="02010600030101010101" pitchFamily="2" charset="-122"/>
            </a:endParaRPr>
          </a:p>
          <a:p>
            <a:pPr>
              <a:lnSpc>
                <a:spcPct val="120000"/>
              </a:lnSpc>
            </a:pPr>
            <a:r>
              <a:rPr lang="en-US" altLang="zh-CN" sz="2700" b="1" dirty="0">
                <a:solidFill>
                  <a:srgbClr val="000000"/>
                </a:solidFill>
                <a:latin typeface="Times New Roman" panose="02020603050405020304" pitchFamily="18" charset="0"/>
                <a:ea typeface="宋体" panose="02010600030101010101" pitchFamily="2" charset="-122"/>
              </a:rPr>
              <a:t>   </a:t>
            </a:r>
            <a:r>
              <a:rPr lang="zh-CN" altLang="en-US" sz="2700" b="1" dirty="0">
                <a:solidFill>
                  <a:srgbClr val="000000"/>
                </a:solidFill>
                <a:uFillTx/>
                <a:latin typeface="Times New Roman" panose="02020603050405020304" pitchFamily="18" charset="0"/>
                <a:ea typeface="宋体" panose="02010600030101010101" pitchFamily="2" charset="-122"/>
              </a:rPr>
              <a:t>bother me like it ______ ______ . </a:t>
            </a:r>
          </a:p>
          <a:p>
            <a:pPr>
              <a:lnSpc>
                <a:spcPct val="120000"/>
              </a:lnSpc>
            </a:pPr>
            <a:r>
              <a:rPr lang="zh-CN" altLang="en-US" sz="2700" b="1" dirty="0">
                <a:solidFill>
                  <a:srgbClr val="000000"/>
                </a:solidFill>
                <a:uFillTx/>
                <a:latin typeface="Times New Roman" panose="02020603050405020304" pitchFamily="18" charset="0"/>
                <a:ea typeface="宋体" panose="02010600030101010101" pitchFamily="2" charset="-122"/>
              </a:rPr>
              <a:t>9. 我觉得记住所有的规矩是很难的，但是我也渐渐习惯</a:t>
            </a:r>
            <a:endParaRPr lang="en-US" altLang="zh-CN" sz="2700" b="1" dirty="0">
              <a:solidFill>
                <a:srgbClr val="000000"/>
              </a:solidFill>
              <a:uFillTx/>
              <a:latin typeface="Times New Roman" panose="02020603050405020304" pitchFamily="18" charset="0"/>
              <a:ea typeface="宋体" panose="02010600030101010101" pitchFamily="2" charset="-122"/>
            </a:endParaRPr>
          </a:p>
          <a:p>
            <a:pPr>
              <a:lnSpc>
                <a:spcPct val="120000"/>
              </a:lnSpc>
            </a:pPr>
            <a:r>
              <a:rPr lang="en-US" altLang="zh-CN" sz="2700" b="1" dirty="0">
                <a:solidFill>
                  <a:srgbClr val="000000"/>
                </a:solidFill>
                <a:latin typeface="Times New Roman" panose="02020603050405020304" pitchFamily="18" charset="0"/>
                <a:ea typeface="宋体" panose="02010600030101010101" pitchFamily="2" charset="-122"/>
              </a:rPr>
              <a:t>    </a:t>
            </a:r>
            <a:r>
              <a:rPr lang="zh-CN" altLang="en-US" sz="2700" b="1" dirty="0">
                <a:solidFill>
                  <a:srgbClr val="000000"/>
                </a:solidFill>
                <a:uFillTx/>
                <a:latin typeface="Times New Roman" panose="02020603050405020304" pitchFamily="18" charset="0"/>
                <a:ea typeface="宋体" panose="02010600030101010101" pitchFamily="2" charset="-122"/>
              </a:rPr>
              <a:t>了这些，不再觉得它们奇怪了。</a:t>
            </a:r>
          </a:p>
          <a:p>
            <a:pPr>
              <a:lnSpc>
                <a:spcPct val="120000"/>
              </a:lnSpc>
            </a:pPr>
            <a:r>
              <a:rPr lang="en-US" altLang="zh-CN" sz="2700" b="1" dirty="0">
                <a:solidFill>
                  <a:srgbClr val="000000"/>
                </a:solidFill>
                <a:latin typeface="Times New Roman" panose="02020603050405020304" pitchFamily="18" charset="0"/>
                <a:ea typeface="宋体" panose="02010600030101010101" pitchFamily="2" charset="-122"/>
              </a:rPr>
              <a:t>    </a:t>
            </a:r>
            <a:r>
              <a:rPr lang="zh-CN" altLang="en-US" sz="2700" b="1" dirty="0">
                <a:solidFill>
                  <a:srgbClr val="000000"/>
                </a:solidFill>
                <a:uFillTx/>
                <a:latin typeface="Times New Roman" panose="02020603050405020304" pitchFamily="18" charset="0"/>
                <a:ea typeface="宋体" panose="02010600030101010101" pitchFamily="2" charset="-122"/>
              </a:rPr>
              <a:t>I find it difficult ___ _________ everything,  but I</a:t>
            </a:r>
            <a:r>
              <a:rPr lang="en-US" altLang="zh-CN" sz="2700" b="1" dirty="0">
                <a:solidFill>
                  <a:srgbClr val="000000"/>
                </a:solidFill>
                <a:uFillTx/>
                <a:latin typeface="Times New Roman" panose="02020603050405020304" pitchFamily="18" charset="0"/>
                <a:ea typeface="宋体" panose="02010600030101010101" pitchFamily="2" charset="-122"/>
              </a:rPr>
              <a:t>’</a:t>
            </a:r>
            <a:r>
              <a:rPr lang="zh-CN" altLang="en-US" sz="2700" b="1" dirty="0">
                <a:solidFill>
                  <a:srgbClr val="000000"/>
                </a:solidFill>
                <a:uFillTx/>
                <a:latin typeface="Times New Roman" panose="02020603050405020304" pitchFamily="18" charset="0"/>
                <a:ea typeface="宋体" panose="02010600030101010101" pitchFamily="2" charset="-122"/>
              </a:rPr>
              <a:t>m </a:t>
            </a:r>
            <a:endParaRPr lang="en-US" altLang="zh-CN" sz="2700" b="1" dirty="0">
              <a:solidFill>
                <a:srgbClr val="000000"/>
              </a:solidFill>
              <a:uFillTx/>
              <a:latin typeface="Times New Roman" panose="02020603050405020304" pitchFamily="18" charset="0"/>
              <a:ea typeface="宋体" panose="02010600030101010101" pitchFamily="2" charset="-122"/>
            </a:endParaRPr>
          </a:p>
          <a:p>
            <a:pPr>
              <a:lnSpc>
                <a:spcPct val="120000"/>
              </a:lnSpc>
            </a:pPr>
            <a:r>
              <a:rPr lang="en-US" altLang="zh-CN" sz="2700" b="1" dirty="0">
                <a:solidFill>
                  <a:srgbClr val="000000"/>
                </a:solidFill>
                <a:latin typeface="Times New Roman" panose="02020603050405020304" pitchFamily="18" charset="0"/>
                <a:ea typeface="宋体" panose="02010600030101010101" pitchFamily="2" charset="-122"/>
              </a:rPr>
              <a:t>    </a:t>
            </a:r>
            <a:r>
              <a:rPr lang="zh-CN" altLang="en-US" sz="2700" b="1" dirty="0">
                <a:solidFill>
                  <a:srgbClr val="000000"/>
                </a:solidFill>
                <a:uFillTx/>
                <a:latin typeface="Times New Roman" panose="02020603050405020304" pitchFamily="18" charset="0"/>
                <a:ea typeface="宋体" panose="02010600030101010101" pitchFamily="2" charset="-122"/>
              </a:rPr>
              <a:t>gradually ______ ______ ______ things and don</a:t>
            </a:r>
            <a:r>
              <a:rPr lang="en-US" altLang="zh-CN" sz="2700" b="1" dirty="0">
                <a:solidFill>
                  <a:srgbClr val="000000"/>
                </a:solidFill>
                <a:uFillTx/>
                <a:latin typeface="Times New Roman" panose="02020603050405020304" pitchFamily="18" charset="0"/>
                <a:ea typeface="宋体" panose="02010600030101010101" pitchFamily="2" charset="-122"/>
              </a:rPr>
              <a:t>’</a:t>
            </a:r>
            <a:r>
              <a:rPr lang="zh-CN" altLang="en-US" sz="2700" b="1" dirty="0">
                <a:solidFill>
                  <a:srgbClr val="000000"/>
                </a:solidFill>
                <a:uFillTx/>
                <a:latin typeface="Times New Roman" panose="02020603050405020304" pitchFamily="18" charset="0"/>
                <a:ea typeface="宋体" panose="02010600030101010101" pitchFamily="2" charset="-122"/>
              </a:rPr>
              <a:t>t find </a:t>
            </a:r>
            <a:endParaRPr lang="en-US" altLang="zh-CN" sz="2700" b="1" dirty="0">
              <a:solidFill>
                <a:srgbClr val="000000"/>
              </a:solidFill>
              <a:uFillTx/>
              <a:latin typeface="Times New Roman" panose="02020603050405020304" pitchFamily="18" charset="0"/>
              <a:ea typeface="宋体" panose="02010600030101010101" pitchFamily="2" charset="-122"/>
            </a:endParaRPr>
          </a:p>
          <a:p>
            <a:pPr>
              <a:lnSpc>
                <a:spcPct val="120000"/>
              </a:lnSpc>
            </a:pPr>
            <a:r>
              <a:rPr lang="en-US" altLang="zh-CN" sz="2700" b="1" dirty="0">
                <a:solidFill>
                  <a:srgbClr val="000000"/>
                </a:solidFill>
                <a:latin typeface="Times New Roman" panose="02020603050405020304" pitchFamily="18" charset="0"/>
                <a:ea typeface="宋体" panose="02010600030101010101" pitchFamily="2" charset="-122"/>
              </a:rPr>
              <a:t>    </a:t>
            </a:r>
            <a:r>
              <a:rPr lang="zh-CN" altLang="en-US" sz="2700" b="1" dirty="0">
                <a:solidFill>
                  <a:srgbClr val="000000"/>
                </a:solidFill>
                <a:uFillTx/>
                <a:latin typeface="Times New Roman" panose="02020603050405020304" pitchFamily="18" charset="0"/>
                <a:ea typeface="宋体" panose="02010600030101010101" pitchFamily="2" charset="-122"/>
              </a:rPr>
              <a:t>them so strange any more. </a:t>
            </a:r>
          </a:p>
        </p:txBody>
      </p:sp>
      <p:sp>
        <p:nvSpPr>
          <p:cNvPr id="23555" name="矩形 23554"/>
          <p:cNvSpPr/>
          <p:nvPr/>
        </p:nvSpPr>
        <p:spPr>
          <a:xfrm>
            <a:off x="3068167" y="1593763"/>
            <a:ext cx="1901483" cy="523220"/>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黑体" panose="02010609060101010101" pitchFamily="2" charset="-122"/>
                <a:cs typeface="Times New Roman" panose="02020603050405020304" pitchFamily="18" charset="0"/>
              </a:rPr>
              <a:t>used        to</a:t>
            </a:r>
          </a:p>
        </p:txBody>
      </p:sp>
      <p:sp>
        <p:nvSpPr>
          <p:cNvPr id="23556" name="矩形 23555"/>
          <p:cNvSpPr/>
          <p:nvPr/>
        </p:nvSpPr>
        <p:spPr>
          <a:xfrm>
            <a:off x="2076637" y="3593094"/>
            <a:ext cx="3049233" cy="566309"/>
          </a:xfrm>
          <a:prstGeom prst="rect">
            <a:avLst/>
          </a:prstGeom>
          <a:noFill/>
          <a:ln w="9525">
            <a:noFill/>
          </a:ln>
        </p:spPr>
        <p:txBody>
          <a:bodyPr wrap="none" anchor="t">
            <a:spAutoFit/>
          </a:bodyPr>
          <a:lstStyle/>
          <a:p>
            <a:pPr>
              <a:lnSpc>
                <a:spcPct val="110000"/>
              </a:lnSpc>
              <a:spcBef>
                <a:spcPct val="50000"/>
              </a:spcBef>
            </a:pPr>
            <a:r>
              <a:rPr lang="zh-CN" altLang="en-US" sz="2800" b="1" dirty="0">
                <a:solidFill>
                  <a:srgbClr val="FF0000"/>
                </a:solidFill>
                <a:latin typeface="Times New Roman" panose="02020603050405020304" pitchFamily="18" charset="0"/>
                <a:ea typeface="黑体" panose="02010609060101010101" pitchFamily="2" charset="-122"/>
              </a:rPr>
              <a:t>getting   used      to</a:t>
            </a:r>
          </a:p>
        </p:txBody>
      </p:sp>
      <p:sp>
        <p:nvSpPr>
          <p:cNvPr id="23557" name="文本框 23556"/>
          <p:cNvSpPr txBox="1"/>
          <p:nvPr/>
        </p:nvSpPr>
        <p:spPr>
          <a:xfrm>
            <a:off x="3116059" y="3070484"/>
            <a:ext cx="2777972" cy="523220"/>
          </a:xfrm>
          <a:prstGeom prst="rect">
            <a:avLst/>
          </a:prstGeom>
          <a:noFill/>
          <a:ln w="9525">
            <a:noFill/>
          </a:ln>
        </p:spPr>
        <p:txBody>
          <a:bodyPr wrap="square" anchor="t">
            <a:spAutoFit/>
          </a:bodyPr>
          <a:lstStyle/>
          <a:p>
            <a:pPr>
              <a:spcBef>
                <a:spcPct val="50000"/>
              </a:spcBef>
            </a:pPr>
            <a:r>
              <a:rPr lang="en-US" altLang="zh-CN" sz="2800" b="1" dirty="0">
                <a:solidFill>
                  <a:srgbClr val="FF0000"/>
                </a:solidFill>
                <a:latin typeface="Times New Roman" panose="02020603050405020304" pitchFamily="18" charset="0"/>
                <a:ea typeface="黑体" panose="02010609060101010101" pitchFamily="2" charset="-122"/>
              </a:rPr>
              <a:t>to  remember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ppt_x"/>
                                          </p:val>
                                        </p:tav>
                                        <p:tav tm="100000">
                                          <p:val>
                                            <p:strVal val="#ppt_x"/>
                                          </p:val>
                                        </p:tav>
                                      </p:tavLst>
                                    </p:anim>
                                    <p:anim calcmode="lin" valueType="num">
                                      <p:cBhvr additive="base">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7"/>
                                        </p:tgtEl>
                                        <p:attrNameLst>
                                          <p:attrName>style.visibility</p:attrName>
                                        </p:attrNameLst>
                                      </p:cBhvr>
                                      <p:to>
                                        <p:strVal val="visible"/>
                                      </p:to>
                                    </p:set>
                                    <p:anim calcmode="lin" valueType="num">
                                      <p:cBhvr additive="base">
                                        <p:cTn id="13" dur="500" fill="hold"/>
                                        <p:tgtEl>
                                          <p:spTgt spid="23557"/>
                                        </p:tgtEl>
                                        <p:attrNameLst>
                                          <p:attrName>ppt_x</p:attrName>
                                        </p:attrNameLst>
                                      </p:cBhvr>
                                      <p:tavLst>
                                        <p:tav tm="0">
                                          <p:val>
                                            <p:strVal val="#ppt_x"/>
                                          </p:val>
                                        </p:tav>
                                        <p:tav tm="100000">
                                          <p:val>
                                            <p:strVal val="#ppt_x"/>
                                          </p:val>
                                        </p:tav>
                                      </p:tavLst>
                                    </p:anim>
                                    <p:anim calcmode="lin" valueType="num">
                                      <p:cBhvr additive="base">
                                        <p:cTn id="14"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6"/>
                                        </p:tgtEl>
                                        <p:attrNameLst>
                                          <p:attrName>style.visibility</p:attrName>
                                        </p:attrNameLst>
                                      </p:cBhvr>
                                      <p:to>
                                        <p:strVal val="visible"/>
                                      </p:to>
                                    </p:set>
                                    <p:anim calcmode="lin" valueType="num">
                                      <p:cBhvr additive="base">
                                        <p:cTn id="19" dur="500" fill="hold"/>
                                        <p:tgtEl>
                                          <p:spTgt spid="23556"/>
                                        </p:tgtEl>
                                        <p:attrNameLst>
                                          <p:attrName>ppt_x</p:attrName>
                                        </p:attrNameLst>
                                      </p:cBhvr>
                                      <p:tavLst>
                                        <p:tav tm="0">
                                          <p:val>
                                            <p:strVal val="#ppt_x"/>
                                          </p:val>
                                        </p:tav>
                                        <p:tav tm="100000">
                                          <p:val>
                                            <p:strVal val="#ppt_x"/>
                                          </p:val>
                                        </p:tav>
                                      </p:tavLst>
                                    </p:anim>
                                    <p:anim calcmode="lin" valueType="num">
                                      <p:cBhvr additive="base">
                                        <p:cTn id="20"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2355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0750" y="1395085"/>
            <a:ext cx="6719777" cy="2677656"/>
          </a:xfrm>
          <a:prstGeom prst="rect">
            <a:avLst/>
          </a:prstGeom>
        </p:spPr>
        <p:txBody>
          <a:bodyPr wrap="square">
            <a:spAutoFit/>
          </a:bodyPr>
          <a:lstStyle/>
          <a:p>
            <a:pPr>
              <a:lnSpc>
                <a:spcPct val="120000"/>
              </a:lnSpc>
            </a:pPr>
            <a:r>
              <a:rPr lang="en-US" altLang="zh-CN" sz="2800" b="1" dirty="0">
                <a:latin typeface="Times New Roman" panose="02020603050405020304" pitchFamily="18" charset="0"/>
                <a:cs typeface="Times New Roman" panose="02020603050405020304" pitchFamily="18" charset="0"/>
              </a:rPr>
              <a:t>A lot of museums in China are worth ______. If you have time, you can choose to go.</a:t>
            </a:r>
          </a:p>
          <a:p>
            <a:pPr marL="514350" indent="-514350">
              <a:lnSpc>
                <a:spcPct val="120000"/>
              </a:lnSpc>
              <a:buAutoNum type="alphaUcPeriod"/>
            </a:pPr>
            <a:r>
              <a:rPr lang="en-US" altLang="zh-CN" sz="2800" b="1" dirty="0">
                <a:latin typeface="Times New Roman" panose="02020603050405020304" pitchFamily="18" charset="0"/>
                <a:cs typeface="Times New Roman" panose="02020603050405020304" pitchFamily="18" charset="0"/>
              </a:rPr>
              <a:t>visited                    B. visiting         </a:t>
            </a:r>
          </a:p>
          <a:p>
            <a:pPr>
              <a:lnSpc>
                <a:spcPct val="120000"/>
              </a:lnSpc>
            </a:pPr>
            <a:r>
              <a:rPr lang="en-US" altLang="zh-CN" sz="2800" b="1" dirty="0">
                <a:latin typeface="Times New Roman" panose="02020603050405020304" pitchFamily="18" charset="0"/>
                <a:cs typeface="Times New Roman" panose="02020603050405020304" pitchFamily="18" charset="0"/>
              </a:rPr>
              <a:t>C. to visit                    D. visit</a:t>
            </a:r>
          </a:p>
        </p:txBody>
      </p:sp>
      <p:sp>
        <p:nvSpPr>
          <p:cNvPr id="3" name="TextBox 2"/>
          <p:cNvSpPr txBox="1"/>
          <p:nvPr/>
        </p:nvSpPr>
        <p:spPr>
          <a:xfrm>
            <a:off x="865762" y="758751"/>
            <a:ext cx="2733472" cy="584775"/>
          </a:xfrm>
          <a:prstGeom prst="rect">
            <a:avLst/>
          </a:prstGeom>
          <a:noFill/>
        </p:spPr>
        <p:txBody>
          <a:bodyPr wrap="square" rtlCol="0">
            <a:spAutoFit/>
          </a:bodyPr>
          <a:lstStyle/>
          <a:p>
            <a:pPr marL="285750" indent="-285750">
              <a:buFont typeface="Wingdings" panose="05000000000000000000" pitchFamily="2" charset="2"/>
              <a:buChar char="Ø"/>
            </a:pPr>
            <a:r>
              <a:rPr lang="zh-CN" altLang="en-US" sz="3200" b="1" dirty="0">
                <a:solidFill>
                  <a:srgbClr val="C00000"/>
                </a:solidFill>
                <a:latin typeface="微软雅黑" panose="020B0503020204020204" pitchFamily="34" charset="-122"/>
                <a:ea typeface="微软雅黑" panose="020B0503020204020204" pitchFamily="34" charset="-122"/>
              </a:rPr>
              <a:t>中考链接</a:t>
            </a:r>
          </a:p>
        </p:txBody>
      </p:sp>
      <p:sp>
        <p:nvSpPr>
          <p:cNvPr id="4" name="圆角矩形标注 3"/>
          <p:cNvSpPr/>
          <p:nvPr/>
        </p:nvSpPr>
        <p:spPr>
          <a:xfrm>
            <a:off x="2738676" y="3955313"/>
            <a:ext cx="3949203" cy="800270"/>
          </a:xfrm>
          <a:prstGeom prst="wedgeRoundRectCallout">
            <a:avLst>
              <a:gd name="adj1" fmla="val -3821"/>
              <a:gd name="adj2" fmla="val -46896"/>
              <a:gd name="adj3" fmla="val 16667"/>
            </a:avLst>
          </a:prstGeom>
          <a:noFill/>
          <a:ln w="12700" cap="flat" cmpd="sng" algn="ctr">
            <a:solidFill>
              <a:srgbClr val="002060"/>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pPr>
            <a:r>
              <a:rPr lang="zh-CN" altLang="en-US"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句意为“中国很多博物馆值得参观。</a:t>
            </a:r>
            <a:endParaRPr lang="en-US" altLang="zh-CN"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endParaRPr>
          </a:p>
          <a:p>
            <a:pPr fontAlgn="auto">
              <a:lnSpc>
                <a:spcPct val="120000"/>
              </a:lnSpc>
              <a:spcBef>
                <a:spcPts val="0"/>
              </a:spcBef>
              <a:spcAft>
                <a:spcPts val="0"/>
              </a:spcAft>
              <a:buFont typeface="Arial" panose="020B0604020202020204" pitchFamily="34" charset="0"/>
              <a:buNone/>
            </a:pPr>
            <a:r>
              <a:rPr lang="zh-CN" altLang="en-US"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如果你有时间，可以选择过去。”</a:t>
            </a:r>
            <a:endParaRPr lang="en-US" altLang="zh-CN"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endParaRPr>
          </a:p>
          <a:p>
            <a:pPr fontAlgn="auto">
              <a:lnSpc>
                <a:spcPct val="120000"/>
              </a:lnSpc>
              <a:spcBef>
                <a:spcPts val="0"/>
              </a:spcBef>
              <a:spcAft>
                <a:spcPts val="0"/>
              </a:spcAft>
              <a:buFont typeface="Arial" panose="020B0604020202020204" pitchFamily="34" charset="0"/>
              <a:buNone/>
            </a:pPr>
            <a:r>
              <a:rPr lang="en-US" altLang="zh-CN"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be worth doing sth</a:t>
            </a:r>
            <a:r>
              <a:rPr lang="zh-CN" altLang="en-US"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，意为“值得做某事”。</a:t>
            </a:r>
          </a:p>
        </p:txBody>
      </p:sp>
      <p:sp>
        <p:nvSpPr>
          <p:cNvPr id="5" name=" 2050"/>
          <p:cNvSpPr/>
          <p:nvPr/>
        </p:nvSpPr>
        <p:spPr bwMode="auto">
          <a:xfrm>
            <a:off x="4345127" y="2939767"/>
            <a:ext cx="1176337"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ln>
        </p:spPr>
        <p:txBody>
          <a:bodyPr/>
          <a:lstStyle/>
          <a:p>
            <a:endParaRPr lang="zh-CN" altLang="en-US"/>
          </a:p>
        </p:txBody>
      </p:sp>
      <p:cxnSp>
        <p:nvCxnSpPr>
          <p:cNvPr id="6" name="直接连接符 5"/>
          <p:cNvCxnSpPr/>
          <p:nvPr/>
        </p:nvCxnSpPr>
        <p:spPr>
          <a:xfrm>
            <a:off x="5509192" y="1885982"/>
            <a:ext cx="144016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5762" y="758751"/>
            <a:ext cx="2733472" cy="584775"/>
          </a:xfrm>
          <a:prstGeom prst="rect">
            <a:avLst/>
          </a:prstGeom>
          <a:noFill/>
        </p:spPr>
        <p:txBody>
          <a:bodyPr wrap="square" rtlCol="0">
            <a:spAutoFit/>
          </a:bodyPr>
          <a:lstStyle/>
          <a:p>
            <a:pPr marL="285750" indent="-285750">
              <a:buFont typeface="Wingdings" panose="05000000000000000000" pitchFamily="2" charset="2"/>
              <a:buChar char="Ø"/>
            </a:pPr>
            <a:r>
              <a:rPr lang="zh-CN" altLang="en-US" sz="3200" b="1" dirty="0">
                <a:solidFill>
                  <a:srgbClr val="C00000"/>
                </a:solidFill>
                <a:latin typeface="微软雅黑" panose="020B0503020204020204" pitchFamily="34" charset="-122"/>
                <a:ea typeface="微软雅黑" panose="020B0503020204020204" pitchFamily="34" charset="-122"/>
              </a:rPr>
              <a:t>中考链接</a:t>
            </a:r>
          </a:p>
        </p:txBody>
      </p:sp>
      <p:sp>
        <p:nvSpPr>
          <p:cNvPr id="5" name="矩形 4"/>
          <p:cNvSpPr/>
          <p:nvPr/>
        </p:nvSpPr>
        <p:spPr>
          <a:xfrm>
            <a:off x="953310" y="1434248"/>
            <a:ext cx="7334656" cy="2677656"/>
          </a:xfrm>
          <a:prstGeom prst="rect">
            <a:avLst/>
          </a:prstGeom>
        </p:spPr>
        <p:txBody>
          <a:bodyPr wrap="square">
            <a:spAutoFit/>
          </a:bodyPr>
          <a:lstStyle/>
          <a:p>
            <a:pPr>
              <a:lnSpc>
                <a:spcPct val="120000"/>
              </a:lnSpc>
            </a:pPr>
            <a:r>
              <a:rPr lang="en-US" altLang="zh-CN" sz="2800" b="1" dirty="0">
                <a:latin typeface="Times New Roman" panose="02020603050405020304" pitchFamily="18" charset="0"/>
                <a:cs typeface="Times New Roman" panose="02020603050405020304" pitchFamily="18" charset="0"/>
              </a:rPr>
              <a:t>— I know little about this product.</a:t>
            </a:r>
          </a:p>
          <a:p>
            <a:pPr>
              <a:lnSpc>
                <a:spcPct val="120000"/>
              </a:lnSpc>
            </a:pPr>
            <a:r>
              <a:rPr lang="en-US" altLang="zh-CN" sz="2800" b="1" dirty="0">
                <a:latin typeface="Times New Roman" panose="02020603050405020304" pitchFamily="18" charset="0"/>
                <a:cs typeface="Times New Roman" panose="02020603050405020304" pitchFamily="18" charset="0"/>
              </a:rPr>
              <a:t>— Surf the Internet, and you will get much   </a:t>
            </a:r>
          </a:p>
          <a:p>
            <a:pPr>
              <a:lnSpc>
                <a:spcPct val="120000"/>
              </a:lnSpc>
            </a:pPr>
            <a:r>
              <a:rPr lang="en-US" altLang="zh-CN" sz="2800" b="1" dirty="0">
                <a:latin typeface="Times New Roman" panose="02020603050405020304" pitchFamily="18" charset="0"/>
                <a:cs typeface="Times New Roman" panose="02020603050405020304" pitchFamily="18" charset="0"/>
              </a:rPr>
              <a:t>      _________about it.</a:t>
            </a:r>
          </a:p>
          <a:p>
            <a:pPr>
              <a:lnSpc>
                <a:spcPct val="120000"/>
              </a:lnSpc>
            </a:pPr>
            <a:r>
              <a:rPr lang="en-US" altLang="zh-CN" sz="2800" b="1" dirty="0">
                <a:latin typeface="Times New Roman" panose="02020603050405020304" pitchFamily="18" charset="0"/>
                <a:cs typeface="Times New Roman" panose="02020603050405020304" pitchFamily="18" charset="0"/>
              </a:rPr>
              <a:t>      A. information           B. message           </a:t>
            </a:r>
          </a:p>
          <a:p>
            <a:pPr>
              <a:lnSpc>
                <a:spcPct val="120000"/>
              </a:lnSpc>
            </a:pPr>
            <a:r>
              <a:rPr lang="en-US" altLang="zh-CN" sz="2800" b="1" dirty="0">
                <a:latin typeface="Times New Roman" panose="02020603050405020304" pitchFamily="18" charset="0"/>
                <a:cs typeface="Times New Roman" panose="02020603050405020304" pitchFamily="18" charset="0"/>
              </a:rPr>
              <a:t>     C. suggestion</a:t>
            </a:r>
          </a:p>
        </p:txBody>
      </p:sp>
      <p:sp>
        <p:nvSpPr>
          <p:cNvPr id="7" name="圆角矩形标注 6"/>
          <p:cNvSpPr/>
          <p:nvPr/>
        </p:nvSpPr>
        <p:spPr>
          <a:xfrm>
            <a:off x="4620639" y="3867894"/>
            <a:ext cx="4038494" cy="682841"/>
          </a:xfrm>
          <a:prstGeom prst="wedgeRoundRectCallout">
            <a:avLst>
              <a:gd name="adj1" fmla="val -3821"/>
              <a:gd name="adj2" fmla="val -46896"/>
              <a:gd name="adj3" fmla="val 16667"/>
            </a:avLst>
          </a:prstGeom>
          <a:noFill/>
          <a:ln w="12700" cap="flat" cmpd="sng" algn="ctr">
            <a:solidFill>
              <a:srgbClr val="002060"/>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pPr>
            <a:r>
              <a:rPr lang="zh-CN" altLang="en-US"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句意为“我</a:t>
            </a:r>
            <a:r>
              <a:rPr lang="zh-CN" altLang="en-US" sz="160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对这个产品不了解</a:t>
            </a:r>
            <a:r>
              <a:rPr lang="zh-CN" altLang="en-US"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。上网你会得到很多有关它的信息。”</a:t>
            </a:r>
          </a:p>
        </p:txBody>
      </p:sp>
      <p:sp>
        <p:nvSpPr>
          <p:cNvPr id="8" name=" 2050"/>
          <p:cNvSpPr/>
          <p:nvPr/>
        </p:nvSpPr>
        <p:spPr bwMode="auto">
          <a:xfrm>
            <a:off x="1399909" y="3046092"/>
            <a:ext cx="1176337"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ln>
        </p:spPr>
        <p:txBody>
          <a:bodyPr/>
          <a:lstStyle/>
          <a:p>
            <a:endParaRPr lang="zh-CN" altLang="en-US"/>
          </a:p>
        </p:txBody>
      </p:sp>
      <p:sp>
        <p:nvSpPr>
          <p:cNvPr id="9" name="圆角矩形标注 8"/>
          <p:cNvSpPr/>
          <p:nvPr/>
        </p:nvSpPr>
        <p:spPr>
          <a:xfrm>
            <a:off x="3923929" y="3189768"/>
            <a:ext cx="696710" cy="350874"/>
          </a:xfrm>
          <a:prstGeom prst="wedgeRoundRectCallout">
            <a:avLst>
              <a:gd name="adj1" fmla="val -3821"/>
              <a:gd name="adj2" fmla="val -46896"/>
              <a:gd name="adj3" fmla="val 16667"/>
            </a:avLst>
          </a:prstGeom>
          <a:noFill/>
          <a:ln w="12700" cap="flat" cmpd="sng" algn="ctr">
            <a:solidFill>
              <a:srgbClr val="002060"/>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pPr>
            <a:r>
              <a:rPr lang="zh-CN" altLang="en-US"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信息</a:t>
            </a:r>
          </a:p>
        </p:txBody>
      </p:sp>
      <p:sp>
        <p:nvSpPr>
          <p:cNvPr id="10" name="圆角矩形标注 9"/>
          <p:cNvSpPr/>
          <p:nvPr/>
        </p:nvSpPr>
        <p:spPr>
          <a:xfrm>
            <a:off x="6553715" y="3161961"/>
            <a:ext cx="696710" cy="350874"/>
          </a:xfrm>
          <a:prstGeom prst="wedgeRoundRectCallout">
            <a:avLst>
              <a:gd name="adj1" fmla="val -3821"/>
              <a:gd name="adj2" fmla="val -46896"/>
              <a:gd name="adj3" fmla="val 16667"/>
            </a:avLst>
          </a:prstGeom>
          <a:noFill/>
          <a:ln w="12700" cap="flat" cmpd="sng" algn="ctr">
            <a:solidFill>
              <a:srgbClr val="002060"/>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pPr>
            <a:r>
              <a:rPr lang="zh-CN" altLang="en-US"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消息</a:t>
            </a:r>
          </a:p>
        </p:txBody>
      </p:sp>
      <p:sp>
        <p:nvSpPr>
          <p:cNvPr id="11" name="圆角矩形标注 10"/>
          <p:cNvSpPr/>
          <p:nvPr/>
        </p:nvSpPr>
        <p:spPr>
          <a:xfrm>
            <a:off x="3575573" y="3692457"/>
            <a:ext cx="696710" cy="350874"/>
          </a:xfrm>
          <a:prstGeom prst="wedgeRoundRectCallout">
            <a:avLst>
              <a:gd name="adj1" fmla="val -3821"/>
              <a:gd name="adj2" fmla="val -46896"/>
              <a:gd name="adj3" fmla="val 16667"/>
            </a:avLst>
          </a:prstGeom>
          <a:noFill/>
          <a:ln w="12700" cap="flat" cmpd="sng" algn="ctr">
            <a:solidFill>
              <a:srgbClr val="002060"/>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pPr>
            <a:r>
              <a:rPr lang="zh-CN" altLang="en-US" sz="1600" b="0" kern="0" dirty="0">
                <a:solidFill>
                  <a:schemeClr val="accent1">
                    <a:lumMod val="75000"/>
                  </a:schemeClr>
                </a:solidFill>
                <a:latin typeface="Calibri" panose="020F0502020204030204"/>
                <a:ea typeface="黑体" panose="02010609060101010101" pitchFamily="2" charset="-122"/>
                <a:cs typeface="Times New Roman" panose="02020603050405020304" pitchFamily="18" charset="0"/>
              </a:rPr>
              <a:t>建议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6"/>
          <p:cNvSpPr txBox="1"/>
          <p:nvPr/>
        </p:nvSpPr>
        <p:spPr>
          <a:xfrm>
            <a:off x="933218" y="1630056"/>
            <a:ext cx="7524521" cy="2160591"/>
          </a:xfrm>
          <a:prstGeom prst="rect">
            <a:avLst/>
          </a:prstGeom>
          <a:noFill/>
          <a:ln w="9525">
            <a:noFill/>
          </a:ln>
        </p:spPr>
        <p:txBody>
          <a:bodyPr wrap="square">
            <a:spAutoFit/>
          </a:bodyPr>
          <a:lstStyle/>
          <a:p>
            <a:pPr marL="457200" indent="-457200" algn="l" fontAlgn="base">
              <a:lnSpc>
                <a:spcPct val="120000"/>
              </a:lnSpc>
              <a:buClr>
                <a:srgbClr val="002060"/>
              </a:buClr>
              <a:buSzTx/>
              <a:buFont typeface="Wingdings" panose="05000000000000000000" pitchFamily="2" charset="2"/>
              <a:buChar char="ü"/>
            </a:pPr>
            <a:r>
              <a:rPr lang="en-US" altLang="zh-CN" sz="2800" b="1" dirty="0">
                <a:solidFill>
                  <a:srgbClr val="002060"/>
                </a:solidFill>
                <a:latin typeface="Comic Sans MS" panose="030F0702030302020204" pitchFamily="66" charset="0"/>
                <a:ea typeface="宋体" panose="02010600030101010101" pitchFamily="2" charset="-122"/>
              </a:rPr>
              <a:t>Write an e-mail to tell someone from another country about the table manners in your country.</a:t>
            </a:r>
          </a:p>
          <a:p>
            <a:pPr marL="457200" indent="-457200" algn="l" fontAlgn="base">
              <a:lnSpc>
                <a:spcPct val="120000"/>
              </a:lnSpc>
              <a:buClr>
                <a:srgbClr val="002060"/>
              </a:buClr>
              <a:buSzTx/>
              <a:buFont typeface="Wingdings" panose="05000000000000000000" pitchFamily="2" charset="2"/>
              <a:buChar char="ü"/>
            </a:pPr>
            <a:r>
              <a:rPr lang="en-US" altLang="zh-CN" sz="2800" b="1" dirty="0">
                <a:solidFill>
                  <a:srgbClr val="002060"/>
                </a:solidFill>
                <a:latin typeface="Comic Sans MS" panose="030F0702030302020204" pitchFamily="66" charset="0"/>
                <a:ea typeface="宋体" panose="02010600030101010101" pitchFamily="2" charset="-122"/>
                <a:sym typeface="+mn-ea"/>
              </a:rPr>
              <a:t>Review the new words and expressions.</a:t>
            </a:r>
            <a:endParaRPr lang="en-US" altLang="zh-CN" sz="2800" b="1" dirty="0">
              <a:solidFill>
                <a:srgbClr val="002060"/>
              </a:solidFill>
              <a:latin typeface="Comic Sans MS" panose="030F0702030302020204" pitchFamily="66" charset="0"/>
              <a:ea typeface="宋体" panose="02010600030101010101" pitchFamily="2" charset="-122"/>
            </a:endParaRPr>
          </a:p>
        </p:txBody>
      </p:sp>
      <p:sp>
        <p:nvSpPr>
          <p:cNvPr id="4" name="TextBox 3"/>
          <p:cNvSpPr txBox="1"/>
          <p:nvPr/>
        </p:nvSpPr>
        <p:spPr>
          <a:xfrm>
            <a:off x="2904779" y="742950"/>
            <a:ext cx="3581400" cy="769938"/>
          </a:xfrm>
          <a:prstGeom prst="rect">
            <a:avLst/>
          </a:prstGeom>
          <a:noFill/>
        </p:spPr>
        <p:txBody>
          <a:bodyPr>
            <a:spAutoFit/>
          </a:bodyPr>
          <a:lstStyle/>
          <a:p>
            <a:pPr>
              <a:buFont typeface="Arial" panose="020B0604020202020204" pitchFamily="34" charset="0"/>
              <a:buNone/>
              <a:defRPr/>
            </a:pPr>
            <a:r>
              <a:rPr lang="en-US" altLang="zh-CN" sz="4400" b="1" dirty="0">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Arial" panose="020B0604020202020204" pitchFamily="34" charset="0"/>
              </a:rPr>
              <a:t> </a:t>
            </a:r>
            <a:r>
              <a:rPr lang="en-US" altLang="zh-CN" sz="4400" b="1" dirty="0">
                <a:solidFill>
                  <a:srgbClr val="0000FF"/>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rPr>
              <a:t>Homework</a:t>
            </a:r>
            <a:endParaRPr lang="zh-CN" altLang="en-US" sz="4400"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Arial" panose="020B0604020202020204" pitchFamily="34" charset="0"/>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文本框 3"/>
          <p:cNvSpPr txBox="1">
            <a:spLocks noChangeArrowheads="1"/>
          </p:cNvSpPr>
          <p:nvPr/>
        </p:nvSpPr>
        <p:spPr bwMode="auto">
          <a:xfrm>
            <a:off x="652463" y="1708150"/>
            <a:ext cx="78343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sz="3200" b="1">
                <a:solidFill>
                  <a:srgbClr val="3333FF"/>
                </a:solidFill>
                <a:latin typeface="Times New Roman" panose="02020603050405020304" pitchFamily="18" charset="0"/>
                <a:ea typeface="宋体" panose="02010600030101010101" pitchFamily="2" charset="-122"/>
              </a:defRPr>
            </a:lvl1pPr>
            <a:lvl2pPr defTabSz="685800" eaLnBrk="0" hangingPunct="0">
              <a:defRPr sz="3200" b="1">
                <a:solidFill>
                  <a:srgbClr val="3333FF"/>
                </a:solidFill>
                <a:latin typeface="Times New Roman" panose="02020603050405020304" pitchFamily="18" charset="0"/>
                <a:ea typeface="宋体" panose="02010600030101010101" pitchFamily="2" charset="-122"/>
              </a:defRPr>
            </a:lvl2pPr>
            <a:lvl3pPr defTabSz="685800" eaLnBrk="0" hangingPunct="0">
              <a:defRPr sz="3200" b="1">
                <a:solidFill>
                  <a:srgbClr val="3333FF"/>
                </a:solidFill>
                <a:latin typeface="Times New Roman" panose="02020603050405020304" pitchFamily="18" charset="0"/>
                <a:ea typeface="宋体" panose="02010600030101010101" pitchFamily="2" charset="-122"/>
              </a:defRPr>
            </a:lvl3pPr>
            <a:lvl4pPr defTabSz="685800" eaLnBrk="0" hangingPunct="0">
              <a:defRPr sz="3200" b="1">
                <a:solidFill>
                  <a:srgbClr val="3333FF"/>
                </a:solidFill>
                <a:latin typeface="Times New Roman" panose="02020603050405020304" pitchFamily="18" charset="0"/>
                <a:ea typeface="宋体" panose="02010600030101010101" pitchFamily="2" charset="-122"/>
              </a:defRPr>
            </a:lvl4pPr>
            <a:lvl5pPr defTabSz="685800" eaLnBrk="0" hangingPunct="0">
              <a:defRPr sz="3200" b="1">
                <a:solidFill>
                  <a:srgbClr val="3333FF"/>
                </a:solidFill>
                <a:latin typeface="Times New Roman" panose="02020603050405020304" pitchFamily="18" charset="0"/>
                <a:ea typeface="宋体" panose="02010600030101010101" pitchFamily="2" charset="-122"/>
              </a:defRPr>
            </a:lvl5pPr>
            <a:lvl6pPr marL="2284730" indent="1905" defTabSz="685800" eaLnBrk="0" fontAlgn="base" hangingPunct="0">
              <a:spcBef>
                <a:spcPct val="0"/>
              </a:spcBef>
              <a:spcAft>
                <a:spcPct val="0"/>
              </a:spcAft>
              <a:buFont typeface="Arial" panose="020B0604020202020204" pitchFamily="34" charset="0"/>
              <a:defRPr sz="3200" b="1">
                <a:solidFill>
                  <a:srgbClr val="3333FF"/>
                </a:solidFill>
                <a:latin typeface="Times New Roman" panose="02020603050405020304" pitchFamily="18" charset="0"/>
                <a:ea typeface="宋体" panose="02010600030101010101" pitchFamily="2" charset="-122"/>
              </a:defRPr>
            </a:lvl6pPr>
            <a:lvl7pPr marL="2741930" indent="1905" defTabSz="685800" eaLnBrk="0" fontAlgn="base" hangingPunct="0">
              <a:spcBef>
                <a:spcPct val="0"/>
              </a:spcBef>
              <a:spcAft>
                <a:spcPct val="0"/>
              </a:spcAft>
              <a:buFont typeface="Arial" panose="020B0604020202020204" pitchFamily="34" charset="0"/>
              <a:defRPr sz="3200" b="1">
                <a:solidFill>
                  <a:srgbClr val="3333FF"/>
                </a:solidFill>
                <a:latin typeface="Times New Roman" panose="02020603050405020304" pitchFamily="18" charset="0"/>
                <a:ea typeface="宋体" panose="02010600030101010101" pitchFamily="2" charset="-122"/>
              </a:defRPr>
            </a:lvl7pPr>
            <a:lvl8pPr marL="3199130" indent="1905" defTabSz="685800" eaLnBrk="0" fontAlgn="base" hangingPunct="0">
              <a:spcBef>
                <a:spcPct val="0"/>
              </a:spcBef>
              <a:spcAft>
                <a:spcPct val="0"/>
              </a:spcAft>
              <a:buFont typeface="Arial" panose="020B0604020202020204" pitchFamily="34" charset="0"/>
              <a:defRPr sz="3200" b="1">
                <a:solidFill>
                  <a:srgbClr val="3333FF"/>
                </a:solidFill>
                <a:latin typeface="Times New Roman" panose="02020603050405020304" pitchFamily="18" charset="0"/>
                <a:ea typeface="宋体" panose="02010600030101010101" pitchFamily="2" charset="-122"/>
              </a:defRPr>
            </a:lvl8pPr>
            <a:lvl9pPr marL="3656330" indent="1905" defTabSz="685800" eaLnBrk="0" fontAlgn="base" hangingPunct="0">
              <a:spcBef>
                <a:spcPct val="0"/>
              </a:spcBef>
              <a:spcAft>
                <a:spcPct val="0"/>
              </a:spcAft>
              <a:buFont typeface="Arial" panose="020B0604020202020204" pitchFamily="34" charset="0"/>
              <a:defRPr sz="3200" b="1">
                <a:solidFill>
                  <a:srgbClr val="3333FF"/>
                </a:solidFill>
                <a:latin typeface="Times New Roman" panose="02020603050405020304" pitchFamily="18"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sz="6600" noProof="1">
                <a:solidFill>
                  <a:srgbClr val="FF6600"/>
                </a:solidFill>
                <a:latin typeface="宋体" panose="02010600030101010101" pitchFamily="2" charset="-122"/>
              </a:rPr>
              <a:t>七彩课堂  伴你成长</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标题 78849"/>
          <p:cNvSpPr>
            <a:spLocks noGrp="1"/>
          </p:cNvSpPr>
          <p:nvPr>
            <p:ph type="title" idx="4294967295"/>
          </p:nvPr>
        </p:nvSpPr>
        <p:spPr>
          <a:xfrm>
            <a:off x="2934047" y="1382158"/>
            <a:ext cx="2911475" cy="593725"/>
          </a:xfrm>
          <a:prstGeom prst="rect">
            <a:avLst/>
          </a:prstGeom>
        </p:spPr>
        <p:txBody>
          <a:bodyPr anchor="ctr"/>
          <a:lstStyle/>
          <a:p>
            <a:pPr algn="l"/>
            <a:r>
              <a:rPr lang="en-US" altLang="zh-CN"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cs typeface="Times New Roman" panose="02020603050405020304" pitchFamily="18" charset="0"/>
              </a:rPr>
              <a:t>Table manners</a:t>
            </a:r>
          </a:p>
        </p:txBody>
      </p:sp>
      <p:sp>
        <p:nvSpPr>
          <p:cNvPr id="78851" name="文本占位符 78850"/>
          <p:cNvSpPr>
            <a:spLocks noGrp="1"/>
          </p:cNvSpPr>
          <p:nvPr>
            <p:ph type="body" idx="4294967295"/>
          </p:nvPr>
        </p:nvSpPr>
        <p:spPr>
          <a:xfrm>
            <a:off x="450626" y="2009406"/>
            <a:ext cx="8260238" cy="2610720"/>
          </a:xfrm>
          <a:prstGeom prst="rect">
            <a:avLst/>
          </a:prstGeom>
          <a:ln>
            <a:solidFill>
              <a:schemeClr val="accent5">
                <a:lumMod val="60000"/>
                <a:lumOff val="40000"/>
              </a:schemeClr>
            </a:solidFill>
            <a:prstDash val="dashDot"/>
          </a:ln>
        </p:spPr>
        <p:txBody>
          <a:bodyPr anchor="t"/>
          <a:lstStyle/>
          <a:p>
            <a:pPr marL="0" indent="0">
              <a:buNone/>
            </a:pPr>
            <a:r>
              <a:rPr lang="en-US" altLang="zh-CN" sz="2800" b="1" dirty="0">
                <a:solidFill>
                  <a:srgbClr val="FF0000"/>
                </a:solidFill>
                <a:latin typeface="Times New Roman" panose="02020603050405020304" pitchFamily="18" charset="0"/>
              </a:rPr>
              <a:t>It’s polite to</a:t>
            </a:r>
            <a:r>
              <a:rPr lang="en-US" altLang="zh-CN" sz="2800" b="1" dirty="0">
                <a:latin typeface="Times New Roman" panose="02020603050405020304" pitchFamily="18" charset="0"/>
              </a:rPr>
              <a:t> ask older people to start eating first </a:t>
            </a:r>
          </a:p>
          <a:p>
            <a:pPr marL="0" indent="0">
              <a:buNone/>
            </a:pPr>
            <a:r>
              <a:rPr lang="en-US" altLang="zh-CN" sz="2800" b="1" dirty="0">
                <a:latin typeface="Times New Roman" panose="02020603050405020304" pitchFamily="18" charset="0"/>
              </a:rPr>
              <a:t>                     at the table. </a:t>
            </a:r>
          </a:p>
          <a:p>
            <a:pPr marL="0" indent="0">
              <a:buNone/>
            </a:pPr>
            <a:r>
              <a:rPr lang="en-US" altLang="zh-CN" sz="2800" b="1" dirty="0">
                <a:solidFill>
                  <a:srgbClr val="FF0000"/>
                </a:solidFill>
                <a:latin typeface="Times New Roman" panose="02020603050405020304" pitchFamily="18" charset="0"/>
              </a:rPr>
              <a:t>It’s polite</a:t>
            </a:r>
            <a:r>
              <a:rPr lang="en-US" altLang="zh-CN" sz="2800" b="1" dirty="0">
                <a:latin typeface="Times New Roman" panose="02020603050405020304" pitchFamily="18" charset="0"/>
              </a:rPr>
              <a:t> to pick up your bowl to eat.</a:t>
            </a:r>
          </a:p>
          <a:p>
            <a:pPr marL="0" indent="0">
              <a:buNone/>
            </a:pPr>
            <a:r>
              <a:rPr lang="en-US" altLang="zh-CN" sz="2800" b="1" dirty="0">
                <a:solidFill>
                  <a:srgbClr val="FF0000"/>
                </a:solidFill>
                <a:latin typeface="Times New Roman" panose="02020603050405020304" pitchFamily="18" charset="0"/>
              </a:rPr>
              <a:t>You’re supposed to</a:t>
            </a:r>
            <a:r>
              <a:rPr lang="en-US" altLang="zh-CN" sz="2800" b="1" dirty="0">
                <a:latin typeface="Times New Roman" panose="02020603050405020304" pitchFamily="18" charset="0"/>
              </a:rPr>
              <a:t> use chopsticks to eat.</a:t>
            </a:r>
          </a:p>
          <a:p>
            <a:pPr marL="0" indent="0">
              <a:buNone/>
            </a:pPr>
            <a:r>
              <a:rPr lang="en-US" altLang="zh-CN" sz="2800" b="1" dirty="0">
                <a:solidFill>
                  <a:srgbClr val="FF0000"/>
                </a:solidFill>
                <a:latin typeface="Times New Roman" panose="02020603050405020304" pitchFamily="18" charset="0"/>
              </a:rPr>
              <a:t>It’s not polite to</a:t>
            </a:r>
            <a:r>
              <a:rPr lang="en-US" altLang="zh-CN" sz="2800" b="1" dirty="0">
                <a:latin typeface="Times New Roman" panose="02020603050405020304" pitchFamily="18" charset="0"/>
              </a:rPr>
              <a:t> stick your chopsticks into your food.</a:t>
            </a:r>
          </a:p>
        </p:txBody>
      </p:sp>
      <p:sp>
        <p:nvSpPr>
          <p:cNvPr id="6147" name="矩形 78851"/>
          <p:cNvSpPr/>
          <p:nvPr/>
        </p:nvSpPr>
        <p:spPr>
          <a:xfrm>
            <a:off x="2814161" y="243337"/>
            <a:ext cx="3593783" cy="708660"/>
          </a:xfrm>
          <a:prstGeom prst="rect">
            <a:avLst/>
          </a:prstGeom>
        </p:spPr>
        <p:txBody>
          <a:bodyPr wrap="none" fromWordArt="1">
            <a:prstTxWarp prst="textCurveUp">
              <a:avLst>
                <a:gd name="adj" fmla="val 40356"/>
              </a:avLst>
            </a:prstTxWarp>
            <a:normAutofit/>
          </a:bodyPr>
          <a:lstStyle/>
          <a:p>
            <a:pPr algn="ctr"/>
            <a:endParaRPr lang="zh-CN" altLang="en-US" sz="2700" b="1" dirty="0">
              <a:ln w="12700" cap="flat" cmpd="sng">
                <a:solidFill>
                  <a:srgbClr val="000000"/>
                </a:solidFill>
                <a:prstDash val="solid"/>
                <a:round/>
                <a:headEnd type="none" w="med" len="med"/>
                <a:tailEnd type="none" w="med" len="med"/>
              </a:ln>
              <a:solidFill>
                <a:srgbClr val="FF0000"/>
              </a:solidFill>
              <a:effectLst>
                <a:outerShdw dist="45791" dir="2021404" algn="ctr" rotWithShape="0">
                  <a:srgbClr val="808080">
                    <a:alpha val="80000"/>
                  </a:srgbClr>
                </a:outerShdw>
              </a:effectLst>
              <a:latin typeface="Arial" panose="020B0604020202020204" pitchFamily="34" charset="0"/>
              <a:ea typeface="Arial" panose="020B0604020202020204" pitchFamily="34" charset="0"/>
            </a:endParaRPr>
          </a:p>
        </p:txBody>
      </p:sp>
      <p:sp>
        <p:nvSpPr>
          <p:cNvPr id="2" name="矩形 1"/>
          <p:cNvSpPr/>
          <p:nvPr/>
        </p:nvSpPr>
        <p:spPr>
          <a:xfrm>
            <a:off x="450625" y="668450"/>
            <a:ext cx="3454792" cy="646331"/>
          </a:xfrm>
          <a:prstGeom prst="rect">
            <a:avLst/>
          </a:prstGeom>
        </p:spPr>
        <p:txBody>
          <a:bodyPr wrap="none">
            <a:spAutoFit/>
          </a:bodyPr>
          <a:lstStyle/>
          <a:p>
            <a:r>
              <a:rPr lang="en-US" altLang="zh-CN" sz="3600" b="1" dirty="0">
                <a:solidFill>
                  <a:srgbClr val="C00000"/>
                </a:solidFill>
                <a:latin typeface="Times New Roman" panose="02020603050405020304" pitchFamily="18" charset="0"/>
                <a:cs typeface="Times New Roman" panose="02020603050405020304" pitchFamily="18" charset="0"/>
              </a:rPr>
              <a:t>Chinese customs</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checkerboard(across)">
                                      <p:cBhvr>
                                        <p:cTn id="7" dur="500"/>
                                        <p:tgtEl>
                                          <p:spTgt spid="788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8851">
                                            <p:bg/>
                                          </p:spTgt>
                                        </p:tgtEl>
                                        <p:attrNameLst>
                                          <p:attrName>style.visibility</p:attrName>
                                        </p:attrNameLst>
                                      </p:cBhvr>
                                      <p:to>
                                        <p:strVal val="visible"/>
                                      </p:to>
                                    </p:set>
                                    <p:animEffect transition="in" filter="wipe(up)">
                                      <p:cBhvr>
                                        <p:cTn id="12" dur="500"/>
                                        <p:tgtEl>
                                          <p:spTgt spid="78851">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8851">
                                            <p:txEl>
                                              <p:pRg st="0" end="0"/>
                                            </p:txEl>
                                          </p:spTgt>
                                        </p:tgtEl>
                                        <p:attrNameLst>
                                          <p:attrName>style.visibility</p:attrName>
                                        </p:attrNameLst>
                                      </p:cBhvr>
                                      <p:to>
                                        <p:strVal val="visible"/>
                                      </p:to>
                                    </p:set>
                                    <p:animEffect transition="in" filter="wipe(up)">
                                      <p:cBhvr>
                                        <p:cTn id="17" dur="500"/>
                                        <p:tgtEl>
                                          <p:spTgt spid="7885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8851">
                                            <p:txEl>
                                              <p:pRg st="1" end="1"/>
                                            </p:txEl>
                                          </p:spTgt>
                                        </p:tgtEl>
                                        <p:attrNameLst>
                                          <p:attrName>style.visibility</p:attrName>
                                        </p:attrNameLst>
                                      </p:cBhvr>
                                      <p:to>
                                        <p:strVal val="visible"/>
                                      </p:to>
                                    </p:set>
                                    <p:animEffect transition="in" filter="wipe(up)">
                                      <p:cBhvr>
                                        <p:cTn id="22" dur="500"/>
                                        <p:tgtEl>
                                          <p:spTgt spid="78851">
                                            <p:txEl>
                                              <p:pRg st="1" end="1"/>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78851">
                                            <p:txEl>
                                              <p:pRg st="2" end="2"/>
                                            </p:txEl>
                                          </p:spTgt>
                                        </p:tgtEl>
                                        <p:attrNameLst>
                                          <p:attrName>style.visibility</p:attrName>
                                        </p:attrNameLst>
                                      </p:cBhvr>
                                      <p:to>
                                        <p:strVal val="visible"/>
                                      </p:to>
                                    </p:set>
                                    <p:animEffect transition="in" filter="wipe(up)">
                                      <p:cBhvr>
                                        <p:cTn id="25" dur="500"/>
                                        <p:tgtEl>
                                          <p:spTgt spid="78851">
                                            <p:txEl>
                                              <p:pRg st="2" end="2"/>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78851">
                                            <p:txEl>
                                              <p:pRg st="3" end="3"/>
                                            </p:txEl>
                                          </p:spTgt>
                                        </p:tgtEl>
                                        <p:attrNameLst>
                                          <p:attrName>style.visibility</p:attrName>
                                        </p:attrNameLst>
                                      </p:cBhvr>
                                      <p:to>
                                        <p:strVal val="visible"/>
                                      </p:to>
                                    </p:set>
                                    <p:animEffect transition="in" filter="wipe(up)">
                                      <p:cBhvr>
                                        <p:cTn id="28" dur="500"/>
                                        <p:tgtEl>
                                          <p:spTgt spid="78851">
                                            <p:txEl>
                                              <p:pRg st="3" end="3"/>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8851">
                                            <p:txEl>
                                              <p:pRg st="4" end="4"/>
                                            </p:txEl>
                                          </p:spTgt>
                                        </p:tgtEl>
                                        <p:attrNameLst>
                                          <p:attrName>style.visibility</p:attrName>
                                        </p:attrNameLst>
                                      </p:cBhvr>
                                      <p:to>
                                        <p:strVal val="visible"/>
                                      </p:to>
                                    </p:set>
                                    <p:animEffect transition="in" filter="wipe(up)">
                                      <p:cBhvr>
                                        <p:cTn id="31" dur="500"/>
                                        <p:tgtEl>
                                          <p:spTgt spid="788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1"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文本占位符 79873"/>
          <p:cNvSpPr>
            <a:spLocks noGrp="1"/>
          </p:cNvSpPr>
          <p:nvPr>
            <p:ph type="body" idx="4294967295"/>
          </p:nvPr>
        </p:nvSpPr>
        <p:spPr>
          <a:xfrm>
            <a:off x="1095153" y="1304999"/>
            <a:ext cx="7072313" cy="2484438"/>
          </a:xfrm>
          <a:prstGeom prst="rect">
            <a:avLst/>
          </a:prstGeom>
          <a:ln>
            <a:solidFill>
              <a:schemeClr val="accent5">
                <a:lumMod val="60000"/>
                <a:lumOff val="40000"/>
              </a:schemeClr>
            </a:solidFill>
            <a:prstDash val="dashDot"/>
          </a:ln>
        </p:spPr>
        <p:txBody>
          <a:bodyPr anchor="t"/>
          <a:lstStyle/>
          <a:p>
            <a:pPr marL="0" indent="0">
              <a:buNone/>
            </a:pPr>
            <a:r>
              <a:rPr lang="en-US" altLang="zh-CN" sz="2800" b="1" dirty="0">
                <a:solidFill>
                  <a:srgbClr val="FF0000"/>
                </a:solidFill>
                <a:latin typeface="Times New Roman" panose="02020603050405020304" pitchFamily="18" charset="0"/>
              </a:rPr>
              <a:t>It’s impolite to</a:t>
            </a:r>
            <a:r>
              <a:rPr lang="en-US" altLang="zh-CN" sz="2800" b="1" dirty="0">
                <a:latin typeface="Times New Roman" panose="02020603050405020304" pitchFamily="18" charset="0"/>
              </a:rPr>
              <a:t> point at anyone with your </a:t>
            </a:r>
          </a:p>
          <a:p>
            <a:pPr marL="0" indent="0">
              <a:buNone/>
            </a:pPr>
            <a:r>
              <a:rPr lang="en-US" altLang="zh-CN" sz="2800" b="1" dirty="0">
                <a:latin typeface="Times New Roman" panose="02020603050405020304" pitchFamily="18" charset="0"/>
              </a:rPr>
              <a:t>                          chopsticks.</a:t>
            </a:r>
          </a:p>
          <a:p>
            <a:pPr marL="0" indent="0">
              <a:buNone/>
            </a:pPr>
            <a:r>
              <a:rPr lang="en-US" altLang="zh-CN" sz="2800" b="1" dirty="0">
                <a:solidFill>
                  <a:srgbClr val="FF0000"/>
                </a:solidFill>
                <a:latin typeface="Times New Roman" panose="02020603050405020304" pitchFamily="18" charset="0"/>
              </a:rPr>
              <a:t>It’s impolite to</a:t>
            </a:r>
            <a:r>
              <a:rPr lang="en-US" altLang="zh-CN" sz="2800" b="1" dirty="0">
                <a:latin typeface="Times New Roman" panose="02020603050405020304" pitchFamily="18" charset="0"/>
              </a:rPr>
              <a:t> knock your empty bowl with </a:t>
            </a:r>
          </a:p>
          <a:p>
            <a:pPr marL="0" indent="0">
              <a:buNone/>
            </a:pPr>
            <a:r>
              <a:rPr lang="en-US" altLang="zh-CN" sz="2800" b="1" dirty="0">
                <a:latin typeface="Times New Roman" panose="02020603050405020304" pitchFamily="18" charset="0"/>
              </a:rPr>
              <a:t>                          your chopsticks.</a:t>
            </a:r>
          </a:p>
          <a:p>
            <a:pPr marL="0" indent="0">
              <a:buNone/>
            </a:pPr>
            <a:r>
              <a:rPr lang="en-US" altLang="zh-CN" sz="2800" b="1" dirty="0">
                <a:latin typeface="Times New Roman" panose="02020603050405020304" pitchFamily="18" charset="0"/>
              </a:rPr>
              <a:t>…</a:t>
            </a:r>
          </a:p>
        </p:txBody>
      </p:sp>
    </p:spTree>
  </p:cSld>
  <p:clrMapOvr>
    <a:masterClrMapping/>
  </p:clrMapOvr>
  <p:transition>
    <p:plu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文本占位符 80897"/>
          <p:cNvSpPr>
            <a:spLocks noGrp="1"/>
          </p:cNvSpPr>
          <p:nvPr>
            <p:ph type="body" idx="4294967295"/>
          </p:nvPr>
        </p:nvSpPr>
        <p:spPr>
          <a:xfrm>
            <a:off x="505758" y="1332022"/>
            <a:ext cx="8196262" cy="3270250"/>
          </a:xfrm>
          <a:prstGeom prst="rect">
            <a:avLst/>
          </a:prstGeom>
          <a:ln>
            <a:solidFill>
              <a:schemeClr val="accent5">
                <a:lumMod val="60000"/>
                <a:lumOff val="40000"/>
              </a:schemeClr>
            </a:solidFill>
            <a:prstDash val="sysDash"/>
          </a:ln>
        </p:spPr>
        <p:txBody>
          <a:bodyPr anchor="t"/>
          <a:lstStyle/>
          <a:p>
            <a:pPr marL="533400" indent="-533400">
              <a:lnSpc>
                <a:spcPct val="150000"/>
              </a:lnSpc>
              <a:spcBef>
                <a:spcPct val="0"/>
              </a:spcBef>
              <a:buNone/>
            </a:pPr>
            <a:r>
              <a:rPr lang="en-US" altLang="zh-CN" sz="2800" b="1" dirty="0">
                <a:solidFill>
                  <a:srgbClr val="FF0000"/>
                </a:solidFill>
                <a:latin typeface="Times New Roman" panose="02020603050405020304" pitchFamily="18" charset="0"/>
              </a:rPr>
              <a:t>You’re supposed to</a:t>
            </a:r>
            <a:r>
              <a:rPr lang="en-US" altLang="zh-CN" sz="2800" b="1" dirty="0">
                <a:latin typeface="Times New Roman" panose="02020603050405020304" pitchFamily="18" charset="0"/>
              </a:rPr>
              <a:t> greet the host family.</a:t>
            </a:r>
          </a:p>
          <a:p>
            <a:pPr marL="533400" indent="-533400">
              <a:lnSpc>
                <a:spcPct val="150000"/>
              </a:lnSpc>
              <a:spcBef>
                <a:spcPct val="0"/>
              </a:spcBef>
              <a:buNone/>
            </a:pPr>
            <a:r>
              <a:rPr lang="en-US" altLang="zh-CN" sz="2800" b="1" dirty="0">
                <a:solidFill>
                  <a:srgbClr val="FF0000"/>
                </a:solidFill>
                <a:latin typeface="Times New Roman" panose="02020603050405020304" pitchFamily="18" charset="0"/>
              </a:rPr>
              <a:t>You’re supposed to</a:t>
            </a:r>
            <a:r>
              <a:rPr lang="en-US" altLang="zh-CN" sz="2800" b="1" dirty="0">
                <a:latin typeface="Times New Roman" panose="02020603050405020304" pitchFamily="18" charset="0"/>
              </a:rPr>
              <a:t> shake hands with people. </a:t>
            </a:r>
          </a:p>
          <a:p>
            <a:pPr marL="533400" indent="-533400">
              <a:lnSpc>
                <a:spcPct val="150000"/>
              </a:lnSpc>
              <a:spcBef>
                <a:spcPct val="0"/>
              </a:spcBef>
              <a:buNone/>
            </a:pPr>
            <a:r>
              <a:rPr lang="en-US" altLang="zh-CN" sz="2800" b="1" dirty="0">
                <a:solidFill>
                  <a:srgbClr val="FF0000"/>
                </a:solidFill>
                <a:latin typeface="Times New Roman" panose="02020603050405020304" pitchFamily="18" charset="0"/>
              </a:rPr>
              <a:t>You’re supposed to</a:t>
            </a:r>
            <a:r>
              <a:rPr lang="en-US" altLang="zh-CN" sz="2800" b="1" dirty="0">
                <a:latin typeface="Times New Roman" panose="02020603050405020304" pitchFamily="18" charset="0"/>
              </a:rPr>
              <a:t> say “</a:t>
            </a:r>
            <a:r>
              <a:rPr lang="en-US" altLang="zh-CN" sz="2800" b="1" i="1" dirty="0">
                <a:latin typeface="Times New Roman" panose="02020603050405020304" pitchFamily="18" charset="0"/>
              </a:rPr>
              <a:t>nihao</a:t>
            </a:r>
            <a:r>
              <a:rPr lang="en-US" altLang="zh-CN" sz="2800" b="1" dirty="0">
                <a:latin typeface="Times New Roman" panose="02020603050405020304" pitchFamily="18" charset="0"/>
              </a:rPr>
              <a:t>” to people. </a:t>
            </a:r>
          </a:p>
          <a:p>
            <a:pPr marL="533400" indent="-533400">
              <a:lnSpc>
                <a:spcPct val="150000"/>
              </a:lnSpc>
              <a:spcBef>
                <a:spcPct val="0"/>
              </a:spcBef>
              <a:buNone/>
            </a:pPr>
            <a:r>
              <a:rPr lang="en-US" altLang="zh-CN" sz="2800" b="1" dirty="0">
                <a:solidFill>
                  <a:srgbClr val="FF0000"/>
                </a:solidFill>
                <a:latin typeface="Times New Roman" panose="02020603050405020304" pitchFamily="18" charset="0"/>
              </a:rPr>
              <a:t>You’re not supposed to</a:t>
            </a:r>
            <a:r>
              <a:rPr lang="en-US" altLang="zh-CN" sz="2800" b="1" dirty="0">
                <a:latin typeface="Times New Roman" panose="02020603050405020304" pitchFamily="18" charset="0"/>
              </a:rPr>
              <a:t> bow, kiss or hug with people.</a:t>
            </a:r>
          </a:p>
          <a:p>
            <a:pPr marL="533400" indent="-533400">
              <a:lnSpc>
                <a:spcPct val="150000"/>
              </a:lnSpc>
              <a:spcBef>
                <a:spcPct val="0"/>
              </a:spcBef>
              <a:buNone/>
            </a:pPr>
            <a:r>
              <a:rPr lang="en-US" altLang="zh-CN" sz="2800" b="1" dirty="0">
                <a:latin typeface="Times New Roman" panose="02020603050405020304" pitchFamily="18" charset="0"/>
              </a:rPr>
              <a:t>…</a:t>
            </a:r>
          </a:p>
        </p:txBody>
      </p:sp>
      <p:sp>
        <p:nvSpPr>
          <p:cNvPr id="8194" name="矩形 80898"/>
          <p:cNvSpPr/>
          <p:nvPr/>
        </p:nvSpPr>
        <p:spPr>
          <a:xfrm>
            <a:off x="2894981" y="737900"/>
            <a:ext cx="3618310" cy="594122"/>
          </a:xfrm>
          <a:prstGeom prst="rect">
            <a:avLst/>
          </a:prstGeom>
          <a:noFill/>
          <a:ln w="9525">
            <a:noFill/>
          </a:ln>
        </p:spPr>
        <p:txBody>
          <a:bodyPr anchor="ctr"/>
          <a:lstStyle/>
          <a:p>
            <a:r>
              <a:rPr lang="en-US" altLang="zh-CN"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j-ea"/>
                <a:cs typeface="Times New Roman" panose="02020603050405020304" pitchFamily="18" charset="0"/>
              </a:rPr>
              <a:t>House rules</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0898">
                                            <p:bg/>
                                          </p:spTgt>
                                        </p:tgtEl>
                                        <p:attrNameLst>
                                          <p:attrName>style.visibility</p:attrName>
                                        </p:attrNameLst>
                                      </p:cBhvr>
                                      <p:to>
                                        <p:strVal val="visible"/>
                                      </p:to>
                                    </p:set>
                                    <p:animEffect transition="in" filter="wipe(up)">
                                      <p:cBhvr>
                                        <p:cTn id="7" dur="500"/>
                                        <p:tgtEl>
                                          <p:spTgt spid="80898">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0898">
                                            <p:txEl>
                                              <p:pRg st="0" end="0"/>
                                            </p:txEl>
                                          </p:spTgt>
                                        </p:tgtEl>
                                        <p:attrNameLst>
                                          <p:attrName>style.visibility</p:attrName>
                                        </p:attrNameLst>
                                      </p:cBhvr>
                                      <p:to>
                                        <p:strVal val="visible"/>
                                      </p:to>
                                    </p:set>
                                    <p:animEffect transition="in" filter="wipe(up)">
                                      <p:cBhvr>
                                        <p:cTn id="12" dur="500"/>
                                        <p:tgtEl>
                                          <p:spTgt spid="8089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0898">
                                            <p:txEl>
                                              <p:pRg st="1" end="1"/>
                                            </p:txEl>
                                          </p:spTgt>
                                        </p:tgtEl>
                                        <p:attrNameLst>
                                          <p:attrName>style.visibility</p:attrName>
                                        </p:attrNameLst>
                                      </p:cBhvr>
                                      <p:to>
                                        <p:strVal val="visible"/>
                                      </p:to>
                                    </p:set>
                                    <p:animEffect transition="in" filter="wipe(up)">
                                      <p:cBhvr>
                                        <p:cTn id="17" dur="500"/>
                                        <p:tgtEl>
                                          <p:spTgt spid="8089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0898">
                                            <p:txEl>
                                              <p:pRg st="2" end="2"/>
                                            </p:txEl>
                                          </p:spTgt>
                                        </p:tgtEl>
                                        <p:attrNameLst>
                                          <p:attrName>style.visibility</p:attrName>
                                        </p:attrNameLst>
                                      </p:cBhvr>
                                      <p:to>
                                        <p:strVal val="visible"/>
                                      </p:to>
                                    </p:set>
                                    <p:animEffect transition="in" filter="wipe(up)">
                                      <p:cBhvr>
                                        <p:cTn id="22" dur="500"/>
                                        <p:tgtEl>
                                          <p:spTgt spid="8089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0898">
                                            <p:txEl>
                                              <p:pRg st="3" end="3"/>
                                            </p:txEl>
                                          </p:spTgt>
                                        </p:tgtEl>
                                        <p:attrNameLst>
                                          <p:attrName>style.visibility</p:attrName>
                                        </p:attrNameLst>
                                      </p:cBhvr>
                                      <p:to>
                                        <p:strVal val="visible"/>
                                      </p:to>
                                    </p:set>
                                    <p:animEffect transition="in" filter="wipe(up)">
                                      <p:cBhvr>
                                        <p:cTn id="27" dur="500"/>
                                        <p:tgtEl>
                                          <p:spTgt spid="8089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0898">
                                            <p:txEl>
                                              <p:pRg st="4" end="4"/>
                                            </p:txEl>
                                          </p:spTgt>
                                        </p:tgtEl>
                                        <p:attrNameLst>
                                          <p:attrName>style.visibility</p:attrName>
                                        </p:attrNameLst>
                                      </p:cBhvr>
                                      <p:to>
                                        <p:strVal val="visible"/>
                                      </p:to>
                                    </p:set>
                                    <p:animEffect transition="in" filter="wipe(up)">
                                      <p:cBhvr>
                                        <p:cTn id="32" dur="500"/>
                                        <p:tgtEl>
                                          <p:spTgt spid="8089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文本占位符 81921"/>
          <p:cNvSpPr>
            <a:spLocks noGrp="1"/>
          </p:cNvSpPr>
          <p:nvPr>
            <p:ph type="body" idx="4294967295"/>
          </p:nvPr>
        </p:nvSpPr>
        <p:spPr>
          <a:xfrm>
            <a:off x="1010093" y="1815066"/>
            <a:ext cx="7656513" cy="2181225"/>
          </a:xfrm>
          <a:prstGeom prst="rect">
            <a:avLst/>
          </a:prstGeom>
        </p:spPr>
        <p:txBody>
          <a:bodyPr anchor="t"/>
          <a:lstStyle/>
          <a:p>
            <a:pPr marL="0" indent="0">
              <a:lnSpc>
                <a:spcPct val="150000"/>
              </a:lnSpc>
              <a:spcBef>
                <a:spcPct val="0"/>
              </a:spcBef>
              <a:buNone/>
            </a:pPr>
            <a:r>
              <a:rPr lang="en-US" altLang="zh-CN" sz="2800" b="1" dirty="0">
                <a:solidFill>
                  <a:srgbClr val="FF0000"/>
                </a:solidFill>
                <a:latin typeface="Times New Roman" panose="02020603050405020304" pitchFamily="18" charset="0"/>
              </a:rPr>
              <a:t>You should</a:t>
            </a:r>
            <a:r>
              <a:rPr lang="en-US" altLang="zh-CN" sz="2800" b="1" dirty="0">
                <a:latin typeface="Times New Roman" panose="02020603050405020304" pitchFamily="18" charset="0"/>
              </a:rPr>
              <a:t> call first.</a:t>
            </a:r>
          </a:p>
          <a:p>
            <a:pPr marL="0" indent="0">
              <a:lnSpc>
                <a:spcPct val="150000"/>
              </a:lnSpc>
              <a:spcBef>
                <a:spcPct val="0"/>
              </a:spcBef>
              <a:buNone/>
            </a:pPr>
            <a:r>
              <a:rPr lang="en-US" altLang="zh-CN" sz="2800" b="1" dirty="0">
                <a:solidFill>
                  <a:srgbClr val="FF0000"/>
                </a:solidFill>
                <a:latin typeface="Times New Roman" panose="02020603050405020304" pitchFamily="18" charset="0"/>
              </a:rPr>
              <a:t>You should</a:t>
            </a:r>
            <a:r>
              <a:rPr lang="en-US" altLang="zh-CN" sz="2800" b="1" dirty="0">
                <a:latin typeface="Times New Roman" panose="02020603050405020304" pitchFamily="18" charset="0"/>
              </a:rPr>
              <a:t> make a going-out plan with friends.</a:t>
            </a:r>
          </a:p>
          <a:p>
            <a:pPr marL="0" indent="0">
              <a:lnSpc>
                <a:spcPct val="150000"/>
              </a:lnSpc>
              <a:spcBef>
                <a:spcPct val="0"/>
              </a:spcBef>
              <a:buNone/>
            </a:pPr>
            <a:r>
              <a:rPr lang="en-US" altLang="zh-CN" sz="2800" b="1" dirty="0">
                <a:latin typeface="Times New Roman" panose="02020603050405020304" pitchFamily="18" charset="0"/>
              </a:rPr>
              <a:t>…</a:t>
            </a:r>
          </a:p>
        </p:txBody>
      </p:sp>
      <p:sp>
        <p:nvSpPr>
          <p:cNvPr id="9218" name="矩形 81922"/>
          <p:cNvSpPr/>
          <p:nvPr/>
        </p:nvSpPr>
        <p:spPr>
          <a:xfrm>
            <a:off x="2501815" y="960620"/>
            <a:ext cx="5275397" cy="594122"/>
          </a:xfrm>
          <a:prstGeom prst="rect">
            <a:avLst/>
          </a:prstGeom>
        </p:spPr>
        <p:txBody>
          <a:bodyPr anchor="ctr"/>
          <a:lstStyle/>
          <a:p>
            <a:pPr defTabSz="685165">
              <a:spcBef>
                <a:spcPct val="0"/>
              </a:spcBef>
            </a:pPr>
            <a:r>
              <a:rPr lang="en-US" altLang="zh-CN" sz="33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ea typeface="+mj-ea"/>
                <a:cs typeface="Times New Roman" panose="02020603050405020304" pitchFamily="18" charset="0"/>
              </a:rPr>
              <a:t>Going out with people</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922">
                                            <p:txEl>
                                              <p:pRg st="0" end="0"/>
                                            </p:txEl>
                                          </p:spTgt>
                                        </p:tgtEl>
                                        <p:attrNameLst>
                                          <p:attrName>style.visibility</p:attrName>
                                        </p:attrNameLst>
                                      </p:cBhvr>
                                      <p:to>
                                        <p:strVal val="visible"/>
                                      </p:to>
                                    </p:set>
                                    <p:animEffect transition="in" filter="wipe(up)">
                                      <p:cBhvr>
                                        <p:cTn id="7" dur="500"/>
                                        <p:tgtEl>
                                          <p:spTgt spid="81922">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1922">
                                            <p:txEl>
                                              <p:pRg st="1" end="1"/>
                                            </p:txEl>
                                          </p:spTgt>
                                        </p:tgtEl>
                                        <p:attrNameLst>
                                          <p:attrName>style.visibility</p:attrName>
                                        </p:attrNameLst>
                                      </p:cBhvr>
                                      <p:to>
                                        <p:strVal val="visible"/>
                                      </p:to>
                                    </p:set>
                                    <p:animEffect transition="in" filter="wipe(up)">
                                      <p:cBhvr>
                                        <p:cTn id="10" dur="500"/>
                                        <p:tgtEl>
                                          <p:spTgt spid="81922">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81922">
                                            <p:txEl>
                                              <p:pRg st="2" end="2"/>
                                            </p:txEl>
                                          </p:spTgt>
                                        </p:tgtEl>
                                        <p:attrNameLst>
                                          <p:attrName>style.visibility</p:attrName>
                                        </p:attrNameLst>
                                      </p:cBhvr>
                                      <p:to>
                                        <p:strVal val="visible"/>
                                      </p:to>
                                    </p:set>
                                    <p:animEffect transition="in" filter="wipe(up)">
                                      <p:cBhvr>
                                        <p:cTn id="13" dur="500"/>
                                        <p:tgtEl>
                                          <p:spTgt spid="819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39937"/>
          <p:cNvSpPr>
            <a:spLocks noGrp="1"/>
          </p:cNvSpPr>
          <p:nvPr>
            <p:ph type="title" idx="4294967295"/>
          </p:nvPr>
        </p:nvSpPr>
        <p:spPr>
          <a:xfrm>
            <a:off x="1574006" y="687849"/>
            <a:ext cx="6505575" cy="1371600"/>
          </a:xfrm>
          <a:prstGeom prst="rect">
            <a:avLst/>
          </a:prstGeom>
        </p:spPr>
        <p:txBody>
          <a:bodyPr anchor="ctr"/>
          <a:lstStyle/>
          <a:p>
            <a:pPr algn="l">
              <a:lnSpc>
                <a:spcPts val="2800"/>
              </a:lnSpc>
            </a:pPr>
            <a:r>
              <a:rPr lang="en-US" altLang="zh-CN" sz="2700" b="1" dirty="0">
                <a:solidFill>
                  <a:srgbClr val="0000FF"/>
                </a:solidFill>
                <a:latin typeface="Arial" panose="020B0604020202020204" pitchFamily="34" charset="0"/>
                <a:ea typeface="宋体" panose="02010600030101010101" pitchFamily="2" charset="-122"/>
                <a:cs typeface="+mn-cs"/>
              </a:rPr>
              <a:t>Write a letter to your pen pal to give him/her advice and suggestions on how to behave properly in China.</a:t>
            </a:r>
          </a:p>
        </p:txBody>
      </p:sp>
      <p:pic>
        <p:nvPicPr>
          <p:cNvPr id="10242" name="图片 39938" descr="u=1198970414,2971052980&amp;fm=23&amp;gp=0"/>
          <p:cNvPicPr>
            <a:picLocks noChangeAspect="1"/>
          </p:cNvPicPr>
          <p:nvPr/>
        </p:nvPicPr>
        <p:blipFill>
          <a:blip r:embed="rId2" cstate="print"/>
          <a:srcRect b="8163"/>
          <a:stretch>
            <a:fillRect/>
          </a:stretch>
        </p:blipFill>
        <p:spPr>
          <a:xfrm>
            <a:off x="1797522" y="2328643"/>
            <a:ext cx="2421731" cy="1928813"/>
          </a:xfrm>
          <a:prstGeom prst="rect">
            <a:avLst/>
          </a:prstGeom>
          <a:noFill/>
          <a:ln w="9525">
            <a:noFill/>
          </a:ln>
        </p:spPr>
      </p:pic>
      <p:sp>
        <p:nvSpPr>
          <p:cNvPr id="6" name="单圆角矩形 5"/>
          <p:cNvSpPr/>
          <p:nvPr/>
        </p:nvSpPr>
        <p:spPr>
          <a:xfrm>
            <a:off x="765002" y="805401"/>
            <a:ext cx="645163" cy="568248"/>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3200" dirty="0"/>
              <a:t>3b</a:t>
            </a:r>
            <a:r>
              <a:rPr kumimoji="1" lang="en-US" altLang="zh-CN" sz="2800" dirty="0"/>
              <a:t>    </a:t>
            </a:r>
            <a:endParaRPr kumimoji="1" lang="zh-CN" altLang="en-US" sz="2800" dirty="0"/>
          </a:p>
        </p:txBody>
      </p:sp>
      <p:pic>
        <p:nvPicPr>
          <p:cNvPr id="1026" name="Picture 2"/>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916806" y="2122727"/>
            <a:ext cx="2340643" cy="23406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矩形 40962"/>
          <p:cNvSpPr/>
          <p:nvPr/>
        </p:nvSpPr>
        <p:spPr>
          <a:xfrm>
            <a:off x="735198" y="717413"/>
            <a:ext cx="7602876" cy="3884140"/>
          </a:xfrm>
          <a:prstGeom prst="rect">
            <a:avLst/>
          </a:prstGeom>
          <a:solidFill>
            <a:schemeClr val="accent6">
              <a:lumMod val="20000"/>
              <a:lumOff val="80000"/>
            </a:schemeClr>
          </a:solidFill>
          <a:ln w="9525">
            <a:noFill/>
          </a:ln>
        </p:spPr>
        <p:txBody>
          <a:bodyPr wrap="square" anchor="t">
            <a:spAutoFit/>
          </a:bodyPr>
          <a:lstStyle/>
          <a:p>
            <a:pPr>
              <a:lnSpc>
                <a:spcPct val="110000"/>
              </a:lnSpc>
            </a:pPr>
            <a:r>
              <a:rPr lang="en-US" altLang="zh-CN" sz="2800" b="1" dirty="0">
                <a:solidFill>
                  <a:schemeClr val="tx1"/>
                </a:solidFill>
                <a:latin typeface="Comic Sans MS" panose="030F0702030302020204" pitchFamily="66" charset="0"/>
                <a:ea typeface="宋体" panose="02010600030101010101" pitchFamily="2" charset="-122"/>
              </a:rPr>
              <a:t>Dear ___________ ,</a:t>
            </a:r>
          </a:p>
          <a:p>
            <a:pPr>
              <a:lnSpc>
                <a:spcPct val="110000"/>
              </a:lnSpc>
            </a:pPr>
            <a:r>
              <a:rPr lang="en-US" altLang="zh-CN" sz="2800" b="1" dirty="0">
                <a:solidFill>
                  <a:schemeClr val="tx1"/>
                </a:solidFill>
                <a:latin typeface="Comic Sans MS" panose="030F0702030302020204" pitchFamily="66" charset="0"/>
                <a:ea typeface="宋体" panose="02010600030101010101" pitchFamily="2" charset="-122"/>
              </a:rPr>
              <a:t>You must </a:t>
            </a:r>
            <a:r>
              <a:rPr lang="en-US" altLang="zh-CN" sz="2800" b="1" dirty="0">
                <a:solidFill>
                  <a:srgbClr val="0066FF"/>
                </a:solidFill>
                <a:latin typeface="Comic Sans MS" panose="030F0702030302020204" pitchFamily="66" charset="0"/>
                <a:ea typeface="宋体" panose="02010600030101010101" pitchFamily="2" charset="-122"/>
              </a:rPr>
              <a:t>be excited about coming</a:t>
            </a:r>
            <a:r>
              <a:rPr lang="en-US" altLang="zh-CN" sz="2800" b="1" dirty="0">
                <a:solidFill>
                  <a:schemeClr val="tx1"/>
                </a:solidFill>
                <a:latin typeface="Comic Sans MS" panose="030F0702030302020204" pitchFamily="66" charset="0"/>
                <a:ea typeface="宋体" panose="02010600030101010101" pitchFamily="2" charset="-122"/>
              </a:rPr>
              <a:t> to China soon. Let me give you some </a:t>
            </a:r>
            <a:r>
              <a:rPr lang="en-US" altLang="zh-CN" sz="2800" b="1" dirty="0">
                <a:latin typeface="Comic Sans MS" panose="030F0702030302020204" pitchFamily="66" charset="0"/>
                <a:ea typeface="宋体" panose="02010600030101010101" pitchFamily="2" charset="-122"/>
              </a:rPr>
              <a:t>suggestions and advice about Chinese customs.When you’re eating at the table, it’s impolite to _____________________    __________________________________________________________________</a:t>
            </a:r>
            <a:endParaRPr lang="en-US" altLang="zh-CN" sz="2800" b="1" dirty="0">
              <a:solidFill>
                <a:schemeClr val="tx1"/>
              </a:solidFill>
              <a:latin typeface="Comic Sans MS" panose="030F0702030302020204" pitchFamily="66" charset="0"/>
              <a:ea typeface="宋体" panose="02010600030101010101" pitchFamily="2"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11.xml><?xml version="1.0" encoding="utf-8"?>
<p:tagLst xmlns:a="http://schemas.openxmlformats.org/drawingml/2006/main" xmlns:r="http://schemas.openxmlformats.org/officeDocument/2006/relationships" xmlns:p="http://schemas.openxmlformats.org/presentationml/2006/main">
  <p:tag name="KSO_WM_UNIT_PRESET_TEXT_INDEX" val="0"/>
  <p:tag name="KSO_WM_UNIT_PRESET_TEXT_LEN" val="0"/>
  <p:tag name="KSO_WM_UNIT_NOCLEAR" val="0"/>
  <p:tag name="KSO_WM_UNIT_VALUE" val="31"/>
  <p:tag name="KSO_WM_UNIT_HIGHLIGHT" val="0"/>
  <p:tag name="KSO_WM_UNIT_COMPATIBLE" val="0"/>
  <p:tag name="KSO_WM_UNIT_DIAGRAM_ISNUMVISUAL" val="0"/>
  <p:tag name="KSO_WM_UNIT_DIAGRAM_ISREFERUNIT" val="0"/>
  <p:tag name="KSO_WM_UNIT_TYPE" val="f"/>
  <p:tag name="KSO_WM_UNIT_INDEX" val="1"/>
  <p:tag name="KSO_WM_UNIT_ID" val="OneParaText0_5*f*1"/>
  <p:tag name="KSO_WM_TEMPLATE_CATEGORY" val="OneParaText"/>
  <p:tag name="KSO_WM_TEMPLATE_INDEX" val="0"/>
  <p:tag name="KSO_WM_UNIT_LAYERLEVEL" val="1"/>
  <p:tag name="KSO_WM_TAG_VERSION" val="1.0"/>
  <p:tag name="KSO_WM_BEAUTIFY_FLAG" val="#wm#"/>
  <p:tag name="KSO_WM_UNIT_TEXTBOXSTYLE_GUID" val="{9d4ed47f-5bba-412c-9c8c-7cc357c953ea}"/>
  <p:tag name="KSO_WM_UNIT_TEXTBOXSTYLE_INDEX" val="1"/>
  <p:tag name="KSO_WM_UNIT_TEXTBOXSTYLE_TYPE" val="OneParaText"/>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7"/>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2130</Words>
  <Application>Microsoft Office PowerPoint</Application>
  <PresentationFormat>全屏显示(16:9)</PresentationFormat>
  <Paragraphs>268</Paragraphs>
  <Slides>37</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37</vt:i4>
      </vt:variant>
    </vt:vector>
  </HeadingPairs>
  <TitlesOfParts>
    <vt:vector size="48" baseType="lpstr">
      <vt:lpstr>Al Bayan</vt:lpstr>
      <vt:lpstr>宋体</vt:lpstr>
      <vt:lpstr>微软雅黑</vt:lpstr>
      <vt:lpstr>Arial</vt:lpstr>
      <vt:lpstr>Calibri</vt:lpstr>
      <vt:lpstr>Comic Sans MS</vt:lpstr>
      <vt:lpstr>Impact</vt:lpstr>
      <vt:lpstr>Times New Roman</vt:lpstr>
      <vt:lpstr>Wingdings</vt:lpstr>
      <vt:lpstr>3_自定义设计方案</vt:lpstr>
      <vt:lpstr>《七彩课堂》课件模板（新）</vt:lpstr>
      <vt:lpstr>PowerPoint 演示文稿</vt:lpstr>
      <vt:lpstr>PowerPoint 演示文稿</vt:lpstr>
      <vt:lpstr>Your pen pal is coming to China on an exchange  program. He/She is asking you about Chinese customs and what he/she is supposed to do or not. Make notes in the chart.</vt:lpstr>
      <vt:lpstr>Table manners</vt:lpstr>
      <vt:lpstr>PowerPoint 演示文稿</vt:lpstr>
      <vt:lpstr>PowerPoint 演示文稿</vt:lpstr>
      <vt:lpstr>PowerPoint 演示文稿</vt:lpstr>
      <vt:lpstr>Write a letter to your pen pal to give him/her advice and suggestions on how to behave properly in China.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ma xiaojie</cp:lastModifiedBy>
  <cp:revision>76</cp:revision>
  <dcterms:created xsi:type="dcterms:W3CDTF">2019-06-01T16:05:00Z</dcterms:created>
  <dcterms:modified xsi:type="dcterms:W3CDTF">2022-10-27T06:26:25Z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2052-10.8.2.6543</vt:lpwstr>
  </property>
</Properties>
</file>