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41"/>
  </p:notesMasterIdLst>
  <p:sldIdLst>
    <p:sldId id="303" r:id="rId3"/>
    <p:sldId id="259" r:id="rId4"/>
    <p:sldId id="258" r:id="rId5"/>
    <p:sldId id="292" r:id="rId6"/>
    <p:sldId id="296" r:id="rId7"/>
    <p:sldId id="295" r:id="rId8"/>
    <p:sldId id="294" r:id="rId9"/>
    <p:sldId id="297" r:id="rId10"/>
    <p:sldId id="299" r:id="rId11"/>
    <p:sldId id="300" r:id="rId12"/>
    <p:sldId id="293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9" r:id="rId21"/>
    <p:sldId id="268" r:id="rId22"/>
    <p:sldId id="270" r:id="rId23"/>
    <p:sldId id="271" r:id="rId24"/>
    <p:sldId id="279" r:id="rId25"/>
    <p:sldId id="272" r:id="rId26"/>
    <p:sldId id="273" r:id="rId27"/>
    <p:sldId id="274" r:id="rId28"/>
    <p:sldId id="275" r:id="rId29"/>
    <p:sldId id="276" r:id="rId30"/>
    <p:sldId id="277" r:id="rId31"/>
    <p:sldId id="282" r:id="rId32"/>
    <p:sldId id="280" r:id="rId33"/>
    <p:sldId id="283" r:id="rId34"/>
    <p:sldId id="286" r:id="rId35"/>
    <p:sldId id="288" r:id="rId36"/>
    <p:sldId id="289" r:id="rId37"/>
    <p:sldId id="301" r:id="rId38"/>
    <p:sldId id="285" r:id="rId39"/>
    <p:sldId id="302" r:id="rId40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9" d="100"/>
          <a:sy n="99" d="100"/>
        </p:scale>
        <p:origin x="243" y="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commentAuthors" Target="comment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FC3BABE-D9DD-4115-92AB-AA510DE9E207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66B8EF6-B84E-408D-8018-55EDBF45EFE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55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553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EE72B987-159F-43DD-BFBE-18AFA7BA9E2B}" type="slidenum">
              <a:rPr lang="zh-CN" altLang="en-US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159"/>
            <a:ext cx="8229600" cy="858000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1201"/>
            <a:ext cx="8229600" cy="3397442"/>
          </a:xfrm>
          <a:prstGeom prst="rect">
            <a:avLst/>
          </a:prstGeom>
        </p:spPr>
        <p:txBody>
          <a:bodyPr lIns="121917" tIns="60958" rIns="121917" bIns="60958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91063"/>
            <a:ext cx="2133600" cy="357187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 b="1" noProof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91063"/>
            <a:ext cx="2895600" cy="357187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 b="1" noProof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91063"/>
            <a:ext cx="2133600" cy="357187"/>
          </a:xfrm>
          <a:prstGeom prst="rect">
            <a:avLst/>
          </a:prstGeom>
        </p:spPr>
        <p:txBody>
          <a:bodyPr vert="horz" wrap="square" lIns="121917" tIns="60958" rIns="121917" bIns="60958" numCol="1" anchor="t" anchorCtr="0" compatLnSpc="1"/>
          <a:lstStyle>
            <a:lvl1pPr>
              <a:lnSpc>
                <a:spcPct val="125000"/>
              </a:lnSpc>
              <a:defRPr sz="43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27FAD1E-DAF1-4775-85D5-ED0F9C07C15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847E78D-6B13-4CD4-B04E-302B1FDFA8D5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4FE36F3-61D5-4BF4-9546-16652922EB9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042EA50-6FDE-4392-85CB-71C04FBD74F1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85358A6-EDF1-4FB2-AC5E-C81AC1F4F4B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03D7DEE-1FF3-4C58-8EB0-7CC65F3C099A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0B058C9-FA4E-403E-898A-B88329A7E2B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4A6727E-6061-4FBD-B0D5-6782566E0C3D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4D6FB9D-A0E5-49F1-B7D8-12F281C7E4D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23CB57D-6342-4DEA-A36D-D4029ACD3124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4D71BB0-FA3C-4697-A6B9-A19E511194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196CEBC-36D3-4F96-AB22-ABB3E327EEA0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9812242-9685-4E83-8EB7-57153C0A4BE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2E179DD-A35E-48E1-A5DF-805B9F2F35F3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516E620-B6BB-4859-8267-D5CEBAFA85F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1F0FB36-9A1C-4E00-8A42-0B0E32582DE9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5B37AD9-E1A7-4D01-A024-5093F50D6D4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7EE64D6-8AF8-4A86-B6BB-EEFE804084B1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36F92AA-15C0-423B-9E87-F3F4BCF0188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116B09D-A4EB-44AB-B05A-6505FCFDF58D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BFA32FD-50AF-4A2B-80EA-F4C5EBD1FEB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-107950" y="-20638"/>
            <a:ext cx="9251950" cy="519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D5F6786-F35B-40AD-8B7B-D259A5C870A1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05B4EA6-5DF5-4625-9138-B7833514883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ct val="15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7" descr="0九年级第十四单元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6" descr="初中七彩图标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3413125" y="3030538"/>
            <a:ext cx="3316288" cy="492125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Section A 3a-3c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3"/>
          <p:cNvSpPr>
            <a:spLocks noChangeArrowheads="1"/>
          </p:cNvSpPr>
          <p:nvPr/>
        </p:nvSpPr>
        <p:spPr bwMode="auto">
          <a:xfrm>
            <a:off x="684213" y="733425"/>
            <a:ext cx="3382962" cy="388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为艺术节做准备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还制造了一场大混乱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新年晚会上玩的开心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祝大家万事如意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我们学习了一门外语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它来自异国他乡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英语带来了很多挑战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我们努力地去理解它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</p:txBody>
      </p:sp>
      <p:sp>
        <p:nvSpPr>
          <p:cNvPr id="40962" name="矩形 4"/>
          <p:cNvSpPr>
            <a:spLocks noChangeArrowheads="1"/>
          </p:cNvSpPr>
          <p:nvPr/>
        </p:nvSpPr>
        <p:spPr bwMode="auto">
          <a:xfrm>
            <a:off x="4572000" y="700088"/>
            <a:ext cx="3816350" cy="388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现在是毕业的时刻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我们将离开心爱的学校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我不敢相信已过去三年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我试图保持冷静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但很难做到不哭泣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会想念学校的花草树木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对我们无微不至的老师们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记忆永存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77826"/>
          <p:cNvSpPr txBox="1">
            <a:spLocks noChangeArrowheads="1"/>
          </p:cNvSpPr>
          <p:nvPr/>
        </p:nvSpPr>
        <p:spPr bwMode="auto">
          <a:xfrm>
            <a:off x="684213" y="839788"/>
            <a:ext cx="7559675" cy="50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Read the passage and answer the questions.</a:t>
            </a:r>
          </a:p>
        </p:txBody>
      </p:sp>
      <p:sp>
        <p:nvSpPr>
          <p:cNvPr id="77828" name="文本框 77827"/>
          <p:cNvSpPr txBox="1">
            <a:spLocks noChangeArrowheads="1"/>
          </p:cNvSpPr>
          <p:nvPr/>
        </p:nvSpPr>
        <p:spPr bwMode="auto">
          <a:xfrm>
            <a:off x="1025525" y="1546225"/>
            <a:ext cx="6786563" cy="1514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1. What kind of writing is this?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2. What is the main subject of this writing?</a:t>
            </a:r>
          </a:p>
        </p:txBody>
      </p:sp>
      <p:sp>
        <p:nvSpPr>
          <p:cNvPr id="77829" name="文本框 77828"/>
          <p:cNvSpPr txBox="1">
            <a:spLocks noChangeArrowheads="1"/>
          </p:cNvSpPr>
          <p:nvPr/>
        </p:nvSpPr>
        <p:spPr bwMode="auto">
          <a:xfrm>
            <a:off x="1403350" y="2032000"/>
            <a:ext cx="3644900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This is a poem.</a:t>
            </a:r>
          </a:p>
        </p:txBody>
      </p:sp>
      <p:sp>
        <p:nvSpPr>
          <p:cNvPr id="77830" name="文本框 77829"/>
          <p:cNvSpPr txBox="1">
            <a:spLocks noChangeArrowheads="1"/>
          </p:cNvSpPr>
          <p:nvPr/>
        </p:nvSpPr>
        <p:spPr bwMode="auto">
          <a:xfrm>
            <a:off x="1317625" y="3187700"/>
            <a:ext cx="6567488" cy="1039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The main subject is the writer’s memories of school over the last three years.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  <p:bldP spid="77829" grpId="0"/>
      <p:bldP spid="778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文本框 78849"/>
          <p:cNvSpPr txBox="1">
            <a:spLocks noChangeArrowheads="1"/>
          </p:cNvSpPr>
          <p:nvPr/>
        </p:nvSpPr>
        <p:spPr bwMode="auto">
          <a:xfrm>
            <a:off x="1547813" y="898525"/>
            <a:ext cx="5400675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3. Who do you think the writer is?</a:t>
            </a:r>
          </a:p>
        </p:txBody>
      </p:sp>
      <p:sp>
        <p:nvSpPr>
          <p:cNvPr id="78851" name="文本框 78850"/>
          <p:cNvSpPr txBox="1">
            <a:spLocks noChangeArrowheads="1"/>
          </p:cNvSpPr>
          <p:nvPr/>
        </p:nvSpPr>
        <p:spPr bwMode="auto">
          <a:xfrm>
            <a:off x="1908175" y="1492250"/>
            <a:ext cx="5903913" cy="103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The writer is the student who is just about to graduate.</a:t>
            </a:r>
          </a:p>
        </p:txBody>
      </p:sp>
      <p:pic>
        <p:nvPicPr>
          <p:cNvPr id="43011" name="Picture 5" descr="毕业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8425" y="2617788"/>
            <a:ext cx="39497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79874"/>
          <p:cNvSpPr txBox="1">
            <a:spLocks noChangeArrowheads="1"/>
          </p:cNvSpPr>
          <p:nvPr/>
        </p:nvSpPr>
        <p:spPr bwMode="auto">
          <a:xfrm>
            <a:off x="1692275" y="712788"/>
            <a:ext cx="6480175" cy="922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FF"/>
                </a:solidFill>
              </a:rPr>
              <a:t>Read the poem again. Write the words that rhyme with the words below.</a:t>
            </a:r>
          </a:p>
        </p:txBody>
      </p:sp>
      <p:sp>
        <p:nvSpPr>
          <p:cNvPr id="79876" name="文本框 79875"/>
          <p:cNvSpPr txBox="1">
            <a:spLocks noChangeArrowheads="1"/>
          </p:cNvSpPr>
          <p:nvPr/>
        </p:nvSpPr>
        <p:spPr bwMode="auto">
          <a:xfrm>
            <a:off x="1439863" y="1876425"/>
            <a:ext cx="2590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things   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zh-CN" altLang="en-US" sz="2800" b="1" u="sng">
                <a:latin typeface="Times New Roman" panose="02020603050405020304" pitchFamily="18" charset="0"/>
              </a:rPr>
              <a:t>rings    </a:t>
            </a:r>
          </a:p>
        </p:txBody>
      </p:sp>
      <p:sp>
        <p:nvSpPr>
          <p:cNvPr id="79877" name="文本框 79876"/>
          <p:cNvSpPr txBox="1">
            <a:spLocks noChangeArrowheads="1"/>
          </p:cNvSpPr>
          <p:nvPr/>
        </p:nvSpPr>
        <p:spPr bwMode="auto">
          <a:xfrm>
            <a:off x="4335463" y="1839913"/>
            <a:ext cx="3044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year    ________   </a:t>
            </a:r>
          </a:p>
        </p:txBody>
      </p:sp>
      <p:sp>
        <p:nvSpPr>
          <p:cNvPr id="79878" name="文本框 79877"/>
          <p:cNvSpPr txBox="1">
            <a:spLocks noChangeArrowheads="1"/>
          </p:cNvSpPr>
          <p:nvPr/>
        </p:nvSpPr>
        <p:spPr bwMode="auto">
          <a:xfrm>
            <a:off x="1439863" y="2955925"/>
            <a:ext cx="2590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class   ________    </a:t>
            </a:r>
          </a:p>
        </p:txBody>
      </p:sp>
      <p:sp>
        <p:nvSpPr>
          <p:cNvPr id="79879" name="文本框 79878"/>
          <p:cNvSpPr txBox="1">
            <a:spLocks noChangeArrowheads="1"/>
          </p:cNvSpPr>
          <p:nvPr/>
        </p:nvSpPr>
        <p:spPr bwMode="auto">
          <a:xfrm>
            <a:off x="4356100" y="3011488"/>
            <a:ext cx="3294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land   </a:t>
            </a:r>
            <a:r>
              <a:rPr lang="en-US" altLang="zh-CN" sz="2800" b="1">
                <a:latin typeface="Times New Roman" panose="02020603050405020304" pitchFamily="18" charset="0"/>
              </a:rPr>
              <a:t>___________</a:t>
            </a:r>
          </a:p>
        </p:txBody>
      </p:sp>
      <p:sp>
        <p:nvSpPr>
          <p:cNvPr id="79880" name="文本框 79879"/>
          <p:cNvSpPr txBox="1">
            <a:spLocks noChangeArrowheads="1"/>
          </p:cNvSpPr>
          <p:nvPr/>
        </p:nvSpPr>
        <p:spPr bwMode="auto">
          <a:xfrm>
            <a:off x="1331913" y="3983038"/>
            <a:ext cx="28035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school</a:t>
            </a:r>
            <a:r>
              <a:rPr lang="en-US" altLang="zh-CN" sz="2800" b="1">
                <a:latin typeface="Times New Roman" panose="02020603050405020304" pitchFamily="18" charset="0"/>
              </a:rPr>
              <a:t>  ________</a:t>
            </a:r>
          </a:p>
        </p:txBody>
      </p:sp>
      <p:sp>
        <p:nvSpPr>
          <p:cNvPr id="79881" name="文本框 79880"/>
          <p:cNvSpPr txBox="1">
            <a:spLocks noChangeArrowheads="1"/>
          </p:cNvSpPr>
          <p:nvPr/>
        </p:nvSpPr>
        <p:spPr bwMode="auto">
          <a:xfrm>
            <a:off x="4356100" y="4037013"/>
            <a:ext cx="31337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flowers</a:t>
            </a:r>
            <a:r>
              <a:rPr lang="en-US" altLang="zh-CN" sz="2800" b="1">
                <a:latin typeface="Times New Roman" panose="02020603050405020304" pitchFamily="18" charset="0"/>
              </a:rPr>
              <a:t> ________</a:t>
            </a:r>
          </a:p>
        </p:txBody>
      </p:sp>
      <p:sp>
        <p:nvSpPr>
          <p:cNvPr id="79882" name="文本框 79881"/>
          <p:cNvSpPr txBox="1">
            <a:spLocks noChangeArrowheads="1"/>
          </p:cNvSpPr>
          <p:nvPr/>
        </p:nvSpPr>
        <p:spPr bwMode="auto">
          <a:xfrm>
            <a:off x="5491163" y="3003550"/>
            <a:ext cx="20510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understand</a:t>
            </a:r>
          </a:p>
        </p:txBody>
      </p:sp>
      <p:sp>
        <p:nvSpPr>
          <p:cNvPr id="79883" name="文本框 79882"/>
          <p:cNvSpPr txBox="1">
            <a:spLocks noChangeArrowheads="1"/>
          </p:cNvSpPr>
          <p:nvPr/>
        </p:nvSpPr>
        <p:spPr bwMode="auto">
          <a:xfrm>
            <a:off x="2735263" y="3976688"/>
            <a:ext cx="16192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cool</a:t>
            </a:r>
          </a:p>
        </p:txBody>
      </p:sp>
      <p:sp>
        <p:nvSpPr>
          <p:cNvPr id="79884" name="文本框 79883"/>
          <p:cNvSpPr txBox="1">
            <a:spLocks noChangeArrowheads="1"/>
          </p:cNvSpPr>
          <p:nvPr/>
        </p:nvSpPr>
        <p:spPr bwMode="auto">
          <a:xfrm>
            <a:off x="5707063" y="3983038"/>
            <a:ext cx="13350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ours</a:t>
            </a:r>
          </a:p>
        </p:txBody>
      </p:sp>
      <p:sp>
        <p:nvSpPr>
          <p:cNvPr id="79885" name="文本框 79884"/>
          <p:cNvSpPr txBox="1">
            <a:spLocks noChangeArrowheads="1"/>
          </p:cNvSpPr>
          <p:nvPr/>
        </p:nvSpPr>
        <p:spPr bwMode="auto">
          <a:xfrm>
            <a:off x="2681288" y="2949575"/>
            <a:ext cx="13493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pass</a:t>
            </a:r>
          </a:p>
        </p:txBody>
      </p:sp>
      <p:sp>
        <p:nvSpPr>
          <p:cNvPr id="79886" name="文本框 79885"/>
          <p:cNvSpPr txBox="1">
            <a:spLocks noChangeArrowheads="1"/>
          </p:cNvSpPr>
          <p:nvPr/>
        </p:nvSpPr>
        <p:spPr bwMode="auto">
          <a:xfrm>
            <a:off x="5651500" y="1822450"/>
            <a:ext cx="14335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fear</a:t>
            </a:r>
          </a:p>
        </p:txBody>
      </p:sp>
      <p:sp>
        <p:nvSpPr>
          <p:cNvPr id="9" name="单圆角矩形 8"/>
          <p:cNvSpPr/>
          <p:nvPr/>
        </p:nvSpPr>
        <p:spPr>
          <a:xfrm>
            <a:off x="1042988" y="796925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noProof="1"/>
              <a:t>3b    </a:t>
            </a:r>
            <a:endParaRPr kumimoji="1" lang="zh-CN" altLang="en-US" sz="2800" noProof="1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7" grpId="0"/>
      <p:bldP spid="79878" grpId="0"/>
      <p:bldP spid="79879" grpId="0"/>
      <p:bldP spid="79880" grpId="0"/>
      <p:bldP spid="79881" grpId="0"/>
      <p:bldP spid="79882" grpId="0"/>
      <p:bldP spid="79883" grpId="0"/>
      <p:bldP spid="79884" grpId="0"/>
      <p:bldP spid="79885" grpId="0"/>
      <p:bldP spid="798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80897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700088"/>
            <a:ext cx="6480175" cy="1368425"/>
          </a:xfrm>
          <a:noFill/>
          <a:ln>
            <a:miter lim="800000"/>
          </a:ln>
        </p:spPr>
        <p:txBody>
          <a:bodyPr vert="horz" wrap="square" numCol="1" anchor="ctr" anchorCtr="0" compatLnSpc="1"/>
          <a:lstStyle/>
          <a:p>
            <a:pPr algn="l"/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</a:rPr>
              <a:t>Have you experienced any of the following things? How did you feel?</a:t>
            </a:r>
            <a:r>
              <a:rPr lang="en-US" altLang="zh-CN" sz="27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</a:rPr>
              <a:t>How does the writer feel about them?</a:t>
            </a:r>
          </a:p>
        </p:txBody>
      </p:sp>
      <p:sp>
        <p:nvSpPr>
          <p:cNvPr id="80899" name="内容占位符 80898"/>
          <p:cNvSpPr>
            <a:spLocks noGrp="1" noChangeArrowheads="1"/>
          </p:cNvSpPr>
          <p:nvPr>
            <p:ph idx="1"/>
          </p:nvPr>
        </p:nvSpPr>
        <p:spPr bwMode="auto">
          <a:xfrm>
            <a:off x="1476375" y="2211388"/>
            <a:ext cx="5975350" cy="1081087"/>
          </a:xfrm>
          <a:noFill/>
          <a:ln>
            <a:miter lim="800000"/>
          </a:ln>
        </p:spPr>
        <p:txBody>
          <a:bodyPr vert="horz" wrap="square" numCol="1" anchor="t" anchorCtr="0" compatLnSpc="1"/>
          <a:lstStyle/>
          <a:p>
            <a:pPr marL="444500" indent="-444500">
              <a:lnSpc>
                <a:spcPct val="110000"/>
              </a:lnSpc>
              <a:spcBef>
                <a:spcPct val="0"/>
              </a:spcBef>
              <a:buFontTx/>
              <a:buAutoNum type="arabicPeriod"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trying to be on time for morning readings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1" name="文本框 80900"/>
          <p:cNvSpPr txBox="1">
            <a:spLocks noChangeArrowheads="1"/>
          </p:cNvSpPr>
          <p:nvPr/>
        </p:nvSpPr>
        <p:spPr bwMode="auto">
          <a:xfrm>
            <a:off x="1835150" y="3368675"/>
            <a:ext cx="5537200" cy="1003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It was a struggle to be on time for morning readings.</a:t>
            </a:r>
          </a:p>
        </p:txBody>
      </p:sp>
      <p:sp>
        <p:nvSpPr>
          <p:cNvPr id="9" name="单圆角矩形 8"/>
          <p:cNvSpPr/>
          <p:nvPr/>
        </p:nvSpPr>
        <p:spPr>
          <a:xfrm>
            <a:off x="827088" y="825500"/>
            <a:ext cx="552450" cy="5937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3000" noProof="1"/>
              <a:t>3c</a:t>
            </a:r>
            <a:r>
              <a:rPr kumimoji="1" lang="en-US" altLang="zh-CN" sz="2800" noProof="1"/>
              <a:t>    </a:t>
            </a:r>
            <a:endParaRPr kumimoji="1" lang="zh-CN" altLang="en-US" sz="2800" noProof="1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animBg="1"/>
      <p:bldP spid="809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内容占位符 81921"/>
          <p:cNvSpPr>
            <a:spLocks noGrp="1" noChangeArrowheads="1"/>
          </p:cNvSpPr>
          <p:nvPr>
            <p:ph idx="1"/>
          </p:nvPr>
        </p:nvSpPr>
        <p:spPr bwMode="auto">
          <a:xfrm>
            <a:off x="1187450" y="823913"/>
            <a:ext cx="7200900" cy="2971800"/>
          </a:xfrm>
          <a:noFill/>
          <a:ln>
            <a:miter lim="800000"/>
          </a:ln>
        </p:spPr>
        <p:txBody>
          <a:bodyPr vert="horz" wrap="square" numCol="1" anchor="t" anchorCtr="0" compatLnSpc="1"/>
          <a:lstStyle/>
          <a:p>
            <a:pPr marL="441325" indent="-441325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running to the dining hall when the lunch</a:t>
            </a:r>
          </a:p>
          <a:p>
            <a:pPr marL="441325" indent="-441325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bell rings</a:t>
            </a:r>
          </a:p>
          <a:p>
            <a:pPr marL="441325" indent="-441325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1325" indent="-441325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1325" indent="-441325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training for sports day</a:t>
            </a:r>
          </a:p>
        </p:txBody>
      </p:sp>
      <p:sp>
        <p:nvSpPr>
          <p:cNvPr id="81923" name="文本框 81922"/>
          <p:cNvSpPr txBox="1">
            <a:spLocks noChangeArrowheads="1"/>
          </p:cNvSpPr>
          <p:nvPr/>
        </p:nvSpPr>
        <p:spPr bwMode="auto">
          <a:xfrm>
            <a:off x="1619249" y="3291830"/>
            <a:ext cx="6048375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They were excited about training and proud when they overcame their fears.</a:t>
            </a:r>
          </a:p>
        </p:txBody>
      </p:sp>
      <p:sp>
        <p:nvSpPr>
          <p:cNvPr id="81924" name="文本框 81923"/>
          <p:cNvSpPr txBox="1">
            <a:spLocks noChangeArrowheads="1"/>
          </p:cNvSpPr>
          <p:nvPr/>
        </p:nvSpPr>
        <p:spPr bwMode="auto">
          <a:xfrm>
            <a:off x="1619250" y="1792288"/>
            <a:ext cx="6192838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They were hungry so they rushed to the dining hall when the bell rang.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/>
      <p:bldP spid="81923" grpId="0"/>
      <p:bldP spid="819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内容占位符 82945"/>
          <p:cNvSpPr>
            <a:spLocks noGrp="1" noChangeArrowheads="1"/>
          </p:cNvSpPr>
          <p:nvPr>
            <p:ph idx="1"/>
          </p:nvPr>
        </p:nvSpPr>
        <p:spPr bwMode="auto">
          <a:xfrm>
            <a:off x="1331913" y="608013"/>
            <a:ext cx="6237287" cy="3259137"/>
          </a:xfrm>
          <a:noFill/>
          <a:ln>
            <a:miter lim="800000"/>
          </a:ln>
        </p:spPr>
        <p:txBody>
          <a:bodyPr vert="horz" wrap="square" numCol="1" anchor="t" anchorCtr="0" compatLnSpc="1"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starting the first day in Grade 7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slowly making some new friends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helping classmates with homework</a:t>
            </a:r>
          </a:p>
        </p:txBody>
      </p:sp>
      <p:sp>
        <p:nvSpPr>
          <p:cNvPr id="82947" name="文本框 82946"/>
          <p:cNvSpPr txBox="1">
            <a:spLocks noChangeArrowheads="1"/>
          </p:cNvSpPr>
          <p:nvPr/>
        </p:nvSpPr>
        <p:spPr bwMode="auto">
          <a:xfrm>
            <a:off x="1771336" y="1173403"/>
            <a:ext cx="6354763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He/She was shy when starting his/her first day in Grade 7.</a:t>
            </a:r>
          </a:p>
        </p:txBody>
      </p:sp>
      <p:sp>
        <p:nvSpPr>
          <p:cNvPr id="82948" name="文本框 82947"/>
          <p:cNvSpPr txBox="1">
            <a:spLocks noChangeArrowheads="1"/>
          </p:cNvSpPr>
          <p:nvPr/>
        </p:nvSpPr>
        <p:spPr bwMode="auto">
          <a:xfrm>
            <a:off x="1763713" y="2640013"/>
            <a:ext cx="62642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He/She felt a little hard to make friends.</a:t>
            </a:r>
          </a:p>
        </p:txBody>
      </p:sp>
      <p:sp>
        <p:nvSpPr>
          <p:cNvPr id="82949" name="文本框 82948"/>
          <p:cNvSpPr txBox="1">
            <a:spLocks noChangeArrowheads="1"/>
          </p:cNvSpPr>
          <p:nvPr/>
        </p:nvSpPr>
        <p:spPr bwMode="auto">
          <a:xfrm>
            <a:off x="1727200" y="3795886"/>
            <a:ext cx="63373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He/She was happy to help classmates with homework.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29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/>
      <p:bldP spid="82947" grpId="0"/>
      <p:bldP spid="82948" grpId="0"/>
      <p:bldP spid="829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内容占位符 83969"/>
          <p:cNvSpPr>
            <a:spLocks noGrp="1" noChangeArrowheads="1"/>
          </p:cNvSpPr>
          <p:nvPr>
            <p:ph idx="1"/>
          </p:nvPr>
        </p:nvSpPr>
        <p:spPr bwMode="auto">
          <a:xfrm>
            <a:off x="1403350" y="769938"/>
            <a:ext cx="6226175" cy="2738437"/>
          </a:xfrm>
          <a:noFill/>
          <a:ln>
            <a:miter lim="800000"/>
          </a:ln>
        </p:spPr>
        <p:txBody>
          <a:bodyPr vert="horz" wrap="square" numCol="1" anchor="t" anchorCtr="0" compatLnSpc="1"/>
          <a:lstStyle/>
          <a:p>
            <a:pPr marL="444500" indent="-444500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preparing for art festivals</a:t>
            </a:r>
          </a:p>
          <a:p>
            <a:pPr marL="444500" indent="-444500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indent="-444500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indent="-444500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going to New Year’s parties</a:t>
            </a:r>
          </a:p>
          <a:p>
            <a:pPr marL="444500" indent="-444500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indent="-444500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learning English</a:t>
            </a:r>
          </a:p>
        </p:txBody>
      </p:sp>
      <p:sp>
        <p:nvSpPr>
          <p:cNvPr id="83971" name="文本框 83970"/>
          <p:cNvSpPr txBox="1">
            <a:spLocks noChangeArrowheads="1"/>
          </p:cNvSpPr>
          <p:nvPr/>
        </p:nvSpPr>
        <p:spPr bwMode="auto">
          <a:xfrm>
            <a:off x="1763713" y="3723878"/>
            <a:ext cx="648017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There were many challenges and they had to work hard to understand.</a:t>
            </a:r>
          </a:p>
        </p:txBody>
      </p:sp>
      <p:sp>
        <p:nvSpPr>
          <p:cNvPr id="83972" name="文本框 83971"/>
          <p:cNvSpPr txBox="1">
            <a:spLocks noChangeArrowheads="1"/>
          </p:cNvSpPr>
          <p:nvPr/>
        </p:nvSpPr>
        <p:spPr bwMode="auto">
          <a:xfrm>
            <a:off x="1763713" y="1289050"/>
            <a:ext cx="6264275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They enjoyed preparing for art festivals and making a great big mess.</a:t>
            </a:r>
          </a:p>
        </p:txBody>
      </p:sp>
      <p:sp>
        <p:nvSpPr>
          <p:cNvPr id="83973" name="文本框 83972"/>
          <p:cNvSpPr txBox="1">
            <a:spLocks noChangeArrowheads="1"/>
          </p:cNvSpPr>
          <p:nvPr/>
        </p:nvSpPr>
        <p:spPr bwMode="auto">
          <a:xfrm>
            <a:off x="1763713" y="2715766"/>
            <a:ext cx="5724525" cy="54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They had fun at New Year’s parties.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839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39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文本框 92161"/>
          <p:cNvSpPr txBox="1">
            <a:spLocks noChangeArrowheads="1"/>
          </p:cNvSpPr>
          <p:nvPr/>
        </p:nvSpPr>
        <p:spPr bwMode="auto">
          <a:xfrm>
            <a:off x="1258888" y="1403350"/>
            <a:ext cx="5041900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I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remember starting</a:t>
            </a:r>
            <a:r>
              <a:rPr lang="en-US" altLang="zh-CN" sz="2800" b="1" dirty="0">
                <a:latin typeface="Times New Roman" panose="02020603050405020304" pitchFamily="18" charset="0"/>
              </a:rPr>
              <a:t> day one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The shyest in my whole class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Never speaking to anyone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And thinking I would not pass</a:t>
            </a:r>
          </a:p>
        </p:txBody>
      </p:sp>
      <p:sp>
        <p:nvSpPr>
          <p:cNvPr id="92163" name="文本框 92162"/>
          <p:cNvSpPr txBox="1">
            <a:spLocks noChangeArrowheads="1"/>
          </p:cNvSpPr>
          <p:nvPr/>
        </p:nvSpPr>
        <p:spPr bwMode="auto">
          <a:xfrm>
            <a:off x="971550" y="3132138"/>
            <a:ext cx="7026275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remember doing sth.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意为“记得做过某事”，表示动作已经发生。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remember to do sth.</a:t>
            </a:r>
            <a:r>
              <a:rPr lang="en-US" altLang="zh-CN" sz="2700" b="1" dirty="0">
                <a:latin typeface="Times New Roman" panose="02020603050405020304" pitchFamily="18" charset="0"/>
              </a:rPr>
              <a:t> 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Times New Roman" panose="02020603050405020304" pitchFamily="18" charset="0"/>
              </a:rPr>
              <a:t>意为“记着去做某事”，表示动作尚未发生 。</a:t>
            </a:r>
          </a:p>
        </p:txBody>
      </p:sp>
      <p:sp>
        <p:nvSpPr>
          <p:cNvPr id="2" name="Text Box 3"/>
          <p:cNvSpPr txBox="1"/>
          <p:nvPr/>
        </p:nvSpPr>
        <p:spPr>
          <a:xfrm>
            <a:off x="2268538" y="603250"/>
            <a:ext cx="4897437" cy="744538"/>
          </a:xfrm>
          <a:prstGeom prst="rect">
            <a:avLst/>
          </a:prstGeom>
          <a:noFill/>
          <a:ln w="9525">
            <a:noFill/>
          </a:ln>
        </p:spPr>
        <p:txBody>
          <a:bodyPr lIns="68577" tIns="34288" rIns="68577" bIns="34288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3"/>
          <p:cNvSpPr txBox="1">
            <a:spLocks noChangeArrowheads="1"/>
          </p:cNvSpPr>
          <p:nvPr/>
        </p:nvSpPr>
        <p:spPr bwMode="auto">
          <a:xfrm>
            <a:off x="725488" y="987425"/>
            <a:ext cx="7302500" cy="1598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Lisa remembers _______ to her mother. But her mother doesn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t receive the letter.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</a:rPr>
              <a:t>A. to write    B. writes     C. writing    D. wrote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81025" y="2716213"/>
            <a:ext cx="7735888" cy="1865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解析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】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C  remember doing sth.意为“记得做过某事”；remember to do sth.意为“记得去做某事”。根据“但是她妈妈没有收到那封信”可知“莉萨记得给她妈妈写过信了”。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611560" y="627534"/>
            <a:ext cx="3249864" cy="648072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2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2988" y="1347788"/>
            <a:ext cx="6985396" cy="3046412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to use "remember doing 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sth"and to understand the poem.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the words and expressions</a:t>
            </a:r>
            <a:r>
              <a:rPr lang="zh-CN" altLang="en-US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：</a:t>
            </a: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Clr>
                <a:schemeClr val="accent5"/>
              </a:buClr>
              <a:defRPr/>
            </a:pPr>
            <a:r>
              <a:rPr lang="en-US" altLang="zh-CN" sz="2800" b="1" i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look back at, overcome, make a mess , 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graduate (from),keep one's cool, caring, 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ours...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文本框 93185"/>
          <p:cNvSpPr txBox="1">
            <a:spLocks noChangeArrowheads="1"/>
          </p:cNvSpPr>
          <p:nvPr/>
        </p:nvSpPr>
        <p:spPr bwMode="auto">
          <a:xfrm>
            <a:off x="900113" y="1131888"/>
            <a:ext cx="7343775" cy="263251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41325" indent="-4413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7030A0"/>
                </a:solidFill>
                <a:latin typeface="+mn-ea"/>
                <a:ea typeface="+mn-ea"/>
              </a:rPr>
              <a:t>根据句意及括号内所给动词的提示填空。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</a:rPr>
              <a:t>1. Remember ________ (call) us when you get there.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</a:rPr>
              <a:t>2. I remember ________ (tell) you about it last week.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93187" name="矩形 93186"/>
          <p:cNvSpPr>
            <a:spLocks noChangeArrowheads="1"/>
          </p:cNvSpPr>
          <p:nvPr/>
        </p:nvSpPr>
        <p:spPr bwMode="auto">
          <a:xfrm>
            <a:off x="3273815" y="1707654"/>
            <a:ext cx="12017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call </a:t>
            </a:r>
          </a:p>
        </p:txBody>
      </p:sp>
      <p:sp>
        <p:nvSpPr>
          <p:cNvPr id="93188" name="矩形 93187"/>
          <p:cNvSpPr>
            <a:spLocks noChangeArrowheads="1"/>
          </p:cNvSpPr>
          <p:nvPr/>
        </p:nvSpPr>
        <p:spPr bwMode="auto">
          <a:xfrm>
            <a:off x="3335877" y="2715766"/>
            <a:ext cx="15033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telling 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  <p:bldP spid="931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文本框 84993"/>
          <p:cNvSpPr txBox="1">
            <a:spLocks noChangeArrowheads="1"/>
          </p:cNvSpPr>
          <p:nvPr/>
        </p:nvSpPr>
        <p:spPr bwMode="auto">
          <a:xfrm>
            <a:off x="944563" y="842963"/>
            <a:ext cx="7156450" cy="3195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Looking back at</a:t>
            </a:r>
            <a:r>
              <a:rPr lang="en-US" altLang="zh-CN" sz="2800" b="1" dirty="0">
                <a:latin typeface="Times New Roman" panose="02020603050405020304" pitchFamily="18" charset="0"/>
              </a:rPr>
              <a:t> these past three years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I remember many things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Trying to be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on time</a:t>
            </a:r>
            <a:r>
              <a:rPr lang="en-US" altLang="zh-CN" sz="2800" b="1" dirty="0">
                <a:latin typeface="Times New Roman" panose="02020603050405020304" pitchFamily="18" charset="0"/>
              </a:rPr>
              <a:t> for morning readings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Running when the lunch bell rings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look back at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回顾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time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准时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文本框 86017"/>
          <p:cNvSpPr txBox="1">
            <a:spLocks noChangeArrowheads="1"/>
          </p:cNvSpPr>
          <p:nvPr/>
        </p:nvSpPr>
        <p:spPr bwMode="auto">
          <a:xfrm>
            <a:off x="827088" y="669925"/>
            <a:ext cx="7561262" cy="4205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08355" indent="-808355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</a:rPr>
              <a:t>e.g. </a:t>
            </a:r>
          </a:p>
          <a:p>
            <a:pPr marL="808355" indent="-808355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</a:rPr>
              <a:t>Every time I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look back at</a:t>
            </a:r>
            <a:r>
              <a:rPr lang="en-US" altLang="zh-CN" sz="2700" b="1">
                <a:latin typeface="Times New Roman" panose="02020603050405020304" pitchFamily="18" charset="0"/>
              </a:rPr>
              <a:t> my childhood, I cannot </a:t>
            </a:r>
          </a:p>
          <a:p>
            <a:pPr marL="808355" indent="-808355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</a:rPr>
              <a:t>help missing my dear grandma. </a:t>
            </a:r>
          </a:p>
          <a:p>
            <a:pPr marL="808355" indent="-808355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700" b="1">
                <a:latin typeface="Times New Roman" panose="02020603050405020304" pitchFamily="18" charset="0"/>
              </a:rPr>
              <a:t>每当回忆童年生活，我总是忍不住想念我亲爱</a:t>
            </a:r>
            <a:endParaRPr lang="en-US" altLang="zh-CN" sz="2700" b="1">
              <a:latin typeface="Times New Roman" panose="02020603050405020304" pitchFamily="18" charset="0"/>
            </a:endParaRPr>
          </a:p>
          <a:p>
            <a:pPr marL="808355" indent="-808355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700" b="1">
                <a:latin typeface="Times New Roman" panose="02020603050405020304" pitchFamily="18" charset="0"/>
              </a:rPr>
              <a:t>的祖母。</a:t>
            </a:r>
          </a:p>
          <a:p>
            <a:pPr marL="808355" indent="-808355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</a:rPr>
              <a:t>I like to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look back at</a:t>
            </a:r>
            <a:r>
              <a:rPr lang="en-US" altLang="zh-CN" sz="2700" b="1">
                <a:latin typeface="Times New Roman" panose="02020603050405020304" pitchFamily="18" charset="0"/>
              </a:rPr>
              <a:t> my high-school days, which </a:t>
            </a:r>
          </a:p>
          <a:p>
            <a:pPr marL="808355" indent="-808355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</a:rPr>
              <a:t>were among the happiest days in my life. </a:t>
            </a:r>
          </a:p>
          <a:p>
            <a:pPr marL="808355" indent="-808355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700" b="1">
                <a:latin typeface="Times New Roman" panose="02020603050405020304" pitchFamily="18" charset="0"/>
              </a:rPr>
              <a:t>我喜欢回顾我的高中生活，那是我一生中最快</a:t>
            </a:r>
            <a:endParaRPr lang="en-US" altLang="zh-CN" sz="2700" b="1">
              <a:latin typeface="Times New Roman" panose="02020603050405020304" pitchFamily="18" charset="0"/>
            </a:endParaRPr>
          </a:p>
          <a:p>
            <a:pPr marL="808355" indent="-808355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700" b="1">
                <a:latin typeface="Times New Roman" panose="02020603050405020304" pitchFamily="18" charset="0"/>
              </a:rPr>
              <a:t>乐的日子。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3"/>
          <p:cNvSpPr txBox="1">
            <a:spLocks noChangeArrowheads="1"/>
          </p:cNvSpPr>
          <p:nvPr/>
        </p:nvSpPr>
        <p:spPr bwMode="auto">
          <a:xfrm>
            <a:off x="900113" y="915988"/>
            <a:ext cx="6911975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 _______ the sad things. I think you should cheer up.</a:t>
            </a:r>
          </a:p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A.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look around          B. look after    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C. look forward to     D. look back at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27088" y="2859088"/>
            <a:ext cx="7345362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讲解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】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 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look around“四处查看”；look after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“照顾;照看”；look forward to“盼望;期待”；look back at“回忆,回顾”。根据句意“我认为你应该振作起来。”可知“不要回顾那些悲伤的事情了。”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文本框 87041"/>
          <p:cNvSpPr txBox="1">
            <a:spLocks noChangeArrowheads="1"/>
          </p:cNvSpPr>
          <p:nvPr/>
        </p:nvSpPr>
        <p:spPr bwMode="auto">
          <a:xfrm>
            <a:off x="684213" y="727075"/>
            <a:ext cx="7559675" cy="4229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on time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准时                 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in time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及时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on time</a:t>
            </a:r>
            <a:r>
              <a:rPr lang="zh-CN" altLang="en-US" sz="2800" b="1">
                <a:latin typeface="Times New Roman" panose="02020603050405020304" pitchFamily="18" charset="0"/>
              </a:rPr>
              <a:t>和</a:t>
            </a:r>
            <a:r>
              <a:rPr lang="en-US" altLang="zh-CN" sz="2800" b="1">
                <a:latin typeface="Times New Roman" panose="02020603050405020304" pitchFamily="18" charset="0"/>
              </a:rPr>
              <a:t>in time</a:t>
            </a:r>
            <a:r>
              <a:rPr lang="zh-CN" altLang="en-US" sz="2800" b="1">
                <a:latin typeface="Times New Roman" panose="02020603050405020304" pitchFamily="18" charset="0"/>
              </a:rPr>
              <a:t>都可在句中作状语，但二者意思不同。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选用</a:t>
            </a:r>
            <a:r>
              <a:rPr lang="en-US" altLang="zh-CN" sz="2800" b="1">
                <a:latin typeface="Times New Roman" panose="02020603050405020304" pitchFamily="18" charset="0"/>
              </a:rPr>
              <a:t>in time</a:t>
            </a:r>
            <a:r>
              <a:rPr lang="zh-CN" altLang="en-US" sz="2800" b="1">
                <a:latin typeface="Times New Roman" panose="02020603050405020304" pitchFamily="18" charset="0"/>
              </a:rPr>
              <a:t>或</a:t>
            </a:r>
            <a:r>
              <a:rPr lang="en-US" altLang="zh-CN" sz="2800" b="1">
                <a:latin typeface="Times New Roman" panose="02020603050405020304" pitchFamily="18" charset="0"/>
              </a:rPr>
              <a:t>on time</a:t>
            </a:r>
            <a:r>
              <a:rPr lang="zh-CN" altLang="en-US" sz="2800" b="1">
                <a:latin typeface="Times New Roman" panose="02020603050405020304" pitchFamily="18" charset="0"/>
              </a:rPr>
              <a:t>填空。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1. We students should go to school ________.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2. The doctor came _______ and saved the little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    boy’s life.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87043" name="矩形 87042"/>
          <p:cNvSpPr>
            <a:spLocks noChangeArrowheads="1"/>
          </p:cNvSpPr>
          <p:nvPr/>
        </p:nvSpPr>
        <p:spPr bwMode="auto">
          <a:xfrm>
            <a:off x="6102350" y="3273425"/>
            <a:ext cx="14224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on time 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44" name="矩形 87043"/>
          <p:cNvSpPr>
            <a:spLocks noChangeArrowheads="1"/>
          </p:cNvSpPr>
          <p:nvPr/>
        </p:nvSpPr>
        <p:spPr bwMode="auto">
          <a:xfrm>
            <a:off x="3824288" y="3848100"/>
            <a:ext cx="12525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in time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7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70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70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build="allAtOnce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88065"/>
          <p:cNvSpPr txBox="1">
            <a:spLocks noChangeArrowheads="1"/>
          </p:cNvSpPr>
          <p:nvPr/>
        </p:nvSpPr>
        <p:spPr bwMode="auto">
          <a:xfrm>
            <a:off x="2124075" y="700088"/>
            <a:ext cx="5832475" cy="2160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I remember the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excitement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Of the school sports day each year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The many long hours of training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Pride</a:t>
            </a:r>
            <a:r>
              <a:rPr lang="en-US" altLang="zh-CN" sz="2800" b="1">
                <a:latin typeface="Times New Roman" panose="02020603050405020304" pitchFamily="18" charset="0"/>
              </a:rPr>
              <a:t> of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overcoming</a:t>
            </a:r>
            <a:r>
              <a:rPr lang="en-US" altLang="zh-CN" sz="2800" b="1">
                <a:latin typeface="Times New Roman" panose="02020603050405020304" pitchFamily="18" charset="0"/>
              </a:rPr>
              <a:t> fear</a:t>
            </a:r>
          </a:p>
        </p:txBody>
      </p:sp>
      <p:sp>
        <p:nvSpPr>
          <p:cNvPr id="88067" name="文本框 88066"/>
          <p:cNvSpPr txBox="1">
            <a:spLocks noChangeArrowheads="1"/>
          </p:cNvSpPr>
          <p:nvPr/>
        </p:nvSpPr>
        <p:spPr bwMode="auto">
          <a:xfrm>
            <a:off x="1230313" y="2859088"/>
            <a:ext cx="4637087" cy="2084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excitement   </a:t>
            </a: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700" b="1">
                <a:latin typeface="Times New Roman" panose="02020603050405020304" pitchFamily="18" charset="0"/>
              </a:rPr>
              <a:t>   </a:t>
            </a:r>
            <a:r>
              <a:rPr lang="zh-CN" altLang="en-US" sz="2700" b="1">
                <a:latin typeface="Times New Roman" panose="02020603050405020304" pitchFamily="18" charset="0"/>
              </a:rPr>
              <a:t>兴奋   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excite           </a:t>
            </a: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700" b="1">
                <a:latin typeface="Times New Roman" panose="02020603050405020304" pitchFamily="18" charset="0"/>
              </a:rPr>
              <a:t>    </a:t>
            </a:r>
            <a:r>
              <a:rPr lang="zh-CN" altLang="en-US" sz="2700" b="1">
                <a:latin typeface="Times New Roman" panose="02020603050405020304" pitchFamily="18" charset="0"/>
              </a:rPr>
              <a:t>激动，兴奋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excited        </a:t>
            </a: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pitchFamily="18" charset="0"/>
              </a:rPr>
              <a:t>adj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700" b="1">
                <a:latin typeface="Times New Roman" panose="02020603050405020304" pitchFamily="18" charset="0"/>
              </a:rPr>
              <a:t>  </a:t>
            </a:r>
            <a:r>
              <a:rPr lang="zh-CN" altLang="en-US" sz="2700" b="1">
                <a:latin typeface="Times New Roman" panose="02020603050405020304" pitchFamily="18" charset="0"/>
              </a:rPr>
              <a:t>兴奋的    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exciting      </a:t>
            </a: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pitchFamily="18" charset="0"/>
              </a:rPr>
              <a:t>adj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700" b="1">
                <a:latin typeface="Times New Roman" panose="02020603050405020304" pitchFamily="18" charset="0"/>
              </a:rPr>
              <a:t>  </a:t>
            </a:r>
            <a:r>
              <a:rPr lang="zh-CN" altLang="en-US" sz="2700" b="1">
                <a:latin typeface="Times New Roman" panose="02020603050405020304" pitchFamily="18" charset="0"/>
              </a:rPr>
              <a:t>令人兴奋的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文本框 89089"/>
          <p:cNvSpPr txBox="1">
            <a:spLocks noChangeArrowheads="1"/>
          </p:cNvSpPr>
          <p:nvPr/>
        </p:nvSpPr>
        <p:spPr bwMode="auto">
          <a:xfrm>
            <a:off x="611188" y="879475"/>
            <a:ext cx="7848600" cy="332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pride     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b="1">
                <a:latin typeface="Times New Roman" panose="02020603050405020304" pitchFamily="18" charset="0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</a:rPr>
              <a:t>自豪，骄傲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proud  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</a:rPr>
              <a:t>adj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b="1"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</a:rPr>
              <a:t>自豪，骄傲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不同点：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pride </a:t>
            </a:r>
            <a:r>
              <a:rPr lang="zh-CN" altLang="en-US" sz="2800" b="1">
                <a:latin typeface="Times New Roman" panose="02020603050405020304" pitchFamily="18" charset="0"/>
              </a:rPr>
              <a:t>常用搭配为：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take pride in</a:t>
            </a:r>
            <a:r>
              <a:rPr lang="zh-CN" altLang="en-US" sz="2800" b="1">
                <a:latin typeface="Times New Roman" panose="02020603050405020304" pitchFamily="18" charset="0"/>
              </a:rPr>
              <a:t>或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be the pride of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proud</a:t>
            </a:r>
            <a:r>
              <a:rPr lang="zh-CN" altLang="en-US" sz="2800" b="1">
                <a:latin typeface="Times New Roman" panose="02020603050405020304" pitchFamily="18" charset="0"/>
              </a:rPr>
              <a:t> 常用搭配为：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be proud of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文本框 90113"/>
          <p:cNvSpPr txBox="1">
            <a:spLocks noChangeArrowheads="1"/>
          </p:cNvSpPr>
          <p:nvPr/>
        </p:nvSpPr>
        <p:spPr bwMode="auto">
          <a:xfrm>
            <a:off x="684213" y="915988"/>
            <a:ext cx="7627937" cy="3435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41325" indent="-4413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7030A0"/>
                </a:solidFill>
                <a:latin typeface="+mn-ea"/>
                <a:ea typeface="+mn-ea"/>
              </a:rPr>
              <a:t>根据句意选用恰当的选项填空。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>
                <a:latin typeface="Times New Roman" panose="02020603050405020304" pitchFamily="18" charset="0"/>
              </a:rPr>
              <a:t>1. I’m ________ (pride / proud) to be your friend.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>
                <a:latin typeface="Times New Roman" panose="02020603050405020304" pitchFamily="18" charset="0"/>
              </a:rPr>
              <a:t>2. He wore his medals with ______ (pride / proud). 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>
                <a:latin typeface="Times New Roman" panose="02020603050405020304" pitchFamily="18" charset="0"/>
              </a:rPr>
              <a:t>3. I’m proud _____ (of / on) my hometown.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>
                <a:latin typeface="Times New Roman" panose="02020603050405020304" pitchFamily="18" charset="0"/>
              </a:rPr>
              <a:t>4. He loved his daughter and took pride _____ (of / in) her.</a:t>
            </a:r>
          </a:p>
          <a:p>
            <a:pPr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>
                <a:latin typeface="Times New Roman" panose="02020603050405020304" pitchFamily="18" charset="0"/>
              </a:rPr>
              <a:t>5. She is the ________ (pride / proud) of China.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90115" name="矩形 90114"/>
          <p:cNvSpPr>
            <a:spLocks noChangeArrowheads="1"/>
          </p:cNvSpPr>
          <p:nvPr/>
        </p:nvSpPr>
        <p:spPr bwMode="auto">
          <a:xfrm>
            <a:off x="1835150" y="1419622"/>
            <a:ext cx="12080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proud </a:t>
            </a:r>
          </a:p>
        </p:txBody>
      </p:sp>
      <p:sp>
        <p:nvSpPr>
          <p:cNvPr id="90116" name="矩形 90115"/>
          <p:cNvSpPr>
            <a:spLocks noChangeArrowheads="1"/>
          </p:cNvSpPr>
          <p:nvPr/>
        </p:nvSpPr>
        <p:spPr bwMode="auto">
          <a:xfrm>
            <a:off x="4856163" y="1831975"/>
            <a:ext cx="1092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pride </a:t>
            </a:r>
          </a:p>
        </p:txBody>
      </p:sp>
      <p:sp>
        <p:nvSpPr>
          <p:cNvPr id="90117" name="矩形 90116"/>
          <p:cNvSpPr>
            <a:spLocks noChangeArrowheads="1"/>
          </p:cNvSpPr>
          <p:nvPr/>
        </p:nvSpPr>
        <p:spPr bwMode="auto">
          <a:xfrm>
            <a:off x="2992438" y="2332038"/>
            <a:ext cx="5746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 </a:t>
            </a:r>
          </a:p>
        </p:txBody>
      </p:sp>
      <p:sp>
        <p:nvSpPr>
          <p:cNvPr id="90118" name="矩形 90117"/>
          <p:cNvSpPr>
            <a:spLocks noChangeArrowheads="1"/>
          </p:cNvSpPr>
          <p:nvPr/>
        </p:nvSpPr>
        <p:spPr bwMode="auto">
          <a:xfrm>
            <a:off x="6804025" y="2787650"/>
            <a:ext cx="5746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 </a:t>
            </a:r>
          </a:p>
        </p:txBody>
      </p:sp>
      <p:sp>
        <p:nvSpPr>
          <p:cNvPr id="90119" name="矩形 90118"/>
          <p:cNvSpPr>
            <a:spLocks noChangeArrowheads="1"/>
          </p:cNvSpPr>
          <p:nvPr/>
        </p:nvSpPr>
        <p:spPr bwMode="auto">
          <a:xfrm>
            <a:off x="2906713" y="3765550"/>
            <a:ext cx="1092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pride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90115" grpId="0"/>
      <p:bldP spid="90116" grpId="0"/>
      <p:bldP spid="90117" grpId="0"/>
      <p:bldP spid="90118" grpId="0"/>
      <p:bldP spid="901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96257"/>
          <p:cNvSpPr txBox="1">
            <a:spLocks noChangeArrowheads="1"/>
          </p:cNvSpPr>
          <p:nvPr/>
        </p:nvSpPr>
        <p:spPr bwMode="auto">
          <a:xfrm>
            <a:off x="755650" y="804863"/>
            <a:ext cx="7362825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        And now it’s time to graduate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        We will leave our lovely school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        I can’t believe it’s been three years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        I’m trying to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keep my cool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cool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用作名词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keep one’s cool =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keep cool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</a:rPr>
              <a:t>沉住气；保持冷静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e.g. Keep cool!  </a:t>
            </a:r>
            <a:r>
              <a:rPr lang="zh-CN" altLang="en-US" sz="2800" b="1">
                <a:latin typeface="Times New Roman" panose="02020603050405020304" pitchFamily="18" charset="0"/>
              </a:rPr>
              <a:t>保持冷静！（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cool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用作形容词</a:t>
            </a:r>
            <a:r>
              <a:rPr lang="zh-CN" altLang="en-US" sz="2800" b="1">
                <a:latin typeface="Times New Roman" panose="02020603050405020304" pitchFamily="18" charset="0"/>
              </a:rPr>
              <a:t>）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文本框 97281"/>
          <p:cNvSpPr txBox="1">
            <a:spLocks noChangeArrowheads="1"/>
          </p:cNvSpPr>
          <p:nvPr/>
        </p:nvSpPr>
        <p:spPr bwMode="auto">
          <a:xfrm>
            <a:off x="684213" y="922338"/>
            <a:ext cx="7632700" cy="3242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e.g.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 “I must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keep my cool</a:t>
            </a:r>
            <a:r>
              <a:rPr lang="en-US" altLang="zh-CN" sz="2800" b="1" dirty="0">
                <a:latin typeface="Times New Roman" panose="02020603050405020304" pitchFamily="18" charset="0"/>
              </a:rPr>
              <a:t>,” she thought. “Losing my temper isn’t going to help.”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她想：“我要保持冷静，发脾气是不会起作用的。”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文本框 76802"/>
          <p:cNvSpPr txBox="1">
            <a:spLocks noChangeArrowheads="1"/>
          </p:cNvSpPr>
          <p:nvPr/>
        </p:nvSpPr>
        <p:spPr bwMode="auto">
          <a:xfrm>
            <a:off x="1008063" y="1347788"/>
            <a:ext cx="7164387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activities can the writer remember about his or her life in junior high?</a:t>
            </a:r>
          </a:p>
        </p:txBody>
      </p:sp>
      <p:sp>
        <p:nvSpPr>
          <p:cNvPr id="76809" name="直接连接符 76808"/>
          <p:cNvSpPr>
            <a:spLocks noChangeShapeType="1"/>
          </p:cNvSpPr>
          <p:nvPr/>
        </p:nvSpPr>
        <p:spPr bwMode="auto">
          <a:xfrm>
            <a:off x="3059113" y="2895600"/>
            <a:ext cx="541337" cy="379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810" name="直接连接符 76809"/>
          <p:cNvSpPr>
            <a:spLocks noChangeShapeType="1"/>
          </p:cNvSpPr>
          <p:nvPr/>
        </p:nvSpPr>
        <p:spPr bwMode="auto">
          <a:xfrm flipV="1">
            <a:off x="5219700" y="2841625"/>
            <a:ext cx="487363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811" name="直接连接符 76810"/>
          <p:cNvSpPr>
            <a:spLocks noChangeShapeType="1"/>
          </p:cNvSpPr>
          <p:nvPr/>
        </p:nvSpPr>
        <p:spPr bwMode="auto">
          <a:xfrm flipV="1">
            <a:off x="3006725" y="3814763"/>
            <a:ext cx="48577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812" name="直接连接符 76811"/>
          <p:cNvSpPr>
            <a:spLocks noChangeShapeType="1"/>
          </p:cNvSpPr>
          <p:nvPr/>
        </p:nvSpPr>
        <p:spPr bwMode="auto">
          <a:xfrm>
            <a:off x="5275263" y="3814763"/>
            <a:ext cx="485775" cy="485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468313" y="700088"/>
            <a:ext cx="2924175" cy="542925"/>
          </a:xfrm>
          <a:prstGeom prst="rect">
            <a:avLst/>
          </a:prstGeom>
          <a:noFill/>
          <a:ln>
            <a:noFill/>
          </a:ln>
        </p:spPr>
        <p:txBody>
          <a:bodyPr wrap="none" lIns="51435" tIns="25717" rIns="51435" bIns="25717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Warming up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30325" y="2355850"/>
            <a:ext cx="15922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</a:t>
            </a:r>
          </a:p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readings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76375" y="3778250"/>
            <a:ext cx="121285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 </a:t>
            </a:r>
          </a:p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meets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92500" y="3273425"/>
            <a:ext cx="20002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remember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951538" y="2409825"/>
            <a:ext cx="190817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Year’s</a:t>
            </a:r>
          </a:p>
          <a:p>
            <a:pPr algn="ctr"/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parties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778500" y="3867150"/>
            <a:ext cx="2262188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preparing for</a:t>
            </a:r>
          </a:p>
          <a:p>
            <a:pPr algn="ctr"/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exams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9" grpId="0" animBg="1"/>
      <p:bldP spid="76810" grpId="0" animBg="1"/>
      <p:bldP spid="76811" grpId="0" animBg="1"/>
      <p:bldP spid="76812" grpId="0" animBg="1"/>
      <p:bldP spid="2" grpId="0"/>
      <p:bldP spid="3" grpId="0"/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3"/>
          <p:cNvSpPr txBox="1">
            <a:spLocks noChangeArrowheads="1"/>
          </p:cNvSpPr>
          <p:nvPr/>
        </p:nvSpPr>
        <p:spPr bwMode="auto">
          <a:xfrm>
            <a:off x="860425" y="842963"/>
            <a:ext cx="7200900" cy="3243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underlined sentence “I’m trying to keep my cool” means _____ in Chinese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b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   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．我一定让自己很酷      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B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．我保持清新的模样      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C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．我极力保持冷静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592513" y="1636713"/>
            <a:ext cx="5334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99330"/>
          <p:cNvSpPr txBox="1">
            <a:spLocks noChangeArrowheads="1"/>
          </p:cNvSpPr>
          <p:nvPr/>
        </p:nvSpPr>
        <p:spPr bwMode="auto">
          <a:xfrm>
            <a:off x="1042988" y="777875"/>
            <a:ext cx="5940425" cy="2586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</a:rPr>
              <a:t>But it’s difficult not to cry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</a:rPr>
              <a:t>I’ll miss the school trees and flowers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</a:rPr>
              <a:t>And our kind and </a:t>
            </a:r>
            <a:r>
              <a:rPr lang="en-US" altLang="zh-CN" sz="2700" b="1">
                <a:solidFill>
                  <a:srgbClr val="0000FF"/>
                </a:solidFill>
                <a:latin typeface="Times New Roman" panose="02020603050405020304" pitchFamily="18" charset="0"/>
              </a:rPr>
              <a:t>caring</a:t>
            </a:r>
            <a:r>
              <a:rPr lang="en-US" altLang="zh-CN" sz="2700" b="1">
                <a:latin typeface="Times New Roman" panose="02020603050405020304" pitchFamily="18" charset="0"/>
              </a:rPr>
              <a:t> teachers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</a:rPr>
              <a:t>Wonderful memories of ours</a:t>
            </a:r>
          </a:p>
          <a:p>
            <a:pPr>
              <a:lnSpc>
                <a:spcPct val="12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caring </a:t>
            </a:r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pitchFamily="18" charset="0"/>
              </a:rPr>
              <a:t>adj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700" b="1">
                <a:latin typeface="Times New Roman" panose="02020603050405020304" pitchFamily="18" charset="0"/>
              </a:rPr>
              <a:t> </a:t>
            </a:r>
            <a:r>
              <a:rPr lang="zh-CN" altLang="en-US" sz="2700" b="1">
                <a:latin typeface="Times New Roman" panose="02020603050405020304" pitchFamily="18" charset="0"/>
              </a:rPr>
              <a:t>体贴人的；关心他人的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2466" name="Picture 2" descr="G:\resource\U14\jpg\acarin1.jpg"/>
          <p:cNvPicPr>
            <a:picLocks noChangeAspect="1" noChangeArrowheads="1"/>
          </p:cNvPicPr>
          <p:nvPr/>
        </p:nvPicPr>
        <p:blipFill>
          <a:blip r:embed="rId2"/>
          <a:srcRect l="16525" t="12132" r="19873" b="1402"/>
          <a:stretch>
            <a:fillRect/>
          </a:stretch>
        </p:blipFill>
        <p:spPr bwMode="auto">
          <a:xfrm>
            <a:off x="6372225" y="2643188"/>
            <a:ext cx="1944688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1"/>
          <p:cNvSpPr txBox="1">
            <a:spLocks noChangeArrowheads="1"/>
          </p:cNvSpPr>
          <p:nvPr/>
        </p:nvSpPr>
        <p:spPr bwMode="auto">
          <a:xfrm>
            <a:off x="611188" y="1438275"/>
            <a:ext cx="7848600" cy="332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Ⅰ.</a:t>
            </a:r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根据句意或汉语提示填写单词。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You have to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(克服) your shortcomings.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a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(混乱) your room is！Please clean it up.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Her son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from Harvard last year.</a:t>
            </a:r>
          </a:p>
          <a:p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No matter what happens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do remember to keep your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ll try to be a loving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, ________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person in my life.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27313" y="2119313"/>
            <a:ext cx="17843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overcome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993900" y="2695575"/>
            <a:ext cx="11382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mess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01988" y="746125"/>
            <a:ext cx="2776537" cy="74612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Exercises</a:t>
            </a: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2135188" y="3128963"/>
            <a:ext cx="20050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graduated</a:t>
            </a:r>
          </a:p>
        </p:txBody>
      </p: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1042988" y="3849688"/>
            <a:ext cx="10779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cool</a:t>
            </a:r>
          </a:p>
        </p:txBody>
      </p:sp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3779838" y="4281488"/>
            <a:ext cx="14811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caring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1"/>
          <p:cNvSpPr txBox="1">
            <a:spLocks noChangeArrowheads="1"/>
          </p:cNvSpPr>
          <p:nvPr/>
        </p:nvSpPr>
        <p:spPr bwMode="auto">
          <a:xfrm>
            <a:off x="684213" y="917575"/>
            <a:ext cx="7704137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Ⅱ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根据句意，用括号中所给词的适当形式填空。</a:t>
            </a:r>
            <a:endParaRPr lang="en-US" altLang="zh-CN" sz="2800" b="1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Their school is very beautiful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, ______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 is even 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more beautiful.(we)</a:t>
            </a:r>
          </a:p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Bill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s wife is very gentle and 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．(care)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ll never forget the 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 of the school 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art festival.(excite)</a:t>
            </a:r>
          </a:p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Jessica is a 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girl with two big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eyes.(love)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480050" y="1492250"/>
            <a:ext cx="11080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ours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92725" y="2479675"/>
            <a:ext cx="16414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caring</a:t>
            </a: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081463" y="2984500"/>
            <a:ext cx="23622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excitement</a:t>
            </a:r>
          </a:p>
        </p:txBody>
      </p:sp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2771775" y="3994150"/>
            <a:ext cx="12668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lovely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1"/>
          <p:cNvSpPr txBox="1">
            <a:spLocks noChangeArrowheads="1"/>
          </p:cNvSpPr>
          <p:nvPr/>
        </p:nvSpPr>
        <p:spPr bwMode="auto">
          <a:xfrm>
            <a:off x="462931" y="627534"/>
            <a:ext cx="8398767" cy="40134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Ⅲ</a:t>
            </a: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. 根据汉语意思完成句子。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当我们面对困难时，我们应该沉住气。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We should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we face difficulties.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当我回想起那些日子，我禁不住笑了。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I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those days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couldn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help laughing.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27784" y="1859022"/>
            <a:ext cx="30162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eep our cool 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196306" y="3480594"/>
            <a:ext cx="331628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 back at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1"/>
          <p:cNvSpPr txBox="1">
            <a:spLocks noChangeArrowheads="1"/>
          </p:cNvSpPr>
          <p:nvPr/>
        </p:nvSpPr>
        <p:spPr bwMode="auto">
          <a:xfrm>
            <a:off x="844550" y="627063"/>
            <a:ext cx="7688263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迈克在他妈妈出去的时候把卧室里搞得一团糟。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Mike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bedroom when 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mother went out.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彼得来自异国他乡。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Peter is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．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我们在准备期末测试。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We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final exams.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236638" y="1203598"/>
            <a:ext cx="31940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 a mess 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70480" y="2759393"/>
            <a:ext cx="370046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a foreign land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39975" y="3743325"/>
            <a:ext cx="27781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preparing for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Box 3"/>
          <p:cNvSpPr txBox="1">
            <a:spLocks noChangeArrowheads="1"/>
          </p:cNvSpPr>
          <p:nvPr/>
        </p:nvSpPr>
        <p:spPr bwMode="auto">
          <a:xfrm>
            <a:off x="752475" y="484188"/>
            <a:ext cx="24384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中考链接</a:t>
            </a:r>
          </a:p>
        </p:txBody>
      </p:sp>
      <p:sp>
        <p:nvSpPr>
          <p:cNvPr id="68610" name="矩形 1"/>
          <p:cNvSpPr>
            <a:spLocks noChangeArrowheads="1"/>
          </p:cNvSpPr>
          <p:nvPr/>
        </p:nvSpPr>
        <p:spPr bwMode="auto">
          <a:xfrm>
            <a:off x="1258888" y="1069975"/>
            <a:ext cx="6913562" cy="30839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—Mum, I won the first prize in the speech   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competition!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—Wonderful ! As long as you ______ yourself    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and keep trying, you will succeed.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A. dress up                     B. believe in        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C. pick up                      D. leave out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2559050" y="4202113"/>
            <a:ext cx="4911725" cy="649287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句意为“妈妈演讲比赛我获得了一等奖。太棒啦！只要你相信自己、继续努力，你就会成功。”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 2050"/>
          <p:cNvSpPr/>
          <p:nvPr/>
        </p:nvSpPr>
        <p:spPr bwMode="auto">
          <a:xfrm>
            <a:off x="4787900" y="3095625"/>
            <a:ext cx="1176338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3276600" y="3170238"/>
            <a:ext cx="791344" cy="433387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装扮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931025" y="3130550"/>
            <a:ext cx="737319" cy="433388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相信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3276600" y="3667125"/>
            <a:ext cx="791344" cy="433388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捡起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931025" y="3603625"/>
            <a:ext cx="737319" cy="433388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省略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116013" y="2066925"/>
            <a:ext cx="6840537" cy="1773238"/>
          </a:xfrm>
          <a:prstGeom prst="rect">
            <a:avLst/>
          </a:prstGeom>
          <a:noFill/>
          <a:ln>
            <a:miter lim="800000"/>
          </a:ln>
        </p:spPr>
        <p:txBody>
          <a:bodyPr>
            <a:spAutoFit/>
          </a:bodyPr>
          <a:lstStyle/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Read the poem and write a short passage about a person or event that you will never forget.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00338" y="890588"/>
            <a:ext cx="358140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400" b="1" noProof="1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44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Homework</a:t>
            </a:r>
            <a:endParaRPr lang="zh-CN" altLang="en-US" sz="440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77826"/>
          <p:cNvSpPr txBox="1">
            <a:spLocks noChangeArrowheads="1"/>
          </p:cNvSpPr>
          <p:nvPr/>
        </p:nvSpPr>
        <p:spPr bwMode="auto">
          <a:xfrm>
            <a:off x="1763713" y="700088"/>
            <a:ext cx="5402262" cy="922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FF"/>
                </a:solidFill>
              </a:rPr>
              <a:t>Read the passage and answer the questions.</a:t>
            </a:r>
          </a:p>
        </p:txBody>
      </p:sp>
      <p:sp>
        <p:nvSpPr>
          <p:cNvPr id="77828" name="文本框 77827"/>
          <p:cNvSpPr txBox="1">
            <a:spLocks noChangeArrowheads="1"/>
          </p:cNvSpPr>
          <p:nvPr/>
        </p:nvSpPr>
        <p:spPr bwMode="auto">
          <a:xfrm>
            <a:off x="1403350" y="1995488"/>
            <a:ext cx="6553200" cy="1987550"/>
          </a:xfrm>
          <a:prstGeom prst="rect">
            <a:avLst/>
          </a:prstGeom>
          <a:noFill/>
          <a:ln w="38100">
            <a:solidFill>
              <a:schemeClr val="accent5"/>
            </a:solidFill>
            <a:prstDash val="lgDash"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1.What kind of writing is this?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2.What is the main subject of this 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   writing?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3.Who do you think the writer is?</a:t>
            </a:r>
          </a:p>
        </p:txBody>
      </p:sp>
      <p:sp>
        <p:nvSpPr>
          <p:cNvPr id="9" name="单圆角矩形 8"/>
          <p:cNvSpPr/>
          <p:nvPr/>
        </p:nvSpPr>
        <p:spPr>
          <a:xfrm>
            <a:off x="1042988" y="796925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noProof="1"/>
              <a:t>3a    </a:t>
            </a:r>
            <a:endParaRPr kumimoji="1" lang="zh-CN" altLang="en-US" sz="2800" noProof="1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3"/>
          <p:cNvSpPr>
            <a:spLocks noChangeArrowheads="1"/>
          </p:cNvSpPr>
          <p:nvPr/>
        </p:nvSpPr>
        <p:spPr bwMode="auto">
          <a:xfrm>
            <a:off x="827089" y="628650"/>
            <a:ext cx="7561336" cy="4246563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prstDash val="dashDot"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 Remember 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Looking back at these past three years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 remember many things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Trying to be on time for morning readings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Running when the lunch bell rings</a:t>
            </a:r>
          </a:p>
          <a:p>
            <a:pPr>
              <a:lnSpc>
                <a:spcPct val="50000"/>
              </a:lnSpc>
            </a:pPr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 remember the excitement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Of the school sports day each year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The many long hours of training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Pride of overcoming fear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U14A3a">
            <a:hlinkClick r:id="" action="ppaction://media"/>
            <a:extLst>
              <a:ext uri="{FF2B5EF4-FFF2-40B4-BE49-F238E27FC236}">
                <a16:creationId xmlns:a16="http://schemas.microsoft.com/office/drawing/2014/main" id="{D66403A5-2746-8CA2-21B8-7A7304D572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56176" y="77155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27273" numSld="999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4"/>
          <p:cNvSpPr>
            <a:spLocks noChangeArrowheads="1"/>
          </p:cNvSpPr>
          <p:nvPr/>
        </p:nvSpPr>
        <p:spPr bwMode="auto">
          <a:xfrm>
            <a:off x="1331640" y="699542"/>
            <a:ext cx="6769372" cy="3970318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prstDash val="dashDot"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 remember starting day one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The shyest in my whole class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Never speaking to anyone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And thinking I would not pass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Then slowly I made some new friends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remember forever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Helping each other with homework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Getting better together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3"/>
          <p:cNvSpPr>
            <a:spLocks noChangeArrowheads="1"/>
          </p:cNvSpPr>
          <p:nvPr/>
        </p:nvSpPr>
        <p:spPr bwMode="auto">
          <a:xfrm>
            <a:off x="1187450" y="771550"/>
            <a:ext cx="6840934" cy="3970318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prstDash val="dashDot"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Preparing for art festivals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And making a great big mess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Having fun at New Year’s parties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Wishing everyone the best</a:t>
            </a:r>
          </a:p>
          <a:p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We have learned a different language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That is from a foreign land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English brings many challenges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We work hard to understand</a:t>
            </a:r>
            <a:endParaRPr lang="zh-CN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1"/>
          <p:cNvSpPr>
            <a:spLocks noChangeArrowheads="1"/>
          </p:cNvSpPr>
          <p:nvPr/>
        </p:nvSpPr>
        <p:spPr bwMode="auto">
          <a:xfrm>
            <a:off x="1187624" y="679450"/>
            <a:ext cx="6697042" cy="3970318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prstDash val="dashDot"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And now it’s time to graduate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We will leave our lovely school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 can’t believe it’s been three years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I’m trying to keep my cool</a:t>
            </a:r>
          </a:p>
          <a:p>
            <a:endParaRPr lang="en-US" altLang="zh-CN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But it’s difficult not to cry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I’ll miss the school trees and flowers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And our kind and caring teachers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Wonderful memories of ours</a:t>
            </a:r>
            <a:endParaRPr lang="zh-CN" altLang="en-US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3"/>
          <p:cNvSpPr txBox="1">
            <a:spLocks noChangeArrowheads="1"/>
          </p:cNvSpPr>
          <p:nvPr/>
        </p:nvSpPr>
        <p:spPr bwMode="auto">
          <a:xfrm>
            <a:off x="827088" y="1062038"/>
            <a:ext cx="3600450" cy="3933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回顾过去的三年</a:t>
            </a:r>
            <a:endParaRPr lang="en-US" altLang="zh-CN" sz="2400" b="1" dirty="0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我记得很多事情</a:t>
            </a:r>
            <a:endParaRPr lang="en-US" altLang="zh-CN" sz="2400" b="1" dirty="0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尽量按时上早读</a:t>
            </a:r>
            <a:endParaRPr lang="en-US" altLang="zh-CN" sz="2400" b="1" dirty="0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午餐铃响时的奔跑</a:t>
            </a:r>
            <a:endParaRPr lang="en-US" altLang="zh-CN" sz="2400" b="1" dirty="0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我记得那些兴奋的时刻</a:t>
            </a:r>
            <a:endParaRPr lang="en-US" altLang="zh-CN" sz="2400" b="1" dirty="0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每年学校的运动会上</a:t>
            </a:r>
            <a:endParaRPr lang="en-US" altLang="zh-CN" sz="2400" b="1" dirty="0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长时间训练的时光</a:t>
            </a:r>
            <a:endParaRPr lang="en-US" altLang="zh-CN" sz="2400" b="1" dirty="0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为克服恐惧而感到自豪</a:t>
            </a:r>
            <a:endParaRPr lang="en-US" altLang="zh-CN" sz="2400" b="1" dirty="0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</p:txBody>
      </p:sp>
      <p:sp>
        <p:nvSpPr>
          <p:cNvPr id="53250" name="矩形 4"/>
          <p:cNvSpPr>
            <a:spLocks noChangeArrowheads="1"/>
          </p:cNvSpPr>
          <p:nvPr/>
        </p:nvSpPr>
        <p:spPr bwMode="auto">
          <a:xfrm>
            <a:off x="3409950" y="515938"/>
            <a:ext cx="2286000" cy="5222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002060"/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  <a:cs typeface="Times New Roman" panose="02020603050405020304" pitchFamily="18" charset="0"/>
              </a:rPr>
              <a:t>我 记 得</a:t>
            </a:r>
            <a:endParaRPr lang="en-US" altLang="zh-CN" sz="2800" b="1" dirty="0">
              <a:solidFill>
                <a:srgbClr val="002060"/>
              </a:solidFill>
              <a:latin typeface="方正楷体简体" panose="03000509000000000000" pitchFamily="65" charset="-122"/>
              <a:ea typeface="方正楷体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9939" name="TextBox 6"/>
          <p:cNvSpPr txBox="1">
            <a:spLocks noChangeArrowheads="1"/>
          </p:cNvSpPr>
          <p:nvPr/>
        </p:nvSpPr>
        <p:spPr bwMode="auto">
          <a:xfrm>
            <a:off x="4787900" y="1058863"/>
            <a:ext cx="3455988" cy="3933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我记得开学的第一天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是班里最害羞的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不和任何人说话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感觉自己将无法度过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慢慢的我交到新朋友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永生难忘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功课上互相帮忙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方正楷体简体"/>
                <a:ea typeface="方正楷体简体"/>
                <a:cs typeface="Times New Roman" panose="02020603050405020304" pitchFamily="18" charset="0"/>
              </a:rPr>
              <a:t>共同进步</a:t>
            </a:r>
            <a:endParaRPr lang="en-US" altLang="zh-CN" sz="2400" b="1">
              <a:solidFill>
                <a:srgbClr val="002060"/>
              </a:solidFill>
              <a:latin typeface="方正楷体简体"/>
              <a:ea typeface="方正楷体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1952</Words>
  <Application>Microsoft Office PowerPoint</Application>
  <PresentationFormat>全屏显示(16:9)</PresentationFormat>
  <Paragraphs>290</Paragraphs>
  <Slides>38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Al Bayan</vt:lpstr>
      <vt:lpstr>方正楷体简体</vt:lpstr>
      <vt:lpstr>宋体</vt:lpstr>
      <vt:lpstr>微软雅黑</vt:lpstr>
      <vt:lpstr>Arial</vt:lpstr>
      <vt:lpstr>Calibri</vt:lpstr>
      <vt:lpstr>Calibri Light</vt:lpstr>
      <vt:lpstr>Comic Sans MS</vt:lpstr>
      <vt:lpstr>Times New Roman</vt:lpstr>
      <vt:lpstr>Wingdings</vt:lpstr>
      <vt:lpstr>3_自定义设计方案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Have you experienced any of the following things? How did you feel? How does the writer feel about them?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tian</dc:creator>
  <cp:lastModifiedBy>ma xiaojie</cp:lastModifiedBy>
  <cp:revision>65</cp:revision>
  <dcterms:created xsi:type="dcterms:W3CDTF">2019-06-27T08:44:00Z</dcterms:created>
  <dcterms:modified xsi:type="dcterms:W3CDTF">2022-10-28T06:50:30Z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</Properties>
</file>