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7"/>
  </p:notesMasterIdLst>
  <p:sldIdLst>
    <p:sldId id="256" r:id="rId4"/>
    <p:sldId id="499" r:id="rId5"/>
    <p:sldId id="500" r:id="rId6"/>
    <p:sldId id="583" r:id="rId8"/>
    <p:sldId id="584" r:id="rId9"/>
    <p:sldId id="581" r:id="rId10"/>
    <p:sldId id="507" r:id="rId11"/>
    <p:sldId id="509" r:id="rId12"/>
    <p:sldId id="510" r:id="rId13"/>
    <p:sldId id="511" r:id="rId14"/>
    <p:sldId id="512" r:id="rId15"/>
    <p:sldId id="513" r:id="rId16"/>
    <p:sldId id="514" r:id="rId17"/>
    <p:sldId id="515" r:id="rId18"/>
    <p:sldId id="522" r:id="rId19"/>
    <p:sldId id="517" r:id="rId20"/>
    <p:sldId id="518" r:id="rId21"/>
    <p:sldId id="519" r:id="rId22"/>
    <p:sldId id="520" r:id="rId23"/>
    <p:sldId id="523" r:id="rId24"/>
    <p:sldId id="504" r:id="rId25"/>
    <p:sldId id="505" r:id="rId26"/>
    <p:sldId id="526" r:id="rId27"/>
    <p:sldId id="524" r:id="rId28"/>
    <p:sldId id="577" r:id="rId29"/>
    <p:sldId id="527" r:id="rId30"/>
    <p:sldId id="528" r:id="rId31"/>
    <p:sldId id="529" r:id="rId32"/>
    <p:sldId id="506" r:id="rId33"/>
    <p:sldId id="530" r:id="rId34"/>
    <p:sldId id="531" r:id="rId35"/>
    <p:sldId id="532" r:id="rId36"/>
    <p:sldId id="533" r:id="rId37"/>
    <p:sldId id="582" r:id="rId38"/>
    <p:sldId id="579" r:id="rId39"/>
    <p:sldId id="455" r:id="rId40"/>
    <p:sldId id="580" r:id="rId41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1" autoAdjust="0"/>
    <p:restoredTop sz="94776" autoAdjust="0"/>
  </p:normalViewPr>
  <p:slideViewPr>
    <p:cSldViewPr>
      <p:cViewPr>
        <p:scale>
          <a:sx n="100" d="100"/>
          <a:sy n="100" d="100"/>
        </p:scale>
        <p:origin x="-312" y="-72"/>
      </p:cViewPr>
      <p:guideLst>
        <p:guide orient="horz" pos="1664"/>
        <p:guide pos="290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25000"/>
              </a:lnSpc>
              <a:defRPr sz="1200" b="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lnSpc>
                <a:spcPct val="125000"/>
              </a:lnSpc>
              <a:defRPr sz="1200" b="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8068" name="幻灯片图像占位符 4099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533" y="685800"/>
            <a:ext cx="6094934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0421" name="文本占位符 4100"/>
          <p:cNvSpPr>
            <a:spLocks noGrp="1" noRot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lnSpc>
                <a:spcPct val="125000"/>
              </a:lnSpc>
              <a:defRPr sz="1200" b="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25000"/>
              </a:lnSpc>
              <a:defRPr sz="1200" b="0" smtClean="0"/>
            </a:lvl1pPr>
          </a:lstStyle>
          <a:p>
            <a:pPr>
              <a:defRPr/>
            </a:pPr>
            <a:fld id="{CFA626A7-BD27-43D9-99E1-F7C3ADBFEA5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593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313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033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753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3765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3765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3765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3765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4113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8194" name="文本占位符 4114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</p:spPr>
        <p:txBody>
          <a:bodyPr anchor="t"/>
          <a:lstStyle/>
          <a:p>
            <a:pPr lvl="0" indent="0"/>
            <a:endParaRPr lang="zh-CN" altLang="x-none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矩形 4281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94210" name="文本占位符 428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</p:spPr>
        <p:txBody>
          <a:bodyPr anchor="t"/>
          <a:lstStyle/>
          <a:p>
            <a:pPr lvl="0" indent="0"/>
            <a:endParaRPr lang="zh-CN" altLang="x-none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矩形 4285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96258" name="文本占位符 4286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</p:spPr>
        <p:txBody>
          <a:bodyPr anchor="t"/>
          <a:lstStyle/>
          <a:p>
            <a:pPr lvl="0" indent="0"/>
            <a:endParaRPr lang="zh-CN" altLang="x-none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4113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8194" name="文本占位符 4114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</p:spPr>
        <p:txBody>
          <a:bodyPr anchor="t"/>
          <a:lstStyle/>
          <a:p>
            <a:pPr lvl="0" indent="0"/>
            <a:endParaRPr lang="zh-CN" altLang="x-none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4113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8194" name="文本占位符 4114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</p:spPr>
        <p:txBody>
          <a:bodyPr anchor="t"/>
          <a:lstStyle/>
          <a:p>
            <a:pPr lvl="0" indent="0"/>
            <a:endParaRPr lang="zh-CN" altLang="x-none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4141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22530" name="文本占位符 4142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</p:spPr>
        <p:txBody>
          <a:bodyPr anchor="t"/>
          <a:lstStyle/>
          <a:p>
            <a:pPr lvl="0" indent="0"/>
            <a:endParaRPr lang="zh-CN" altLang="x-none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矩形 4229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67586" name="文本占位符 4230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</p:spPr>
        <p:txBody>
          <a:bodyPr anchor="t"/>
          <a:lstStyle/>
          <a:p>
            <a:pPr lvl="0" indent="0"/>
            <a:endParaRPr lang="zh-CN" altLang="x-none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矩形 4233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69634" name="文本占位符 4234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</p:spPr>
        <p:txBody>
          <a:bodyPr anchor="t"/>
          <a:lstStyle/>
          <a:p>
            <a:pPr lvl="0" indent="0"/>
            <a:endParaRPr lang="zh-CN" altLang="x-none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矩形 4273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90114" name="文本占位符 4274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</p:spPr>
        <p:txBody>
          <a:bodyPr anchor="t"/>
          <a:lstStyle/>
          <a:p>
            <a:pPr lvl="0" indent="0"/>
            <a:endParaRPr lang="zh-CN" altLang="x-none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矩形 4277"/>
          <p:cNvSpPr>
            <a:spLocks noGrp="1" noRot="1" noChangeAspect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92162" name="文本占位符 4278"/>
          <p:cNvSpPr>
            <a:spLocks noGrp="1"/>
          </p:cNvSpPr>
          <p:nvPr>
            <p:ph type="body"/>
          </p:nvPr>
        </p:nvSpPr>
        <p:spPr>
          <a:xfrm>
            <a:off x="0" y="0"/>
            <a:ext cx="0" cy="0"/>
          </a:xfrm>
        </p:spPr>
        <p:txBody>
          <a:bodyPr anchor="t"/>
          <a:lstStyle/>
          <a:p>
            <a:pPr lvl="0" indent="0"/>
            <a:endParaRPr lang="zh-CN" altLang="x-none">
              <a:ea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159"/>
            <a:ext cx="8229600" cy="858000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1201"/>
            <a:ext cx="8229600" cy="3397442"/>
          </a:xfrm>
          <a:prstGeom prst="rect">
            <a:avLst/>
          </a:prstGeom>
        </p:spPr>
        <p:txBody>
          <a:bodyPr lIns="121917" tIns="60958" rIns="121917" bIns="60958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91642"/>
            <a:ext cx="2133600" cy="357231"/>
          </a:xfrm>
          <a:prstGeom prst="rect">
            <a:avLst/>
          </a:prstGeom>
        </p:spPr>
        <p:txBody>
          <a:bodyPr lIns="121917" tIns="60958" rIns="121917" bIns="60958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91642"/>
            <a:ext cx="2895600" cy="357231"/>
          </a:xfrm>
          <a:prstGeom prst="rect">
            <a:avLst/>
          </a:prstGeom>
        </p:spPr>
        <p:txBody>
          <a:bodyPr lIns="121917" tIns="60958" rIns="121917" bIns="60958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91642"/>
            <a:ext cx="2133600" cy="357231"/>
          </a:xfrm>
          <a:prstGeom prst="rect">
            <a:avLst/>
          </a:prstGeom>
        </p:spPr>
        <p:txBody>
          <a:bodyPr vert="horz" wrap="square" lIns="121917" tIns="60958" rIns="121917" bIns="60958" numCol="1" anchor="t" anchorCtr="0" compatLnSpc="1"/>
          <a:lstStyle>
            <a:lvl1pPr>
              <a:lnSpc>
                <a:spcPct val="125000"/>
              </a:lnSpc>
              <a:defRPr sz="43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D23166F-03CD-4B1D-BD4C-2D1F1F90E3F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九年级第一单元02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-3175" y="1270"/>
            <a:ext cx="9144000" cy="5144655"/>
          </a:xfrm>
          <a:prstGeom prst="rect">
            <a:avLst/>
          </a:prstGeom>
        </p:spPr>
      </p:pic>
      <p:pic>
        <p:nvPicPr>
          <p:cNvPr id="4" name="图片 3" descr="初中七彩图标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-3175" y="7992"/>
            <a:ext cx="2061760" cy="357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</a:t>
            </a:r>
            <a:r>
              <a:rPr lang="en-US" altLang="zh-CN" sz="1535" b="1" dirty="0" smtClean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9  SECTION </a:t>
            </a:r>
            <a:r>
              <a:rPr lang="en-US" altLang="zh-CN" sz="153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A</a:t>
            </a:r>
            <a:r>
              <a:rPr lang="zh-CN" altLang="zh-CN" sz="1725" b="1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b="1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九年级第一单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635"/>
            <a:ext cx="9144000" cy="5144928"/>
          </a:xfrm>
          <a:prstGeom prst="rect">
            <a:avLst/>
          </a:prstGeom>
        </p:spPr>
      </p:pic>
      <p:sp>
        <p:nvSpPr>
          <p:cNvPr id="10" name="TextBox 1"/>
          <p:cNvSpPr txBox="1"/>
          <p:nvPr/>
        </p:nvSpPr>
        <p:spPr>
          <a:xfrm>
            <a:off x="1862356" y="2278999"/>
            <a:ext cx="5112826" cy="113069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455" b="1" i="0" u="none" strike="noStrike" kern="1200" cap="none" spc="0" normalizeH="0" baseline="0" noProof="0" dirty="0">
              <a:ln>
                <a:noFill/>
              </a:ln>
              <a:solidFill>
                <a:srgbClr val="EBBE0D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5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 Bayan"/>
                <a:ea typeface="华康勘亭流W9(P)" panose="03000900000000000000" charset="-122"/>
                <a:cs typeface="Calibri" panose="020F0502020204030204" pitchFamily="34" charset="0"/>
              </a:rPr>
              <a:t> Section </a:t>
            </a:r>
            <a:r>
              <a:rPr lang="en-US" altLang="zh-CN" sz="25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 Bayan"/>
                <a:ea typeface="华康勘亭流W9(P)" panose="03000900000000000000" charset="-122"/>
                <a:cs typeface="Calibri" panose="020F0502020204030204" pitchFamily="34" charset="0"/>
              </a:rPr>
              <a:t>A Grammar Focus-4c</a:t>
            </a:r>
            <a:endParaRPr lang="en-US" altLang="zh-CN" sz="25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 Bayan"/>
              <a:ea typeface="华康勘亭流W9(P)" panose="03000900000000000000" charset="-122"/>
              <a:cs typeface="Calibri" panose="020F0502020204030204" pitchFamily="34" charset="0"/>
            </a:endParaRPr>
          </a:p>
        </p:txBody>
      </p:sp>
      <p:pic>
        <p:nvPicPr>
          <p:cNvPr id="7" name="图片 6" descr="初中七彩图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5872" y="61585"/>
            <a:ext cx="1426936" cy="57613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2"/>
          <p:cNvSpPr txBox="1"/>
          <p:nvPr/>
        </p:nvSpPr>
        <p:spPr>
          <a:xfrm>
            <a:off x="1346002" y="1425593"/>
            <a:ext cx="58864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rgbClr val="FF3300"/>
              </a:solidFill>
              <a:latin typeface="Lucida Calligraphy" panose="03010101010101010101" pitchFamily="66" charset="0"/>
              <a:ea typeface="宋体" panose="02010600030101010101" pitchFamily="2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1507927" y="1169686"/>
            <a:ext cx="4589860" cy="80156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This is a dream.</a:t>
            </a:r>
            <a:endParaRPr lang="en-US" altLang="zh-CN" sz="2400" b="1" dirty="0">
              <a:solidFill>
                <a:srgbClr val="00206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dream will never come true.</a:t>
            </a:r>
            <a:endParaRPr lang="en-US" altLang="zh-CN" sz="2400" b="1" dirty="0">
              <a:solidFill>
                <a:srgbClr val="00206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64" name="AutoShape 4"/>
          <p:cNvSpPr/>
          <p:nvPr/>
        </p:nvSpPr>
        <p:spPr>
          <a:xfrm>
            <a:off x="1346002" y="1238268"/>
            <a:ext cx="161925" cy="647700"/>
          </a:xfrm>
          <a:prstGeom prst="leftBrace">
            <a:avLst>
              <a:gd name="adj1" fmla="val 3327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Line 5"/>
          <p:cNvSpPr/>
          <p:nvPr/>
        </p:nvSpPr>
        <p:spPr>
          <a:xfrm>
            <a:off x="1066892" y="2190760"/>
            <a:ext cx="40481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366" name="Text Box 6"/>
          <p:cNvSpPr txBox="1"/>
          <p:nvPr/>
        </p:nvSpPr>
        <p:spPr>
          <a:xfrm>
            <a:off x="1547813" y="1957689"/>
            <a:ext cx="721507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This is a dream </a:t>
            </a:r>
            <a:r>
              <a:rPr lang="en-US" altLang="zh-CN" sz="2400" b="1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which/that</a:t>
            </a: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will never come true.</a:t>
            </a:r>
            <a:endParaRPr lang="en-US" altLang="zh-CN" sz="2400" b="1" dirty="0">
              <a:solidFill>
                <a:srgbClr val="00206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67" name="AutoShape 7"/>
          <p:cNvSpPr/>
          <p:nvPr/>
        </p:nvSpPr>
        <p:spPr>
          <a:xfrm>
            <a:off x="1295486" y="2533634"/>
            <a:ext cx="216694" cy="647700"/>
          </a:xfrm>
          <a:prstGeom prst="leftBrace">
            <a:avLst>
              <a:gd name="adj1" fmla="val 248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Line 8"/>
          <p:cNvSpPr/>
          <p:nvPr/>
        </p:nvSpPr>
        <p:spPr>
          <a:xfrm>
            <a:off x="1103114" y="3450526"/>
            <a:ext cx="378619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369" name="Text Box 9"/>
          <p:cNvSpPr txBox="1"/>
          <p:nvPr/>
        </p:nvSpPr>
        <p:spPr>
          <a:xfrm>
            <a:off x="1616274" y="2532164"/>
            <a:ext cx="4589859" cy="80156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dog has been found.</a:t>
            </a:r>
            <a:endParaRPr lang="en-US" altLang="zh-CN" sz="2400" b="1" dirty="0">
              <a:solidFill>
                <a:srgbClr val="00206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dog was lost.</a:t>
            </a:r>
            <a:endParaRPr lang="en-US" altLang="zh-CN" sz="2400" b="1" dirty="0">
              <a:solidFill>
                <a:srgbClr val="00206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0" name="Text Box 10"/>
          <p:cNvSpPr txBox="1"/>
          <p:nvPr/>
        </p:nvSpPr>
        <p:spPr>
          <a:xfrm>
            <a:off x="1561505" y="3233832"/>
            <a:ext cx="54006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dog </a:t>
            </a:r>
            <a:r>
              <a:rPr lang="en-US" altLang="zh-CN" sz="2400" b="1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was lost has been found.</a:t>
            </a:r>
            <a:endParaRPr lang="en-US" altLang="zh-CN" sz="2400" b="1" dirty="0">
              <a:solidFill>
                <a:srgbClr val="00206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1" name="Text Box 11"/>
          <p:cNvSpPr txBox="1"/>
          <p:nvPr/>
        </p:nvSpPr>
        <p:spPr>
          <a:xfrm>
            <a:off x="1103114" y="3714720"/>
            <a:ext cx="6993731" cy="1237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2060"/>
                </a:solidFill>
                <a:cs typeface="Times New Roman" panose="02020603050405020304" pitchFamily="18" charset="0"/>
              </a:rPr>
              <a:t>例句：</a:t>
            </a:r>
            <a:endParaRPr lang="en-US" altLang="zh-CN" sz="24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 This is the house </a:t>
            </a:r>
            <a:r>
              <a:rPr lang="en-US" altLang="zh-CN" sz="2400" b="1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for sale.</a:t>
            </a:r>
            <a:endParaRPr lang="en-US" altLang="zh-CN" sz="2400" b="1" dirty="0">
              <a:solidFill>
                <a:srgbClr val="00206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 The book </a:t>
            </a:r>
            <a:r>
              <a:rPr lang="en-US" altLang="zh-CN" sz="2400" b="1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 is lying on the floor </a:t>
            </a: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mine.</a:t>
            </a:r>
            <a:endParaRPr lang="en-US" altLang="zh-CN" sz="2400" b="1" dirty="0">
              <a:solidFill>
                <a:srgbClr val="00206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2" name="Text Box 12"/>
          <p:cNvSpPr txBox="1"/>
          <p:nvPr/>
        </p:nvSpPr>
        <p:spPr>
          <a:xfrm>
            <a:off x="572511" y="560450"/>
            <a:ext cx="49900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which / that </a:t>
            </a:r>
            <a:r>
              <a:rPr lang="zh-CN" altLang="en-US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作主语</a:t>
            </a:r>
            <a:r>
              <a:rPr lang="en-US" altLang="zh-CN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  </a:t>
            </a:r>
            <a:r>
              <a:rPr lang="en-US" altLang="zh-CN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zh-CN" altLang="en-US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不能省</a:t>
            </a:r>
            <a:r>
              <a:rPr lang="en-US" altLang="zh-CN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endParaRPr lang="en-US" altLang="zh-CN" sz="2800" b="1" dirty="0">
              <a:solidFill>
                <a:srgbClr val="FF3300"/>
              </a:solidFill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5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5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6" grpId="0"/>
      <p:bldP spid="15367" grpId="0" animBg="1"/>
      <p:bldP spid="153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/>
          <p:nvPr/>
        </p:nvSpPr>
        <p:spPr>
          <a:xfrm>
            <a:off x="998696" y="684147"/>
            <a:ext cx="6103144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which / that  </a:t>
            </a:r>
            <a:r>
              <a:rPr lang="zh-CN" altLang="en-US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作宾语</a:t>
            </a:r>
            <a:r>
              <a:rPr lang="zh-CN" altLang="en-US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（</a:t>
            </a:r>
            <a:r>
              <a:rPr lang="zh-CN" altLang="en-US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可省略）</a:t>
            </a:r>
            <a:endParaRPr lang="zh-CN" altLang="en-US" sz="2800" b="1" dirty="0">
              <a:solidFill>
                <a:srgbClr val="FF330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387" name="AutoShape 3"/>
          <p:cNvSpPr/>
          <p:nvPr/>
        </p:nvSpPr>
        <p:spPr>
          <a:xfrm>
            <a:off x="1205389" y="1352582"/>
            <a:ext cx="161925" cy="539354"/>
          </a:xfrm>
          <a:prstGeom prst="leftBrace">
            <a:avLst>
              <a:gd name="adj1" fmla="val 27711"/>
              <a:gd name="adj2" fmla="val 50000"/>
            </a:avLst>
          </a:prstGeom>
          <a:noFill/>
          <a:ln w="38100" cap="flat" cmpd="sng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1439466" y="1207367"/>
            <a:ext cx="4319588" cy="83099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This is the card.</a:t>
            </a:r>
            <a:endParaRPr lang="en-US" altLang="zh-CN" sz="2400" b="1" dirty="0">
              <a:solidFill>
                <a:srgbClr val="00206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I’ve just received the card.</a:t>
            </a:r>
            <a:endParaRPr lang="en-US" altLang="zh-CN" sz="2400" b="1" dirty="0">
              <a:solidFill>
                <a:srgbClr val="00206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389" name="Line 5"/>
          <p:cNvSpPr/>
          <p:nvPr/>
        </p:nvSpPr>
        <p:spPr>
          <a:xfrm>
            <a:off x="998696" y="2233825"/>
            <a:ext cx="378619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6390" name="Text Box 6"/>
          <p:cNvSpPr txBox="1"/>
          <p:nvPr/>
        </p:nvSpPr>
        <p:spPr>
          <a:xfrm>
            <a:off x="1439466" y="2060946"/>
            <a:ext cx="702111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This is the card </a:t>
            </a:r>
            <a:r>
              <a:rPr lang="en-US" altLang="zh-CN" sz="2400" b="1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FF33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 / that ) I’ve just received.</a:t>
            </a:r>
            <a:endParaRPr lang="en-US" altLang="zh-CN" sz="2400" b="1" dirty="0">
              <a:solidFill>
                <a:srgbClr val="FF33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1205150" y="2647948"/>
            <a:ext cx="6948155" cy="212365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例句：</a:t>
            </a:r>
            <a:endParaRPr lang="en-US" altLang="zh-CN" sz="24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 This is the mistake </a:t>
            </a:r>
            <a:r>
              <a:rPr lang="en-US" altLang="zh-CN" sz="2400" b="1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FF33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 /that)  I always make.</a:t>
            </a:r>
            <a:endParaRPr lang="en-US" altLang="zh-CN" sz="2400" b="1" dirty="0">
              <a:solidFill>
                <a:srgbClr val="FF33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2060"/>
                </a:solidFill>
                <a:cs typeface="Times New Roman" panose="02020603050405020304" pitchFamily="18" charset="0"/>
              </a:rPr>
              <a:t>2. </a:t>
            </a: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still keep the letters </a:t>
            </a:r>
            <a:r>
              <a:rPr lang="en-US" altLang="zh-CN" sz="2400" b="1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FF33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which) she wrote to me.</a:t>
            </a:r>
            <a:endParaRPr lang="en-US" altLang="zh-CN" sz="2400" b="1" dirty="0">
              <a:solidFill>
                <a:srgbClr val="FF33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2060"/>
                </a:solidFill>
                <a:cs typeface="Times New Roman" panose="02020603050405020304" pitchFamily="18" charset="0"/>
              </a:rPr>
              <a:t>3. </a:t>
            </a:r>
            <a:r>
              <a:rPr lang="en-US" altLang="zh-CN" sz="2400" b="1" dirty="0">
                <a:solidFill>
                  <a:srgbClr val="00206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lost the pen </a:t>
            </a:r>
            <a:r>
              <a:rPr lang="en-US" altLang="zh-CN" sz="2400" b="1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FF33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which) my father bought me.</a:t>
            </a:r>
            <a:endParaRPr lang="en-US" altLang="zh-CN" sz="2400" b="1" dirty="0">
              <a:solidFill>
                <a:srgbClr val="FF33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/>
          <p:nvPr/>
        </p:nvSpPr>
        <p:spPr>
          <a:xfrm>
            <a:off x="914496" y="1037064"/>
            <a:ext cx="7238810" cy="26776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cs typeface="Times New Roman" panose="02020603050405020304" pitchFamily="18" charset="0"/>
              </a:rPr>
              <a:t>关系代词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who, that, whom</a:t>
            </a:r>
            <a:r>
              <a:rPr lang="zh-CN" altLang="en-US" sz="2800" b="1" dirty="0">
                <a:cs typeface="Times New Roman" panose="02020603050405020304" pitchFamily="18" charset="0"/>
              </a:rPr>
              <a:t>引导的定语从句</a:t>
            </a:r>
            <a:r>
              <a:rPr lang="en-US" altLang="zh-CN" sz="2800" b="1" dirty="0">
                <a:cs typeface="Times New Roman" panose="02020603050405020304" pitchFamily="18" charset="0"/>
              </a:rPr>
              <a:t>:</a:t>
            </a:r>
            <a:endParaRPr lang="en-US" altLang="zh-CN" sz="28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cs typeface="Times New Roman" panose="02020603050405020304" pitchFamily="18" charset="0"/>
              </a:rPr>
              <a:t>如果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先行词</a:t>
            </a:r>
            <a:r>
              <a:rPr lang="zh-CN" altLang="en-US" sz="2800" b="1" dirty="0">
                <a:cs typeface="Times New Roman" panose="02020603050405020304" pitchFamily="18" charset="0"/>
              </a:rPr>
              <a:t>是表示人的名词或代词，关系代词应用</a:t>
            </a:r>
            <a:r>
              <a:rPr lang="en-US" altLang="zh-CN" sz="2800" b="1" dirty="0">
                <a:cs typeface="Times New Roman" panose="02020603050405020304" pitchFamily="18" charset="0"/>
              </a:rPr>
              <a:t>who, that   (</a:t>
            </a:r>
            <a:r>
              <a:rPr lang="zh-CN" altLang="en-US" sz="2800" b="1" dirty="0">
                <a:cs typeface="Times New Roman" panose="02020603050405020304" pitchFamily="18" charset="0"/>
              </a:rPr>
              <a:t>作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主语</a:t>
            </a:r>
            <a:r>
              <a:rPr lang="zh-CN" altLang="en-US" sz="2800" b="1" dirty="0">
                <a:cs typeface="Times New Roman" panose="02020603050405020304" pitchFamily="18" charset="0"/>
              </a:rPr>
              <a:t>或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宾语</a:t>
            </a:r>
            <a:r>
              <a:rPr lang="en-US" altLang="zh-CN" sz="2800" b="1" dirty="0"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cs typeface="Times New Roman" panose="02020603050405020304" pitchFamily="18" charset="0"/>
              </a:rPr>
              <a:t>whom (</a:t>
            </a:r>
            <a:r>
              <a:rPr lang="zh-CN" altLang="en-US" sz="2800" b="1" dirty="0">
                <a:cs typeface="Times New Roman" panose="02020603050405020304" pitchFamily="18" charset="0"/>
              </a:rPr>
              <a:t>作</a:t>
            </a:r>
            <a:r>
              <a:rPr lang="zh-C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宾语</a:t>
            </a:r>
            <a:r>
              <a:rPr lang="en-US" altLang="zh-CN" sz="2800" b="1" dirty="0"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/>
          <p:nvPr/>
        </p:nvSpPr>
        <p:spPr>
          <a:xfrm>
            <a:off x="900880" y="676966"/>
            <a:ext cx="51950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cs typeface="Times New Roman" panose="02020603050405020304" pitchFamily="18" charset="0"/>
              </a:rPr>
              <a:t>who / that  </a:t>
            </a:r>
            <a:r>
              <a:rPr lang="zh-CN" altLang="en-US" sz="2800" b="1" dirty="0">
                <a:solidFill>
                  <a:srgbClr val="FF3300"/>
                </a:solidFill>
                <a:cs typeface="Times New Roman" panose="02020603050405020304" pitchFamily="18" charset="0"/>
              </a:rPr>
              <a:t>作主语  </a:t>
            </a:r>
            <a:r>
              <a:rPr lang="en-US" altLang="zh-CN" sz="2800" b="1" dirty="0">
                <a:solidFill>
                  <a:srgbClr val="FF3300"/>
                </a:solidFill>
                <a:cs typeface="Times New Roman" panose="02020603050405020304" pitchFamily="18" charset="0"/>
              </a:rPr>
              <a:t> (</a:t>
            </a:r>
            <a:r>
              <a:rPr lang="zh-CN" altLang="en-US" sz="2800" b="1" dirty="0">
                <a:solidFill>
                  <a:srgbClr val="FF3300"/>
                </a:solidFill>
                <a:cs typeface="Times New Roman" panose="02020603050405020304" pitchFamily="18" charset="0"/>
              </a:rPr>
              <a:t>不能省</a:t>
            </a:r>
            <a:r>
              <a:rPr lang="en-US" altLang="zh-CN" sz="2800" b="1" dirty="0">
                <a:solidFill>
                  <a:srgbClr val="FF3300"/>
                </a:solidFill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solidFill>
                <a:srgbClr val="FF3300"/>
              </a:solidFill>
              <a:cs typeface="Times New Roman" panose="02020603050405020304" pitchFamily="18" charset="0"/>
            </a:endParaRPr>
          </a:p>
        </p:txBody>
      </p:sp>
      <p:sp>
        <p:nvSpPr>
          <p:cNvPr id="18435" name="AutoShape 3"/>
          <p:cNvSpPr/>
          <p:nvPr/>
        </p:nvSpPr>
        <p:spPr>
          <a:xfrm>
            <a:off x="1143090" y="1346614"/>
            <a:ext cx="108347" cy="539354"/>
          </a:xfrm>
          <a:prstGeom prst="leftBrace">
            <a:avLst>
              <a:gd name="adj1" fmla="val 4141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1487950" y="1200186"/>
            <a:ext cx="6345079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66FF"/>
                </a:solidFill>
                <a:cs typeface="Times New Roman" panose="02020603050405020304" pitchFamily="18" charset="0"/>
              </a:rPr>
              <a:t>This is the film star.</a:t>
            </a:r>
            <a:endParaRPr lang="en-US" altLang="zh-CN" sz="2400" b="1" dirty="0">
              <a:solidFill>
                <a:srgbClr val="0066FF"/>
              </a:solidFill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66FF"/>
                </a:solidFill>
                <a:cs typeface="Times New Roman" panose="02020603050405020304" pitchFamily="18" charset="0"/>
              </a:rPr>
              <a:t>The film star is very popular in China.</a:t>
            </a:r>
            <a:endParaRPr lang="en-US" altLang="zh-CN" sz="2400" b="1" dirty="0">
              <a:solidFill>
                <a:srgbClr val="0066FF"/>
              </a:solidFill>
              <a:cs typeface="Times New Roman" panose="02020603050405020304" pitchFamily="18" charset="0"/>
            </a:endParaRPr>
          </a:p>
        </p:txBody>
      </p:sp>
      <p:sp>
        <p:nvSpPr>
          <p:cNvPr id="18437" name="Line 5"/>
          <p:cNvSpPr/>
          <p:nvPr/>
        </p:nvSpPr>
        <p:spPr>
          <a:xfrm flipV="1">
            <a:off x="914496" y="2495552"/>
            <a:ext cx="51316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8438" name="Text Box 6"/>
          <p:cNvSpPr txBox="1"/>
          <p:nvPr/>
        </p:nvSpPr>
        <p:spPr>
          <a:xfrm>
            <a:off x="1488189" y="2038364"/>
            <a:ext cx="6588919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66FF"/>
                </a:solidFill>
                <a:cs typeface="Times New Roman" panose="02020603050405020304" pitchFamily="18" charset="0"/>
              </a:rPr>
              <a:t>This is the film star</a:t>
            </a:r>
            <a:r>
              <a:rPr lang="en-US" altLang="zh-CN" sz="2400" b="1" dirty="0">
                <a:solidFill>
                  <a:srgbClr val="FF3300"/>
                </a:solidFill>
                <a:cs typeface="Times New Roman" panose="02020603050405020304" pitchFamily="18" charset="0"/>
              </a:rPr>
              <a:t> who is very popular in China.   (</a:t>
            </a:r>
            <a:r>
              <a:rPr lang="zh-CN" altLang="en-US" sz="2400" b="1" dirty="0">
                <a:solidFill>
                  <a:srgbClr val="FF3300"/>
                </a:solidFill>
                <a:cs typeface="Times New Roman" panose="02020603050405020304" pitchFamily="18" charset="0"/>
              </a:rPr>
              <a:t>作主语</a:t>
            </a:r>
            <a:r>
              <a:rPr lang="en-US" altLang="zh-CN" sz="2400" b="1" dirty="0">
                <a:solidFill>
                  <a:srgbClr val="FF3300"/>
                </a:solidFill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3300"/>
              </a:solidFill>
              <a:cs typeface="Times New Roman" panose="02020603050405020304" pitchFamily="18" charset="0"/>
            </a:endParaRPr>
          </a:p>
        </p:txBody>
      </p:sp>
      <p:sp>
        <p:nvSpPr>
          <p:cNvPr id="18439" name="Text Box 7"/>
          <p:cNvSpPr txBox="1"/>
          <p:nvPr/>
        </p:nvSpPr>
        <p:spPr>
          <a:xfrm>
            <a:off x="843826" y="2868309"/>
            <a:ext cx="7772196" cy="193899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rgbClr val="0066FF"/>
                </a:solidFill>
                <a:cs typeface="Times New Roman" panose="02020603050405020304" pitchFamily="18" charset="0"/>
              </a:rPr>
              <a:t>例句：</a:t>
            </a:r>
            <a:endParaRPr lang="en-US" altLang="zh-CN" sz="2400" dirty="0">
              <a:solidFill>
                <a:srgbClr val="0066FF"/>
              </a:solidFill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66FF"/>
                </a:solidFill>
                <a:cs typeface="Times New Roman" panose="02020603050405020304" pitchFamily="18" charset="0"/>
              </a:rPr>
              <a:t>1. The boy</a:t>
            </a:r>
            <a:r>
              <a:rPr lang="en-US" altLang="zh-CN" sz="2400" b="1" dirty="0">
                <a:solidFill>
                  <a:srgbClr val="FF3300"/>
                </a:solidFill>
                <a:cs typeface="Times New Roman" panose="02020603050405020304" pitchFamily="18" charset="0"/>
              </a:rPr>
              <a:t> who broke the window </a:t>
            </a:r>
            <a:r>
              <a:rPr lang="en-US" altLang="zh-CN" sz="2400" b="1" dirty="0">
                <a:solidFill>
                  <a:srgbClr val="0066FF"/>
                </a:solidFill>
                <a:cs typeface="Times New Roman" panose="02020603050405020304" pitchFamily="18" charset="0"/>
              </a:rPr>
              <a:t>is called Roy.</a:t>
            </a:r>
            <a:endParaRPr lang="en-US" altLang="zh-CN" sz="2400" b="1" dirty="0">
              <a:solidFill>
                <a:srgbClr val="0066FF"/>
              </a:solidFill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2400" dirty="0">
                <a:solidFill>
                  <a:srgbClr val="0066FF"/>
                </a:solidFill>
                <a:cs typeface="Times New Roman" panose="02020603050405020304" pitchFamily="18" charset="0"/>
              </a:rPr>
              <a:t>2. </a:t>
            </a:r>
            <a:r>
              <a:rPr lang="en-US" altLang="zh-CN" sz="2400" b="1" dirty="0">
                <a:solidFill>
                  <a:srgbClr val="0066FF"/>
                </a:solidFill>
                <a:cs typeface="Times New Roman" panose="02020603050405020304" pitchFamily="18" charset="0"/>
              </a:rPr>
              <a:t>Do you know the man </a:t>
            </a:r>
            <a:r>
              <a:rPr lang="en-US" altLang="zh-CN" sz="2400" b="1" dirty="0">
                <a:solidFill>
                  <a:srgbClr val="FF3300"/>
                </a:solidFill>
                <a:cs typeface="Times New Roman" panose="02020603050405020304" pitchFamily="18" charset="0"/>
              </a:rPr>
              <a:t>who spoke at the meeting</a:t>
            </a:r>
            <a:endParaRPr lang="en-US" altLang="zh-CN" sz="2400" b="1" dirty="0">
              <a:solidFill>
                <a:srgbClr val="FF3300"/>
              </a:solidFill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2400" dirty="0">
                <a:solidFill>
                  <a:srgbClr val="FF3300"/>
                </a:solidFill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solidFill>
                  <a:srgbClr val="FF3300"/>
                </a:solidFill>
                <a:cs typeface="Times New Roman" panose="02020603050405020304" pitchFamily="18" charset="0"/>
              </a:rPr>
              <a:t>yesterday?</a:t>
            </a:r>
            <a:endParaRPr lang="en-US" altLang="zh-CN" sz="2400" b="1" dirty="0">
              <a:solidFill>
                <a:srgbClr val="FF3300"/>
              </a:solidFill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3. The girl </a:t>
            </a:r>
            <a:r>
              <a:rPr lang="en-US" altLang="zh-CN" sz="2400" b="1" dirty="0">
                <a:solidFill>
                  <a:srgbClr val="FF3300"/>
                </a:solidFill>
                <a:cs typeface="Times New Roman" panose="02020603050405020304" pitchFamily="18" charset="0"/>
              </a:rPr>
              <a:t>who is watering the flowers</a:t>
            </a:r>
            <a:r>
              <a:rPr lang="en-US" altLang="zh-CN" sz="2400" b="1" dirty="0">
                <a:solidFill>
                  <a:schemeClr val="hlink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is my cousin.</a:t>
            </a:r>
            <a:endParaRPr lang="en-US" altLang="zh-CN" sz="24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/>
          <p:nvPr/>
        </p:nvSpPr>
        <p:spPr>
          <a:xfrm>
            <a:off x="914496" y="676966"/>
            <a:ext cx="6671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who/whom/that  </a:t>
            </a:r>
            <a:r>
              <a:rPr lang="zh-CN" altLang="en-US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作宾语  </a:t>
            </a:r>
            <a:r>
              <a:rPr lang="en-US" altLang="zh-CN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可省略</a:t>
            </a:r>
            <a:r>
              <a:rPr lang="en-US" altLang="zh-CN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solidFill>
                <a:srgbClr val="FF330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459" name="AutoShape 3"/>
          <p:cNvSpPr/>
          <p:nvPr/>
        </p:nvSpPr>
        <p:spPr>
          <a:xfrm>
            <a:off x="1143090" y="1421622"/>
            <a:ext cx="161925" cy="540544"/>
          </a:xfrm>
          <a:prstGeom prst="leftBrace">
            <a:avLst>
              <a:gd name="adj1" fmla="val 2777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1487263" y="1283565"/>
            <a:ext cx="6048375" cy="83099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The man is a famous writer.</a:t>
            </a:r>
            <a:endParaRPr lang="en-US" altLang="zh-CN" sz="24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He described the man just now.</a:t>
            </a:r>
            <a:endParaRPr lang="en-US" altLang="zh-CN" sz="24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19461" name="Line 5"/>
          <p:cNvSpPr/>
          <p:nvPr/>
        </p:nvSpPr>
        <p:spPr>
          <a:xfrm>
            <a:off x="1066892" y="2495552"/>
            <a:ext cx="378619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9462" name="Text Box 6"/>
          <p:cNvSpPr txBox="1"/>
          <p:nvPr/>
        </p:nvSpPr>
        <p:spPr>
          <a:xfrm>
            <a:off x="1447882" y="2122795"/>
            <a:ext cx="6291263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The man </a:t>
            </a:r>
            <a:r>
              <a:rPr lang="en-US" altLang="zh-CN" sz="2400" b="1" dirty="0">
                <a:solidFill>
                  <a:srgbClr val="FF3300"/>
                </a:solidFill>
                <a:cs typeface="Times New Roman" panose="02020603050405020304" pitchFamily="18" charset="0"/>
              </a:rPr>
              <a:t>( who/ whom/ that ) he described just now </a:t>
            </a: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is a famous writer.  </a:t>
            </a:r>
            <a:r>
              <a:rPr lang="en-US" altLang="zh-CN" sz="2400" b="1" dirty="0">
                <a:solidFill>
                  <a:srgbClr val="FF3300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3300"/>
                </a:solidFill>
                <a:cs typeface="Times New Roman" panose="02020603050405020304" pitchFamily="18" charset="0"/>
              </a:rPr>
              <a:t>作宾语）</a:t>
            </a:r>
            <a:endParaRPr lang="zh-CN" altLang="en-US" sz="2400" b="1" dirty="0">
              <a:solidFill>
                <a:srgbClr val="FF3300"/>
              </a:solidFill>
              <a:cs typeface="Times New Roman" panose="02020603050405020304" pitchFamily="18" charset="0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1447882" y="3181334"/>
            <a:ext cx="59102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The thief has been sent to prison.</a:t>
            </a:r>
            <a:endParaRPr lang="en-US" altLang="zh-CN" sz="24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The police caught the thief last night.  </a:t>
            </a:r>
            <a:endParaRPr lang="en-US" altLang="zh-CN" sz="24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19464" name="AutoShape 8"/>
          <p:cNvSpPr/>
          <p:nvPr/>
        </p:nvSpPr>
        <p:spPr>
          <a:xfrm>
            <a:off x="1143090" y="3272994"/>
            <a:ext cx="161925" cy="594122"/>
          </a:xfrm>
          <a:prstGeom prst="leftBrace">
            <a:avLst>
              <a:gd name="adj1" fmla="val 45619"/>
              <a:gd name="adj2" fmla="val 48397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Line 9"/>
          <p:cNvSpPr/>
          <p:nvPr/>
        </p:nvSpPr>
        <p:spPr>
          <a:xfrm flipV="1">
            <a:off x="1066892" y="4552898"/>
            <a:ext cx="458391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9466" name="Text Box 10"/>
          <p:cNvSpPr txBox="1"/>
          <p:nvPr/>
        </p:nvSpPr>
        <p:spPr>
          <a:xfrm>
            <a:off x="1656160" y="4180141"/>
            <a:ext cx="58864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The thief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FF3300"/>
                </a:solidFill>
                <a:cs typeface="Times New Roman" panose="02020603050405020304" pitchFamily="18" charset="0"/>
              </a:rPr>
              <a:t>whom) the police caught last night </a:t>
            </a: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has been sent to prison.</a:t>
            </a:r>
            <a:endParaRPr lang="en-US" altLang="zh-CN" sz="24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2" grpId="0"/>
      <p:bldP spid="19464" grpId="0" animBg="1"/>
      <p:bldP spid="194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57465" y="514404"/>
            <a:ext cx="4876673" cy="44576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定语从句</a:t>
            </a:r>
            <a:r>
              <a:rPr lang="en-US" altLang="zh-CN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——</a:t>
            </a:r>
            <a:endParaRPr lang="en-US" altLang="zh-CN" sz="2600" b="1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who, which, that!</a:t>
            </a:r>
            <a:endParaRPr lang="en-US" altLang="zh-CN" sz="2600" b="1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关系代词要记住：</a:t>
            </a:r>
            <a:endParaRPr lang="zh-CN" altLang="en-US" sz="2600" b="1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who</a:t>
            </a:r>
            <a:r>
              <a:rPr lang="zh-CN" altLang="en-US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指代人，</a:t>
            </a:r>
            <a:endParaRPr lang="zh-CN" altLang="en-US" sz="2600" b="1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which</a:t>
            </a:r>
            <a:r>
              <a:rPr lang="zh-CN" altLang="en-US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指代物，</a:t>
            </a:r>
            <a:endParaRPr lang="zh-CN" altLang="en-US" sz="2600" b="1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that</a:t>
            </a:r>
            <a:r>
              <a:rPr lang="zh-CN" altLang="en-US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把他们都代替！</a:t>
            </a:r>
            <a:endParaRPr lang="zh-CN" altLang="en-US" sz="2600" b="1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关系代词作从句主语，</a:t>
            </a:r>
            <a:endParaRPr lang="zh-CN" altLang="en-US" sz="2600" b="1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谓语动词要与先行词一致！</a:t>
            </a:r>
            <a:endParaRPr lang="zh-CN" altLang="en-US" sz="2600" b="1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关系代词作从句宾语，</a:t>
            </a:r>
            <a:endParaRPr lang="zh-CN" altLang="en-US" sz="2600" b="1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  <a:p>
            <a:pPr marL="0" lv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6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  <a:sym typeface="+mn-ea"/>
              </a:rPr>
              <a:t>省略、省略、省略！</a:t>
            </a:r>
            <a:endParaRPr lang="zh-CN" altLang="en-US" sz="2600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/>
          <p:nvPr/>
        </p:nvSpPr>
        <p:spPr>
          <a:xfrm>
            <a:off x="609704" y="514404"/>
            <a:ext cx="7317581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latinLnBrk="0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有时只能用 </a:t>
            </a:r>
            <a:r>
              <a:rPr lang="en-US" altLang="zh-CN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that , </a:t>
            </a:r>
            <a:r>
              <a:rPr lang="zh-CN" altLang="en-US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不用 </a:t>
            </a:r>
            <a:r>
              <a:rPr lang="en-US" altLang="zh-CN" sz="2800" b="1" dirty="0" smtClean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which</a:t>
            </a:r>
            <a:r>
              <a:rPr lang="zh-CN" altLang="en-US" sz="2800" b="1" dirty="0" smtClean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rgbClr val="FF330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533506" y="1047790"/>
            <a:ext cx="8002796" cy="4019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eaLnBrk="1" latinLnBrk="0" hangingPunct="1">
              <a:lnSpc>
                <a:spcPct val="110000"/>
              </a:lnSpc>
              <a:spcBef>
                <a:spcPts val="0"/>
              </a:spcBef>
              <a:buAutoNum type="arabicPeriod"/>
            </a:pPr>
            <a:r>
              <a:rPr lang="zh-CN" altLang="en-US" sz="2800" b="1" dirty="0">
                <a:solidFill>
                  <a:srgbClr val="0066FF"/>
                </a:solidFill>
                <a:cs typeface="Times New Roman" panose="02020603050405020304" pitchFamily="18" charset="0"/>
              </a:rPr>
              <a:t>当先行词是 </a:t>
            </a:r>
            <a:r>
              <a:rPr lang="en-US" altLang="zh-CN" sz="2800" b="1" dirty="0">
                <a:solidFill>
                  <a:srgbClr val="0066FF"/>
                </a:solidFill>
                <a:cs typeface="Times New Roman" panose="02020603050405020304" pitchFamily="18" charset="0"/>
              </a:rPr>
              <a:t>all, any, few, little, none, anything, everything, nothing, everybody, </a:t>
            </a:r>
            <a:r>
              <a:rPr lang="en-US" altLang="zh-CN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nobody, everyone, </a:t>
            </a:r>
            <a:r>
              <a:rPr lang="en-US" altLang="zh-CN" sz="2800" b="1" dirty="0" smtClean="0">
                <a:solidFill>
                  <a:srgbClr val="0066FF"/>
                </a:solidFill>
                <a:cs typeface="Times New Roman" panose="02020603050405020304" pitchFamily="18" charset="0"/>
              </a:rPr>
              <a:t>no </a:t>
            </a:r>
            <a:r>
              <a:rPr lang="en-US" altLang="zh-CN" sz="2800" b="1" dirty="0">
                <a:solidFill>
                  <a:srgbClr val="0066FF"/>
                </a:solidFill>
                <a:cs typeface="Times New Roman" panose="02020603050405020304" pitchFamily="18" charset="0"/>
              </a:rPr>
              <a:t>one </a:t>
            </a:r>
            <a:r>
              <a:rPr lang="zh-CN" altLang="en-US" sz="2800" b="1" dirty="0">
                <a:solidFill>
                  <a:srgbClr val="0066FF"/>
                </a:solidFill>
                <a:cs typeface="Times New Roman" panose="02020603050405020304" pitchFamily="18" charset="0"/>
              </a:rPr>
              <a:t>或被它们修饰时。</a:t>
            </a:r>
            <a:endParaRPr lang="en-US" altLang="zh-CN" sz="2800" b="1" dirty="0">
              <a:solidFill>
                <a:srgbClr val="0066FF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That’s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all that 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I know.</a:t>
            </a:r>
            <a:endParaRPr lang="en-US" altLang="zh-CN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Is there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anything that 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I can do for you?</a:t>
            </a:r>
            <a:endParaRPr lang="en-US" altLang="zh-CN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400" dirty="0">
                <a:solidFill>
                  <a:schemeClr val="tx1"/>
                </a:solidFill>
                <a:cs typeface="Times New Roman" panose="02020603050405020304" pitchFamily="18" charset="0"/>
              </a:rPr>
              <a:t>    He answered </a:t>
            </a:r>
            <a:r>
              <a:rPr lang="en-US" altLang="zh-CN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few questions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that 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the teacher asked.</a:t>
            </a:r>
            <a:endParaRPr lang="en-US" altLang="zh-CN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2. </a:t>
            </a:r>
            <a:r>
              <a:rPr lang="zh-CN" altLang="en-US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当先行词被形容词最高级或序数词修饰时</a:t>
            </a:r>
            <a:endParaRPr lang="en-US" altLang="zh-CN" sz="2800" dirty="0">
              <a:solidFill>
                <a:srgbClr val="0066FF"/>
              </a:solidFill>
              <a:cs typeface="Times New Roman" panose="02020603050405020304" pitchFamily="18" charset="0"/>
            </a:endParaRPr>
          </a:p>
          <a:p>
            <a:pPr marL="342900" indent="-342900"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That is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the most interesting book that 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I have ever </a:t>
            </a:r>
            <a:endParaRPr lang="en-US" altLang="zh-CN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400" dirty="0">
                <a:solidFill>
                  <a:schemeClr val="tx1"/>
                </a:solidFill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read.</a:t>
            </a:r>
            <a:endParaRPr lang="en-US" altLang="zh-CN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/>
          <p:nvPr/>
        </p:nvSpPr>
        <p:spPr>
          <a:xfrm>
            <a:off x="609704" y="863472"/>
            <a:ext cx="7895482" cy="395185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The first thing that 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I should do is to review my </a:t>
            </a:r>
            <a:endParaRPr lang="en-US" altLang="zh-CN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400" dirty="0">
                <a:solidFill>
                  <a:schemeClr val="tx1"/>
                </a:solidFill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lessons.</a:t>
            </a:r>
            <a:endParaRPr lang="en-US" altLang="zh-CN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3. </a:t>
            </a:r>
            <a:r>
              <a:rPr lang="zh-CN" altLang="en-US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当先行词有</a:t>
            </a:r>
            <a:r>
              <a:rPr lang="en-US" altLang="zh-CN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the very, the only, the same</a:t>
            </a:r>
            <a:r>
              <a:rPr lang="zh-CN" altLang="en-US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等修饰时。</a:t>
            </a:r>
            <a:endParaRPr lang="zh-CN" altLang="en-US" sz="2800" dirty="0">
              <a:solidFill>
                <a:srgbClr val="0066FF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 That’s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the only thing that 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I can do now.</a:t>
            </a:r>
            <a:endParaRPr lang="en-US" altLang="zh-CN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 These are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the very words that 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he used.</a:t>
            </a:r>
            <a:endParaRPr lang="en-US" altLang="zh-CN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4. </a:t>
            </a:r>
            <a:r>
              <a:rPr lang="zh-CN" altLang="en-US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当主句以 </a:t>
            </a:r>
            <a:r>
              <a:rPr lang="en-US" altLang="zh-CN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who </a:t>
            </a:r>
            <a:r>
              <a:rPr lang="zh-CN" altLang="en-US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或 </a:t>
            </a:r>
            <a:r>
              <a:rPr lang="en-US" altLang="zh-CN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which</a:t>
            </a:r>
            <a:r>
              <a:rPr lang="zh-CN" altLang="en-US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开头时，定语从句的关系词用 </a:t>
            </a:r>
            <a:r>
              <a:rPr lang="en-US" altLang="zh-CN" sz="2800" dirty="0" smtClean="0">
                <a:solidFill>
                  <a:srgbClr val="0066FF"/>
                </a:solidFill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, </a:t>
            </a:r>
            <a:r>
              <a:rPr lang="zh-CN" altLang="en-US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而不用 </a:t>
            </a:r>
            <a:r>
              <a:rPr lang="en-US" altLang="zh-CN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which </a:t>
            </a:r>
            <a:r>
              <a:rPr lang="zh-CN" altLang="en-US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或 </a:t>
            </a:r>
            <a:r>
              <a:rPr lang="en-US" altLang="zh-CN" sz="2800" dirty="0">
                <a:solidFill>
                  <a:srgbClr val="0066FF"/>
                </a:solidFill>
                <a:cs typeface="Times New Roman" panose="02020603050405020304" pitchFamily="18" charset="0"/>
              </a:rPr>
              <a:t>who.</a:t>
            </a:r>
            <a:endParaRPr lang="en-US" altLang="zh-CN" sz="2800" dirty="0">
              <a:solidFill>
                <a:srgbClr val="0066FF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hlink"/>
                </a:solidFill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Who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is the girl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that 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spoke to you just now?</a:t>
            </a:r>
            <a:endParaRPr lang="en-US" altLang="zh-CN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1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Which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is the pen 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that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you lost ?</a:t>
            </a:r>
            <a:endParaRPr lang="en-US" altLang="zh-CN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/>
          <p:nvPr/>
        </p:nvSpPr>
        <p:spPr>
          <a:xfrm>
            <a:off x="913448" y="1243939"/>
            <a:ext cx="7317581" cy="181588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66FF"/>
                </a:solidFill>
                <a:cs typeface="Times New Roman" panose="02020603050405020304" pitchFamily="18" charset="0"/>
              </a:rPr>
              <a:t>5. </a:t>
            </a:r>
            <a:r>
              <a:rPr lang="zh-CN" altLang="en-US" sz="2800" b="1" dirty="0">
                <a:solidFill>
                  <a:srgbClr val="0066FF"/>
                </a:solidFill>
                <a:cs typeface="Times New Roman" panose="02020603050405020304" pitchFamily="18" charset="0"/>
              </a:rPr>
              <a:t>先行词同时包括人或物时，关系词用</a:t>
            </a:r>
            <a:r>
              <a:rPr lang="en-US" altLang="zh-CN" sz="2800" b="1" dirty="0">
                <a:solidFill>
                  <a:srgbClr val="0066FF"/>
                </a:solidFill>
                <a:cs typeface="Times New Roman" panose="02020603050405020304" pitchFamily="18" charset="0"/>
              </a:rPr>
              <a:t>that.</a:t>
            </a:r>
            <a:endParaRPr lang="en-US" altLang="zh-CN" sz="2800" b="1" dirty="0">
              <a:solidFill>
                <a:srgbClr val="0066FF"/>
              </a:solidFill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The man and his dog that </a:t>
            </a:r>
            <a:r>
              <a:rPr lang="en-US" altLang="zh-CN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I always meet are     </a:t>
            </a:r>
            <a:endParaRPr lang="en-US" altLang="zh-CN" sz="2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standing by the gate.</a:t>
            </a:r>
            <a:endParaRPr lang="en-US" altLang="zh-CN" sz="2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/>
          <p:nvPr/>
        </p:nvSpPr>
        <p:spPr>
          <a:xfrm>
            <a:off x="1219288" y="1123988"/>
            <a:ext cx="5670947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whose </a:t>
            </a:r>
            <a:r>
              <a:rPr lang="zh-CN" altLang="en-US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作定语</a:t>
            </a:r>
            <a:r>
              <a:rPr lang="en-US" altLang="zh-CN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, </a:t>
            </a:r>
            <a:r>
              <a:rPr lang="zh-CN" altLang="en-US" sz="2800" b="1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表示所属关系</a:t>
            </a:r>
            <a:r>
              <a:rPr lang="zh-CN" altLang="en-US" sz="2800" dirty="0">
                <a:solidFill>
                  <a:srgbClr val="FF3300"/>
                </a:solidFill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FF330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579" name="Text Box 3"/>
          <p:cNvSpPr txBox="1"/>
          <p:nvPr/>
        </p:nvSpPr>
        <p:spPr>
          <a:xfrm>
            <a:off x="1508437" y="1969347"/>
            <a:ext cx="6263879" cy="83099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66FF"/>
                </a:solidFill>
                <a:cs typeface="Times New Roman" panose="02020603050405020304" pitchFamily="18" charset="0"/>
              </a:rPr>
              <a:t>The boy is my classmate.</a:t>
            </a:r>
            <a:endParaRPr lang="en-US" altLang="zh-CN" sz="2400" b="1" dirty="0">
              <a:solidFill>
                <a:srgbClr val="0066FF"/>
              </a:solidFill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0066FF"/>
                </a:solidFill>
                <a:cs typeface="Times New Roman" panose="02020603050405020304" pitchFamily="18" charset="0"/>
              </a:rPr>
              <a:t>The boy’s father is a policeman.</a:t>
            </a:r>
            <a:endParaRPr lang="en-US" altLang="zh-CN" sz="2400" b="1" dirty="0">
              <a:solidFill>
                <a:srgbClr val="0066FF"/>
              </a:solidFill>
              <a:cs typeface="Times New Roman" panose="02020603050405020304" pitchFamily="18" charset="0"/>
            </a:endParaRPr>
          </a:p>
        </p:txBody>
      </p:sp>
      <p:sp>
        <p:nvSpPr>
          <p:cNvPr id="24581" name="Line 5"/>
          <p:cNvSpPr/>
          <p:nvPr/>
        </p:nvSpPr>
        <p:spPr>
          <a:xfrm>
            <a:off x="990694" y="3515651"/>
            <a:ext cx="40481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4582" name="Text Box 6"/>
          <p:cNvSpPr txBox="1"/>
          <p:nvPr/>
        </p:nvSpPr>
        <p:spPr>
          <a:xfrm>
            <a:off x="1494235" y="3112030"/>
            <a:ext cx="6804422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66FF"/>
                </a:solidFill>
                <a:cs typeface="Times New Roman" panose="02020603050405020304" pitchFamily="18" charset="0"/>
              </a:rPr>
              <a:t>The boy </a:t>
            </a:r>
            <a:r>
              <a:rPr lang="en-US" altLang="zh-CN" sz="2400" b="1">
                <a:solidFill>
                  <a:srgbClr val="FF3300"/>
                </a:solidFill>
                <a:cs typeface="Times New Roman" panose="02020603050405020304" pitchFamily="18" charset="0"/>
              </a:rPr>
              <a:t>whose father is a policeman </a:t>
            </a:r>
            <a:r>
              <a:rPr lang="en-US" altLang="zh-CN" sz="2400" b="1">
                <a:solidFill>
                  <a:srgbClr val="0066FF"/>
                </a:solidFill>
                <a:cs typeface="Times New Roman" panose="02020603050405020304" pitchFamily="18" charset="0"/>
              </a:rPr>
              <a:t>is my classmate.</a:t>
            </a:r>
            <a:endParaRPr lang="en-US" altLang="zh-CN" sz="2400" b="1">
              <a:solidFill>
                <a:srgbClr val="0066FF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AutoShape 3"/>
          <p:cNvSpPr/>
          <p:nvPr/>
        </p:nvSpPr>
        <p:spPr>
          <a:xfrm>
            <a:off x="1295486" y="2107404"/>
            <a:ext cx="161925" cy="540544"/>
          </a:xfrm>
          <a:prstGeom prst="leftBrace">
            <a:avLst>
              <a:gd name="adj1" fmla="val 2777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24582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403460" y="514404"/>
            <a:ext cx="3649860" cy="841058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threePt" dir="t"/>
            </a:scene3d>
          </a:bodyPr>
          <a:lstStyle/>
          <a:p>
            <a:pPr marL="685800" indent="-685800" algn="ctr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4050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4050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100" y="1657374"/>
            <a:ext cx="7808541" cy="2246769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To learn the usages of Attributive </a:t>
            </a:r>
            <a:r>
              <a:rPr lang="en-US" altLang="zh-CN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Clauses with </a:t>
            </a:r>
            <a:r>
              <a:rPr lang="en-US" altLang="zh-CN" sz="2800" i="1" dirty="0">
                <a:solidFill>
                  <a:srgbClr val="FF0000"/>
                </a:solidFill>
                <a:latin typeface="Comic Sans MS" panose="030F0702030302020204" pitchFamily="66" charset="0"/>
              </a:rPr>
              <a:t>that/which/who</a:t>
            </a: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  <a:endParaRPr lang="en-US" altLang="zh-CN" sz="28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457200" indent="-457200">
              <a:buClr>
                <a:schemeClr val="accent5"/>
              </a:buClr>
              <a:buFont typeface="Wingdings" panose="05000000000000000000" pitchFamily="2" charset="2"/>
              <a:buChar char="u"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To know more about others’ preferences and improve their ability to appreciate beauty</a:t>
            </a:r>
            <a:r>
              <a:rPr lang="en-US" altLang="zh-CN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  <a:endParaRPr lang="en-US" altLang="zh-CN" sz="2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685462" y="997035"/>
            <a:ext cx="5200650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+mn-ea"/>
                <a:ea typeface="+mn-ea"/>
              </a:rPr>
              <a:t>用关系代词填空。</a:t>
            </a:r>
            <a:endParaRPr lang="zh-CN" altLang="en-US" sz="2700" b="1" dirty="0">
              <a:latin typeface="+mn-ea"/>
              <a:ea typeface="+mn-ea"/>
            </a:endParaRP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625365" y="1503765"/>
            <a:ext cx="8137525" cy="35825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en-US" sz="2700" dirty="0">
                <a:solidFill>
                  <a:schemeClr val="tx1"/>
                </a:solidFill>
                <a:latin typeface="Times New Roman" panose="02020603050405020304" pitchFamily="18" charset="0"/>
              </a:rPr>
              <a:t> The boy ____________ is playing ping-pong is my </a:t>
            </a:r>
            <a:endParaRPr lang="en-US" sz="27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  <a:spcBef>
                <a:spcPts val="0"/>
              </a:spcBef>
            </a:pPr>
            <a:r>
              <a:rPr lang="en-US" sz="2700" dirty="0">
                <a:solidFill>
                  <a:schemeClr val="tx1"/>
                </a:solidFill>
              </a:rPr>
              <a:t>    </a:t>
            </a:r>
            <a:r>
              <a:rPr lang="en-US" sz="2700" dirty="0">
                <a:solidFill>
                  <a:schemeClr val="tx1"/>
                </a:solidFill>
                <a:latin typeface="Times New Roman" panose="02020603050405020304" pitchFamily="18" charset="0"/>
              </a:rPr>
              <a:t>classmate.</a:t>
            </a:r>
            <a:endParaRPr lang="en-US" sz="27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  <a:spcBef>
                <a:spcPts val="0"/>
              </a:spcBef>
            </a:pPr>
            <a:r>
              <a:rPr lang="en-US" sz="2700" dirty="0">
                <a:solidFill>
                  <a:schemeClr val="tx1"/>
                </a:solidFill>
                <a:latin typeface="Times New Roman" panose="02020603050405020304" pitchFamily="18" charset="0"/>
              </a:rPr>
              <a:t>2. The e-mail ___________ I received yesterday was </a:t>
            </a:r>
            <a:endParaRPr lang="en-US" sz="27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  <a:spcBef>
                <a:spcPts val="0"/>
              </a:spcBef>
            </a:pPr>
            <a:r>
              <a:rPr lang="en-US" sz="2700" dirty="0">
                <a:solidFill>
                  <a:schemeClr val="tx1"/>
                </a:solidFill>
              </a:rPr>
              <a:t>    </a:t>
            </a:r>
            <a:r>
              <a:rPr lang="en-US" sz="2700" dirty="0">
                <a:solidFill>
                  <a:schemeClr val="tx1"/>
                </a:solidFill>
                <a:latin typeface="Times New Roman" panose="02020603050405020304" pitchFamily="18" charset="0"/>
              </a:rPr>
              <a:t>from my sister.</a:t>
            </a:r>
            <a:endParaRPr lang="en-US" sz="27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  <a:spcBef>
                <a:spcPts val="0"/>
              </a:spcBef>
            </a:pPr>
            <a:r>
              <a:rPr lang="en-US" sz="2700" dirty="0">
                <a:solidFill>
                  <a:schemeClr val="tx1"/>
                </a:solidFill>
                <a:latin typeface="Times New Roman" panose="02020603050405020304" pitchFamily="18" charset="0"/>
              </a:rPr>
              <a:t>3. I hate people __________ talk much but do little.</a:t>
            </a:r>
            <a:endParaRPr lang="en-US" sz="27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  <a:spcBef>
                <a:spcPts val="0"/>
              </a:spcBef>
            </a:pPr>
            <a:r>
              <a:rPr lang="en-US" sz="2700" dirty="0">
                <a:solidFill>
                  <a:schemeClr val="tx1"/>
                </a:solidFill>
              </a:rPr>
              <a:t>4. </a:t>
            </a:r>
            <a:r>
              <a:rPr lang="en-US" sz="2700" dirty="0">
                <a:solidFill>
                  <a:schemeClr val="tx1"/>
                </a:solidFill>
                <a:latin typeface="Times New Roman" panose="02020603050405020304" pitchFamily="18" charset="0"/>
              </a:rPr>
              <a:t>The car _____________ my father bought last </a:t>
            </a:r>
            <a:endParaRPr lang="en-US" sz="27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  <a:spcBef>
                <a:spcPts val="0"/>
              </a:spcBef>
            </a:pPr>
            <a:r>
              <a:rPr lang="en-US" sz="2700" dirty="0">
                <a:solidFill>
                  <a:schemeClr val="tx1"/>
                </a:solidFill>
              </a:rPr>
              <a:t>    </a:t>
            </a:r>
            <a:r>
              <a:rPr lang="en-US" sz="2700" dirty="0">
                <a:solidFill>
                  <a:schemeClr val="tx1"/>
                </a:solidFill>
                <a:latin typeface="Times New Roman" panose="02020603050405020304" pitchFamily="18" charset="0"/>
              </a:rPr>
              <a:t>month is very beautiful.</a:t>
            </a:r>
            <a:endParaRPr lang="en-US" sz="27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2484332" y="1508336"/>
            <a:ext cx="22097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who / that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2743194" y="2581916"/>
            <a:ext cx="22097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which/ that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2941520" y="3489484"/>
            <a:ext cx="22097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who / that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2331936" y="4012704"/>
            <a:ext cx="278925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which / that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308" y="487737"/>
            <a:ext cx="1447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2060"/>
                </a:solidFill>
              </a:rPr>
              <a:t>【</a:t>
            </a:r>
            <a:r>
              <a:rPr lang="zh-CN" altLang="en-US" sz="2800" dirty="0" smtClean="0">
                <a:solidFill>
                  <a:srgbClr val="002060"/>
                </a:solidFill>
              </a:rPr>
              <a:t>运用</a:t>
            </a:r>
            <a:r>
              <a:rPr lang="en-US" altLang="zh-CN" sz="2800" dirty="0" smtClean="0">
                <a:solidFill>
                  <a:srgbClr val="002060"/>
                </a:solidFill>
              </a:rPr>
              <a:t>】</a:t>
            </a:r>
            <a:endParaRPr lang="zh-CN" altLang="en-US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autoUpdateAnimBg="0"/>
      <p:bldP spid="60422" grpId="0" autoUpdateAnimBg="0"/>
      <p:bldP spid="60423" grpId="0" autoUpdateAnimBg="0"/>
      <p:bldP spid="60424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400050" y="1129397"/>
            <a:ext cx="7753256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1"/>
                </a:solidFill>
              </a:rPr>
              <a:t>5. My father and his teacher talked a lot about </a:t>
            </a:r>
            <a:endParaRPr lang="en-US" sz="28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1"/>
                </a:solidFill>
              </a:rPr>
              <a:t>    the persons and things ______ they couldn’t</a:t>
            </a:r>
            <a:endParaRPr lang="en-US" sz="28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1"/>
                </a:solidFill>
              </a:rPr>
              <a:t>    remember.</a:t>
            </a:r>
            <a:endParaRPr lang="en-US" sz="28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1"/>
                </a:solidFill>
              </a:rPr>
              <a:t>6. Say all ________ you know.</a:t>
            </a:r>
            <a:endParaRPr lang="en-US" sz="28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tx1"/>
                </a:solidFill>
              </a:rPr>
              <a:t>7. Is there anything ______ I can do for you?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3619480" y="3191500"/>
            <a:ext cx="12573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247916" y="2724146"/>
            <a:ext cx="118111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4470531" y="1667540"/>
            <a:ext cx="116824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 autoUpdateAnimBg="0"/>
      <p:bldP spid="3" grpId="0" autoUpdateAnimBg="0"/>
      <p:bldP spid="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/>
        </p:nvSpPr>
        <p:spPr>
          <a:xfrm>
            <a:off x="1061704" y="602297"/>
            <a:ext cx="7308850" cy="8521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Choose words from the different columns to make sentences.</a:t>
            </a:r>
            <a:endParaRPr lang="en-US" altLang="zh-CN" sz="2700" b="1" dirty="0">
              <a:solidFill>
                <a:srgbClr val="0000E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aphicFrame>
        <p:nvGraphicFramePr>
          <p:cNvPr id="64561" name="Group 49"/>
          <p:cNvGraphicFramePr>
            <a:graphicFrameLocks noGrp="1"/>
          </p:cNvGraphicFramePr>
          <p:nvPr/>
        </p:nvGraphicFramePr>
        <p:xfrm>
          <a:off x="450850" y="1639514"/>
          <a:ext cx="8235841" cy="3065780"/>
        </p:xfrm>
        <a:graphic>
          <a:graphicData uri="http://schemas.openxmlformats.org/drawingml/2006/table">
            <a:tbl>
              <a:tblPr/>
              <a:tblGrid>
                <a:gridCol w="1225626"/>
                <a:gridCol w="1219168"/>
                <a:gridCol w="1447762"/>
                <a:gridCol w="1151705"/>
                <a:gridCol w="981839"/>
                <a:gridCol w="2209741"/>
              </a:tblGrid>
              <a:tr h="30657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/ You / He / She / We / They 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like(s) /</a:t>
                      </a:r>
                      <a:b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love(s) / prefer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(s)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food / clothes / people / music / actors / singers / movies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 / 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which/ 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 /are 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funny / comfortable / slow / inexpensive / sweet / salty / loud / interesting / </a:t>
                      </a:r>
                      <a:r>
                        <a:rPr kumimoji="0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intelligent</a:t>
                      </a:r>
                      <a:endParaRPr kumimoji="0" lang="en-US" altLang="zh-CN" sz="2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9" marB="342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单圆角矩形 9"/>
          <p:cNvSpPr/>
          <p:nvPr/>
        </p:nvSpPr>
        <p:spPr>
          <a:xfrm>
            <a:off x="438567" y="732729"/>
            <a:ext cx="601980" cy="579755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lnSpc>
                <a:spcPct val="125000"/>
              </a:lnSpc>
              <a:defRPr/>
            </a:pPr>
            <a:r>
              <a:rPr kumimoji="1" lang="en-US" altLang="zh-CN" strike="noStrike" noProof="1"/>
              <a:t>4a</a:t>
            </a:r>
            <a:endParaRPr kumimoji="1" lang="en-US" altLang="zh-CN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idx="1"/>
          </p:nvPr>
        </p:nvSpPr>
        <p:spPr>
          <a:xfrm>
            <a:off x="1066892" y="1581176"/>
            <a:ext cx="7772196" cy="3197551"/>
          </a:xfrm>
        </p:spPr>
        <p:txBody>
          <a:bodyPr vert="horz" wrap="square" lIns="68580" tIns="34290" rIns="68580" bIns="34290" anchor="t"/>
          <a:lstStyle/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I like food that is sweet. I don’t like food...      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He likes music that’s loud. He doesn’t like...       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She prefers clothes that are comfortable...       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They like actors who are funny/intelligent...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I can’t stand the music/movies/food... 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that/which...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2228" y="814719"/>
            <a:ext cx="4514306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i="1" dirty="0">
                <a:solidFill>
                  <a:srgbClr val="002060"/>
                </a:solidFill>
                <a:sym typeface="+mn-ea"/>
              </a:rPr>
              <a:t>Play the sentence games</a:t>
            </a:r>
            <a:endParaRPr lang="zh-CN" altLang="en-US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/>
          </p:cNvSpPr>
          <p:nvPr>
            <p:ph type="title"/>
          </p:nvPr>
        </p:nvSpPr>
        <p:spPr>
          <a:xfrm>
            <a:off x="1143090" y="631735"/>
            <a:ext cx="7548562" cy="747712"/>
          </a:xfrm>
        </p:spPr>
        <p:txBody>
          <a:bodyPr vert="horz" wrap="square" lIns="0" tIns="0" rIns="0" bIns="0" anchor="ctr"/>
          <a:lstStyle/>
          <a:p>
            <a:pPr algn="l" eaLnBrk="1" hangingPunct="1"/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Read Jennifer’s CD review. Then complete</a:t>
            </a:r>
            <a:b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sentences using </a:t>
            </a:r>
            <a:r>
              <a:rPr lang="en-US" altLang="zh-CN" sz="2700" b="1" i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that, which</a:t>
            </a:r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or </a:t>
            </a:r>
            <a:r>
              <a:rPr lang="en-US" altLang="zh-CN" sz="2700" b="1" i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who</a:t>
            </a:r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en-US" altLang="zh-CN" sz="2700" b="1" dirty="0">
              <a:solidFill>
                <a:srgbClr val="0000E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228714" y="1916237"/>
            <a:ext cx="2819326" cy="27515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name of your favorite CD?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do you like the CD?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dislike about this CD?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3105100" y="1652897"/>
            <a:ext cx="512440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e-mail address: jennifer@pep.com.cn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8" name="Rectangle 8"/>
          <p:cNvSpPr/>
          <p:nvPr/>
        </p:nvSpPr>
        <p:spPr>
          <a:xfrm>
            <a:off x="3124238" y="2114562"/>
            <a:ext cx="3848170" cy="38099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Dance, Dance, Dance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9" name="Rectangle 9"/>
          <p:cNvSpPr/>
          <p:nvPr/>
        </p:nvSpPr>
        <p:spPr>
          <a:xfrm>
            <a:off x="3124238" y="2571750"/>
            <a:ext cx="5714970" cy="114297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music is great because you can dance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it. You can take this CD to a party. Also,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musicians write their own lyrics.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70" name="Rectangle 10"/>
          <p:cNvSpPr/>
          <p:nvPr/>
        </p:nvSpPr>
        <p:spPr>
          <a:xfrm>
            <a:off x="3124238" y="3848050"/>
            <a:ext cx="5714970" cy="781046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songs are too long. Some of the </a:t>
            </a:r>
            <a:b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singers don’t sing the words clearly.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381110" y="742998"/>
            <a:ext cx="640614" cy="525187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lnSpc>
                <a:spcPct val="125000"/>
              </a:lnSpc>
              <a:defRPr/>
            </a:pPr>
            <a:r>
              <a:rPr kumimoji="1" lang="en-US" altLang="zh-CN" strike="noStrike" noProof="1"/>
              <a:t>4b</a:t>
            </a:r>
            <a:endParaRPr kumimoji="1" lang="en-US" altLang="zh-CN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Text Box 11"/>
          <p:cNvSpPr txBox="1"/>
          <p:nvPr/>
        </p:nvSpPr>
        <p:spPr>
          <a:xfrm>
            <a:off x="381110" y="819196"/>
            <a:ext cx="7695998" cy="36558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1. It’s the kind of the music 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2. It’s a CD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3. She likes musicians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4. She doesn’t like the songs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5. She like singers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30732" name="Text Box 12"/>
          <p:cNvSpPr txBox="1"/>
          <p:nvPr/>
        </p:nvSpPr>
        <p:spPr>
          <a:xfrm>
            <a:off x="4419604" y="1156444"/>
            <a:ext cx="4518422" cy="4247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that/which </a:t>
            </a:r>
            <a:r>
              <a:rPr lang="en-US" altLang="zh-CN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dance to. </a:t>
            </a:r>
            <a:endParaRPr lang="en-US" altLang="zh-CN" sz="2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3" name="Text Box 13"/>
          <p:cNvSpPr txBox="1"/>
          <p:nvPr/>
        </p:nvSpPr>
        <p:spPr>
          <a:xfrm>
            <a:off x="2209862" y="1581176"/>
            <a:ext cx="5728005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that/which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take to a party.</a:t>
            </a:r>
            <a:endParaRPr lang="en-US" altLang="zh-CN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4" name="Text Box 14"/>
          <p:cNvSpPr txBox="1"/>
          <p:nvPr/>
        </p:nvSpPr>
        <p:spPr>
          <a:xfrm>
            <a:off x="3581426" y="2419354"/>
            <a:ext cx="527672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who/that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their own lyrics.</a:t>
            </a:r>
            <a:endParaRPr lang="en-US" altLang="zh-CN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5" name="Text Box 15"/>
          <p:cNvSpPr txBox="1"/>
          <p:nvPr/>
        </p:nvSpPr>
        <p:spPr>
          <a:xfrm>
            <a:off x="4495802" y="2976056"/>
            <a:ext cx="3994469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that/which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too long.</a:t>
            </a:r>
            <a:endParaRPr lang="en-US" altLang="zh-CN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6" name="Text Box 16"/>
          <p:cNvSpPr txBox="1"/>
          <p:nvPr/>
        </p:nvSpPr>
        <p:spPr>
          <a:xfrm>
            <a:off x="3048040" y="3714720"/>
            <a:ext cx="5346985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who/that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 the words clearly.</a:t>
            </a:r>
            <a:endParaRPr lang="en-US" altLang="zh-CN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416050" y="742998"/>
            <a:ext cx="6813453" cy="745486"/>
          </a:xfrm>
        </p:spPr>
        <p:txBody>
          <a:bodyPr vert="horz" wrap="square" lIns="68580" tIns="34290" rIns="68580" bIns="34290" anchor="ctr"/>
          <a:lstStyle/>
          <a:p>
            <a:pPr algn="l" eaLnBrk="1" hangingPunct="1"/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Make conversations about the kind of things you like and dislike. </a:t>
            </a:r>
            <a:endParaRPr lang="en-US" altLang="zh-CN" sz="2700" b="1" dirty="0">
              <a:solidFill>
                <a:srgbClr val="0000E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7587" name="Rectangle 3"/>
          <p:cNvSpPr>
            <a:spLocks noGrp="1"/>
          </p:cNvSpPr>
          <p:nvPr>
            <p:ph idx="1"/>
          </p:nvPr>
        </p:nvSpPr>
        <p:spPr>
          <a:xfrm>
            <a:off x="457309" y="1875093"/>
            <a:ext cx="5181464" cy="2525409"/>
          </a:xfrm>
        </p:spPr>
        <p:txBody>
          <a:bodyPr vert="horz" wrap="square" lIns="68580" tIns="34290" rIns="68580" bIns="34290" anchor="t"/>
          <a:lstStyle/>
          <a:p>
            <a:pPr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 kind of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 / clothes /   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people / music / actors / 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singers / movies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you enjoy?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 enjoy...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who/which/that...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662941" y="734695"/>
            <a:ext cx="632546" cy="593090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lnSpc>
                <a:spcPct val="125000"/>
              </a:lnSpc>
              <a:defRPr/>
            </a:pPr>
            <a:r>
              <a:rPr kumimoji="1" lang="en-US" altLang="zh-CN" strike="noStrike" noProof="1"/>
              <a:t>4c</a:t>
            </a:r>
            <a:endParaRPr kumimoji="1" lang="en-US" altLang="zh-CN" strike="noStrike" noProof="1"/>
          </a:p>
        </p:txBody>
      </p:sp>
      <p:pic>
        <p:nvPicPr>
          <p:cNvPr id="4098" name="Picture 2" descr="C:\Users\DMTBJ010\Desktop\水果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5"/>
          <a:stretch>
            <a:fillRect/>
          </a:stretch>
        </p:blipFill>
        <p:spPr bwMode="auto">
          <a:xfrm>
            <a:off x="5791168" y="1981130"/>
            <a:ext cx="2717538" cy="196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3506" y="1582108"/>
            <a:ext cx="8305582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700" dirty="0">
                <a:solidFill>
                  <a:srgbClr val="002060"/>
                </a:solidFill>
              </a:rPr>
              <a:t>1.The man _____  gave us a report on science yesterday </a:t>
            </a:r>
            <a:endParaRPr lang="en-US" altLang="zh-CN" sz="2700" dirty="0" smtClean="0">
              <a:solidFill>
                <a:srgbClr val="002060"/>
              </a:solidFill>
            </a:endParaRPr>
          </a:p>
          <a:p>
            <a:r>
              <a:rPr lang="en-US" altLang="zh-CN" sz="2700" dirty="0">
                <a:solidFill>
                  <a:srgbClr val="002060"/>
                </a:solidFill>
              </a:rPr>
              <a:t> </a:t>
            </a:r>
            <a:r>
              <a:rPr lang="en-US" altLang="zh-CN" sz="2700" dirty="0" smtClean="0">
                <a:solidFill>
                  <a:srgbClr val="002060"/>
                </a:solidFill>
              </a:rPr>
              <a:t>   is </a:t>
            </a:r>
            <a:r>
              <a:rPr lang="en-US" altLang="zh-CN" sz="2700" dirty="0">
                <a:solidFill>
                  <a:srgbClr val="002060"/>
                </a:solidFill>
              </a:rPr>
              <a:t>a  famous teacher. </a:t>
            </a:r>
            <a:endParaRPr lang="en-US" altLang="zh-CN" sz="2700" dirty="0">
              <a:solidFill>
                <a:srgbClr val="002060"/>
              </a:solidFill>
            </a:endParaRPr>
          </a:p>
          <a:p>
            <a:r>
              <a:rPr lang="en-US" altLang="zh-CN" sz="2700" dirty="0">
                <a:solidFill>
                  <a:srgbClr val="002060"/>
                </a:solidFill>
              </a:rPr>
              <a:t>    A. whose        B. who     C. which        D. Whom</a:t>
            </a:r>
            <a:endParaRPr lang="en-US" altLang="zh-CN" sz="2700" dirty="0">
              <a:solidFill>
                <a:srgbClr val="002060"/>
              </a:solidFill>
            </a:endParaRPr>
          </a:p>
          <a:p>
            <a:r>
              <a:rPr lang="en-US" altLang="zh-CN" sz="2700" dirty="0">
                <a:solidFill>
                  <a:srgbClr val="002060"/>
                </a:solidFill>
              </a:rPr>
              <a:t>2. I have bought the camera ___ was advertised on TV.  </a:t>
            </a:r>
            <a:endParaRPr lang="en-US" altLang="zh-CN" sz="2700" dirty="0">
              <a:solidFill>
                <a:srgbClr val="002060"/>
              </a:solidFill>
            </a:endParaRPr>
          </a:p>
          <a:p>
            <a:r>
              <a:rPr lang="en-US" altLang="zh-CN" sz="2700" dirty="0">
                <a:solidFill>
                  <a:srgbClr val="002060"/>
                </a:solidFill>
              </a:rPr>
              <a:t>    A. what          B. why     C. which        D. who</a:t>
            </a:r>
            <a:endParaRPr lang="en-US" altLang="zh-CN" sz="2700" dirty="0">
              <a:solidFill>
                <a:srgbClr val="002060"/>
              </a:solidFill>
            </a:endParaRPr>
          </a:p>
          <a:p>
            <a:r>
              <a:rPr lang="en-US" altLang="zh-CN" sz="2700" dirty="0">
                <a:solidFill>
                  <a:srgbClr val="002060"/>
                </a:solidFill>
              </a:rPr>
              <a:t>3. All I’m going to do _____ is for you, not for me.</a:t>
            </a:r>
            <a:endParaRPr lang="en-US" altLang="zh-CN" sz="2700" dirty="0">
              <a:solidFill>
                <a:srgbClr val="002060"/>
              </a:solidFill>
            </a:endParaRPr>
          </a:p>
          <a:p>
            <a:r>
              <a:rPr lang="en-US" altLang="zh-CN" sz="2700" dirty="0">
                <a:solidFill>
                  <a:srgbClr val="002060"/>
                </a:solidFill>
              </a:rPr>
              <a:t>    A. which        B. that     C. what         D. who</a:t>
            </a:r>
            <a:endParaRPr lang="en-US" altLang="zh-CN" sz="2700" dirty="0">
              <a:solidFill>
                <a:srgbClr val="002060"/>
              </a:solidFill>
            </a:endParaRPr>
          </a:p>
        </p:txBody>
      </p:sp>
      <p:sp>
        <p:nvSpPr>
          <p:cNvPr id="2398" name="矩形 2397"/>
          <p:cNvSpPr/>
          <p:nvPr/>
        </p:nvSpPr>
        <p:spPr>
          <a:xfrm>
            <a:off x="304912" y="1058888"/>
            <a:ext cx="238950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latinLnBrk="0">
              <a:lnSpc>
                <a:spcPct val="100000"/>
              </a:lnSpc>
              <a:buNone/>
            </a:pPr>
            <a:r>
              <a:rPr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Ⅰ</a:t>
            </a:r>
            <a:r>
              <a:rPr lang="en-US" altLang="zh-CN" sz="28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8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</a:t>
            </a: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项选择。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1650" y="508034"/>
            <a:ext cx="290449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latinLnBrk="0">
              <a:lnSpc>
                <a:spcPct val="100000"/>
              </a:lnSpc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Exercises</a:t>
            </a:r>
            <a:endParaRPr lang="en-US" altLang="zh-CN" sz="4400" b="1" noProof="1">
              <a:solidFill>
                <a:srgbClr val="0000E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r="26933" b="50000"/>
          <a:stretch>
            <a:fillRect/>
          </a:stretch>
        </p:blipFill>
        <p:spPr bwMode="auto">
          <a:xfrm>
            <a:off x="2891852" y="2420016"/>
            <a:ext cx="384364" cy="53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r="26933" b="50000"/>
          <a:stretch>
            <a:fillRect/>
          </a:stretch>
        </p:blipFill>
        <p:spPr bwMode="auto">
          <a:xfrm>
            <a:off x="4301933" y="3257532"/>
            <a:ext cx="384364" cy="53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r="26933" b="50000"/>
          <a:stretch>
            <a:fillRect/>
          </a:stretch>
        </p:blipFill>
        <p:spPr bwMode="auto">
          <a:xfrm>
            <a:off x="2849468" y="4048462"/>
            <a:ext cx="384364" cy="53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4" name="矩形 2403"/>
          <p:cNvSpPr/>
          <p:nvPr/>
        </p:nvSpPr>
        <p:spPr>
          <a:xfrm>
            <a:off x="533506" y="755728"/>
            <a:ext cx="8076988" cy="387336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3. I like movies ___ are sad. I love</a:t>
            </a:r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</a:rPr>
              <a:t> “</a:t>
            </a:r>
            <a:r>
              <a:rPr lang="zh-CN" altLang="x-none" sz="2700" dirty="0">
                <a:solidFill>
                  <a:schemeClr val="tx1"/>
                </a:solidFill>
                <a:cs typeface="Times New Roman" panose="02020603050405020304" pitchFamily="18" charset="0"/>
              </a:rPr>
              <a:t>Sinking Ship</a:t>
            </a:r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</a:rPr>
              <a:t>”.</a:t>
            </a: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endParaRPr lang="zh-CN" altLang="x-none" sz="27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</a:t>
            </a:r>
            <a:r>
              <a:rPr lang="en-US" altLang="zh-CN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 </a:t>
            </a: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A. that     B. where      C. who         D. whom</a:t>
            </a:r>
            <a:endParaRPr lang="zh-CN" altLang="x-none" sz="27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4. </a:t>
            </a:r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</a:rPr>
              <a:t>—</a:t>
            </a: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What kind of music does your sister prefer?</a:t>
            </a:r>
            <a:endParaRPr lang="zh-CN" altLang="x-none" sz="27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en-US" altLang="zh-CN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—</a:t>
            </a: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She prefers the music ____ has great lyrics.  </a:t>
            </a:r>
            <a:endParaRPr lang="zh-CN" altLang="x-none" sz="2700" b="1" i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</a:t>
            </a:r>
            <a:r>
              <a:rPr lang="en-US" altLang="zh-CN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 </a:t>
            </a: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A. it         B. that         C. this           D. what</a:t>
            </a:r>
            <a:endParaRPr lang="zh-CN" altLang="x-none" sz="27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5. Do you know the man ___ is talking with</a:t>
            </a:r>
            <a:r>
              <a:rPr lang="en-US" altLang="zh-CN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Mr. Wu</a:t>
            </a:r>
            <a:r>
              <a:rPr lang="en-US" altLang="zh-CN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?</a:t>
            </a: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</a:t>
            </a:r>
            <a:endParaRPr lang="zh-CN" altLang="x-none" sz="27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30000"/>
              </a:lnSpc>
            </a:pP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</a:t>
            </a:r>
            <a:r>
              <a:rPr lang="en-US" altLang="zh-CN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 </a:t>
            </a: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A. he       B. is             C. who          D. </a:t>
            </a:r>
            <a:r>
              <a:rPr lang="zh-CN" altLang="x-none" sz="2700" dirty="0">
                <a:solidFill>
                  <a:schemeClr val="tx1"/>
                </a:solidFill>
                <a:cs typeface="Times New Roman" panose="02020603050405020304" pitchFamily="18" charset="0"/>
              </a:rPr>
              <a:t>whom</a:t>
            </a:r>
            <a:endParaRPr lang="zh-CN" altLang="x-none" sz="27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r="26933" b="50000"/>
          <a:stretch>
            <a:fillRect/>
          </a:stretch>
        </p:blipFill>
        <p:spPr bwMode="auto">
          <a:xfrm>
            <a:off x="990694" y="1316260"/>
            <a:ext cx="384364" cy="53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r="26933" b="50000"/>
          <a:stretch>
            <a:fillRect/>
          </a:stretch>
        </p:blipFill>
        <p:spPr bwMode="auto">
          <a:xfrm>
            <a:off x="2360536" y="2876542"/>
            <a:ext cx="384364" cy="53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r="26933" b="50000"/>
          <a:stretch>
            <a:fillRect/>
          </a:stretch>
        </p:blipFill>
        <p:spPr bwMode="auto">
          <a:xfrm>
            <a:off x="4075026" y="4078221"/>
            <a:ext cx="384364" cy="53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7" dur="1000"/>
                                        <p:tgtEl>
                                          <p:spTgt spid="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0442" y="873476"/>
            <a:ext cx="809625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latinLnBrk="0" hangingPunct="0"/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6.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There will be a flower show in the park</a:t>
            </a:r>
            <a:r>
              <a:rPr lang="zh-CN" altLang="en-US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</a:t>
            </a:r>
            <a:r>
              <a:rPr lang="en-US" altLang="zh-CN" sz="2700" dirty="0">
                <a:solidFill>
                  <a:srgbClr val="002060"/>
                </a:solidFill>
              </a:rPr>
              <a:t>_____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we </a:t>
            </a:r>
            <a:endParaRPr lang="en-US" altLang="zh-CN" sz="2700" dirty="0">
              <a:solidFill>
                <a:schemeClr val="tx1"/>
              </a:solidFill>
              <a:cs typeface="Times New Roman" panose="02020603050405020304" pitchFamily="18" charset="0"/>
              <a:sym typeface="System" charset="0"/>
            </a:endParaRPr>
          </a:p>
          <a:p>
            <a:pPr eaLnBrk="0" latinLnBrk="0" hangingPunct="0"/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visited last week. </a:t>
            </a:r>
            <a:endParaRPr lang="zh-CN" altLang="zh-CN" sz="2700" dirty="0">
              <a:solidFill>
                <a:schemeClr val="tx1"/>
              </a:solidFill>
              <a:cs typeface="Times New Roman" panose="02020603050405020304" pitchFamily="18" charset="0"/>
              <a:sym typeface="System" charset="0"/>
            </a:endParaRPr>
          </a:p>
          <a:p>
            <a:pPr eaLnBrk="0" latinLnBrk="0" hangingPunct="0"/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A. who </a:t>
            </a:r>
            <a:r>
              <a:rPr lang="zh-CN" altLang="en-US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B. when </a:t>
            </a:r>
            <a:r>
              <a:rPr lang="zh-CN" altLang="en-US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C. what </a:t>
            </a:r>
            <a:r>
              <a:rPr lang="zh-CN" altLang="en-US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D. which</a:t>
            </a:r>
            <a:endParaRPr lang="zh-CN" altLang="zh-CN" sz="2700" dirty="0">
              <a:solidFill>
                <a:schemeClr val="tx1"/>
              </a:solidFill>
              <a:cs typeface="Times New Roman" panose="02020603050405020304" pitchFamily="18" charset="0"/>
              <a:sym typeface="System" charset="0"/>
            </a:endParaRPr>
          </a:p>
          <a:p>
            <a:pPr eaLnBrk="0" latinLnBrk="0" hangingPunct="0"/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7.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The first thing</a:t>
            </a:r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</a:t>
            </a:r>
            <a:r>
              <a:rPr lang="en-US" altLang="zh-CN" sz="2700" dirty="0">
                <a:solidFill>
                  <a:srgbClr val="002060"/>
                </a:solidFill>
              </a:rPr>
              <a:t>_____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my brother is going to do this </a:t>
            </a:r>
            <a:endParaRPr lang="en-US" altLang="zh-CN" sz="2700" dirty="0">
              <a:solidFill>
                <a:schemeClr val="tx1"/>
              </a:solidFill>
              <a:cs typeface="Times New Roman" panose="02020603050405020304" pitchFamily="18" charset="0"/>
              <a:sym typeface="System" charset="0"/>
            </a:endParaRPr>
          </a:p>
          <a:p>
            <a:pPr eaLnBrk="0" latinLnBrk="0" hangingPunct="0"/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afternoon is to write a letter. </a:t>
            </a:r>
            <a:endParaRPr lang="zh-CN" altLang="zh-CN" sz="2700" dirty="0">
              <a:solidFill>
                <a:schemeClr val="tx1"/>
              </a:solidFill>
              <a:cs typeface="Times New Roman" panose="02020603050405020304" pitchFamily="18" charset="0"/>
              <a:sym typeface="System" charset="0"/>
            </a:endParaRPr>
          </a:p>
          <a:p>
            <a:pPr eaLnBrk="0" latinLnBrk="0" hangingPunct="0"/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A. which </a:t>
            </a:r>
            <a:r>
              <a:rPr lang="zh-CN" altLang="en-US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B. that </a:t>
            </a:r>
            <a:r>
              <a:rPr lang="zh-CN" altLang="en-US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C. why </a:t>
            </a:r>
            <a:r>
              <a:rPr lang="zh-CN" altLang="en-US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D. who</a:t>
            </a:r>
            <a:endParaRPr lang="zh-CN" altLang="zh-CN" sz="2700" dirty="0">
              <a:solidFill>
                <a:schemeClr val="tx1"/>
              </a:solidFill>
              <a:cs typeface="Times New Roman" panose="02020603050405020304" pitchFamily="18" charset="0"/>
              <a:sym typeface="System" charset="0"/>
            </a:endParaRPr>
          </a:p>
          <a:p>
            <a:pPr eaLnBrk="0" latinLnBrk="0" hangingPunct="0"/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8.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</a:t>
            </a:r>
            <a:r>
              <a:rPr lang="zh-CN" altLang="zh-CN" sz="2700" i="1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Running Man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is a very relaxing TV program</a:t>
            </a:r>
            <a:r>
              <a:rPr lang="zh-CN" altLang="en-US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</a:t>
            </a:r>
            <a:r>
              <a:rPr lang="en-US" altLang="zh-CN" sz="2700" dirty="0">
                <a:solidFill>
                  <a:srgbClr val="002060"/>
                </a:solidFill>
              </a:rPr>
              <a:t>_____   </a:t>
            </a:r>
            <a:endParaRPr lang="en-US" altLang="zh-CN" sz="2700" dirty="0">
              <a:solidFill>
                <a:srgbClr val="002060"/>
              </a:solidFill>
            </a:endParaRPr>
          </a:p>
          <a:p>
            <a:pPr eaLnBrk="0" latinLnBrk="0" hangingPunct="0"/>
            <a:r>
              <a:rPr lang="en-US" altLang="zh-CN" sz="2700" dirty="0">
                <a:solidFill>
                  <a:srgbClr val="002060"/>
                </a:solidFill>
                <a:cs typeface="Times New Roman" panose="02020603050405020304" pitchFamily="18" charset="0"/>
                <a:sym typeface="System" charset="0"/>
              </a:rPr>
              <a:t> 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is hot among the young people. </a:t>
            </a:r>
            <a:endParaRPr lang="en-US" altLang="zh-CN" sz="2700" dirty="0">
              <a:solidFill>
                <a:schemeClr val="tx1"/>
              </a:solidFill>
              <a:cs typeface="Times New Roman" panose="02020603050405020304" pitchFamily="18" charset="0"/>
              <a:sym typeface="System" charset="0"/>
            </a:endParaRPr>
          </a:p>
          <a:p>
            <a:pPr eaLnBrk="0" latinLnBrk="0" hangingPunct="0"/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A. What</a:t>
            </a:r>
            <a:r>
              <a:rPr lang="en-US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B. which </a:t>
            </a:r>
            <a:r>
              <a:rPr lang="zh-CN" altLang="en-US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C. who </a:t>
            </a:r>
            <a:r>
              <a:rPr lang="zh-CN" altLang="en-US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      </a:t>
            </a:r>
            <a:r>
              <a:rPr lang="zh-CN" altLang="zh-CN" sz="2700" dirty="0">
                <a:solidFill>
                  <a:schemeClr val="tx1"/>
                </a:solidFill>
                <a:cs typeface="Times New Roman" panose="02020603050405020304" pitchFamily="18" charset="0"/>
                <a:sym typeface="System" charset="0"/>
              </a:rPr>
              <a:t>D. whom</a:t>
            </a:r>
            <a:endParaRPr lang="zh-CN" altLang="zh-CN" sz="2700" b="0" dirty="0">
              <a:latin typeface="宋体" panose="02010600030101010101" pitchFamily="2" charset="-122"/>
              <a:sym typeface="System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r="26933" b="50000"/>
          <a:stretch>
            <a:fillRect/>
          </a:stretch>
        </p:blipFill>
        <p:spPr bwMode="auto">
          <a:xfrm>
            <a:off x="5787728" y="1638108"/>
            <a:ext cx="384364" cy="53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r="26933" b="50000"/>
          <a:stretch>
            <a:fillRect/>
          </a:stretch>
        </p:blipFill>
        <p:spPr bwMode="auto">
          <a:xfrm>
            <a:off x="2706836" y="2952740"/>
            <a:ext cx="384364" cy="53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r="26933" b="50000"/>
          <a:stretch>
            <a:fillRect/>
          </a:stretch>
        </p:blipFill>
        <p:spPr bwMode="auto">
          <a:xfrm>
            <a:off x="2514654" y="4248106"/>
            <a:ext cx="384364" cy="53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9" name="矩形 2068"/>
          <p:cNvSpPr/>
          <p:nvPr/>
        </p:nvSpPr>
        <p:spPr>
          <a:xfrm>
            <a:off x="1009759" y="4019512"/>
            <a:ext cx="6533963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that/which</a:t>
            </a:r>
            <a:r>
              <a:rPr lang="zh-CN" altLang="x-none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</a:rPr>
              <a:t>provide 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</a:rPr>
              <a:t> plenty </a:t>
            </a:r>
            <a:r>
              <a:rPr lang="en-US" altLang="zh-CN" sz="2800" dirty="0">
                <a:solidFill>
                  <a:srgbClr val="FF0000"/>
                </a:solidFill>
              </a:rPr>
              <a:t>of </a:t>
            </a:r>
            <a:r>
              <a:rPr lang="en-US" altLang="zh-CN" sz="2800" dirty="0" smtClean="0">
                <a:solidFill>
                  <a:srgbClr val="FF0000"/>
                </a:solidFill>
              </a:rPr>
              <a:t>information</a:t>
            </a:r>
            <a:endParaRPr lang="en-US" altLang="zh-CN" sz="2800" dirty="0">
              <a:solidFill>
                <a:srgbClr val="FF0000"/>
              </a:solidFill>
            </a:endParaRPr>
          </a:p>
          <a:p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8" name="矩形 2067"/>
          <p:cNvSpPr/>
          <p:nvPr/>
        </p:nvSpPr>
        <p:spPr>
          <a:xfrm>
            <a:off x="1219288" y="4019512"/>
            <a:ext cx="7391206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I prefer movies                                             </a:t>
            </a:r>
            <a:endParaRPr lang="en-US" altLang="zh-CN" sz="2800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                </a:t>
            </a:r>
            <a:r>
              <a:rPr lang="zh-CN" altLang="x-none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x-none" sz="28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7347" name="矩形 87043"/>
          <p:cNvSpPr>
            <a:spLocks noTextEdit="1"/>
          </p:cNvSpPr>
          <p:nvPr/>
        </p:nvSpPr>
        <p:spPr>
          <a:xfrm>
            <a:off x="152516" y="590602"/>
            <a:ext cx="3962296" cy="685782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threePt" dir="t"/>
            </a:scene3d>
          </a:bodyPr>
          <a:lstStyle/>
          <a:p>
            <a:pPr algn="ctr">
              <a:buFont typeface="Wingdings" panose="05000000000000000000" pitchFamily="2" charset="2"/>
              <a:buChar char="Ø"/>
              <a:defRPr/>
            </a:pPr>
            <a:r>
              <a:rPr lang="zh-CN" altLang="en-US" sz="4050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 </a:t>
            </a:r>
            <a:r>
              <a:rPr lang="en-US" altLang="zh-CN" sz="4050" noProof="1" smtClean="0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Revision</a:t>
            </a:r>
            <a:endParaRPr lang="zh-CN" altLang="en-US" sz="4050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9759" y="1427680"/>
            <a:ext cx="72388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What kind of </a:t>
            </a:r>
            <a:r>
              <a:rPr lang="en-US" altLang="zh-CN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movies </a:t>
            </a:r>
            <a:r>
              <a:rPr lang="en-US" altLang="zh-CN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dou </a:t>
            </a:r>
            <a:r>
              <a:rPr lang="en-US" altLang="zh-CN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you like/love/prefer</a:t>
            </a:r>
            <a:r>
              <a:rPr lang="en-US" altLang="zh-CN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en-US" altLang="zh-CN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24668" y="2024864"/>
            <a:ext cx="34004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334558" y="2418156"/>
            <a:ext cx="2220480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documentary</a:t>
            </a:r>
            <a:endParaRPr lang="en-US" altLang="zh-CN" sz="2800" dirty="0">
              <a:solidFill>
                <a:srgbClr val="00206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34558" y="3079363"/>
            <a:ext cx="4719497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2060"/>
                </a:solidFill>
              </a:rPr>
              <a:t>provide plenty of information</a:t>
            </a:r>
            <a:endParaRPr lang="en-US" altLang="zh-CN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9" grpId="0"/>
      <p:bldP spid="2068" grpId="0"/>
      <p:bldP spid="3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1" name="矩形 2490"/>
          <p:cNvSpPr/>
          <p:nvPr/>
        </p:nvSpPr>
        <p:spPr>
          <a:xfrm>
            <a:off x="1272867" y="1504978"/>
            <a:ext cx="642325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1.这就是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挽</a:t>
            </a:r>
            <a:r>
              <a:rPr lang="zh-CN" altLang="x-none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救了那个孩子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生</a:t>
            </a:r>
            <a:r>
              <a:rPr lang="zh-CN" altLang="x-none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命的医生</a:t>
            </a:r>
            <a:r>
              <a:rPr lang="zh-CN" altLang="en-US" sz="2800" dirty="0">
                <a:solidFill>
                  <a:schemeClr val="tx1"/>
                </a:solidFill>
              </a:rPr>
              <a:t>。</a:t>
            </a:r>
            <a:endParaRPr lang="zh-CN" altLang="x-none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92" name="矩形 2491"/>
          <p:cNvSpPr/>
          <p:nvPr/>
        </p:nvSpPr>
        <p:spPr>
          <a:xfrm>
            <a:off x="1624011" y="2207447"/>
            <a:ext cx="6986483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This is the doctor who saved the boy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’</a:t>
            </a:r>
            <a:r>
              <a:rPr lang="zh-CN" altLang="x-none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s life.</a:t>
            </a:r>
            <a:endParaRPr lang="zh-CN" altLang="x-none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493" name="矩形 2492"/>
          <p:cNvSpPr/>
          <p:nvPr/>
        </p:nvSpPr>
        <p:spPr>
          <a:xfrm>
            <a:off x="1267958" y="2963494"/>
            <a:ext cx="5513784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2.正在跑步的那个人是我的叔叔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。</a:t>
            </a:r>
            <a:endParaRPr lang="zh-CN" altLang="x-none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94" name="矩形 2493"/>
          <p:cNvSpPr/>
          <p:nvPr/>
        </p:nvSpPr>
        <p:spPr>
          <a:xfrm>
            <a:off x="1600278" y="3719541"/>
            <a:ext cx="621497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The man who is running is my uncle.</a:t>
            </a:r>
            <a:endParaRPr lang="zh-CN" altLang="x-none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100" y="876712"/>
            <a:ext cx="3165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Ⅱ. </a:t>
            </a: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翻译句子。</a:t>
            </a:r>
            <a:endParaRPr lang="zh-CN" altLang="en-US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2" grpId="0"/>
      <p:bldP spid="249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" name="矩形 2497"/>
          <p:cNvSpPr/>
          <p:nvPr/>
        </p:nvSpPr>
        <p:spPr>
          <a:xfrm>
            <a:off x="1143090" y="1057956"/>
            <a:ext cx="5028009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800" dirty="0">
                <a:solidFill>
                  <a:schemeClr val="tx1"/>
                </a:solidFill>
              </a:rPr>
              <a:t>3</a:t>
            </a:r>
            <a:r>
              <a:rPr lang="zh-CN" altLang="x-none" sz="2800" b="1" dirty="0" smtClean="0">
                <a:solidFill>
                  <a:schemeClr val="tx1"/>
                </a:solidFill>
                <a:latin typeface="+mn-ea"/>
                <a:ea typeface="+mn-ea"/>
              </a:rPr>
              <a:t>.我</a:t>
            </a:r>
            <a:r>
              <a:rPr lang="zh-CN" altLang="x-none" sz="2800" b="1" dirty="0">
                <a:solidFill>
                  <a:schemeClr val="tx1"/>
                </a:solidFill>
                <a:latin typeface="+mn-ea"/>
                <a:ea typeface="+mn-ea"/>
              </a:rPr>
              <a:t>喜欢可以随之而唱的音乐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x-none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99" name="矩形 2498"/>
          <p:cNvSpPr/>
          <p:nvPr/>
        </p:nvSpPr>
        <p:spPr>
          <a:xfrm>
            <a:off x="1524080" y="1733572"/>
            <a:ext cx="670542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I like the music that I can sing along with.</a:t>
            </a:r>
            <a:endParaRPr lang="zh-CN" altLang="x-none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500" name="矩形 2499"/>
          <p:cNvSpPr/>
          <p:nvPr/>
        </p:nvSpPr>
        <p:spPr>
          <a:xfrm>
            <a:off x="1066892" y="2571750"/>
            <a:ext cx="617203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800" dirty="0">
                <a:solidFill>
                  <a:schemeClr val="tx1"/>
                </a:solidFill>
              </a:rPr>
              <a:t>4</a:t>
            </a:r>
            <a:r>
              <a:rPr lang="zh-CN" altLang="x-none" sz="2800" b="1" dirty="0">
                <a:solidFill>
                  <a:schemeClr val="tx1"/>
                </a:solidFill>
                <a:latin typeface="+mn-lt"/>
              </a:rPr>
              <a:t>. 住在隔壁的那个女的是一名教师</a:t>
            </a:r>
            <a:r>
              <a:rPr lang="zh-CN" altLang="en-US" sz="2800" b="1" dirty="0">
                <a:solidFill>
                  <a:schemeClr val="tx1"/>
                </a:solidFill>
                <a:latin typeface="+mn-lt"/>
              </a:rPr>
              <a:t>。</a:t>
            </a:r>
            <a:endParaRPr lang="zh-CN" altLang="x-none" sz="28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01" name="矩形 2500"/>
          <p:cNvSpPr/>
          <p:nvPr/>
        </p:nvSpPr>
        <p:spPr>
          <a:xfrm>
            <a:off x="1447882" y="3333730"/>
            <a:ext cx="708641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The woman who lives next door is a teacher.</a:t>
            </a:r>
            <a:endParaRPr lang="zh-CN" altLang="x-none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9" grpId="0"/>
      <p:bldP spid="250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矩形 2504"/>
          <p:cNvSpPr/>
          <p:nvPr/>
        </p:nvSpPr>
        <p:spPr>
          <a:xfrm>
            <a:off x="1215966" y="1571405"/>
            <a:ext cx="6541294" cy="246067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lnSpc>
                <a:spcPct val="95000"/>
              </a:lnSpc>
            </a:pP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1. My brother likes jackets. </a:t>
            </a:r>
            <a:endParaRPr lang="zh-CN" altLang="x-none" sz="27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>
              <a:lnSpc>
                <a:spcPct val="95000"/>
              </a:lnSpc>
            </a:pP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These jackets are unusual.</a:t>
            </a:r>
            <a:endParaRPr lang="zh-CN" altLang="x-none" sz="27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>
              <a:lnSpc>
                <a:spcPct val="95000"/>
              </a:lnSpc>
            </a:pPr>
            <a:endParaRPr lang="zh-CN" altLang="x-none" sz="27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>
              <a:lnSpc>
                <a:spcPct val="95000"/>
              </a:lnSpc>
            </a:pP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                                       </a:t>
            </a:r>
            <a:endParaRPr lang="zh-CN" altLang="x-none" sz="27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 algn="l">
              <a:lnSpc>
                <a:spcPct val="95000"/>
              </a:lnSpc>
              <a:buNone/>
            </a:pP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2. The man is a music teacher. </a:t>
            </a:r>
            <a:endParaRPr lang="zh-CN" altLang="x-none" sz="27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 algn="l">
              <a:lnSpc>
                <a:spcPct val="95000"/>
              </a:lnSpc>
              <a:buNone/>
            </a:pPr>
            <a:r>
              <a:rPr lang="zh-CN" altLang="x-none" sz="27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He can write his own lyrics.                                           </a:t>
            </a:r>
            <a:endParaRPr lang="zh-CN" altLang="x-none" sz="27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506" name="矩形 2505"/>
          <p:cNvSpPr/>
          <p:nvPr/>
        </p:nvSpPr>
        <p:spPr>
          <a:xfrm>
            <a:off x="1641789" y="3943314"/>
            <a:ext cx="6054329" cy="82484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lnSpc>
                <a:spcPct val="85000"/>
              </a:lnSpc>
            </a:pPr>
            <a:r>
              <a:rPr lang="zh-CN" altLang="x-none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The man who can write his own lyrics is a music teacher. </a:t>
            </a:r>
            <a:endParaRPr lang="zh-CN" altLang="x-none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507" name="矩形 2506"/>
          <p:cNvSpPr/>
          <p:nvPr/>
        </p:nvSpPr>
        <p:spPr>
          <a:xfrm>
            <a:off x="1483576" y="2572449"/>
            <a:ext cx="6898384" cy="4585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x-none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My brother likes jackets that are unusual. </a:t>
            </a:r>
            <a:endParaRPr lang="zh-CN" altLang="x-none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3188" name="矩形 2507"/>
          <p:cNvSpPr/>
          <p:nvPr/>
        </p:nvSpPr>
        <p:spPr>
          <a:xfrm>
            <a:off x="452010" y="550871"/>
            <a:ext cx="7924592" cy="954107"/>
          </a:xfrm>
          <a:prstGeom prst="rect">
            <a:avLst/>
          </a:prstGeom>
          <a:solidFill>
            <a:srgbClr val="FFFFFF">
              <a:alpha val="74901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Ⅲ. </a:t>
            </a:r>
            <a:r>
              <a:rPr lang="zh-CN" altLang="x-none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把下列各题中的两句话合并为含有定语从句</a:t>
            </a:r>
            <a:r>
              <a:rPr lang="zh-CN" altLang="x-none" sz="28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800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x-none" sz="28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</a:t>
            </a:r>
            <a:r>
              <a:rPr lang="zh-CN" altLang="x-none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合句。</a:t>
            </a:r>
            <a:endParaRPr lang="zh-CN" altLang="x-none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7" dur="500"/>
                                        <p:tgtEl>
                                          <p:spTgt spid="2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12" dur="500"/>
                                        <p:tgtEl>
                                          <p:spTgt spid="2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矩形 2511"/>
          <p:cNvSpPr/>
          <p:nvPr/>
        </p:nvSpPr>
        <p:spPr>
          <a:xfrm>
            <a:off x="533506" y="799516"/>
            <a:ext cx="7512050" cy="3600986"/>
          </a:xfrm>
          <a:prstGeom prst="rect">
            <a:avLst/>
          </a:prstGeom>
          <a:solidFill>
            <a:srgbClr val="FFFFFF">
              <a:alpha val="72156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l">
              <a:lnSpc>
                <a:spcPct val="95000"/>
              </a:lnSpc>
              <a:buNone/>
            </a:pPr>
            <a:r>
              <a:rPr lang="zh-CN" altLang="x-none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3. Mark is a history teacher. </a:t>
            </a:r>
            <a:endParaRPr lang="zh-CN" altLang="x-none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 algn="l">
              <a:lnSpc>
                <a:spcPct val="95000"/>
              </a:lnSpc>
              <a:buNone/>
            </a:pPr>
            <a:r>
              <a:rPr lang="zh-CN" altLang="x-none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He is good at playing ping-pong.</a:t>
            </a:r>
            <a:endParaRPr lang="zh-CN" altLang="x-none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>
              <a:lnSpc>
                <a:spcPct val="95000"/>
              </a:lnSpc>
            </a:pPr>
            <a:endParaRPr lang="zh-CN" altLang="x-none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>
              <a:lnSpc>
                <a:spcPct val="95000"/>
              </a:lnSpc>
            </a:pPr>
            <a:r>
              <a:rPr lang="zh-CN" altLang="x-none" sz="2400" b="1" u="sng" dirty="0">
                <a:solidFill>
                  <a:schemeClr val="tx1"/>
                </a:solidFill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x-none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endParaRPr lang="zh-CN" altLang="x-none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 algn="l">
              <a:lnSpc>
                <a:spcPct val="95000"/>
              </a:lnSpc>
              <a:buNone/>
            </a:pPr>
            <a:r>
              <a:rPr lang="zh-CN" altLang="x-none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4. My grandfather doesn</a:t>
            </a:r>
            <a:r>
              <a:rPr lang="en-US" altLang="zh-CN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’</a:t>
            </a:r>
            <a:r>
              <a:rPr lang="zh-CN" altLang="x-none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t like these songs.    </a:t>
            </a:r>
            <a:endParaRPr lang="zh-CN" altLang="x-none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 algn="l">
              <a:lnSpc>
                <a:spcPct val="95000"/>
              </a:lnSpc>
              <a:buNone/>
            </a:pPr>
            <a:r>
              <a:rPr lang="zh-CN" altLang="x-none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These songs are too long.</a:t>
            </a:r>
            <a:endParaRPr lang="zh-CN" altLang="x-none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>
              <a:lnSpc>
                <a:spcPct val="95000"/>
              </a:lnSpc>
            </a:pPr>
            <a:endParaRPr lang="zh-CN" altLang="x-none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>
              <a:lnSpc>
                <a:spcPct val="95000"/>
              </a:lnSpc>
            </a:pPr>
            <a:r>
              <a:rPr lang="zh-CN" altLang="x-none" sz="2400" b="1" u="sng" dirty="0">
                <a:solidFill>
                  <a:schemeClr val="tx1"/>
                </a:solidFill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x-none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endParaRPr lang="zh-CN" altLang="x-none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 algn="l">
              <a:lnSpc>
                <a:spcPct val="95000"/>
              </a:lnSpc>
              <a:buNone/>
            </a:pPr>
            <a:r>
              <a:rPr lang="zh-CN" altLang="x-none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5. That woman is my aunt. </a:t>
            </a:r>
            <a:endParaRPr lang="zh-CN" altLang="x-none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342900" indent="-342900" algn="l">
              <a:lnSpc>
                <a:spcPct val="95000"/>
              </a:lnSpc>
              <a:buNone/>
            </a:pPr>
            <a:r>
              <a:rPr lang="zh-CN" altLang="x-none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    The woman is looking for her key.</a:t>
            </a:r>
            <a:endParaRPr lang="zh-CN" altLang="x-none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513" name="矩形 2512"/>
          <p:cNvSpPr/>
          <p:nvPr/>
        </p:nvSpPr>
        <p:spPr>
          <a:xfrm>
            <a:off x="790105" y="1518315"/>
            <a:ext cx="7439399" cy="8248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85000"/>
              </a:lnSpc>
            </a:pPr>
            <a:r>
              <a:rPr lang="zh-CN" altLang="x-none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Mark who is good at playing ping-pong is a history teacher.</a:t>
            </a:r>
            <a:endParaRPr lang="zh-CN" altLang="x-none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514" name="矩形 2513"/>
          <p:cNvSpPr/>
          <p:nvPr/>
        </p:nvSpPr>
        <p:spPr>
          <a:xfrm>
            <a:off x="838178" y="3027539"/>
            <a:ext cx="8229504" cy="4585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85000"/>
              </a:lnSpc>
            </a:pPr>
            <a:r>
              <a:rPr lang="zh-CN" altLang="x-none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My grandfather doesn</a:t>
            </a:r>
            <a:r>
              <a:rPr lang="en-US" altLang="zh-CN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’</a:t>
            </a:r>
            <a:r>
              <a:rPr lang="zh-CN" altLang="x-none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t like songs that are too long. </a:t>
            </a:r>
            <a:endParaRPr lang="zh-CN" altLang="x-none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515" name="矩形 2514"/>
          <p:cNvSpPr/>
          <p:nvPr/>
        </p:nvSpPr>
        <p:spPr>
          <a:xfrm>
            <a:off x="838298" y="4400502"/>
            <a:ext cx="7960432" cy="4585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x-none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That woman who is looking for her key is my aunt.</a:t>
            </a:r>
            <a:endParaRPr lang="zh-CN" altLang="x-none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base">
                                        <p:cTn id="7" dur="500"/>
                                        <p:tgtEl>
                                          <p:spTgt spid="2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base">
                                        <p:cTn id="12" dur="500"/>
                                        <p:tgtEl>
                                          <p:spTgt spid="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 additive="base">
                                        <p:cTn id="17" dur="500"/>
                                        <p:tgtEl>
                                          <p:spTgt spid="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3090" y="1038305"/>
            <a:ext cx="72388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</a:rPr>
              <a:t>—What </a:t>
            </a:r>
            <a:r>
              <a:rPr lang="en-US" altLang="zh-CN" sz="2800" dirty="0">
                <a:solidFill>
                  <a:schemeClr val="tx1"/>
                </a:solidFill>
              </a:rPr>
              <a:t>kind of books do you like best</a:t>
            </a:r>
            <a:r>
              <a:rPr lang="en-US" altLang="zh-CN" sz="2800" dirty="0" smtClean="0">
                <a:solidFill>
                  <a:schemeClr val="tx1"/>
                </a:solidFill>
              </a:rPr>
              <a:t>?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</a:rPr>
              <a:t>—</a:t>
            </a:r>
            <a:r>
              <a:rPr lang="en-US" altLang="zh-CN" sz="2800" dirty="0">
                <a:solidFill>
                  <a:schemeClr val="tx1"/>
                </a:solidFill>
              </a:rPr>
              <a:t>I like </a:t>
            </a:r>
            <a:r>
              <a:rPr lang="en-US" altLang="zh-CN" sz="2800" dirty="0" smtClean="0">
                <a:solidFill>
                  <a:schemeClr val="tx1"/>
                </a:solidFill>
              </a:rPr>
              <a:t>books _______ </a:t>
            </a:r>
            <a:r>
              <a:rPr lang="en-US" altLang="zh-CN" sz="2800" dirty="0">
                <a:solidFill>
                  <a:schemeClr val="tx1"/>
                </a:solidFill>
              </a:rPr>
              <a:t>are about science and 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   technology.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</a:rPr>
              <a:t>   A</a:t>
            </a:r>
            <a:r>
              <a:rPr lang="en-US" altLang="zh-CN" sz="2800" dirty="0">
                <a:solidFill>
                  <a:schemeClr val="tx1"/>
                </a:solidFill>
              </a:rPr>
              <a:t>. who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</a:rPr>
              <a:t>   B. whom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</a:rPr>
              <a:t>   C. which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749210" y="463590"/>
            <a:ext cx="4629150" cy="584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zh-CN" altLang="en-US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  <a:endParaRPr lang="en-US" altLang="zh-CN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657624" y="3138642"/>
            <a:ext cx="4453779" cy="1113995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rgbClr val="00B05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</a:t>
            </a:r>
            <a:r>
              <a:rPr lang="zh-CN" altLang="en-US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“你最喜欢什么类型的书？我</a:t>
            </a: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喜欢和科技有关的</a:t>
            </a:r>
            <a:r>
              <a:rPr lang="zh-CN" altLang="en-US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书。”</a:t>
            </a: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此句为定语从句，先行词</a:t>
            </a:r>
            <a:r>
              <a:rPr lang="zh-CN" altLang="en-US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books</a:t>
            </a:r>
            <a:r>
              <a:rPr lang="zh-CN" altLang="en-US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，指物，引</a:t>
            </a: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导定语从句的关联词用</a:t>
            </a:r>
            <a:r>
              <a:rPr lang="en-US" altLang="zh-CN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that</a:t>
            </a: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which</a:t>
            </a:r>
            <a:r>
              <a:rPr lang="zh-CN" altLang="en-US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en-US" sz="1600" b="0" kern="0" dirty="0">
              <a:solidFill>
                <a:schemeClr val="accent3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438456" y="2266958"/>
            <a:ext cx="88288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 2050"/>
          <p:cNvSpPr/>
          <p:nvPr/>
        </p:nvSpPr>
        <p:spPr bwMode="auto">
          <a:xfrm>
            <a:off x="1295486" y="4416427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19288" y="1279555"/>
            <a:ext cx="67816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</a:rPr>
              <a:t>China </a:t>
            </a:r>
            <a:r>
              <a:rPr lang="en-US" altLang="zh-CN" sz="2800" dirty="0">
                <a:solidFill>
                  <a:schemeClr val="tx1"/>
                </a:solidFill>
              </a:rPr>
              <a:t>is the first </a:t>
            </a:r>
            <a:r>
              <a:rPr lang="en-US" altLang="zh-CN" sz="2800" dirty="0" smtClean="0">
                <a:solidFill>
                  <a:schemeClr val="tx1"/>
                </a:solidFill>
              </a:rPr>
              <a:t>nation_________ </a:t>
            </a:r>
            <a:r>
              <a:rPr lang="en-US" altLang="zh-CN" sz="2800" dirty="0">
                <a:solidFill>
                  <a:schemeClr val="tx1"/>
                </a:solidFill>
              </a:rPr>
              <a:t>sent Change IV to the far side of the moon. 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</a:rPr>
              <a:t>A</a:t>
            </a:r>
            <a:r>
              <a:rPr lang="en-US" altLang="zh-CN" sz="2800" dirty="0">
                <a:solidFill>
                  <a:schemeClr val="tx1"/>
                </a:solidFill>
              </a:rPr>
              <a:t>. which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</a:rPr>
              <a:t>B</a:t>
            </a:r>
            <a:r>
              <a:rPr lang="en-US" altLang="zh-CN" sz="2800" dirty="0">
                <a:solidFill>
                  <a:schemeClr val="tx1"/>
                </a:solidFill>
              </a:rPr>
              <a:t>. </a:t>
            </a:r>
            <a:r>
              <a:rPr lang="en-US" altLang="zh-CN" sz="2800" dirty="0" smtClean="0">
                <a:solidFill>
                  <a:schemeClr val="tx1"/>
                </a:solidFill>
              </a:rPr>
              <a:t>that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</a:rPr>
              <a:t>C</a:t>
            </a:r>
            <a:r>
              <a:rPr lang="en-US" altLang="zh-CN" sz="2800" dirty="0">
                <a:solidFill>
                  <a:schemeClr val="tx1"/>
                </a:solidFill>
              </a:rPr>
              <a:t>. </a:t>
            </a:r>
            <a:r>
              <a:rPr lang="en-US" altLang="zh-CN" sz="2800" dirty="0" smtClean="0">
                <a:solidFill>
                  <a:schemeClr val="tx1"/>
                </a:solidFill>
              </a:rPr>
              <a:t>who</a:t>
            </a:r>
            <a:endParaRPr lang="en-US" altLang="zh-CN" sz="2800" dirty="0">
              <a:solidFill>
                <a:schemeClr val="tx1"/>
              </a:solidFill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476250" y="666750"/>
            <a:ext cx="4629150" cy="584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zh-CN" altLang="en-US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  <a:endParaRPr lang="en-US" altLang="zh-CN" noProof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581426" y="3296572"/>
            <a:ext cx="4038494" cy="1113995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rgbClr val="00B05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</a:t>
            </a:r>
            <a:r>
              <a:rPr lang="zh-CN" altLang="en-US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“中国是第一个把嫦娥四号发送到月球背面的国家。”</a:t>
            </a: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此句为定语从句，先行词</a:t>
            </a:r>
            <a:r>
              <a:rPr lang="zh-CN" altLang="en-US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first nation </a:t>
            </a: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，当先行词被形容词最高级或序数词修饰</a:t>
            </a:r>
            <a:r>
              <a:rPr lang="zh-CN" altLang="en-US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时，只能用</a:t>
            </a:r>
            <a:r>
              <a:rPr lang="en-US" altLang="zh-CN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that</a:t>
            </a:r>
            <a:r>
              <a:rPr lang="zh-CN" altLang="en-US" sz="1600" b="0" kern="0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1600" b="0" kern="0" dirty="0">
              <a:solidFill>
                <a:schemeClr val="accent3">
                  <a:lumMod val="50000"/>
                </a:schemeClr>
              </a:solidFill>
              <a:latin typeface="Calibri" panose="020F050202020403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743248" y="1885968"/>
            <a:ext cx="21335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 2050"/>
          <p:cNvSpPr/>
          <p:nvPr/>
        </p:nvSpPr>
        <p:spPr bwMode="auto">
          <a:xfrm>
            <a:off x="1114603" y="3296572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文本框 136193"/>
          <p:cNvSpPr txBox="1">
            <a:spLocks noChangeArrowheads="1"/>
          </p:cNvSpPr>
          <p:nvPr/>
        </p:nvSpPr>
        <p:spPr bwMode="auto">
          <a:xfrm>
            <a:off x="655639" y="1549611"/>
            <a:ext cx="7421470" cy="2469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7" rIns="68577" bIns="34287">
            <a:spAutoFit/>
          </a:bodyPr>
          <a:lstStyle>
            <a:lvl1pPr marL="342900" indent="-3429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3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复习Grammar Focus.</a:t>
            </a:r>
            <a:endParaRPr lang="en-US" altLang="zh-CN" sz="2400" dirty="0">
              <a:solidFill>
                <a:srgbClr val="002060"/>
              </a:solidFill>
              <a:latin typeface="Comic Sans MS" panose="030F0702030302020204" pitchFamily="66" charset="0"/>
              <a:sym typeface="+mn-ea"/>
            </a:endParaRPr>
          </a:p>
          <a:p>
            <a:pPr algn="l" eaLnBrk="1" hangingPunct="1">
              <a:lnSpc>
                <a:spcPct val="13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400" dirty="0" smtClean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Make </a:t>
            </a: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a survey.</a:t>
            </a:r>
            <a:endParaRPr lang="en-US" altLang="zh-CN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 algn="l" eaLnBrk="1" hangingPunct="1">
              <a:lnSpc>
                <a:spcPct val="130000"/>
              </a:lnSpc>
              <a:buClr>
                <a:srgbClr val="002060"/>
              </a:buClr>
            </a:pPr>
            <a:r>
              <a:rPr lang="en-US" altLang="zh-CN" sz="2400" dirty="0" smtClean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   调查你的家庭成员对电影</a:t>
            </a:r>
            <a:r>
              <a:rPr lang="zh-CN" altLang="en-US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、</a:t>
            </a: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CD</a:t>
            </a:r>
            <a:r>
              <a:rPr lang="zh-CN" altLang="en-US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、</a:t>
            </a: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食物</a:t>
            </a:r>
            <a:r>
              <a:rPr lang="zh-CN" altLang="en-US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、</a:t>
            </a: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歌曲</a:t>
            </a:r>
            <a:r>
              <a:rPr lang="zh-CN" altLang="en-US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、</a:t>
            </a:r>
            <a:r>
              <a:rPr lang="en-US" altLang="zh-CN" sz="2400" dirty="0" smtClean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音乐</a:t>
            </a:r>
            <a:endParaRPr lang="en-US" altLang="zh-CN" sz="2400" dirty="0" smtClean="0">
              <a:solidFill>
                <a:srgbClr val="002060"/>
              </a:solidFill>
              <a:latin typeface="Comic Sans MS" panose="030F0702030302020204" pitchFamily="66" charset="0"/>
              <a:sym typeface="+mn-ea"/>
            </a:endParaRPr>
          </a:p>
          <a:p>
            <a:pPr marL="0" indent="0" algn="l" eaLnBrk="1" hangingPunct="1">
              <a:lnSpc>
                <a:spcPct val="130000"/>
              </a:lnSpc>
              <a:buClr>
                <a:srgbClr val="002060"/>
              </a:buClr>
            </a:pP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 </a:t>
            </a:r>
            <a:r>
              <a:rPr lang="en-US" altLang="zh-CN" sz="2400" dirty="0" smtClean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  制作人等的喜好</a:t>
            </a: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，运用定语从句写成一个小报告</a:t>
            </a:r>
            <a:r>
              <a:rPr lang="en-US" altLang="zh-CN" sz="2400" dirty="0" smtClean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，</a:t>
            </a:r>
            <a:endParaRPr lang="en-US" altLang="zh-CN" sz="2400" dirty="0" smtClean="0">
              <a:solidFill>
                <a:srgbClr val="002060"/>
              </a:solidFill>
              <a:latin typeface="Comic Sans MS" panose="030F0702030302020204" pitchFamily="66" charset="0"/>
              <a:sym typeface="+mn-ea"/>
            </a:endParaRPr>
          </a:p>
          <a:p>
            <a:pPr marL="0" indent="0" algn="l" eaLnBrk="1" hangingPunct="1">
              <a:lnSpc>
                <a:spcPct val="130000"/>
              </a:lnSpc>
              <a:buClr>
                <a:srgbClr val="002060"/>
              </a:buClr>
            </a:pP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 </a:t>
            </a:r>
            <a:r>
              <a:rPr lang="en-US" altLang="zh-CN" sz="2400" dirty="0" smtClean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  向同学们汇报一下</a:t>
            </a: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。</a:t>
            </a:r>
            <a:endParaRPr lang="en-US" altLang="zh-CN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99330" name="文本框 3"/>
          <p:cNvSpPr txBox="1"/>
          <p:nvPr/>
        </p:nvSpPr>
        <p:spPr>
          <a:xfrm>
            <a:off x="3102087" y="666800"/>
            <a:ext cx="34510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400" noProof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Homework</a:t>
            </a:r>
            <a:endParaRPr lang="en-US" altLang="zh-CN" sz="4400" noProof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defTabSz="685800" eaLnBrk="0" hangingPunct="0"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284730" indent="1905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741930" indent="1905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199130" indent="1905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656330" indent="1905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noProof="1" smtClean="0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  <a:endParaRPr lang="zh-CN" altLang="en-US" sz="6600" noProof="1" smtClean="0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9" name="矩形 2068"/>
          <p:cNvSpPr/>
          <p:nvPr/>
        </p:nvSpPr>
        <p:spPr>
          <a:xfrm>
            <a:off x="990694" y="4006081"/>
            <a:ext cx="7010216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that/which</a:t>
            </a:r>
            <a:r>
              <a:rPr lang="zh-CN" altLang="x-none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</a:rPr>
              <a:t>can cheer me up</a:t>
            </a:r>
            <a:endParaRPr lang="en-US" altLang="zh-CN" sz="2800" dirty="0">
              <a:solidFill>
                <a:srgbClr val="FF0000"/>
              </a:solidFill>
            </a:endParaRPr>
          </a:p>
          <a:p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8" name="矩形 2067"/>
          <p:cNvSpPr/>
          <p:nvPr/>
        </p:nvSpPr>
        <p:spPr>
          <a:xfrm>
            <a:off x="1219288" y="4019512"/>
            <a:ext cx="7391206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I prefer movies                                                </a:t>
            </a:r>
            <a:r>
              <a:rPr lang="zh-CN" altLang="x-none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x-none" sz="28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9759" y="904460"/>
            <a:ext cx="72388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What kind of </a:t>
            </a:r>
            <a:r>
              <a:rPr lang="en-US" altLang="zh-CN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movies </a:t>
            </a:r>
            <a:r>
              <a:rPr lang="en-US" altLang="zh-CN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dou </a:t>
            </a:r>
            <a:r>
              <a:rPr lang="en-US" altLang="zh-CN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you like/love/prefer</a:t>
            </a:r>
            <a:r>
              <a:rPr lang="en-US" altLang="zh-CN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en-US" altLang="zh-CN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73662" y="2076833"/>
            <a:ext cx="1361270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comedy</a:t>
            </a:r>
            <a:endParaRPr lang="en-US" altLang="zh-CN" sz="2800" dirty="0">
              <a:solidFill>
                <a:srgbClr val="00206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05840" y="2724146"/>
            <a:ext cx="205210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2060"/>
                </a:solidFill>
              </a:rPr>
              <a:t>cheer me up</a:t>
            </a:r>
            <a:endParaRPr lang="en-US" altLang="zh-CN" sz="2800" dirty="0">
              <a:solidFill>
                <a:srgbClr val="002060"/>
              </a:solidFill>
            </a:endParaRPr>
          </a:p>
        </p:txBody>
      </p:sp>
      <p:pic>
        <p:nvPicPr>
          <p:cNvPr id="10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2258" y="1504980"/>
            <a:ext cx="1809673" cy="26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9" grpId="0"/>
      <p:bldP spid="2068" grpId="0"/>
      <p:bldP spid="3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9" name="矩形 2068"/>
          <p:cNvSpPr/>
          <p:nvPr/>
        </p:nvSpPr>
        <p:spPr>
          <a:xfrm>
            <a:off x="971629" y="4006081"/>
            <a:ext cx="7715063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that/which</a:t>
            </a:r>
            <a:r>
              <a:rPr lang="zh-CN" altLang="x-none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</a:rPr>
              <a:t>have </a:t>
            </a:r>
            <a:r>
              <a:rPr lang="en-US" altLang="zh-CN" sz="2800" dirty="0" smtClean="0">
                <a:solidFill>
                  <a:srgbClr val="FF0000"/>
                </a:solidFill>
              </a:rPr>
              <a:t>funny dialog</a:t>
            </a:r>
            <a:endParaRPr lang="en-US" altLang="zh-CN" sz="2800" dirty="0">
              <a:solidFill>
                <a:srgbClr val="FF0000"/>
              </a:solidFill>
            </a:endParaRPr>
          </a:p>
          <a:p>
            <a:endParaRPr lang="en-US" altLang="zh-CN" sz="2800" dirty="0">
              <a:solidFill>
                <a:srgbClr val="FF0000"/>
              </a:solidFill>
            </a:endParaRPr>
          </a:p>
          <a:p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8" name="矩形 2067"/>
          <p:cNvSpPr/>
          <p:nvPr/>
        </p:nvSpPr>
        <p:spPr>
          <a:xfrm>
            <a:off x="1219288" y="4019512"/>
            <a:ext cx="739120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I prefer movies                                                  </a:t>
            </a:r>
            <a:r>
              <a:rPr lang="zh-CN" altLang="x-none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x-none" sz="28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9759" y="904460"/>
            <a:ext cx="72388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What kind of </a:t>
            </a:r>
            <a:r>
              <a:rPr lang="en-US" altLang="zh-CN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movies </a:t>
            </a:r>
            <a:r>
              <a:rPr lang="en-US" altLang="zh-CN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dou </a:t>
            </a:r>
            <a:r>
              <a:rPr lang="en-US" altLang="zh-CN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you like/love/prefer</a:t>
            </a:r>
            <a:r>
              <a:rPr lang="en-US" altLang="zh-CN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en-US" altLang="zh-CN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31160" y="2062939"/>
            <a:ext cx="1500732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2060"/>
                </a:solidFill>
              </a:rPr>
              <a:t>cartoons</a:t>
            </a:r>
            <a:endParaRPr lang="en-US" altLang="zh-CN" sz="2800" dirty="0">
              <a:solidFill>
                <a:srgbClr val="00206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71397" y="2724146"/>
            <a:ext cx="2920991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2060"/>
                </a:solidFill>
              </a:rPr>
              <a:t>have funny dialog</a:t>
            </a:r>
            <a:endParaRPr lang="en-US" altLang="zh-CN" sz="2800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88" y="1753778"/>
            <a:ext cx="2987675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9" grpId="0"/>
      <p:bldP spid="2068" grpId="0"/>
      <p:bldP spid="3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2971842" y="439798"/>
            <a:ext cx="2949575" cy="725487"/>
            <a:chOff x="341" y="126"/>
            <a:chExt cx="1858" cy="457"/>
          </a:xfrm>
        </p:grpSpPr>
        <p:sp>
          <p:nvSpPr>
            <p:cNvPr id="3" name="Oval 3"/>
            <p:cNvSpPr>
              <a:spLocks noChangeArrowheads="1"/>
            </p:cNvSpPr>
            <p:nvPr/>
          </p:nvSpPr>
          <p:spPr bwMode="auto">
            <a:xfrm>
              <a:off x="341" y="126"/>
              <a:ext cx="1858" cy="45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accent5">
                  <a:lumMod val="50000"/>
                </a:schemeClr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385" y="210"/>
              <a:ext cx="18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dirty="0">
                  <a:latin typeface="Georgia" panose="02040502050405020303" pitchFamily="18" charset="0"/>
                </a:rPr>
                <a:t>Grammar Focus</a:t>
              </a:r>
              <a:endParaRPr lang="en-US" altLang="zh-CN" sz="2400" dirty="0">
                <a:latin typeface="Georgia" panose="02040502050405020303" pitchFamily="18" charset="0"/>
              </a:endParaRP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92938" y="1192278"/>
          <a:ext cx="7758016" cy="35353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38532"/>
                <a:gridCol w="4419484"/>
              </a:tblGrid>
              <a:tr h="883841"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EU-B1" pitchFamily="65" charset="-122"/>
                          <a:cs typeface="Times New Roman" panose="02020603050405020304" pitchFamily="18" charset="0"/>
                        </a:rPr>
                        <a:t>What kind of music do you like?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EU-B1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92" marB="45692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2" marB="45692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83841"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EU-B1" pitchFamily="65" charset="-122"/>
                          <a:cs typeface="Times New Roman" panose="02020603050405020304" pitchFamily="18" charset="0"/>
                        </a:rPr>
                        <a:t>What kind of groups does Xu Fei like?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EU-B1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92" marB="45692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2" marB="45692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83841"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EU-B1" pitchFamily="65" charset="-122"/>
                          <a:cs typeface="Times New Roman" panose="02020603050405020304" pitchFamily="18" charset="0"/>
                        </a:rPr>
                        <a:t>What kind of movies do you like?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EU-B1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92" marB="45692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2" marB="45692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83841"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latin typeface="Times New Roman" panose="02020603050405020304" pitchFamily="18" charset="0"/>
                          <a:ea typeface="EU-B1" pitchFamily="65" charset="-122"/>
                          <a:cs typeface="Times New Roman" panose="02020603050405020304" pitchFamily="18" charset="0"/>
                        </a:rPr>
                        <a:t>What kind of musicians does Carmen</a:t>
                      </a:r>
                      <a:r>
                        <a:rPr lang="en-US" altLang="zh-CN" sz="2400" b="1" baseline="0" dirty="0">
                          <a:latin typeface="Times New Roman" panose="02020603050405020304" pitchFamily="18" charset="0"/>
                          <a:ea typeface="EU-B1" pitchFamily="65" charset="-122"/>
                          <a:cs typeface="Times New Roman" panose="02020603050405020304" pitchFamily="18" charset="0"/>
                        </a:rPr>
                        <a:t> like?</a:t>
                      </a:r>
                      <a:endParaRPr lang="zh-CN" altLang="en-US" sz="2400" b="1" dirty="0">
                        <a:latin typeface="Times New Roman" panose="02020603050405020304" pitchFamily="18" charset="0"/>
                        <a:ea typeface="EU-B1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92" marB="45692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7" marR="91437" marT="45692" marB="45692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038614" y="1217613"/>
            <a:ext cx="4467225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I love music that/which I can sing along with.</a:t>
            </a:r>
            <a:endParaRPr lang="zh-CN" altLang="en-US" sz="24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38614" y="2146864"/>
            <a:ext cx="4371975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He prefers groups that/which play quiet and slow songs.</a:t>
            </a:r>
            <a:endParaRPr lang="zh-CN" altLang="en-US" sz="24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2301" y="2984500"/>
            <a:ext cx="477678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I prefer movies that/which give </a:t>
            </a:r>
            <a:endParaRPr lang="en-US" altLang="zh-CN" sz="2400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me </a:t>
            </a: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something to think about.</a:t>
            </a:r>
            <a:endParaRPr lang="zh-CN" altLang="en-US" sz="24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8614" y="3896645"/>
            <a:ext cx="4467225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She likes musicians who play different kinds of music.</a:t>
            </a:r>
            <a:endParaRPr lang="zh-CN" altLang="en-US" sz="24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762100" y="1466860"/>
            <a:ext cx="3424713" cy="571504"/>
          </a:xfrm>
        </p:spPr>
        <p:txBody>
          <a:bodyPr wrap="square" lIns="68580" tIns="34290" rIns="68580" bIns="34290" anchor="t"/>
          <a:lstStyle/>
          <a:p>
            <a:pPr marL="0" indent="0" eaLnBrk="1" hangingPunct="1">
              <a:buNone/>
            </a:pPr>
            <a:r>
              <a:rPr lang="zh-CN" altLang="en-US" sz="2800" b="1" dirty="0">
                <a:solidFill>
                  <a:srgbClr val="800080"/>
                </a:solidFill>
                <a:latin typeface="Times New Roman" panose="02020603050405020304" pitchFamily="18" charset="0"/>
              </a:rPr>
              <a:t>什么是定语从句呢？</a:t>
            </a:r>
            <a:endParaRPr lang="zh-CN" altLang="en-US" sz="2800" b="1" dirty="0">
              <a:solidFill>
                <a:srgbClr val="80008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685902" y="2246207"/>
            <a:ext cx="5561409" cy="95410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2060"/>
                </a:solidFill>
                <a:latin typeface="+mn-ea"/>
                <a:ea typeface="+mn-ea"/>
              </a:rPr>
              <a:t>修饰前面某一名词或代词的从句叫定语从句。</a:t>
            </a:r>
            <a:endParaRPr lang="zh-CN" altLang="en-US" sz="28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8196" name="Text Box 5"/>
          <p:cNvSpPr txBox="1"/>
          <p:nvPr/>
        </p:nvSpPr>
        <p:spPr>
          <a:xfrm>
            <a:off x="2250281" y="3598519"/>
            <a:ext cx="415766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685902" y="3267242"/>
            <a:ext cx="5257662" cy="66255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结构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ea typeface="+mn-ea"/>
              </a:rPr>
              <a:t>: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先行词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+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关系词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+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句子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2162" name="Text Box 3"/>
          <p:cNvSpPr txBox="1"/>
          <p:nvPr/>
        </p:nvSpPr>
        <p:spPr>
          <a:xfrm>
            <a:off x="3284605" y="608362"/>
            <a:ext cx="4724276" cy="74422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7" rIns="68577" bIns="34287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noProof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定语从句</a:t>
            </a:r>
            <a:endParaRPr lang="en-US" altLang="zh-CN" sz="4400" noProof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074" name="Picture 2" descr="C:\Users\DMTBJ010\Desktop\疑问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945" y="1428780"/>
            <a:ext cx="2284344" cy="287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5" name="矩形 2174"/>
          <p:cNvSpPr/>
          <p:nvPr/>
        </p:nvSpPr>
        <p:spPr>
          <a:xfrm>
            <a:off x="1714500" y="1714506"/>
            <a:ext cx="5568554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 dirty="0">
                <a:solidFill>
                  <a:srgbClr val="0000FF"/>
                </a:solidFill>
                <a:cs typeface="Times New Roman" panose="02020603050405020304" pitchFamily="18" charset="0"/>
              </a:rPr>
              <a:t>Mary is a girl</a:t>
            </a:r>
            <a:r>
              <a:rPr lang="zh-CN" altLang="x-none" sz="2400" b="1" dirty="0">
                <a:cs typeface="Times New Roman" panose="02020603050405020304" pitchFamily="18" charset="0"/>
              </a:rPr>
              <a:t> </a:t>
            </a:r>
            <a:r>
              <a:rPr lang="zh-CN" altLang="x-none" sz="2400" b="1" dirty="0">
                <a:solidFill>
                  <a:srgbClr val="00FF00"/>
                </a:solidFill>
                <a:cs typeface="Times New Roman" panose="02020603050405020304" pitchFamily="18" charset="0"/>
              </a:rPr>
              <a:t>who</a:t>
            </a:r>
            <a:r>
              <a:rPr lang="zh-CN" altLang="x-none" sz="2400" b="1" dirty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r>
              <a:rPr lang="zh-CN" altLang="x-none" sz="2400" b="1" dirty="0">
                <a:solidFill>
                  <a:srgbClr val="FF3300"/>
                </a:solidFill>
                <a:cs typeface="Times New Roman" panose="02020603050405020304" pitchFamily="18" charset="0"/>
              </a:rPr>
              <a:t>has long hair.</a:t>
            </a:r>
            <a:endParaRPr lang="zh-CN" altLang="x-none" sz="2400" b="1" dirty="0">
              <a:solidFill>
                <a:srgbClr val="FF3300"/>
              </a:solidFill>
              <a:cs typeface="Times New Roman" panose="02020603050405020304" pitchFamily="18" charset="0"/>
            </a:endParaRPr>
          </a:p>
        </p:txBody>
      </p:sp>
      <p:sp>
        <p:nvSpPr>
          <p:cNvPr id="2176" name="矩形 2175"/>
          <p:cNvSpPr/>
          <p:nvPr/>
        </p:nvSpPr>
        <p:spPr>
          <a:xfrm>
            <a:off x="2057400" y="2703861"/>
            <a:ext cx="20002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x-none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先行词</a:t>
            </a:r>
            <a:endParaRPr lang="zh-CN" altLang="x-none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矩形 2176"/>
          <p:cNvSpPr/>
          <p:nvPr/>
        </p:nvSpPr>
        <p:spPr>
          <a:xfrm>
            <a:off x="3600450" y="2703861"/>
            <a:ext cx="1621631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关系词</a:t>
            </a:r>
            <a:endParaRPr lang="zh-CN" altLang="x-none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78" name="矩形 2177"/>
          <p:cNvSpPr/>
          <p:nvPr/>
        </p:nvSpPr>
        <p:spPr>
          <a:xfrm>
            <a:off x="5314950" y="2703861"/>
            <a:ext cx="17287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定语从句</a:t>
            </a:r>
            <a:endParaRPr lang="zh-CN" altLang="x-none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179" name="直接连接符 2178"/>
          <p:cNvCxnSpPr/>
          <p:nvPr/>
        </p:nvCxnSpPr>
        <p:spPr>
          <a:xfrm>
            <a:off x="3006090" y="2174881"/>
            <a:ext cx="594122" cy="0"/>
          </a:xfrm>
          <a:prstGeom prst="line">
            <a:avLst/>
          </a:prstGeom>
          <a:ln w="508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80" name="直接连接符 2179"/>
          <p:cNvCxnSpPr/>
          <p:nvPr/>
        </p:nvCxnSpPr>
        <p:spPr>
          <a:xfrm flipV="1">
            <a:off x="4485014" y="2174881"/>
            <a:ext cx="1694330" cy="15879"/>
          </a:xfrm>
          <a:prstGeom prst="line">
            <a:avLst/>
          </a:prstGeom>
          <a:ln w="508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81" name="直接连接符 2180"/>
          <p:cNvCxnSpPr/>
          <p:nvPr/>
        </p:nvCxnSpPr>
        <p:spPr>
          <a:xfrm flipH="1">
            <a:off x="2743248" y="2246661"/>
            <a:ext cx="628650" cy="485775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182" name="直接连接符 2181"/>
          <p:cNvCxnSpPr/>
          <p:nvPr/>
        </p:nvCxnSpPr>
        <p:spPr>
          <a:xfrm>
            <a:off x="5772150" y="2206222"/>
            <a:ext cx="167879" cy="594122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183" name="直接连接符 2182"/>
          <p:cNvCxnSpPr/>
          <p:nvPr/>
        </p:nvCxnSpPr>
        <p:spPr>
          <a:xfrm>
            <a:off x="3970655" y="2346673"/>
            <a:ext cx="1" cy="28456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184" name="直接连接符 2183"/>
          <p:cNvCxnSpPr/>
          <p:nvPr/>
        </p:nvCxnSpPr>
        <p:spPr>
          <a:xfrm flipH="1">
            <a:off x="3200400" y="3161061"/>
            <a:ext cx="857250" cy="365522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185" name="直接连接符 2184"/>
          <p:cNvCxnSpPr/>
          <p:nvPr/>
        </p:nvCxnSpPr>
        <p:spPr>
          <a:xfrm>
            <a:off x="4343400" y="3161061"/>
            <a:ext cx="1028700" cy="40005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186" name="矩形 2185"/>
          <p:cNvSpPr/>
          <p:nvPr/>
        </p:nvSpPr>
        <p:spPr>
          <a:xfrm>
            <a:off x="2000250" y="3561111"/>
            <a:ext cx="1676400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关系代词</a:t>
            </a:r>
            <a:endParaRPr lang="zh-CN" altLang="x-none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87" name="矩形 2186"/>
          <p:cNvSpPr/>
          <p:nvPr/>
        </p:nvSpPr>
        <p:spPr>
          <a:xfrm>
            <a:off x="5429250" y="3559137"/>
            <a:ext cx="1544241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关系副词</a:t>
            </a:r>
            <a:endParaRPr lang="zh-CN" altLang="x-none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88" name="矩形 2187"/>
          <p:cNvSpPr/>
          <p:nvPr/>
        </p:nvSpPr>
        <p:spPr>
          <a:xfrm>
            <a:off x="1214526" y="4304532"/>
            <a:ext cx="3128880" cy="7817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zh-CN" altLang="x-none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which, who, whom, 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zh-CN" altLang="x-none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whose, that</a:t>
            </a:r>
            <a:endParaRPr lang="zh-CN" altLang="x-none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89" name="矩形 2188"/>
          <p:cNvSpPr/>
          <p:nvPr/>
        </p:nvSpPr>
        <p:spPr>
          <a:xfrm>
            <a:off x="5388683" y="4350960"/>
            <a:ext cx="2459831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zh-CN" altLang="x-none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zh-CN" altLang="x-none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endParaRPr lang="zh-CN" altLang="x-none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190" name="直接连接符 2189"/>
          <p:cNvCxnSpPr/>
          <p:nvPr/>
        </p:nvCxnSpPr>
        <p:spPr>
          <a:xfrm>
            <a:off x="2857500" y="4075461"/>
            <a:ext cx="0" cy="325041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191" name="直接连接符 2190"/>
          <p:cNvCxnSpPr/>
          <p:nvPr/>
        </p:nvCxnSpPr>
        <p:spPr>
          <a:xfrm>
            <a:off x="6172200" y="4075461"/>
            <a:ext cx="0" cy="325041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192" name="直接连接符 2191"/>
          <p:cNvCxnSpPr/>
          <p:nvPr/>
        </p:nvCxnSpPr>
        <p:spPr>
          <a:xfrm>
            <a:off x="3673475" y="2174881"/>
            <a:ext cx="594122" cy="0"/>
          </a:xfrm>
          <a:prstGeom prst="line">
            <a:avLst/>
          </a:prstGeom>
          <a:ln w="508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93" name="矩形 2192"/>
          <p:cNvSpPr/>
          <p:nvPr/>
        </p:nvSpPr>
        <p:spPr>
          <a:xfrm>
            <a:off x="2512219" y="742956"/>
            <a:ext cx="2917031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 dirty="0">
                <a:solidFill>
                  <a:srgbClr val="0000FF"/>
                </a:solidFill>
                <a:cs typeface="Times New Roman" panose="02020603050405020304" pitchFamily="18" charset="0"/>
              </a:rPr>
              <a:t>Mary is a girl.</a:t>
            </a:r>
            <a:endParaRPr lang="zh-CN" altLang="x-none" sz="24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2194" name="矩形 2193"/>
          <p:cNvSpPr/>
          <p:nvPr/>
        </p:nvSpPr>
        <p:spPr>
          <a:xfrm>
            <a:off x="2181225" y="1257306"/>
            <a:ext cx="308967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x-none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Mary has long hair.</a:t>
            </a:r>
            <a:endParaRPr lang="zh-CN" altLang="x-none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95" name="右大括号 2194"/>
          <p:cNvSpPr/>
          <p:nvPr/>
        </p:nvSpPr>
        <p:spPr>
          <a:xfrm>
            <a:off x="4895834" y="892206"/>
            <a:ext cx="285750" cy="765149"/>
          </a:xfrm>
          <a:prstGeom prst="rightBrace">
            <a:avLst>
              <a:gd name="adj1" fmla="val 26637"/>
              <a:gd name="adj2" fmla="val 50000"/>
            </a:avLst>
          </a:prstGeom>
          <a:noFill/>
          <a:ln w="508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2196" name="矩形 2195"/>
          <p:cNvSpPr/>
          <p:nvPr/>
        </p:nvSpPr>
        <p:spPr>
          <a:xfrm>
            <a:off x="5143500" y="892207"/>
            <a:ext cx="26479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合并为一个句子</a:t>
            </a:r>
            <a:endParaRPr lang="zh-CN" altLang="x-none" sz="2400" b="1" dirty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charset="-122"/>
            </a:endParaRPr>
          </a:p>
        </p:txBody>
      </p:sp>
      <p:cxnSp>
        <p:nvCxnSpPr>
          <p:cNvPr id="2197" name="直接连接符 2196"/>
          <p:cNvCxnSpPr/>
          <p:nvPr/>
        </p:nvCxnSpPr>
        <p:spPr>
          <a:xfrm>
            <a:off x="6400752" y="1466864"/>
            <a:ext cx="0" cy="571500"/>
          </a:xfrm>
          <a:prstGeom prst="line">
            <a:avLst/>
          </a:prstGeom>
          <a:ln w="508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/>
          <p:nvPr/>
        </p:nvSpPr>
        <p:spPr>
          <a:xfrm>
            <a:off x="1143000" y="1168453"/>
            <a:ext cx="6912769" cy="267765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ea typeface="黑体" panose="02010609060101010101" pitchFamily="49" charset="-122"/>
                <a:cs typeface="Times New Roman" panose="02020603050405020304" pitchFamily="18" charset="0"/>
              </a:rPr>
              <a:t>关系代词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that, which</a:t>
            </a:r>
            <a:r>
              <a:rPr lang="zh-CN" altLang="en-US" sz="2800" b="1" dirty="0">
                <a:ea typeface="黑体" panose="02010609060101010101" pitchFamily="49" charset="-122"/>
                <a:cs typeface="Times New Roman" panose="02020603050405020304" pitchFamily="18" charset="0"/>
              </a:rPr>
              <a:t>引导的定语从句</a:t>
            </a:r>
            <a:r>
              <a:rPr lang="en-US" altLang="zh-CN" sz="2800" b="1" dirty="0"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altLang="zh-CN" sz="28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黑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先行词</a:t>
            </a:r>
            <a:r>
              <a:rPr lang="zh-CN" altLang="en-US" sz="2800" b="1" dirty="0">
                <a:ea typeface="黑体" panose="02010609060101010101" pitchFamily="49" charset="-122"/>
                <a:cs typeface="Times New Roman" panose="02020603050405020304" pitchFamily="18" charset="0"/>
              </a:rPr>
              <a:t>是表示物的</a:t>
            </a:r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名词或代词</a:t>
            </a:r>
            <a:r>
              <a:rPr lang="zh-CN" altLang="en-US" sz="2800" b="1" dirty="0">
                <a:ea typeface="黑体" panose="02010609060101010101" pitchFamily="49" charset="-122"/>
                <a:cs typeface="Times New Roman" panose="02020603050405020304" pitchFamily="18" charset="0"/>
              </a:rPr>
              <a:t>，关系代词应用</a:t>
            </a:r>
            <a:r>
              <a:rPr lang="en-US" altLang="zh-CN" sz="2800" b="1" dirty="0">
                <a:ea typeface="黑体" panose="02010609060101010101" pitchFamily="49" charset="-122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ea typeface="黑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en-US" altLang="zh-CN" sz="2800" b="1" dirty="0">
                <a:ea typeface="黑体" panose="02010609060101010101" pitchFamily="49" charset="-122"/>
                <a:cs typeface="Times New Roman" panose="02020603050405020304" pitchFamily="18" charset="0"/>
              </a:rPr>
              <a:t>which. (</a:t>
            </a:r>
            <a:r>
              <a:rPr lang="zh-CN" altLang="en-US" sz="2800" b="1" dirty="0">
                <a:ea typeface="黑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主语</a:t>
            </a:r>
            <a:r>
              <a:rPr lang="zh-CN" altLang="en-US" sz="2800" b="1" dirty="0"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宾语</a:t>
            </a:r>
            <a:r>
              <a:rPr lang="en-US" altLang="zh-CN" sz="2800" b="1" dirty="0"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8372</Words>
  <Application>WPS 演示</Application>
  <PresentationFormat>全屏显示(16:9)</PresentationFormat>
  <Paragraphs>410</Paragraphs>
  <Slides>37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60" baseType="lpstr">
      <vt:lpstr>Arial</vt:lpstr>
      <vt:lpstr>宋体</vt:lpstr>
      <vt:lpstr>Wingdings</vt:lpstr>
      <vt:lpstr>Times New Roman</vt:lpstr>
      <vt:lpstr>方正粗圆简体</vt:lpstr>
      <vt:lpstr>Impact</vt:lpstr>
      <vt:lpstr>微软雅黑</vt:lpstr>
      <vt:lpstr>Calibri</vt:lpstr>
      <vt:lpstr>Al Bayan</vt:lpstr>
      <vt:lpstr>华康勘亭流W9(P)</vt:lpstr>
      <vt:lpstr>Comic Sans MS</vt:lpstr>
      <vt:lpstr>Georgia</vt:lpstr>
      <vt:lpstr>EU-B1</vt:lpstr>
      <vt:lpstr>楷体_GB2312</vt:lpstr>
      <vt:lpstr>黑体</vt:lpstr>
      <vt:lpstr>Lucida Calligraphy</vt:lpstr>
      <vt:lpstr>Segoe Print</vt:lpstr>
      <vt:lpstr>Arial Unicode MS</vt:lpstr>
      <vt:lpstr>System</vt:lpstr>
      <vt:lpstr>Calibri</vt:lpstr>
      <vt:lpstr>新宋体</vt:lpstr>
      <vt:lpstr>3_自定义设计方案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Read Jennifer’s CD review. Then complete the sentences using that, which or who.</vt:lpstr>
      <vt:lpstr>PowerPoint 演示文稿</vt:lpstr>
      <vt:lpstr>Make conversations about the kind of things you like and dislike.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CHBJY</dc:creator>
  <cp:lastModifiedBy>递增恩情</cp:lastModifiedBy>
  <cp:revision>320</cp:revision>
  <dcterms:created xsi:type="dcterms:W3CDTF">2015-05-25T06:24:00Z</dcterms:created>
  <dcterms:modified xsi:type="dcterms:W3CDTF">2022-10-24T02:49:08Z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2052-10.8.2.6543</vt:lpwstr>
  </property>
</Properties>
</file>