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6" r:id="rId1"/>
    <p:sldMasterId id="2147483683" r:id="rId2"/>
    <p:sldMasterId id="2147483696" r:id="rId3"/>
  </p:sldMasterIdLst>
  <p:notesMasterIdLst>
    <p:notesMasterId r:id="rId29"/>
  </p:notesMasterIdLst>
  <p:sldIdLst>
    <p:sldId id="298" r:id="rId4"/>
    <p:sldId id="266" r:id="rId5"/>
    <p:sldId id="267" r:id="rId6"/>
    <p:sldId id="268" r:id="rId7"/>
    <p:sldId id="259" r:id="rId8"/>
    <p:sldId id="260" r:id="rId9"/>
    <p:sldId id="262" r:id="rId10"/>
    <p:sldId id="269" r:id="rId11"/>
    <p:sldId id="270" r:id="rId12"/>
    <p:sldId id="271" r:id="rId13"/>
    <p:sldId id="272" r:id="rId14"/>
    <p:sldId id="273" r:id="rId15"/>
    <p:sldId id="274" r:id="rId16"/>
    <p:sldId id="261" r:id="rId17"/>
    <p:sldId id="263" r:id="rId18"/>
    <p:sldId id="264" r:id="rId19"/>
    <p:sldId id="283" r:id="rId20"/>
    <p:sldId id="284" r:id="rId21"/>
    <p:sldId id="265" r:id="rId22"/>
    <p:sldId id="277" r:id="rId23"/>
    <p:sldId id="278" r:id="rId24"/>
    <p:sldId id="279" r:id="rId25"/>
    <p:sldId id="295" r:id="rId26"/>
    <p:sldId id="282" r:id="rId27"/>
    <p:sldId id="297" r:id="rId28"/>
  </p:sldIdLst>
  <p:sldSz cx="9144000" cy="5143500" type="screen16x9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9">
          <p15:clr>
            <a:srgbClr val="A4A3A4"/>
          </p15:clr>
        </p15:guide>
        <p15:guide id="2" pos="291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243" y="36"/>
      </p:cViewPr>
      <p:guideLst>
        <p:guide orient="horz" pos="1639"/>
        <p:guide pos="29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0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581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7909983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833465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290247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10145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385878"/>
      </p:ext>
    </p:extLst>
  </p:cSld>
  <p:clrMapOvr>
    <a:masterClrMapping/>
  </p:clrMapOvr>
  <p:transition spd="slow" advTm="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225588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493463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932719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9546321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732568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7223258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2739301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1055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699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669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6652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543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22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3534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211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89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82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九年级第十二单元02">
            <a:extLst>
              <a:ext uri="{FF2B5EF4-FFF2-40B4-BE49-F238E27FC236}">
                <a16:creationId xmlns:a16="http://schemas.microsoft.com/office/drawing/2014/main" id="{DD7CA29A-BC83-4BAA-95FA-70EECD36CAE3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-62691" y="-9410"/>
            <a:ext cx="9206690" cy="5179926"/>
          </a:xfrm>
          <a:prstGeom prst="rect">
            <a:avLst/>
          </a:prstGeom>
        </p:spPr>
      </p:pic>
      <p:pic>
        <p:nvPicPr>
          <p:cNvPr id="3" name="图片 2" descr="初中七彩图标">
            <a:extLst>
              <a:ext uri="{FF2B5EF4-FFF2-40B4-BE49-F238E27FC236}">
                <a16:creationId xmlns:a16="http://schemas.microsoft.com/office/drawing/2014/main" id="{0BBB5F8C-57B0-40D4-AC7A-E8C6E814D1DA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93AB010-BECE-4805-AB31-F5397DC8422A}"/>
              </a:ext>
            </a:extLst>
          </p:cNvPr>
          <p:cNvSpPr txBox="1"/>
          <p:nvPr userDrawn="1"/>
        </p:nvSpPr>
        <p:spPr>
          <a:xfrm>
            <a:off x="-36512" y="-20538"/>
            <a:ext cx="2266950" cy="357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12  SECTION B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1915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787"/>
            <a:ext cx="20574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rtl="0" fontAlgn="auto">
                <a:spcBef>
                  <a:spcPts val="0"/>
                </a:spcBef>
                <a:spcAft>
                  <a:spcPts val="0"/>
                </a:spcAft>
              </a:pPr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787"/>
            <a:ext cx="30861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787"/>
            <a:ext cx="20574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rtl="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31994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150000"/>
        </a:spcBef>
        <a:buFont typeface="Arial" panose="020B07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九年级第十二单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4655"/>
          </a:xfrm>
          <a:prstGeom prst="rect">
            <a:avLst/>
          </a:prstGeom>
        </p:spPr>
      </p:pic>
      <p:pic>
        <p:nvPicPr>
          <p:cNvPr id="7" name="图片 6" descr="初中七彩图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27784" y="2211710"/>
            <a:ext cx="4113017" cy="492443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 wrap="square" rtlCol="0">
            <a:spAutoFit/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 dirty="0">
                <a:solidFill>
                  <a:srgbClr val="FF9B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B 3a-Self Check</a:t>
            </a:r>
          </a:p>
        </p:txBody>
      </p:sp>
    </p:spTree>
    <p:extLst>
      <p:ext uri="{BB962C8B-B14F-4D97-AF65-F5344CB8AC3E}">
        <p14:creationId xmlns:p14="http://schemas.microsoft.com/office/powerpoint/2010/main" val="633410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/>
          </p:cNvSpPr>
          <p:nvPr>
            <p:ph idx="4294967295"/>
          </p:nvPr>
        </p:nvSpPr>
        <p:spPr>
          <a:xfrm>
            <a:off x="597838" y="555526"/>
            <a:ext cx="8143875" cy="3938588"/>
          </a:xfrm>
          <a:prstGeom prst="rect">
            <a:avLst/>
          </a:prstGeom>
        </p:spPr>
        <p:txBody>
          <a:bodyPr vert="horz" wrap="square" lIns="68580" tIns="34290" rIns="68580" bIns="34290" anchor="t"/>
          <a:lstStyle/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I _______ the road that led to the mall. Then I saw a restaurant that sold chicken noodles. I went inside and the _____, who was the owner, served me the most delicious bowl of chicken noodles ever. I had made a(n) __________ discovery! I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 so glad that I _________ my plan to go to the market.</a:t>
            </a:r>
          </a:p>
        </p:txBody>
      </p:sp>
      <p:sp>
        <p:nvSpPr>
          <p:cNvPr id="197636" name="Text Box 4"/>
          <p:cNvSpPr txBox="1"/>
          <p:nvPr/>
        </p:nvSpPr>
        <p:spPr>
          <a:xfrm>
            <a:off x="2361906" y="699542"/>
            <a:ext cx="161187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missed</a:t>
            </a:r>
          </a:p>
        </p:txBody>
      </p:sp>
      <p:sp>
        <p:nvSpPr>
          <p:cNvPr id="197637" name="Text Box 5"/>
          <p:cNvSpPr txBox="1"/>
          <p:nvPr/>
        </p:nvSpPr>
        <p:spPr>
          <a:xfrm>
            <a:off x="3708208" y="1995686"/>
            <a:ext cx="115182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lady</a:t>
            </a:r>
          </a:p>
        </p:txBody>
      </p:sp>
      <p:sp>
        <p:nvSpPr>
          <p:cNvPr id="197638" name="Text Box 6"/>
          <p:cNvSpPr txBox="1"/>
          <p:nvPr/>
        </p:nvSpPr>
        <p:spPr>
          <a:xfrm>
            <a:off x="5148064" y="3272666"/>
            <a:ext cx="22322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unexpected</a:t>
            </a:r>
          </a:p>
        </p:txBody>
      </p:sp>
      <p:sp>
        <p:nvSpPr>
          <p:cNvPr id="197639" name="Text Box 7"/>
          <p:cNvSpPr txBox="1"/>
          <p:nvPr/>
        </p:nvSpPr>
        <p:spPr>
          <a:xfrm>
            <a:off x="3360059" y="3918062"/>
            <a:ext cx="21480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cancel</a:t>
            </a:r>
            <a:r>
              <a:rPr lang="en-US" altLang="zh-CN" dirty="0"/>
              <a:t>l</a:t>
            </a:r>
            <a:r>
              <a:rPr lang="zh-CN" altLang="zh-CN" dirty="0"/>
              <a:t>ed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6" grpId="0"/>
      <p:bldP spid="197637" grpId="0"/>
      <p:bldP spid="197638" grpId="0"/>
      <p:bldP spid="1976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/>
          </p:cNvSpPr>
          <p:nvPr>
            <p:ph idx="4294967295"/>
          </p:nvPr>
        </p:nvSpPr>
        <p:spPr>
          <a:xfrm>
            <a:off x="1043464" y="1371737"/>
            <a:ext cx="6932613" cy="3292475"/>
          </a:xfrm>
          <a:prstGeom prst="rect">
            <a:avLst/>
          </a:prstGeom>
        </p:spPr>
        <p:txBody>
          <a:bodyPr vert="horz" wrap="square" lIns="68580" tIns="34290" rIns="68580" bIns="34290" anchor="t"/>
          <a:lstStyle/>
          <a:p>
            <a:pPr marL="0" indent="0" eaLnBrk="1" hangingPunct="1">
              <a:lnSpc>
                <a:spcPts val="28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A: Why didn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you hand in your science </a:t>
            </a:r>
          </a:p>
          <a:p>
            <a:pPr marL="0" indent="0" eaLnBrk="1" hangingPunct="1">
              <a:lnSpc>
                <a:spcPts val="28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homework?</a:t>
            </a:r>
          </a:p>
          <a:p>
            <a:pPr marL="0" indent="0" eaLnBrk="1" hangingPunct="1">
              <a:lnSpc>
                <a:spcPts val="28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B: Before I could start working on it, 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ts val="2800"/>
              </a:lnSpc>
              <a:spcBef>
                <a:spcPct val="0"/>
              </a:spcBef>
              <a:buNone/>
            </a:pPr>
            <a:endParaRPr lang="zh-CN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ts val="28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_________________________________</a:t>
            </a:r>
          </a:p>
          <a:p>
            <a:pPr marL="0" indent="0" eaLnBrk="1" hangingPunct="1">
              <a:lnSpc>
                <a:spcPts val="28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__________________________________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ts val="28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2515" name="Text Box 3"/>
          <p:cNvSpPr txBox="1"/>
          <p:nvPr/>
        </p:nvSpPr>
        <p:spPr>
          <a:xfrm>
            <a:off x="1044600" y="699542"/>
            <a:ext cx="6912912" cy="5078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0000E1"/>
                </a:solidFill>
                <a:uFillTx/>
                <a:cs typeface="Arial" panose="020B0604020202020204" pitchFamily="34" charset="0"/>
                <a:sym typeface="+mn-ea"/>
              </a:rPr>
              <a:t>2  Think of ways to finish the answers.</a:t>
            </a:r>
            <a:endParaRPr lang="en-US" altLang="zh-CN" sz="2700" b="1" dirty="0">
              <a:solidFill>
                <a:srgbClr val="0000E1"/>
              </a:solidFill>
              <a:uFillTx/>
              <a:cs typeface="Arial" panose="020B0604020202020204" pitchFamily="34" charset="0"/>
            </a:endParaRPr>
          </a:p>
        </p:txBody>
      </p:sp>
      <p:sp>
        <p:nvSpPr>
          <p:cNvPr id="198660" name="Text Box 4"/>
          <p:cNvSpPr txBox="1"/>
          <p:nvPr/>
        </p:nvSpPr>
        <p:spPr>
          <a:xfrm>
            <a:off x="1344142" y="2571750"/>
            <a:ext cx="6108178" cy="19538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baby brother started crying and I had to look after him as my mother was sick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/>
      <p:bldP spid="1986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/>
          </p:cNvSpPr>
          <p:nvPr>
            <p:ph idx="4294967295"/>
          </p:nvPr>
        </p:nvSpPr>
        <p:spPr>
          <a:xfrm>
            <a:off x="1115616" y="977875"/>
            <a:ext cx="6840538" cy="3394075"/>
          </a:xfrm>
          <a:prstGeom prst="rect">
            <a:avLst/>
          </a:prstGeom>
        </p:spPr>
        <p:txBody>
          <a:bodyPr vert="horz" wrap="square" lIns="68580" tIns="34290" rIns="68580" bIns="34290" anchor="t"/>
          <a:lstStyle/>
          <a:p>
            <a:pPr marL="0" algn="l" eaLnBrk="1" hangingPunct="1">
              <a:lnSpc>
                <a:spcPct val="125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A: Why didn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you take a shower this </a:t>
            </a:r>
          </a:p>
          <a:p>
            <a:pPr marL="0" algn="l" eaLnBrk="1" hangingPunct="1">
              <a:lnSpc>
                <a:spcPct val="125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morning?</a:t>
            </a:r>
          </a:p>
          <a:p>
            <a:pPr marL="0" algn="l" eaLnBrk="1" hangingPunct="1">
              <a:lnSpc>
                <a:spcPct val="125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B: By the time I got up,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eaLnBrk="1" hangingPunct="1">
              <a:lnSpc>
                <a:spcPct val="125000"/>
              </a:lnSpc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</a:p>
          <a:p>
            <a:pPr marL="0" algn="l" eaLnBrk="1" hangingPunct="1">
              <a:lnSpc>
                <a:spcPct val="125000"/>
              </a:lnSpc>
              <a:buClrTx/>
              <a:buSzTx/>
              <a:buNone/>
            </a:pP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______________________________</a:t>
            </a:r>
          </a:p>
          <a:p>
            <a:pPr marL="0" algn="l" eaLnBrk="1" hangingPunct="1">
              <a:lnSpc>
                <a:spcPct val="125000"/>
              </a:lnSpc>
              <a:buClrTx/>
              <a:buSzTx/>
              <a:buNone/>
            </a:pP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______________________________.</a:t>
            </a:r>
          </a:p>
        </p:txBody>
      </p:sp>
      <p:sp>
        <p:nvSpPr>
          <p:cNvPr id="199683" name="Text Box 3"/>
          <p:cNvSpPr txBox="1"/>
          <p:nvPr/>
        </p:nvSpPr>
        <p:spPr>
          <a:xfrm>
            <a:off x="1997756" y="2787774"/>
            <a:ext cx="5316855" cy="170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buClrTx/>
              <a:buSzTx/>
              <a:buFontTx/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sister had already gone into the bathroom and the bus was honking for me to hurry up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/>
          </p:cNvSpPr>
          <p:nvPr>
            <p:ph idx="4294967295"/>
          </p:nvPr>
        </p:nvSpPr>
        <p:spPr>
          <a:xfrm>
            <a:off x="1115616" y="987376"/>
            <a:ext cx="6327775" cy="2233612"/>
          </a:xfrm>
          <a:prstGeom prst="rect">
            <a:avLst/>
          </a:prstGeom>
        </p:spPr>
        <p:txBody>
          <a:bodyPr vert="horz" wrap="square" lIns="68580" tIns="34290" rIns="68580" bIns="34290" anchor="t"/>
          <a:lstStyle/>
          <a:p>
            <a:pPr marL="0" algn="l" eaLnBrk="1" hangingPunct="1">
              <a:lnSpc>
                <a:spcPct val="125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A: Why did you have to walk home </a:t>
            </a:r>
          </a:p>
          <a:p>
            <a:pPr marL="0" algn="l" eaLnBrk="1" hangingPunct="1">
              <a:lnSpc>
                <a:spcPct val="125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from school?</a:t>
            </a:r>
          </a:p>
          <a:p>
            <a:pPr marL="0" algn="l" eaLnBrk="1" hangingPunct="1">
              <a:lnSpc>
                <a:spcPct val="125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B: By the time I left my school, </a:t>
            </a:r>
          </a:p>
          <a:p>
            <a:pPr marL="0" algn="l" eaLnBrk="1" hangingPunct="1">
              <a:lnSpc>
                <a:spcPct val="125000"/>
              </a:lnSpc>
              <a:buClrTx/>
              <a:buSzTx/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____________________________. </a:t>
            </a:r>
          </a:p>
        </p:txBody>
      </p:sp>
      <p:sp>
        <p:nvSpPr>
          <p:cNvPr id="200707" name="Text Box 3"/>
          <p:cNvSpPr txBox="1"/>
          <p:nvPr/>
        </p:nvSpPr>
        <p:spPr>
          <a:xfrm>
            <a:off x="1907704" y="2787774"/>
            <a:ext cx="5211951" cy="6309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spcBef>
                <a:spcPct val="20000"/>
              </a:spcBef>
              <a:buClrTx/>
              <a:buSzTx/>
              <a:buFontTx/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school bus had already left</a:t>
            </a:r>
          </a:p>
        </p:txBody>
      </p:sp>
      <p:sp>
        <p:nvSpPr>
          <p:cNvPr id="200708" name="Text Box 4"/>
          <p:cNvSpPr txBox="1"/>
          <p:nvPr/>
        </p:nvSpPr>
        <p:spPr>
          <a:xfrm>
            <a:off x="1979712" y="3867894"/>
            <a:ext cx="4806553" cy="553998"/>
          </a:xfrm>
          <a:prstGeom prst="rect">
            <a:avLst/>
          </a:prstGeom>
          <a:noFill/>
          <a:ln w="38100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zh-CN" sz="2400" b="1" dirty="0">
                <a:solidFill>
                  <a:srgbClr val="00206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Any possible answer is OK!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0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/>
      <p:bldP spid="20070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26120" y="555526"/>
            <a:ext cx="2897391" cy="727710"/>
          </a:xfrm>
          <a:prstGeom prst="rect">
            <a:avLst/>
          </a:prstGeom>
          <a:noFill/>
        </p:spPr>
        <p:txBody>
          <a:bodyPr wrap="square" lIns="51435" tIns="25717" rIns="51435" bIns="25717">
            <a:spAutoFit/>
          </a:bodyPr>
          <a:lstStyle/>
          <a:p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Exercises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75335" y="1203598"/>
            <a:ext cx="725305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单项选择。</a:t>
            </a:r>
          </a:p>
          <a:p>
            <a:pPr marL="514350" indent="-514350">
              <a:lnSpc>
                <a:spcPct val="120000"/>
              </a:lnSpc>
              <a:buAutoNum type="arabicPeriod"/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—Why do you go hiking in the mountains </a:t>
            </a:r>
            <a:endParaRPr lang="en-US" altLang="zh-CN" sz="2800" b="1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every weekend? 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— 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fit.  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A. Keep　　　　　B. Keeping　　　　　</a:t>
            </a:r>
            <a:endParaRPr lang="en-US" altLang="zh-CN" sz="2800" b="1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 To keep　　　　D. Kept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72667" y="2787774"/>
            <a:ext cx="9534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80252" y="1275606"/>
            <a:ext cx="8096204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reading room can hold ________people .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A. hundreds　　　B. two hundreds of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C. two hundreds 　D. two hundred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83211" y="1289228"/>
            <a:ext cx="10958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2162" y="771550"/>
            <a:ext cx="7228230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Linda, I called you this morning, but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nobody answered the phone.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— I’m sorry. I 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football with my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friends then. 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A. play　　　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 played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C. am playing　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 was playing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23928" y="2076986"/>
            <a:ext cx="7381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5576" y="555526"/>
            <a:ext cx="7841456" cy="4243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4. They looked at the burning building 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disbelief. They didn’t know what happened. </a:t>
            </a: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A. for　　B. in　　C. on　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 by</a:t>
            </a: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5. He had promised to go to my birthday party,   </a:t>
            </a: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but he didn’t 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when the party began. </a:t>
            </a: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A. show up　　　　　B. give up　　　　　</a:t>
            </a: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C. stay up　　　　　  D. take up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81284" y="555526"/>
            <a:ext cx="8301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91880" y="2931790"/>
            <a:ext cx="823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3635" y="699542"/>
            <a:ext cx="7834789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6. The Smiths have decided 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 house near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the sea. 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A. buy　B. bought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 buying　D. to buy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7. — Could you tell me where you found Miss Gao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just now?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— Certainly. In the principal’s office. They</a:t>
            </a:r>
            <a:endParaRPr lang="en-US" altLang="zh-CN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happily at that time. 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A. are talking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 have talked   C. were talking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69755" y="680378"/>
            <a:ext cx="1014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47664" y="3848730"/>
            <a:ext cx="705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2652" y="1333093"/>
            <a:ext cx="78697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在愚人节，许多人互相捉弄。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(tricks, on) </a:t>
            </a:r>
          </a:p>
          <a:p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当我到达电影院的时候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所有的票都被卖光了。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(by, cinema, sold)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8636" y="627534"/>
            <a:ext cx="70966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/>
                <a:ea typeface="微软雅黑"/>
              </a:rPr>
              <a:t>Ⅱ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.根据汉语意思和所给的提示词翻译句子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99438" y="1779662"/>
            <a:ext cx="72889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On April Fool’s Day, lots of people play tricks on each other.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8676" y="3561859"/>
            <a:ext cx="71337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By the time I got to the cinema, all the tickets had been sold out.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571605" y="771550"/>
            <a:ext cx="2848267" cy="674694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2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605" y="1707654"/>
            <a:ext cx="7744811" cy="2332946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review the key words and phrases in </a:t>
            </a:r>
          </a:p>
          <a:p>
            <a:pPr>
              <a:lnSpc>
                <a:spcPct val="130000"/>
              </a:lnSpc>
              <a:buClr>
                <a:schemeClr val="accent5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this unit.</a:t>
            </a:r>
          </a:p>
          <a:p>
            <a:pPr>
              <a:lnSpc>
                <a:spcPct val="130000"/>
              </a:lnSpc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complete writing by using the past </a:t>
            </a:r>
          </a:p>
          <a:p>
            <a:pPr>
              <a:lnSpc>
                <a:spcPct val="130000"/>
              </a:lnSpc>
              <a:buClr>
                <a:schemeClr val="accent5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perfect tense.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5" y="999146"/>
            <a:ext cx="754645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3.他们是两年前结的婚。(got, ago)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4.真遗憾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他的节目被取消了。(it, pity, show)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1600" y="1617062"/>
            <a:ext cx="55500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They got married two years ago.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43608" y="2931790"/>
            <a:ext cx="6102350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It’s a pity that his show was cancelled.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6732" y="987574"/>
            <a:ext cx="692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5. 他的谎话听起来太逼真了,以至于许多人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都相信了他。(lie, real)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87624" y="2481739"/>
            <a:ext cx="636793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His lie sounded so real that lots of people believed him.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721022"/>
            <a:ext cx="8712968" cy="422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Ⅲ.用括号中所给词的适当形式填空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I’ve got an important </a:t>
            </a: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 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(announce)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to make. 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2. They got </a:t>
            </a: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(marry)last week. 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 Last year, the light-coloured car </a:t>
            </a: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(sell)better 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than the dark-coloured one.  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4. They tried some different ways to lose </a:t>
            </a: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(weigh). 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5. That year two important </a:t>
            </a: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(discover)were 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made. 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66061" y="1213353"/>
            <a:ext cx="283818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announcement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48368" y="2067694"/>
            <a:ext cx="167367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married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83646" y="2499742"/>
            <a:ext cx="96001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sold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38061" y="3445601"/>
            <a:ext cx="1718315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03409" y="3877649"/>
            <a:ext cx="237284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discoveries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9439" y="744220"/>
            <a:ext cx="2638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C00000"/>
                </a:solidFill>
                <a:latin typeface="微软雅黑"/>
                <a:ea typeface="微软雅黑"/>
              </a:rPr>
              <a:t>中考链接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1475656" y="1419622"/>
            <a:ext cx="6048672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35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By the time she was eight, Linda____ read English and French.</a:t>
            </a:r>
          </a:p>
          <a:p>
            <a:pPr rtl="0">
              <a:lnSpc>
                <a:spcPct val="135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A. could                        B. must       </a:t>
            </a:r>
          </a:p>
          <a:p>
            <a:pPr rtl="0">
              <a:lnSpc>
                <a:spcPct val="135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C. need                          D. may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3325404" y="3733712"/>
            <a:ext cx="4789134" cy="812452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zh-CN" altLang="en-US" sz="1600" b="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句意为“</a:t>
            </a: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到她八岁的时候，琳达已经会读英语和法语了。</a:t>
            </a:r>
            <a:r>
              <a:rPr lang="zh-CN" altLang="en-US" sz="1600" b="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”发生在过去的事，要用过去时。</a:t>
            </a:r>
            <a:endParaRPr lang="en-US" altLang="zh-CN" sz="1600" b="0" kern="0" dirty="0">
              <a:solidFill>
                <a:schemeClr val="accent6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7" name=" 2050"/>
          <p:cNvSpPr>
            <a:spLocks/>
          </p:cNvSpPr>
          <p:nvPr/>
        </p:nvSpPr>
        <p:spPr bwMode="auto">
          <a:xfrm>
            <a:off x="1440482" y="2629184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619672" y="1995686"/>
            <a:ext cx="38164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235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/>
          <p:nvPr/>
        </p:nvSpPr>
        <p:spPr>
          <a:xfrm>
            <a:off x="1547665" y="1995686"/>
            <a:ext cx="6264695" cy="1182079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algn="l" eaLnBrk="1" hangingPunct="1">
              <a:spcBef>
                <a:spcPct val="50000"/>
              </a:spcBef>
              <a:buClr>
                <a:srgbClr val="002060"/>
              </a:buClr>
              <a:buSzTx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Write a diary about your lucky or</a:t>
            </a:r>
          </a:p>
          <a:p>
            <a:pPr algn="l" eaLnBrk="1" hangingPunct="1">
              <a:spcBef>
                <a:spcPct val="50000"/>
              </a:spcBef>
              <a:buClr>
                <a:srgbClr val="002060"/>
              </a:buClr>
              <a:buSzTx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unlucky day.</a:t>
            </a:r>
          </a:p>
        </p:txBody>
      </p:sp>
      <p:sp>
        <p:nvSpPr>
          <p:cNvPr id="64515" name="Text Box 3"/>
          <p:cNvSpPr txBox="1"/>
          <p:nvPr/>
        </p:nvSpPr>
        <p:spPr>
          <a:xfrm>
            <a:off x="3164681" y="915566"/>
            <a:ext cx="2959100" cy="896620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7" rIns="51435" bIns="25717">
            <a:spAutoFit/>
          </a:bodyPr>
          <a:lstStyle/>
          <a:p>
            <a:pPr lvl="0" algn="l">
              <a:lnSpc>
                <a:spcPct val="125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4400" b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Homework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1pPr>
            <a:lvl2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2pPr>
            <a:lvl3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3pPr>
            <a:lvl4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4pPr>
            <a:lvl5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rtl="0" eaLnBrk="1" hangingPunct="1">
              <a:buFont typeface="Arial" pitchFamily="34" charset="0"/>
              <a:buNone/>
            </a:pPr>
            <a:r>
              <a:rPr lang="zh-CN" altLang="en-US" sz="6600" noProof="1">
                <a:solidFill>
                  <a:srgbClr val="FF6600"/>
                </a:solidFill>
                <a:latin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93647963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矩形 113667"/>
          <p:cNvSpPr/>
          <p:nvPr/>
        </p:nvSpPr>
        <p:spPr>
          <a:xfrm>
            <a:off x="1333976" y="743876"/>
            <a:ext cx="6905149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z="2700" b="1" dirty="0">
                <a:solidFill>
                  <a:srgbClr val="0000E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Can you remember a lucky or an unlucky day? </a:t>
            </a:r>
            <a:r>
              <a:rPr lang="en-US" altLang="zh-CN" sz="2700" b="1">
                <a:solidFill>
                  <a:srgbClr val="0000E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What happened? Make </a:t>
            </a:r>
            <a:r>
              <a:rPr lang="en-US" altLang="zh-CN" sz="2700" b="1" dirty="0">
                <a:solidFill>
                  <a:srgbClr val="0000E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some notes about what you remember.</a:t>
            </a:r>
          </a:p>
        </p:txBody>
      </p:sp>
      <p:graphicFrame>
        <p:nvGraphicFramePr>
          <p:cNvPr id="113731" name="表格 113730"/>
          <p:cNvGraphicFramePr/>
          <p:nvPr>
            <p:extLst>
              <p:ext uri="{D42A27DB-BD31-4B8C-83A1-F6EECF244321}">
                <p14:modId xmlns:p14="http://schemas.microsoft.com/office/powerpoint/2010/main" val="1994494800"/>
              </p:ext>
            </p:extLst>
          </p:nvPr>
        </p:nvGraphicFramePr>
        <p:xfrm>
          <a:off x="1187624" y="2427734"/>
          <a:ext cx="6768752" cy="2064385"/>
        </p:xfrm>
        <a:graphic>
          <a:graphicData uri="http://schemas.openxmlformats.org/drawingml/2006/table">
            <a:tbl>
              <a:tblPr/>
              <a:tblGrid>
                <a:gridCol w="280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715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What was the date?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283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What happened first?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单圆角矩形 4"/>
          <p:cNvSpPr/>
          <p:nvPr/>
        </p:nvSpPr>
        <p:spPr bwMode="auto">
          <a:xfrm>
            <a:off x="683568" y="843558"/>
            <a:ext cx="629717" cy="585341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3a</a:t>
            </a:r>
            <a:endParaRPr kumimoji="1" lang="zh-CN" altLang="en-US" sz="3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724" name="表格 114723"/>
          <p:cNvGraphicFramePr/>
          <p:nvPr>
            <p:extLst>
              <p:ext uri="{D42A27DB-BD31-4B8C-83A1-F6EECF244321}">
                <p14:modId xmlns:p14="http://schemas.microsoft.com/office/powerpoint/2010/main" val="3887753770"/>
              </p:ext>
            </p:extLst>
          </p:nvPr>
        </p:nvGraphicFramePr>
        <p:xfrm>
          <a:off x="1115616" y="843558"/>
          <a:ext cx="6984776" cy="3702164"/>
        </p:xfrm>
        <a:graphic>
          <a:graphicData uri="http://schemas.openxmlformats.org/drawingml/2006/table">
            <a:tbl>
              <a:tblPr/>
              <a:tblGrid>
                <a:gridCol w="3024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61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Was this lucky or unlucky? Why?	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96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What happened next?	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96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How did the day end?	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610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How did you feel about this day?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52179" y="627534"/>
            <a:ext cx="788436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1" i="0" baseline="0" dirty="0">
                <a:solidFill>
                  <a:srgbClr val="0000E1"/>
                </a:solidFill>
                <a:uFillTx/>
                <a:cs typeface="Arial" panose="020B0604020202020204" pitchFamily="34" charset="0"/>
              </a:rPr>
              <a:t>Write a story about your lucky or unlucky day and tell your story to a partner or the class. </a:t>
            </a:r>
          </a:p>
        </p:txBody>
      </p:sp>
      <p:sp>
        <p:nvSpPr>
          <p:cNvPr id="160771" name="矩形 160770"/>
          <p:cNvSpPr/>
          <p:nvPr/>
        </p:nvSpPr>
        <p:spPr>
          <a:xfrm>
            <a:off x="1331640" y="1582797"/>
            <a:ext cx="6336704" cy="3293209"/>
          </a:xfrm>
          <a:prstGeom prst="rect">
            <a:avLst/>
          </a:prstGeom>
          <a:noFill/>
          <a:ln w="28575" cap="flat" cmpd="sng">
            <a:solidFill>
              <a:schemeClr val="accent6">
                <a:lumMod val="40000"/>
                <a:lumOff val="60000"/>
              </a:schemeClr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                  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My lucky/unlucky day</a:t>
            </a:r>
            <a:endParaRPr lang="en-US" altLang="zh-CN" sz="2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 will always remember the date…</a:t>
            </a:r>
          </a:p>
          <a:p>
            <a:r>
              <a:rPr lang="en-US" altLang="zh-CN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This was the luckiest/unluckiest day of my life…</a:t>
            </a:r>
          </a:p>
          <a:p>
            <a:r>
              <a:rPr lang="en-US" altLang="zh-CN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When I woke up that morning… </a:t>
            </a:r>
          </a:p>
          <a:p>
            <a:r>
              <a:rPr lang="en-US" altLang="zh-CN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Later that day,…</a:t>
            </a:r>
          </a:p>
          <a:p>
            <a:r>
              <a:rPr lang="en-US" altLang="zh-CN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 couldn’t believe… </a:t>
            </a:r>
          </a:p>
          <a:p>
            <a:r>
              <a:rPr lang="en-US" altLang="zh-CN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Then/After that, …</a:t>
            </a:r>
          </a:p>
          <a:p>
            <a:r>
              <a:rPr lang="en-US" altLang="zh-CN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Finally,… </a:t>
            </a:r>
          </a:p>
          <a:p>
            <a:r>
              <a:rPr lang="en-US" altLang="zh-CN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 think… </a:t>
            </a:r>
          </a:p>
          <a:p>
            <a:r>
              <a:rPr lang="en-US" altLang="zh-CN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What a lucky/an unlucky day!</a:t>
            </a:r>
          </a:p>
        </p:txBody>
      </p:sp>
      <p:sp>
        <p:nvSpPr>
          <p:cNvPr id="5" name="单圆角矩形 4"/>
          <p:cNvSpPr/>
          <p:nvPr/>
        </p:nvSpPr>
        <p:spPr bwMode="auto">
          <a:xfrm>
            <a:off x="522462" y="796528"/>
            <a:ext cx="629717" cy="585341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3b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077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7" name="椭圆 161796"/>
          <p:cNvSpPr/>
          <p:nvPr/>
        </p:nvSpPr>
        <p:spPr>
          <a:xfrm>
            <a:off x="3491880" y="609476"/>
            <a:ext cx="2088232" cy="594122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50" b="1" dirty="0">
                <a:latin typeface="Times New Roman" panose="02020603050405020304" pitchFamily="18" charset="0"/>
              </a:rPr>
              <a:t>Example</a:t>
            </a:r>
          </a:p>
        </p:txBody>
      </p:sp>
      <p:sp>
        <p:nvSpPr>
          <p:cNvPr id="161798" name="矩形 161797"/>
          <p:cNvSpPr/>
          <p:nvPr/>
        </p:nvSpPr>
        <p:spPr>
          <a:xfrm>
            <a:off x="683568" y="1275606"/>
            <a:ext cx="7704856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I will always remember the date</a:t>
            </a:r>
            <a:r>
              <a:rPr lang="en-US" altLang="zh-CN" sz="2800" b="1" dirty="0">
                <a:latin typeface="Times New Roman" panose="02020603050405020304" pitchFamily="18" charset="0"/>
              </a:rPr>
              <a:t> –April Fool’s Day last year.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This was the luckiest day of my life.</a:t>
            </a:r>
            <a:r>
              <a:rPr lang="en-US" altLang="zh-CN" sz="2800" b="1" dirty="0">
                <a:latin typeface="Times New Roman" panose="02020603050405020304" pitchFamily="18" charset="0"/>
              </a:rPr>
              <a:t> When I woke up that morning, I brushed my teeth, washed my face, then I read English for half an hour. It was time to eat my breakfast. My little brother gave me a piece of Oreo. I was very glad to eat it first. Then I felt strange. It tasted special. What was it?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81978" y="699542"/>
            <a:ext cx="81664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I looked at my little brother. He laughed loudly and said nothing.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Later that day,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 I knew he put toothpaste (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牙膏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) into the Oreo.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couldn’t believe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 I was fooled by him. I brushed my teeth again.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After that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, my brother gave me a box of Oreo, and said “Happy April Fool’s Day.” </a:t>
            </a: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Finally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 I was happy to get these delicious biscuits.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think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 I had a happy and lucky day. </a:t>
            </a: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What a lucky day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!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1115616" y="1756186"/>
            <a:ext cx="6670001" cy="119246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441325" indent="-441325">
              <a:lnSpc>
                <a:spcPct val="120000"/>
              </a:lnSpc>
              <a:buFontTx/>
            </a:pPr>
            <a:r>
              <a:rPr lang="en-US" altLang="zh-CN" sz="2700" b="1" dirty="0">
                <a:solidFill>
                  <a:srgbClr val="0000E1"/>
                </a:solidFill>
                <a:uFillTx/>
                <a:cs typeface="Arial" panose="020B0604020202020204" pitchFamily="34" charset="0"/>
              </a:rPr>
              <a:t>1  Complete the passage with the</a:t>
            </a:r>
          </a:p>
          <a:p>
            <a:pPr marL="441325" indent="-441325">
              <a:lnSpc>
                <a:spcPct val="120000"/>
              </a:lnSpc>
              <a:buFontTx/>
            </a:pPr>
            <a:r>
              <a:rPr lang="en-US" altLang="zh-CN" sz="2700" b="1" dirty="0">
                <a:solidFill>
                  <a:srgbClr val="0000E1"/>
                </a:solidFill>
                <a:cs typeface="Arial" panose="020B0604020202020204" pitchFamily="34" charset="0"/>
              </a:rPr>
              <a:t>    </a:t>
            </a:r>
            <a:r>
              <a:rPr lang="en-US" altLang="zh-CN" sz="2700" b="1" dirty="0">
                <a:solidFill>
                  <a:srgbClr val="0000E1"/>
                </a:solidFill>
                <a:uFillTx/>
                <a:cs typeface="Arial" panose="020B0604020202020204" pitchFamily="34" charset="0"/>
              </a:rPr>
              <a:t>correct form of the words in the box.  </a:t>
            </a:r>
          </a:p>
        </p:txBody>
      </p:sp>
      <p:sp>
        <p:nvSpPr>
          <p:cNvPr id="190467" name="Text Box 3"/>
          <p:cNvSpPr txBox="1"/>
          <p:nvPr/>
        </p:nvSpPr>
        <p:spPr>
          <a:xfrm>
            <a:off x="1115616" y="3147814"/>
            <a:ext cx="6912768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cancel    miss      west         accident   </a:t>
            </a:r>
          </a:p>
          <a:p>
            <a:pPr algn="ctr"/>
            <a:r>
              <a:rPr lang="zh-CN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lady       officer   market    unexpected </a:t>
            </a:r>
          </a:p>
        </p:txBody>
      </p:sp>
      <p:sp>
        <p:nvSpPr>
          <p:cNvPr id="5" name="椭圆 4"/>
          <p:cNvSpPr/>
          <p:nvPr/>
        </p:nvSpPr>
        <p:spPr>
          <a:xfrm>
            <a:off x="3239852" y="701190"/>
            <a:ext cx="2664296" cy="72008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2104" y="771550"/>
            <a:ext cx="22797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b="1" dirty="0">
                <a:solidFill>
                  <a:srgbClr val="7030A0"/>
                </a:solidFill>
                <a:latin typeface="Arial" panose="020B0604020202020204"/>
                <a:cs typeface="Arial" panose="020B0604020202020204"/>
              </a:rPr>
              <a:t>Self Check</a:t>
            </a:r>
            <a:endParaRPr lang="zh-CN" altLang="en-US" sz="3200" b="1" dirty="0">
              <a:solidFill>
                <a:srgbClr val="7030A0"/>
              </a:solidFill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ransition>
    <p:plu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/>
          </p:cNvSpPr>
          <p:nvPr>
            <p:ph idx="4294967295"/>
          </p:nvPr>
        </p:nvSpPr>
        <p:spPr>
          <a:xfrm>
            <a:off x="892853" y="843558"/>
            <a:ext cx="7496175" cy="3600450"/>
          </a:xfrm>
          <a:prstGeom prst="rect">
            <a:avLst/>
          </a:prstGeom>
        </p:spPr>
        <p:txBody>
          <a:bodyPr vert="horz" wrap="square" lIns="68580" tIns="34290" rIns="68580" bIns="34290" anchor="t"/>
          <a:lstStyle/>
          <a:p>
            <a:pPr marL="0" indent="0" eaLnBrk="1" latinLnBrk="0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Saturday after my French course, I decided to drive to the ________ to buy a meat pie for dinner. As I was heading ______, I saw a huge truck in the middle of the road.</a:t>
            </a:r>
          </a:p>
          <a:p>
            <a:pPr marL="0" indent="0" eaLnBrk="1" latinLnBrk="0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had been a(n) ________ and there were many police _______ around. I turned around and decided to go to a nearby mall.</a:t>
            </a:r>
          </a:p>
        </p:txBody>
      </p:sp>
      <p:sp>
        <p:nvSpPr>
          <p:cNvPr id="196612" name="Text Box 4"/>
          <p:cNvSpPr txBox="1"/>
          <p:nvPr/>
        </p:nvSpPr>
        <p:spPr>
          <a:xfrm>
            <a:off x="3160822" y="1491630"/>
            <a:ext cx="140875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</a:t>
            </a:r>
          </a:p>
        </p:txBody>
      </p:sp>
      <p:sp>
        <p:nvSpPr>
          <p:cNvPr id="196613" name="Text Box 5"/>
          <p:cNvSpPr txBox="1"/>
          <p:nvPr/>
        </p:nvSpPr>
        <p:spPr>
          <a:xfrm>
            <a:off x="4716569" y="2062677"/>
            <a:ext cx="93917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west</a:t>
            </a:r>
          </a:p>
        </p:txBody>
      </p:sp>
      <p:sp>
        <p:nvSpPr>
          <p:cNvPr id="196614" name="Text Box 6"/>
          <p:cNvSpPr txBox="1"/>
          <p:nvPr/>
        </p:nvSpPr>
        <p:spPr>
          <a:xfrm>
            <a:off x="4012837" y="3108279"/>
            <a:ext cx="164290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accident</a:t>
            </a:r>
          </a:p>
        </p:txBody>
      </p:sp>
      <p:sp>
        <p:nvSpPr>
          <p:cNvPr id="196615" name="Text Box 7"/>
          <p:cNvSpPr txBox="1"/>
          <p:nvPr/>
        </p:nvSpPr>
        <p:spPr>
          <a:xfrm>
            <a:off x="2758536" y="3704714"/>
            <a:ext cx="13492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officers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/>
      <p:bldP spid="196612" grpId="0"/>
      <p:bldP spid="196613" grpId="0"/>
      <p:bldP spid="196614" grpId="0"/>
      <p:bldP spid="196615" grpId="0"/>
    </p:bldLst>
  </p:timing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1229</Words>
  <Application>Microsoft Office PowerPoint</Application>
  <PresentationFormat>全屏显示(16:9)</PresentationFormat>
  <Paragraphs>149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Al Bayan</vt:lpstr>
      <vt:lpstr>方正粗圆简体</vt:lpstr>
      <vt:lpstr>宋体</vt:lpstr>
      <vt:lpstr>微软雅黑</vt:lpstr>
      <vt:lpstr>Arial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《七彩课堂》课件模板（新）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 do</dc:creator>
  <cp:lastModifiedBy>ma xiaojie</cp:lastModifiedBy>
  <cp:revision>52</cp:revision>
  <dcterms:created xsi:type="dcterms:W3CDTF">2019-06-15T11:12:00Z</dcterms:created>
  <dcterms:modified xsi:type="dcterms:W3CDTF">2022-10-28T03:35:09Z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2052-11.1.0.8863</vt:lpwstr>
  </property>
</Properties>
</file>