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31"/>
  </p:notesMasterIdLst>
  <p:sldIdLst>
    <p:sldId id="363" r:id="rId3"/>
    <p:sldId id="270" r:id="rId4"/>
    <p:sldId id="394" r:id="rId5"/>
    <p:sldId id="395" r:id="rId6"/>
    <p:sldId id="396" r:id="rId7"/>
    <p:sldId id="397" r:id="rId8"/>
    <p:sldId id="398" r:id="rId9"/>
    <p:sldId id="271" r:id="rId10"/>
    <p:sldId id="272" r:id="rId11"/>
    <p:sldId id="273" r:id="rId12"/>
    <p:sldId id="274" r:id="rId13"/>
    <p:sldId id="275" r:id="rId14"/>
    <p:sldId id="276" r:id="rId15"/>
    <p:sldId id="278" r:id="rId16"/>
    <p:sldId id="399" r:id="rId17"/>
    <p:sldId id="277" r:id="rId18"/>
    <p:sldId id="400" r:id="rId19"/>
    <p:sldId id="401" r:id="rId20"/>
    <p:sldId id="361" r:id="rId21"/>
    <p:sldId id="362" r:id="rId22"/>
    <p:sldId id="430" r:id="rId23"/>
    <p:sldId id="431" r:id="rId24"/>
    <p:sldId id="432" r:id="rId25"/>
    <p:sldId id="427" r:id="rId26"/>
    <p:sldId id="428" r:id="rId27"/>
    <p:sldId id="358" r:id="rId28"/>
    <p:sldId id="429" r:id="rId29"/>
    <p:sldId id="364" r:id="rId30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243" y="36"/>
      </p:cViewPr>
      <p:guideLst>
        <p:guide orient="horz" pos="164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D851CC2-AFE5-4CA7-AB2A-43D42D830F1A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F1B41B9-AE6B-4EFA-8FFA-A9876956499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074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1B41B9-AE6B-4EFA-8FFA-A987695649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486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 noChangeArrowheads="1"/>
          </p:cNvSpPr>
          <p:nvPr>
            <p:ph type="sldImg" idx="4294967295"/>
            <p:custDataLst>
              <p:tags r:id="rId1"/>
            </p:custDataLst>
          </p:nvPr>
        </p:nvSpPr>
        <p:spPr>
          <a:ln>
            <a:miter lim="800000"/>
          </a:ln>
        </p:spPr>
      </p:sp>
      <p:sp>
        <p:nvSpPr>
          <p:cNvPr id="62466" name="备注占位符 2"/>
          <p:cNvSpPr>
            <a:spLocks noGrp="1" noChangeArrowheads="1"/>
          </p:cNvSpPr>
          <p:nvPr>
            <p:ph type="body" idx="6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2467" name="灯片编号占位符 3"/>
          <p:cNvSpPr>
            <a:spLocks noGrp="1" noChangeArrowheads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0D13952-A0A7-46A2-98DE-337249614F37}" type="slidenum">
              <a:rPr lang="zh-CN" altLang="en-US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  <a:prstGeom prst="rect">
            <a:avLst/>
          </a:prstGeo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14B9F2B-EB35-4384-B40D-D93BC865658E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A4D9849-FF2F-41BD-9701-B3E2CFEDA8D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59807" y="4762375"/>
            <a:ext cx="2025000" cy="237600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2375"/>
            <a:ext cx="2025000" cy="237600"/>
          </a:xfrm>
        </p:spPr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-36513" y="0"/>
            <a:ext cx="9175751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7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7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8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10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" descr="3九年级第十三单元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图片 6" descr="初中七彩图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"/>
          <p:cNvSpPr txBox="1"/>
          <p:nvPr/>
        </p:nvSpPr>
        <p:spPr>
          <a:xfrm>
            <a:off x="2226560" y="1473780"/>
            <a:ext cx="4691472" cy="12096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455" b="1" dirty="0">
              <a:solidFill>
                <a:srgbClr val="EBBE0D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EBB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 Bayan"/>
                <a:ea typeface="华康勘亭流W9(P)" panose="03000900000000000000" charset="-122"/>
                <a:cs typeface="Calibri" panose="020F0502020204030204" pitchFamily="34" charset="0"/>
              </a:rPr>
              <a:t>Section B 1a-1e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6"/>
          <p:cNvSpPr txBox="1">
            <a:spLocks noChangeArrowheads="1"/>
          </p:cNvSpPr>
          <p:nvPr/>
        </p:nvSpPr>
        <p:spPr bwMode="auto">
          <a:xfrm>
            <a:off x="1547813" y="676275"/>
            <a:ext cx="6480175" cy="1042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9" tIns="34284" rIns="68569" bIns="34284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Listen and check (</a:t>
            </a:r>
            <a:r>
              <a:rPr lang="en-US" altLang="zh-CN" sz="2700" b="1" dirty="0">
                <a:solidFill>
                  <a:srgbClr val="FF0000"/>
                </a:solidFill>
                <a:latin typeface="Microsoft JhengHei UI Light"/>
                <a:ea typeface="Microsoft JhengHei UI Light"/>
                <a:cs typeface="Microsoft JhengHei UI Light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r>
              <a:rPr lang="en-US" altLang="zh-CN" sz="2700" b="1" dirty="0">
                <a:solidFill>
                  <a:srgbClr val="FF0000"/>
                </a:solidFill>
                <a:latin typeface="Microsoft JhengHei UI Light"/>
                <a:ea typeface="Microsoft JhengHei UI Light"/>
                <a:cs typeface="Microsoft JhengHei UI Light"/>
              </a:rPr>
              <a:t> </a:t>
            </a:r>
            <a:r>
              <a:rPr lang="en-US" altLang="zh-CN" sz="2700" b="1" dirty="0">
                <a:solidFill>
                  <a:srgbClr val="0000E1"/>
                </a:solidFill>
              </a:rPr>
              <a:t>) the things that Julia and Jack talk about. </a:t>
            </a:r>
          </a:p>
        </p:txBody>
      </p:sp>
      <p:graphicFrame>
        <p:nvGraphicFramePr>
          <p:cNvPr id="19515" name="Group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000037"/>
              </p:ext>
            </p:extLst>
          </p:nvPr>
        </p:nvGraphicFramePr>
        <p:xfrm>
          <a:off x="1450479" y="1977257"/>
          <a:ext cx="6299919" cy="2484386"/>
        </p:xfrm>
        <a:graphic>
          <a:graphicData uri="http://schemas.openxmlformats.org/drawingml/2006/table">
            <a:tbl>
              <a:tblPr/>
              <a:tblGrid>
                <a:gridCol w="62999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8090">
                <a:tc>
                  <a:txBody>
                    <a:bodyPr/>
                    <a:lstStyle/>
                    <a:p>
                      <a:pPr marL="0" marR="0" lvl="0" indent="0" algn="ctr" defTabSz="67818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Things Julia and Jack talk about</a:t>
                      </a:r>
                    </a:p>
                  </a:txBody>
                  <a:tcPr marL="68572" marR="68572" marT="34292" marB="34292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612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 turning off the lights</a:t>
                      </a:r>
                    </a:p>
                  </a:txBody>
                  <a:tcPr marL="68572" marR="68572" marT="34292" marB="34292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356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 turning off the shower</a:t>
                      </a:r>
                    </a:p>
                  </a:txBody>
                  <a:tcPr marL="68572" marR="68572" marT="34292" marB="34292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328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 not using paper napkins</a:t>
                      </a:r>
                    </a:p>
                  </a:txBody>
                  <a:tcPr marL="68572" marR="68572" marT="34292" marB="34292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单圆角矩形 12"/>
          <p:cNvSpPr/>
          <p:nvPr/>
        </p:nvSpPr>
        <p:spPr bwMode="auto">
          <a:xfrm>
            <a:off x="901700" y="890588"/>
            <a:ext cx="574675" cy="5286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1c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57565" y="2598745"/>
            <a:ext cx="377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572079" y="3219450"/>
            <a:ext cx="377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 dirty="0"/>
          </a:p>
        </p:txBody>
      </p:sp>
      <p:pic>
        <p:nvPicPr>
          <p:cNvPr id="2" name="U13B1c">
            <a:hlinkClick r:id="" action="ppaction://media"/>
            <a:extLst>
              <a:ext uri="{FF2B5EF4-FFF2-40B4-BE49-F238E27FC236}">
                <a16:creationId xmlns:a16="http://schemas.microsoft.com/office/drawing/2014/main" id="{7978D0BE-0CF8-38BA-545B-F2028FBE5B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16216" y="12413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1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412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414680"/>
              </p:ext>
            </p:extLst>
          </p:nvPr>
        </p:nvGraphicFramePr>
        <p:xfrm>
          <a:off x="1042988" y="941388"/>
          <a:ext cx="7056784" cy="3214141"/>
        </p:xfrm>
        <a:graphic>
          <a:graphicData uri="http://schemas.openxmlformats.org/drawingml/2006/table">
            <a:tbl>
              <a:tblPr/>
              <a:tblGrid>
                <a:gridCol w="7056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6966">
                <a:tc>
                  <a:txBody>
                    <a:bodyPr/>
                    <a:lstStyle/>
                    <a:p>
                      <a:pPr marL="0" marR="0" lvl="0" indent="0" algn="ctr" defTabSz="67818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Things Julia and Jack talk about</a:t>
                      </a:r>
                    </a:p>
                  </a:txBody>
                  <a:tcPr marL="68569" marR="68569" marT="34284" marB="34284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281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 taking your own bags when shopping</a:t>
                      </a:r>
                    </a:p>
                  </a:txBody>
                  <a:tcPr marL="68569" marR="68569" marT="34284" marB="34284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7464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 not riding in cars</a:t>
                      </a:r>
                    </a:p>
                  </a:txBody>
                  <a:tcPr marL="68569" marR="68569" marT="34284" marB="34284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464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 riding a bike</a:t>
                      </a:r>
                    </a:p>
                  </a:txBody>
                  <a:tcPr marL="68569" marR="68569" marT="34284" marB="34284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966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 recycling paper</a:t>
                      </a:r>
                    </a:p>
                  </a:txBody>
                  <a:tcPr marL="68569" marR="68569" marT="34284" marB="34284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58875" y="1563688"/>
            <a:ext cx="377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62050" y="2211388"/>
            <a:ext cx="377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62050" y="2932113"/>
            <a:ext cx="50323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83" name="Group 1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192797"/>
              </p:ext>
            </p:extLst>
          </p:nvPr>
        </p:nvGraphicFramePr>
        <p:xfrm>
          <a:off x="631825" y="2066925"/>
          <a:ext cx="7684591" cy="2765994"/>
        </p:xfrm>
        <a:graphic>
          <a:graphicData uri="http://schemas.openxmlformats.org/drawingml/2006/table">
            <a:tbl>
              <a:tblPr/>
              <a:tblGrid>
                <a:gridCol w="1995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51822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 Julia and Jack talk about</a:t>
                      </a:r>
                    </a:p>
                  </a:txBody>
                  <a:tcPr marL="68569" marR="68569" marT="34279" marB="34279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 Julia is doing now</a:t>
                      </a:r>
                    </a:p>
                  </a:txBody>
                  <a:tcPr marL="68569" marR="68569" marT="34279" marB="34279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 Julia will do in the future</a:t>
                      </a:r>
                    </a:p>
                  </a:txBody>
                  <a:tcPr marL="68569" marR="68569" marT="34279" marB="34279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 Julia would never do</a:t>
                      </a:r>
                    </a:p>
                  </a:txBody>
                  <a:tcPr marL="68569" marR="68569" marT="34279" marB="34279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363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turning off the lights</a:t>
                      </a:r>
                    </a:p>
                  </a:txBody>
                  <a:tcPr marL="68569" marR="68569" marT="34279" marB="3427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69" marR="68569" marT="34279" marB="3427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69" marR="68569" marT="34279" marB="3427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69" marR="68569" marT="34279" marB="3427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839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turning off the shower</a:t>
                      </a:r>
                    </a:p>
                  </a:txBody>
                  <a:tcPr marL="68569" marR="68569" marT="34279" marB="3427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69" marR="68569" marT="34279" marB="3427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69" marR="68569" marT="34279" marB="3427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69" marR="68569" marT="34279" marB="3427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3027" name="Text Box 121"/>
          <p:cNvSpPr txBox="1">
            <a:spLocks noChangeArrowheads="1"/>
          </p:cNvSpPr>
          <p:nvPr/>
        </p:nvSpPr>
        <p:spPr bwMode="auto">
          <a:xfrm>
            <a:off x="1147763" y="642938"/>
            <a:ext cx="7456487" cy="1312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792" tIns="25396" rIns="50792" bIns="25396">
            <a:spAutoFit/>
          </a:bodyPr>
          <a:lstStyle/>
          <a:p>
            <a:r>
              <a:rPr lang="en-US" altLang="zh-CN" sz="2700" b="1" dirty="0">
                <a:solidFill>
                  <a:srgbClr val="0000E1"/>
                </a:solidFill>
              </a:rPr>
              <a:t>Listen again. Check ( </a:t>
            </a:r>
            <a:r>
              <a:rPr lang="zh-CN" altLang="en-US" sz="2800" b="1" dirty="0">
                <a:solidFill>
                  <a:srgbClr val="FF0000"/>
                </a:solidFill>
                <a:latin typeface="Georgia" panose="02040502050405020303" pitchFamily="18" charset="0"/>
              </a:rPr>
              <a:t>√</a:t>
            </a:r>
            <a:r>
              <a:rPr lang="en-US" altLang="zh-CN" sz="2800" b="1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en-US" altLang="zh-CN" sz="2700" b="1" dirty="0">
                <a:solidFill>
                  <a:srgbClr val="0000E1"/>
                </a:solidFill>
              </a:rPr>
              <a:t>) the things that Julia is doing now, the things she will do in the future and the things she would never do. </a:t>
            </a:r>
          </a:p>
        </p:txBody>
      </p:sp>
      <p:sp>
        <p:nvSpPr>
          <p:cNvPr id="15" name="单圆角矩形 14"/>
          <p:cNvSpPr/>
          <p:nvPr/>
        </p:nvSpPr>
        <p:spPr bwMode="auto">
          <a:xfrm>
            <a:off x="468313" y="842963"/>
            <a:ext cx="573087" cy="5286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1d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524250" y="3265488"/>
            <a:ext cx="3778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380288" y="4084638"/>
            <a:ext cx="3778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/>
          </a:p>
        </p:txBody>
      </p:sp>
      <p:pic>
        <p:nvPicPr>
          <p:cNvPr id="2" name="U13B1c">
            <a:hlinkClick r:id="" action="ppaction://media"/>
            <a:extLst>
              <a:ext uri="{FF2B5EF4-FFF2-40B4-BE49-F238E27FC236}">
                <a16:creationId xmlns:a16="http://schemas.microsoft.com/office/drawing/2014/main" id="{483BDF86-2923-B88B-562A-BC78125173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0392" y="15447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1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537" name="Group 14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44743546"/>
              </p:ext>
            </p:extLst>
          </p:nvPr>
        </p:nvGraphicFramePr>
        <p:xfrm>
          <a:off x="539750" y="611494"/>
          <a:ext cx="7704658" cy="4192504"/>
        </p:xfrm>
        <a:graphic>
          <a:graphicData uri="http://schemas.openxmlformats.org/drawingml/2006/table">
            <a:tbl>
              <a:tblPr/>
              <a:tblGrid>
                <a:gridCol w="2620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4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36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45540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 Julia and Jack talk about</a:t>
                      </a: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 Julia is doing now</a:t>
                      </a: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 Julia will do in the future</a:t>
                      </a: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 Julia would never do</a:t>
                      </a: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6063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not using paper napkins</a:t>
                      </a: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taking your own bags when shopping.</a:t>
                      </a: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not riding in cars</a:t>
                      </a: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riding a bike</a:t>
                      </a: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recycling paper</a:t>
                      </a: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78180" rtl="0" eaLnBrk="1" fontAlgn="base" latinLnBrk="0" hangingPunct="1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64" marR="68564" marT="34278" marB="3427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62575" y="2794000"/>
            <a:ext cx="377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08304" y="3465693"/>
            <a:ext cx="377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308304" y="3867893"/>
            <a:ext cx="377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Georgia" panose="02040502050405020303" pitchFamily="18" charset="0"/>
                <a:ea typeface="Microsoft JhengHei UI Light"/>
                <a:cs typeface="Microsoft JhengHei UI Light"/>
              </a:rPr>
              <a:t>√</a:t>
            </a:r>
            <a:endParaRPr lang="zh-CN" altLang="en-US" sz="28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文本框 15365"/>
          <p:cNvSpPr txBox="1">
            <a:spLocks noChangeArrowheads="1"/>
          </p:cNvSpPr>
          <p:nvPr/>
        </p:nvSpPr>
        <p:spPr bwMode="auto">
          <a:xfrm>
            <a:off x="1042988" y="793750"/>
            <a:ext cx="6816725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792" tIns="25396" rIns="50792" bIns="25396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Listen again and answer the questions.</a:t>
            </a:r>
          </a:p>
        </p:txBody>
      </p:sp>
      <p:sp>
        <p:nvSpPr>
          <p:cNvPr id="15367" name="文本框 15366"/>
          <p:cNvSpPr txBox="1">
            <a:spLocks noChangeArrowheads="1"/>
          </p:cNvSpPr>
          <p:nvPr/>
        </p:nvSpPr>
        <p:spPr bwMode="auto">
          <a:xfrm>
            <a:off x="1270635" y="1323975"/>
            <a:ext cx="6589395" cy="26366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0792" tIns="25396" rIns="50792" bIns="25396">
            <a:spAutoFit/>
          </a:bodyPr>
          <a:lstStyle/>
          <a:p>
            <a:pPr>
              <a:buFontTx/>
              <a:buAutoNum type="arabicPeriod"/>
            </a:pPr>
            <a:r>
              <a:rPr lang="en-US" altLang="zh-CN" sz="2800" b="1" dirty="0">
                <a:latin typeface="Times New Roman" panose="02020603050405020304" pitchFamily="18" charset="0"/>
              </a:rPr>
              <a:t> Who read a book?</a:t>
            </a: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buFontTx/>
              <a:buAutoNum type="arabicPeriod" startAt="2"/>
            </a:pPr>
            <a:r>
              <a:rPr lang="en-US" altLang="zh-CN" sz="2800" b="1" dirty="0">
                <a:latin typeface="Times New Roman" panose="02020603050405020304" pitchFamily="18" charset="0"/>
              </a:rPr>
              <a:t> Would Julia turn off the shower when 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    she is washing the hair?</a:t>
            </a: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3. Does Jack live close to school?</a:t>
            </a:r>
          </a:p>
        </p:txBody>
      </p:sp>
      <p:sp>
        <p:nvSpPr>
          <p:cNvPr id="15368" name="文本框 15367"/>
          <p:cNvSpPr txBox="1">
            <a:spLocks noChangeArrowheads="1"/>
          </p:cNvSpPr>
          <p:nvPr/>
        </p:nvSpPr>
        <p:spPr bwMode="auto">
          <a:xfrm>
            <a:off x="1691680" y="1728788"/>
            <a:ext cx="1000125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792" tIns="25396" rIns="50792" bIns="25396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Jack. </a:t>
            </a:r>
          </a:p>
        </p:txBody>
      </p:sp>
      <p:sp>
        <p:nvSpPr>
          <p:cNvPr id="15369" name="文本框 15368"/>
          <p:cNvSpPr txBox="1">
            <a:spLocks noChangeArrowheads="1"/>
          </p:cNvSpPr>
          <p:nvPr/>
        </p:nvSpPr>
        <p:spPr bwMode="auto">
          <a:xfrm>
            <a:off x="1691680" y="2968654"/>
            <a:ext cx="4547639" cy="48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792" tIns="25396" rIns="50792" bIns="25396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No, she would never do that. </a:t>
            </a:r>
          </a:p>
        </p:txBody>
      </p:sp>
      <p:sp>
        <p:nvSpPr>
          <p:cNvPr id="15370" name="文本框 15369"/>
          <p:cNvSpPr txBox="1">
            <a:spLocks noChangeArrowheads="1"/>
          </p:cNvSpPr>
          <p:nvPr/>
        </p:nvSpPr>
        <p:spPr bwMode="auto">
          <a:xfrm>
            <a:off x="1691680" y="4083918"/>
            <a:ext cx="2016818" cy="48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0792" tIns="25396" rIns="50792" bIns="25396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Yes, he does.</a:t>
            </a:r>
          </a:p>
        </p:txBody>
      </p:sp>
      <p:pic>
        <p:nvPicPr>
          <p:cNvPr id="2" name="U13B1c">
            <a:hlinkClick r:id="" action="ppaction://media"/>
            <a:extLst>
              <a:ext uri="{FF2B5EF4-FFF2-40B4-BE49-F238E27FC236}">
                <a16:creationId xmlns:a16="http://schemas.microsoft.com/office/drawing/2014/main" id="{6A355E2A-6E7C-D5F7-AC79-966C1A15B8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48612" y="88265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19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367" grpId="0"/>
      <p:bldP spid="15368" grpId="0"/>
      <p:bldP spid="15369" grpId="0"/>
      <p:bldP spid="153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单圆角矩形 10"/>
          <p:cNvSpPr/>
          <p:nvPr/>
        </p:nvSpPr>
        <p:spPr bwMode="auto">
          <a:xfrm>
            <a:off x="2368232" y="288290"/>
            <a:ext cx="4032885" cy="699135"/>
          </a:xfrm>
          <a:prstGeom prst="round1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Read the sentences.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27405" y="987425"/>
            <a:ext cx="71278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sym typeface="+mn-ea"/>
              </a:rPr>
              <a:t>Julia should turn off the lights when she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sym typeface="+mn-ea"/>
              </a:rPr>
              <a:t>leaves a room.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6435" y="1943100"/>
            <a:ext cx="749935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Times New Roman" panose="02020603050405020304" pitchFamily="18" charset="0"/>
                <a:sym typeface="+mn-ea"/>
              </a:rPr>
              <a:t>Julia would never turn off the shower while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Times New Roman" panose="02020603050405020304" pitchFamily="18" charset="0"/>
                <a:sym typeface="+mn-ea"/>
              </a:rPr>
              <a:t>she is washing her hair.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6435" y="3091815"/>
            <a:ext cx="739648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ln>
                  <a:noFill/>
                </a:ln>
                <a:effectLst/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Times New Roman" panose="02020603050405020304" pitchFamily="18" charset="0"/>
                <a:sym typeface="+mn-ea"/>
              </a:rPr>
              <a:t>Julia will  take her own bags when shopping.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5650" y="3795886"/>
            <a:ext cx="686943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  <a:sym typeface="+mn-ea"/>
              </a:rPr>
              <a:t>Julia wouldn’t stop riding in cars  and start </a:t>
            </a:r>
          </a:p>
          <a:p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  <a:sym typeface="+mn-ea"/>
              </a:rPr>
              <a:t>riding  bikes.</a:t>
            </a:r>
          </a:p>
        </p:txBody>
      </p:sp>
    </p:spTree>
  </p:cSld>
  <p:clrMapOvr>
    <a:masterClrMapping/>
  </p:clrMapOvr>
  <p:transition spd="slow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公司画图-课件用人物\公司画图-课件用人物\半身男孩3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574" y="3003232"/>
            <a:ext cx="1420813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公司画图-课件用人物\公司画图-课件用人物\半身女孩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7" y="3008788"/>
            <a:ext cx="1554163" cy="19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259" name="圆角矩形标注 96258"/>
          <p:cNvSpPr>
            <a:spLocks noChangeArrowheads="1"/>
          </p:cNvSpPr>
          <p:nvPr/>
        </p:nvSpPr>
        <p:spPr bwMode="auto">
          <a:xfrm>
            <a:off x="794385" y="2106930"/>
            <a:ext cx="2571115" cy="1882140"/>
          </a:xfrm>
          <a:prstGeom prst="wedgeRoundRectCallout">
            <a:avLst>
              <a:gd name="adj1" fmla="val 45449"/>
              <a:gd name="adj2" fmla="val 57708"/>
              <a:gd name="adj3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miter lim="800000"/>
          </a:ln>
        </p:spPr>
        <p:txBody>
          <a:bodyPr wrap="none" lIns="67628" tIns="35243" rIns="67628" bIns="35243" anchor="ctr"/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We really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shouldn’t use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paper napkins,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you know.</a:t>
            </a:r>
          </a:p>
        </p:txBody>
      </p:sp>
      <p:sp>
        <p:nvSpPr>
          <p:cNvPr id="96261" name="圆角矩形标注 96260"/>
          <p:cNvSpPr>
            <a:spLocks noChangeArrowheads="1"/>
          </p:cNvSpPr>
          <p:nvPr/>
        </p:nvSpPr>
        <p:spPr bwMode="auto">
          <a:xfrm>
            <a:off x="6099175" y="2145030"/>
            <a:ext cx="2306320" cy="1578848"/>
          </a:xfrm>
          <a:prstGeom prst="wedgeRoundRectCallout">
            <a:avLst>
              <a:gd name="adj1" fmla="val -50378"/>
              <a:gd name="adj2" fmla="val 67879"/>
              <a:gd name="adj3" fmla="val 16667"/>
            </a:avLst>
          </a:prstGeom>
          <a:solidFill>
            <a:srgbClr val="FFFFFF"/>
          </a:solidFill>
          <a:ln w="28575">
            <a:solidFill>
              <a:schemeClr val="accent3">
                <a:lumMod val="60000"/>
                <a:lumOff val="40000"/>
              </a:schemeClr>
            </a:solidFill>
            <a:miter lim="800000"/>
          </a:ln>
        </p:spPr>
        <p:txBody>
          <a:bodyPr wrap="none" lIns="67628" tIns="35243" rIns="67628" bIns="35243" anchor="ctr"/>
          <a:lstStyle/>
          <a:p>
            <a:pPr>
              <a:defRPr/>
            </a:pPr>
            <a:r>
              <a:rPr lang="zh-CN" altLang="en-US" sz="2800" b="1">
                <a:latin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</a:rPr>
              <a:t>I know. I </a:t>
            </a:r>
          </a:p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</a:rPr>
              <a:t>stopped using </a:t>
            </a:r>
          </a:p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</a:rPr>
              <a:t>them last year. </a:t>
            </a:r>
          </a:p>
        </p:txBody>
      </p:sp>
      <p:sp>
        <p:nvSpPr>
          <p:cNvPr id="96265" name="圆角矩形 96264"/>
          <p:cNvSpPr>
            <a:spLocks noChangeArrowheads="1"/>
          </p:cNvSpPr>
          <p:nvPr/>
        </p:nvSpPr>
        <p:spPr bwMode="auto">
          <a:xfrm>
            <a:off x="1835150" y="630238"/>
            <a:ext cx="5832475" cy="1293812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</a:ln>
        </p:spPr>
        <p:txBody>
          <a:bodyPr wrap="none" lIns="68580" tIns="34290" rIns="68580" bIns="34290" anchor="ctr"/>
          <a:lstStyle/>
          <a:p>
            <a:r>
              <a:rPr lang="en-US" altLang="zh-CN" sz="2700" b="1" dirty="0">
                <a:solidFill>
                  <a:srgbClr val="0000E1"/>
                </a:solidFill>
              </a:rPr>
              <a:t>Make a conversation using the </a:t>
            </a:r>
          </a:p>
          <a:p>
            <a:r>
              <a:rPr lang="en-US" altLang="zh-CN" sz="2700" b="1" dirty="0">
                <a:solidFill>
                  <a:srgbClr val="0000E1"/>
                </a:solidFill>
              </a:rPr>
              <a:t>information from the chart above. </a:t>
            </a:r>
          </a:p>
          <a:p>
            <a:r>
              <a:rPr lang="en-US" altLang="zh-CN" sz="2700" b="1" dirty="0">
                <a:solidFill>
                  <a:srgbClr val="0000E1"/>
                </a:solidFill>
              </a:rPr>
              <a:t>Say what is true for you. </a:t>
            </a:r>
          </a:p>
        </p:txBody>
      </p:sp>
      <p:sp>
        <p:nvSpPr>
          <p:cNvPr id="8" name="单圆角矩形 7"/>
          <p:cNvSpPr/>
          <p:nvPr/>
        </p:nvSpPr>
        <p:spPr bwMode="auto">
          <a:xfrm>
            <a:off x="1046163" y="842963"/>
            <a:ext cx="573087" cy="5286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ldLvl="0" animBg="1"/>
      <p:bldP spid="9626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750" y="1635646"/>
            <a:ext cx="8375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Jack’s book is about  how to save the ________________.   It gives many good ideas. For example, We should turn off the shower when we are washing hairs.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1560" y="2352180"/>
            <a:ext cx="310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environment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7584" y="692041"/>
            <a:ext cx="6688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sym typeface="+mn-ea"/>
              </a:rPr>
              <a:t>Listen again and fill in the blanks.</a:t>
            </a:r>
            <a:endParaRPr lang="zh-CN" alt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0951" y="1151436"/>
            <a:ext cx="71882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sym typeface="+mn-ea"/>
              </a:rPr>
              <a:t>We ___________________use plastic bags  when we go shopping. </a:t>
            </a:r>
          </a:p>
          <a:p>
            <a:r>
              <a:rPr lang="en-US" altLang="zh-CN" dirty="0">
                <a:sym typeface="+mn-ea"/>
              </a:rPr>
              <a:t>People shouldn’t  ride a car to work  </a:t>
            </a:r>
          </a:p>
          <a:p>
            <a:r>
              <a:rPr lang="en-US" altLang="zh-CN" dirty="0">
                <a:sym typeface="+mn-ea"/>
              </a:rPr>
              <a:t>and _______________ ride bikes.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74411" y="1275606"/>
            <a:ext cx="258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shouldn’t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51685" y="3200658"/>
            <a:ext cx="168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should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文本框 97281"/>
          <p:cNvSpPr txBox="1">
            <a:spLocks noChangeArrowheads="1"/>
          </p:cNvSpPr>
          <p:nvPr/>
        </p:nvSpPr>
        <p:spPr bwMode="auto">
          <a:xfrm>
            <a:off x="900113" y="1488157"/>
            <a:ext cx="7632700" cy="3369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Recycling paper is really easy.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recycle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作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，意为“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回收利用；再利用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”，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过去式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recycled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过去分词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recycled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现在分词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recycling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第三人称单数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recycles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。如：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Chemical constantly circulate or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recycle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in the system.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化学物质在系统中不断循环或回流。</a:t>
            </a:r>
          </a:p>
        </p:txBody>
      </p:sp>
      <p:sp>
        <p:nvSpPr>
          <p:cNvPr id="92162" name="Text Box 3"/>
          <p:cNvSpPr txBox="1"/>
          <p:nvPr/>
        </p:nvSpPr>
        <p:spPr>
          <a:xfrm>
            <a:off x="2554288" y="690563"/>
            <a:ext cx="4681537" cy="728662"/>
          </a:xfrm>
          <a:prstGeom prst="rect">
            <a:avLst/>
          </a:prstGeom>
          <a:noFill/>
          <a:ln w="9525">
            <a:noFill/>
          </a:ln>
        </p:spPr>
        <p:txBody>
          <a:bodyPr lIns="51433" tIns="25716" rIns="51433" bIns="25716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571607" y="627534"/>
            <a:ext cx="3280314" cy="675144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386080" indent="-38608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 Objectives</a:t>
            </a:r>
            <a:endParaRPr lang="zh-CN" altLang="en-US" sz="32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313" y="1350963"/>
            <a:ext cx="8207375" cy="3408045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457200" indent="-457200">
              <a:lnSpc>
                <a:spcPct val="11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master the key words and phrases:</a:t>
            </a:r>
          </a:p>
          <a:p>
            <a:pPr>
              <a:lnSpc>
                <a:spcPct val="110000"/>
              </a:lnSpc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recycle, napkin...</a:t>
            </a:r>
          </a:p>
          <a:p>
            <a:pPr marL="457200" indent="-457200">
              <a:lnSpc>
                <a:spcPct val="11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talk about saving the earth and improve speaking and listening skills.</a:t>
            </a:r>
          </a:p>
          <a:p>
            <a:pPr marL="457200" indent="-457200">
              <a:lnSpc>
                <a:spcPct val="11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realize the importance of protecting the earth and to do things to save the earth. 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矩形 1"/>
          <p:cNvSpPr>
            <a:spLocks noChangeArrowheads="1"/>
          </p:cNvSpPr>
          <p:nvPr/>
        </p:nvSpPr>
        <p:spPr bwMode="auto">
          <a:xfrm>
            <a:off x="971550" y="1163638"/>
            <a:ext cx="6985000" cy="2271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The sole reason the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Recycle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Bin exists is to implement an undo facility for deleted files.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回收站存在的唯一理由就是实现文件删除的撤销工具。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683568" y="1347470"/>
            <a:ext cx="771080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FontTx/>
              <a:buAutoNum type="arabicPeriod"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stop riding in cars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停止乘小汽车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AutoNum type="arabicPeriod"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recycle books and paper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回收书籍、纸张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turn off the lights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关灯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turn off the shower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关上淋浴头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Don’t use paper napkins.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不要用纸巾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take buses instead of driving cars.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乘公交车而不是开车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475532" y="1131853"/>
            <a:ext cx="5294962" cy="627534"/>
          </a:xfrm>
          <a:prstGeom prst="rect">
            <a:avLst/>
          </a:prstGeom>
          <a:noFill/>
        </p:spPr>
        <p:txBody>
          <a:bodyPr wrap="none" numCol="1">
            <a:prstTxWarp prst="textCanUp">
              <a:avLst/>
            </a:prstTxWarp>
            <a:spAutoFit/>
          </a:bodyPr>
          <a:lstStyle/>
          <a:p>
            <a:pPr algn="ctr"/>
            <a:r>
              <a:rPr lang="en-US" altLang="zh-CN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</a:rPr>
              <a:t>Useful  words and expressions </a:t>
            </a:r>
          </a:p>
        </p:txBody>
      </p:sp>
      <p:sp>
        <p:nvSpPr>
          <p:cNvPr id="8" name="WordArt 2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>
            <a:off x="2915816" y="340615"/>
            <a:ext cx="2880319" cy="81462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Summary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1442187" y="1220107"/>
            <a:ext cx="6525260" cy="3538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turn on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turn up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出现；调大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turn down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拒绝；调小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turn...into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turn around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转身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turn out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结果是，证明是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save electrcity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节约电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in a hurry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匆忙</a:t>
            </a: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907704" y="575791"/>
            <a:ext cx="5294962" cy="627534"/>
          </a:xfrm>
          <a:prstGeom prst="rect">
            <a:avLst/>
          </a:prstGeom>
          <a:noFill/>
        </p:spPr>
        <p:txBody>
          <a:bodyPr wrap="none">
            <a:prstTxWarp prst="textCanUp">
              <a:avLst/>
            </a:prstTxWarp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</a:rPr>
              <a:t>Useful  words and expressions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87624" y="1275604"/>
            <a:ext cx="6630341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take a few minutes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花费几分钟时间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from now on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从现在开始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start riding bikes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开始骑自行车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No way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不行，没门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 besides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而且；除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之外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live close to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住得离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21. get to school by bike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骑自行车去学校</a:t>
            </a:r>
          </a:p>
        </p:txBody>
      </p:sp>
      <p:sp>
        <p:nvSpPr>
          <p:cNvPr id="20483" name="Text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42988" y="483156"/>
            <a:ext cx="59984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</a:rPr>
              <a:t>Words in the listening part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467544" y="822387"/>
            <a:ext cx="6960560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选择合适的单词</a:t>
            </a:r>
            <a:r>
              <a:rPr lang="en-US" altLang="zh-CN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并用其正确形式填空。</a:t>
            </a: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827142" y="1387991"/>
            <a:ext cx="5490210" cy="607695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ct val="5000"/>
              </a:spcBef>
            </a:pPr>
            <a:r>
              <a:rPr lang="en-US" altLang="zh-CN" sz="2800" b="1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build, make, bottle, pollute, recycle</a:t>
            </a: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83568" y="1942450"/>
            <a:ext cx="8424936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This bridge ____________ in 1968.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Could you please give me a ____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___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 of water?</a:t>
            </a:r>
            <a:endParaRPr lang="en-US" altLang="zh-CN" sz="2800" b="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Books, plastics, glass and so on can be collected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for _________.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This wine ___________ from grapes.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People should stop ___________ our nature.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084984" y="1995686"/>
            <a:ext cx="1991072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FF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built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364088" y="2517656"/>
            <a:ext cx="1512168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FF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bottle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692523" y="3561948"/>
            <a:ext cx="1799357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FF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recycling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893755" y="4066004"/>
            <a:ext cx="167824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FF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made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160738" y="4488929"/>
            <a:ext cx="1995438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FF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01194" y="267494"/>
            <a:ext cx="2741612" cy="728662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2"/>
          <p:cNvSpPr txBox="1"/>
          <p:nvPr/>
        </p:nvSpPr>
        <p:spPr>
          <a:xfrm>
            <a:off x="4425950" y="2959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文本框 34"/>
          <p:cNvSpPr txBox="1"/>
          <p:nvPr/>
        </p:nvSpPr>
        <p:spPr>
          <a:xfrm rot="-280097">
            <a:off x="8175625" y="16605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文本框 36"/>
          <p:cNvSpPr txBox="1"/>
          <p:nvPr/>
        </p:nvSpPr>
        <p:spPr>
          <a:xfrm rot="-5350866">
            <a:off x="5972175" y="13493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37"/>
          <p:cNvSpPr txBox="1"/>
          <p:nvPr/>
        </p:nvSpPr>
        <p:spPr>
          <a:xfrm rot="-4150866">
            <a:off x="5441950" y="17573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45"/>
          <p:cNvSpPr txBox="1"/>
          <p:nvPr/>
        </p:nvSpPr>
        <p:spPr>
          <a:xfrm rot="-5350866">
            <a:off x="6532563" y="13716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46"/>
          <p:cNvSpPr txBox="1"/>
          <p:nvPr/>
        </p:nvSpPr>
        <p:spPr>
          <a:xfrm rot="-424911">
            <a:off x="7178675" y="16033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47"/>
          <p:cNvSpPr txBox="1"/>
          <p:nvPr/>
        </p:nvSpPr>
        <p:spPr>
          <a:xfrm rot="-4150866">
            <a:off x="7766050" y="25320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49"/>
          <p:cNvSpPr txBox="1"/>
          <p:nvPr/>
        </p:nvSpPr>
        <p:spPr>
          <a:xfrm rot="657351">
            <a:off x="8516938" y="13811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50"/>
          <p:cNvSpPr txBox="1"/>
          <p:nvPr/>
        </p:nvSpPr>
        <p:spPr>
          <a:xfrm rot="1480325">
            <a:off x="7502525" y="12779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文本框 51"/>
          <p:cNvSpPr txBox="1"/>
          <p:nvPr/>
        </p:nvSpPr>
        <p:spPr>
          <a:xfrm rot="-5350866">
            <a:off x="8477250" y="27479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文本框 32"/>
          <p:cNvSpPr txBox="1"/>
          <p:nvPr/>
        </p:nvSpPr>
        <p:spPr>
          <a:xfrm>
            <a:off x="3213100" y="3594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文本框 34"/>
          <p:cNvSpPr txBox="1"/>
          <p:nvPr/>
        </p:nvSpPr>
        <p:spPr>
          <a:xfrm rot="4149897">
            <a:off x="4573588" y="35321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文本框 36"/>
          <p:cNvSpPr txBox="1"/>
          <p:nvPr/>
        </p:nvSpPr>
        <p:spPr>
          <a:xfrm rot="-1380000">
            <a:off x="4011613" y="13350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3" name="文本框 37"/>
          <p:cNvSpPr txBox="1"/>
          <p:nvPr/>
        </p:nvSpPr>
        <p:spPr>
          <a:xfrm rot="-180000">
            <a:off x="4241800" y="2087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4" name="文本框 45"/>
          <p:cNvSpPr txBox="1"/>
          <p:nvPr/>
        </p:nvSpPr>
        <p:spPr>
          <a:xfrm rot="-1380000">
            <a:off x="4572000" y="13573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5" name="文本框 46"/>
          <p:cNvSpPr txBox="1"/>
          <p:nvPr/>
        </p:nvSpPr>
        <p:spPr>
          <a:xfrm rot="-1380000">
            <a:off x="4941888" y="15716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6" name="文本框 47"/>
          <p:cNvSpPr txBox="1"/>
          <p:nvPr/>
        </p:nvSpPr>
        <p:spPr>
          <a:xfrm rot="-180000">
            <a:off x="5175250" y="22685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7" name="文本框 49"/>
          <p:cNvSpPr txBox="1"/>
          <p:nvPr/>
        </p:nvSpPr>
        <p:spPr>
          <a:xfrm rot="-5350866">
            <a:off x="6421438" y="21431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8" name="文本框 50"/>
          <p:cNvSpPr txBox="1"/>
          <p:nvPr/>
        </p:nvSpPr>
        <p:spPr>
          <a:xfrm rot="-170103">
            <a:off x="5700713" y="26241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49" name="文本框 51"/>
          <p:cNvSpPr txBox="1"/>
          <p:nvPr/>
        </p:nvSpPr>
        <p:spPr>
          <a:xfrm rot="-5350866">
            <a:off x="5956300" y="3467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0" name="文本框 32"/>
          <p:cNvSpPr txBox="1"/>
          <p:nvPr/>
        </p:nvSpPr>
        <p:spPr>
          <a:xfrm rot="1209897">
            <a:off x="1247775" y="39084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1" name="文本框 34"/>
          <p:cNvSpPr txBox="1"/>
          <p:nvPr/>
        </p:nvSpPr>
        <p:spPr>
          <a:xfrm rot="4149897">
            <a:off x="2252663" y="34893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2" name="文本框 36"/>
          <p:cNvSpPr txBox="1"/>
          <p:nvPr/>
        </p:nvSpPr>
        <p:spPr>
          <a:xfrm rot="-1380000">
            <a:off x="1716088" y="32623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3" name="文本框 37"/>
          <p:cNvSpPr txBox="1"/>
          <p:nvPr/>
        </p:nvSpPr>
        <p:spPr>
          <a:xfrm rot="1029897">
            <a:off x="2597150" y="27876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4" name="文本框 45"/>
          <p:cNvSpPr txBox="1"/>
          <p:nvPr/>
        </p:nvSpPr>
        <p:spPr>
          <a:xfrm rot="-1380000">
            <a:off x="3273425" y="31797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5" name="文本框 46"/>
          <p:cNvSpPr txBox="1"/>
          <p:nvPr/>
        </p:nvSpPr>
        <p:spPr>
          <a:xfrm rot="-170103">
            <a:off x="898525" y="15636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文本框 47"/>
          <p:cNvSpPr txBox="1"/>
          <p:nvPr/>
        </p:nvSpPr>
        <p:spPr>
          <a:xfrm rot="1029897">
            <a:off x="379413" y="3467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文本框 49"/>
          <p:cNvSpPr txBox="1"/>
          <p:nvPr/>
        </p:nvSpPr>
        <p:spPr>
          <a:xfrm rot="-170103">
            <a:off x="3121025" y="38703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文本框 50"/>
          <p:cNvSpPr txBox="1"/>
          <p:nvPr/>
        </p:nvSpPr>
        <p:spPr>
          <a:xfrm rot="-170103">
            <a:off x="4268788" y="32035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59" name="文本框 51"/>
          <p:cNvSpPr txBox="1"/>
          <p:nvPr/>
        </p:nvSpPr>
        <p:spPr>
          <a:xfrm rot="-170103">
            <a:off x="4435475" y="39624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0" name="文本框 32"/>
          <p:cNvSpPr txBox="1"/>
          <p:nvPr/>
        </p:nvSpPr>
        <p:spPr>
          <a:xfrm rot="-5070842">
            <a:off x="433388" y="20748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1" name="文本框 34"/>
          <p:cNvSpPr txBox="1"/>
          <p:nvPr/>
        </p:nvSpPr>
        <p:spPr>
          <a:xfrm rot="4149897">
            <a:off x="1449388" y="2192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2" name="文本框 36"/>
          <p:cNvSpPr txBox="1"/>
          <p:nvPr/>
        </p:nvSpPr>
        <p:spPr>
          <a:xfrm rot="-170103">
            <a:off x="433388" y="1370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3" name="文本框 37"/>
          <p:cNvSpPr txBox="1"/>
          <p:nvPr/>
        </p:nvSpPr>
        <p:spPr>
          <a:xfrm rot="1029897">
            <a:off x="1449388" y="17176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4" name="文本框 45"/>
          <p:cNvSpPr txBox="1"/>
          <p:nvPr/>
        </p:nvSpPr>
        <p:spPr>
          <a:xfrm rot="-1380000">
            <a:off x="2228850" y="11795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5" name="文本框 46"/>
          <p:cNvSpPr txBox="1"/>
          <p:nvPr/>
        </p:nvSpPr>
        <p:spPr>
          <a:xfrm rot="-1380000">
            <a:off x="2798763" y="13493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6" name="文本框 47"/>
          <p:cNvSpPr txBox="1"/>
          <p:nvPr/>
        </p:nvSpPr>
        <p:spPr>
          <a:xfrm rot="-180000">
            <a:off x="2527300" y="19129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7" name="文本框 49"/>
          <p:cNvSpPr txBox="1"/>
          <p:nvPr/>
        </p:nvSpPr>
        <p:spPr>
          <a:xfrm rot="-1380000">
            <a:off x="3387725" y="15716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8" name="文本框 50"/>
          <p:cNvSpPr txBox="1"/>
          <p:nvPr/>
        </p:nvSpPr>
        <p:spPr>
          <a:xfrm rot="-1380000">
            <a:off x="2960688" y="21526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69" name="文本框 51"/>
          <p:cNvSpPr txBox="1"/>
          <p:nvPr/>
        </p:nvSpPr>
        <p:spPr>
          <a:xfrm rot="-1380000">
            <a:off x="3595688" y="22891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70" name="文本框 32"/>
          <p:cNvSpPr txBox="1"/>
          <p:nvPr/>
        </p:nvSpPr>
        <p:spPr>
          <a:xfrm rot="1209897">
            <a:off x="5226050" y="35718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71" name="文本框 34"/>
          <p:cNvSpPr txBox="1"/>
          <p:nvPr/>
        </p:nvSpPr>
        <p:spPr>
          <a:xfrm rot="-1030866">
            <a:off x="6423025" y="39274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72" name="文本框 36"/>
          <p:cNvSpPr txBox="1"/>
          <p:nvPr/>
        </p:nvSpPr>
        <p:spPr>
          <a:xfrm rot="368503">
            <a:off x="5884863" y="28924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73" name="文本框 37"/>
          <p:cNvSpPr txBox="1"/>
          <p:nvPr/>
        </p:nvSpPr>
        <p:spPr>
          <a:xfrm rot="829244">
            <a:off x="5395913" y="40068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74" name="文本框 45"/>
          <p:cNvSpPr txBox="1"/>
          <p:nvPr/>
        </p:nvSpPr>
        <p:spPr>
          <a:xfrm rot="-4502722">
            <a:off x="6889750" y="25336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75" name="文本框 46"/>
          <p:cNvSpPr txBox="1"/>
          <p:nvPr/>
        </p:nvSpPr>
        <p:spPr>
          <a:xfrm rot="2702238">
            <a:off x="7678738" y="30956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76" name="文本框 47"/>
          <p:cNvSpPr txBox="1"/>
          <p:nvPr/>
        </p:nvSpPr>
        <p:spPr>
          <a:xfrm rot="-3456638">
            <a:off x="6854825" y="34369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78" name="文本框 50"/>
          <p:cNvSpPr txBox="1"/>
          <p:nvPr/>
        </p:nvSpPr>
        <p:spPr>
          <a:xfrm rot="-3640556">
            <a:off x="7372350" y="39401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79" name="文本框 51"/>
          <p:cNvSpPr txBox="1"/>
          <p:nvPr/>
        </p:nvSpPr>
        <p:spPr>
          <a:xfrm rot="1549510">
            <a:off x="8328025" y="3738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0" name="文本框 32"/>
          <p:cNvSpPr txBox="1"/>
          <p:nvPr/>
        </p:nvSpPr>
        <p:spPr>
          <a:xfrm rot="4190103">
            <a:off x="4398963" y="25400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1" name="文本框 34"/>
          <p:cNvSpPr txBox="1"/>
          <p:nvPr/>
        </p:nvSpPr>
        <p:spPr>
          <a:xfrm rot="8340000">
            <a:off x="5032375" y="31718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2" name="文本框 36"/>
          <p:cNvSpPr txBox="1"/>
          <p:nvPr/>
        </p:nvSpPr>
        <p:spPr>
          <a:xfrm rot="-1160763">
            <a:off x="5884863" y="17843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3" name="文本框 37"/>
          <p:cNvSpPr txBox="1"/>
          <p:nvPr/>
        </p:nvSpPr>
        <p:spPr>
          <a:xfrm rot="39237">
            <a:off x="5761038" y="23066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4" name="文本框 45"/>
          <p:cNvSpPr txBox="1"/>
          <p:nvPr/>
        </p:nvSpPr>
        <p:spPr>
          <a:xfrm rot="-1160763">
            <a:off x="6445250" y="18065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5" name="文本框 46"/>
          <p:cNvSpPr txBox="1"/>
          <p:nvPr/>
        </p:nvSpPr>
        <p:spPr>
          <a:xfrm rot="-1160763">
            <a:off x="6815138" y="20208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6" name="文本框 47"/>
          <p:cNvSpPr txBox="1"/>
          <p:nvPr/>
        </p:nvSpPr>
        <p:spPr>
          <a:xfrm rot="39237">
            <a:off x="7296150" y="24907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7" name="文本框 49"/>
          <p:cNvSpPr txBox="1"/>
          <p:nvPr/>
        </p:nvSpPr>
        <p:spPr>
          <a:xfrm rot="-1160763">
            <a:off x="8132763" y="21002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8" name="文本框 50"/>
          <p:cNvSpPr txBox="1"/>
          <p:nvPr/>
        </p:nvSpPr>
        <p:spPr>
          <a:xfrm rot="-1160763">
            <a:off x="7599363" y="19669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89" name="文本框 51"/>
          <p:cNvSpPr txBox="1"/>
          <p:nvPr/>
        </p:nvSpPr>
        <p:spPr>
          <a:xfrm rot="-1160763">
            <a:off x="8075613" y="2827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0" name="文本框 32"/>
          <p:cNvSpPr txBox="1"/>
          <p:nvPr/>
        </p:nvSpPr>
        <p:spPr>
          <a:xfrm rot="4190103">
            <a:off x="2876550" y="33734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1" name="文本框 34"/>
          <p:cNvSpPr txBox="1"/>
          <p:nvPr/>
        </p:nvSpPr>
        <p:spPr>
          <a:xfrm rot="8340000">
            <a:off x="4033838" y="2849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2" name="文本框 36"/>
          <p:cNvSpPr txBox="1"/>
          <p:nvPr/>
        </p:nvSpPr>
        <p:spPr>
          <a:xfrm rot="2810103">
            <a:off x="3924300" y="17684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3" name="文本框 37"/>
          <p:cNvSpPr txBox="1"/>
          <p:nvPr/>
        </p:nvSpPr>
        <p:spPr>
          <a:xfrm rot="4010103">
            <a:off x="3924300" y="23114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4" name="文本框 45"/>
          <p:cNvSpPr txBox="1"/>
          <p:nvPr/>
        </p:nvSpPr>
        <p:spPr>
          <a:xfrm rot="2810103">
            <a:off x="4484688" y="17907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5" name="文本框 46"/>
          <p:cNvSpPr txBox="1"/>
          <p:nvPr/>
        </p:nvSpPr>
        <p:spPr>
          <a:xfrm rot="2810103">
            <a:off x="4854575" y="2005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6" name="文本框 47"/>
          <p:cNvSpPr txBox="1"/>
          <p:nvPr/>
        </p:nvSpPr>
        <p:spPr>
          <a:xfrm rot="4010103">
            <a:off x="4854575" y="25479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7" name="文本框 49"/>
          <p:cNvSpPr txBox="1"/>
          <p:nvPr/>
        </p:nvSpPr>
        <p:spPr>
          <a:xfrm rot="-1160763">
            <a:off x="6335713" y="2578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8" name="文本框 50"/>
          <p:cNvSpPr txBox="1"/>
          <p:nvPr/>
        </p:nvSpPr>
        <p:spPr>
          <a:xfrm rot="4020000">
            <a:off x="5329238" y="26638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99" name="文本框 51"/>
          <p:cNvSpPr txBox="1"/>
          <p:nvPr/>
        </p:nvSpPr>
        <p:spPr>
          <a:xfrm rot="-1160763">
            <a:off x="5710238" y="32527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0" name="文本框 32"/>
          <p:cNvSpPr txBox="1"/>
          <p:nvPr/>
        </p:nvSpPr>
        <p:spPr>
          <a:xfrm rot="5400000">
            <a:off x="1252538" y="32623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1" name="文本框 34"/>
          <p:cNvSpPr txBox="1"/>
          <p:nvPr/>
        </p:nvSpPr>
        <p:spPr>
          <a:xfrm rot="8340000">
            <a:off x="1990725" y="35861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2" name="文本框 36"/>
          <p:cNvSpPr txBox="1"/>
          <p:nvPr/>
        </p:nvSpPr>
        <p:spPr>
          <a:xfrm rot="2810103">
            <a:off x="1973263" y="27654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3" name="文本框 37"/>
          <p:cNvSpPr txBox="1"/>
          <p:nvPr/>
        </p:nvSpPr>
        <p:spPr>
          <a:xfrm rot="5220000">
            <a:off x="2408238" y="30480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4" name="文本框 45"/>
          <p:cNvSpPr txBox="1"/>
          <p:nvPr/>
        </p:nvSpPr>
        <p:spPr>
          <a:xfrm rot="2810103">
            <a:off x="2921000" y="27797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5" name="文本框 46"/>
          <p:cNvSpPr txBox="1"/>
          <p:nvPr/>
        </p:nvSpPr>
        <p:spPr>
          <a:xfrm rot="4020000">
            <a:off x="811213" y="19970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6" name="文本框 47"/>
          <p:cNvSpPr txBox="1"/>
          <p:nvPr/>
        </p:nvSpPr>
        <p:spPr>
          <a:xfrm rot="5220000">
            <a:off x="714375" y="31861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7" name="文本框 49"/>
          <p:cNvSpPr txBox="1"/>
          <p:nvPr/>
        </p:nvSpPr>
        <p:spPr>
          <a:xfrm rot="4020000">
            <a:off x="2574925" y="37734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8" name="文本框 50"/>
          <p:cNvSpPr txBox="1"/>
          <p:nvPr/>
        </p:nvSpPr>
        <p:spPr>
          <a:xfrm rot="4020000">
            <a:off x="3813175" y="34004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09" name="文本框 51"/>
          <p:cNvSpPr txBox="1"/>
          <p:nvPr/>
        </p:nvSpPr>
        <p:spPr>
          <a:xfrm rot="4020000">
            <a:off x="4183063" y="36147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0" name="文本框 32"/>
          <p:cNvSpPr txBox="1"/>
          <p:nvPr/>
        </p:nvSpPr>
        <p:spPr>
          <a:xfrm rot="-880739">
            <a:off x="625475" y="25479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1" name="文本框 34"/>
          <p:cNvSpPr txBox="1"/>
          <p:nvPr/>
        </p:nvSpPr>
        <p:spPr>
          <a:xfrm rot="8340000">
            <a:off x="1363663" y="26257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2" name="文本框 36"/>
          <p:cNvSpPr txBox="1"/>
          <p:nvPr/>
        </p:nvSpPr>
        <p:spPr>
          <a:xfrm rot="4020000">
            <a:off x="1781175" y="15446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3" name="文本框 37"/>
          <p:cNvSpPr txBox="1"/>
          <p:nvPr/>
        </p:nvSpPr>
        <p:spPr>
          <a:xfrm rot="5220000">
            <a:off x="1781175" y="20875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4" name="文本框 45"/>
          <p:cNvSpPr txBox="1"/>
          <p:nvPr/>
        </p:nvSpPr>
        <p:spPr>
          <a:xfrm rot="2810103">
            <a:off x="2341563" y="15668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5" name="文本框 46"/>
          <p:cNvSpPr txBox="1"/>
          <p:nvPr/>
        </p:nvSpPr>
        <p:spPr>
          <a:xfrm rot="2810103">
            <a:off x="2711450" y="178117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6" name="文本框 47"/>
          <p:cNvSpPr txBox="1"/>
          <p:nvPr/>
        </p:nvSpPr>
        <p:spPr>
          <a:xfrm rot="4010103">
            <a:off x="2439988" y="23463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7" name="文本框 49"/>
          <p:cNvSpPr txBox="1"/>
          <p:nvPr/>
        </p:nvSpPr>
        <p:spPr>
          <a:xfrm rot="2810103">
            <a:off x="3298825" y="200501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8" name="文本框 50"/>
          <p:cNvSpPr txBox="1"/>
          <p:nvPr/>
        </p:nvSpPr>
        <p:spPr>
          <a:xfrm rot="2810103">
            <a:off x="3186113" y="24399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19" name="文本框 51"/>
          <p:cNvSpPr txBox="1"/>
          <p:nvPr/>
        </p:nvSpPr>
        <p:spPr>
          <a:xfrm rot="2810103">
            <a:off x="3556000" y="26543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0" name="文本框 32"/>
          <p:cNvSpPr txBox="1"/>
          <p:nvPr/>
        </p:nvSpPr>
        <p:spPr>
          <a:xfrm rot="5400000">
            <a:off x="4862513" y="37163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1" name="文本框 34"/>
          <p:cNvSpPr txBox="1"/>
          <p:nvPr/>
        </p:nvSpPr>
        <p:spPr>
          <a:xfrm rot="3159237">
            <a:off x="5929313" y="404018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2" name="文本框 36"/>
          <p:cNvSpPr txBox="1"/>
          <p:nvPr/>
        </p:nvSpPr>
        <p:spPr>
          <a:xfrm rot="-1160763">
            <a:off x="6348413" y="295910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3" name="文本框 37"/>
          <p:cNvSpPr txBox="1"/>
          <p:nvPr/>
        </p:nvSpPr>
        <p:spPr>
          <a:xfrm rot="39237">
            <a:off x="6348413" y="35020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4" name="文本框 45"/>
          <p:cNvSpPr txBox="1"/>
          <p:nvPr/>
        </p:nvSpPr>
        <p:spPr>
          <a:xfrm rot="-1160763">
            <a:off x="6908800" y="2981325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5" name="文本框 46"/>
          <p:cNvSpPr txBox="1"/>
          <p:nvPr/>
        </p:nvSpPr>
        <p:spPr>
          <a:xfrm rot="-1160763">
            <a:off x="7278688" y="3195638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6" name="文本框 47"/>
          <p:cNvSpPr txBox="1"/>
          <p:nvPr/>
        </p:nvSpPr>
        <p:spPr>
          <a:xfrm rot="39237">
            <a:off x="6965950" y="37639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7" name="文本框 49"/>
          <p:cNvSpPr txBox="1"/>
          <p:nvPr/>
        </p:nvSpPr>
        <p:spPr>
          <a:xfrm rot="-1160763">
            <a:off x="7799388" y="34861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8" name="文本框 50"/>
          <p:cNvSpPr txBox="1"/>
          <p:nvPr/>
        </p:nvSpPr>
        <p:spPr>
          <a:xfrm rot="-1160763">
            <a:off x="7753350" y="3854450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29" name="文本框 51"/>
          <p:cNvSpPr txBox="1"/>
          <p:nvPr/>
        </p:nvSpPr>
        <p:spPr>
          <a:xfrm rot="-1160763">
            <a:off x="8123238" y="4068763"/>
            <a:ext cx="309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630" name="TextBox 3"/>
          <p:cNvSpPr txBox="1"/>
          <p:nvPr/>
        </p:nvSpPr>
        <p:spPr>
          <a:xfrm>
            <a:off x="178705" y="417715"/>
            <a:ext cx="6378669" cy="60939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cs typeface="Times New Roman" pitchFamily="18" charset="0"/>
              </a:rPr>
              <a:t>Ⅱ</a:t>
            </a:r>
            <a:r>
              <a:rPr lang="zh-CN" altLang="en-U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dirty="0"/>
              <a:t>根据汉语意思完成句子，每空一词。</a:t>
            </a:r>
          </a:p>
        </p:txBody>
      </p:sp>
      <p:sp>
        <p:nvSpPr>
          <p:cNvPr id="22631" name="矩形 4"/>
          <p:cNvSpPr/>
          <p:nvPr/>
        </p:nvSpPr>
        <p:spPr>
          <a:xfrm>
            <a:off x="412115" y="952499"/>
            <a:ext cx="8684895" cy="4205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1. </a:t>
            </a:r>
            <a:r>
              <a:rPr lang="zh-CN" altLang="en-US" sz="2800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停止做游戏真是很难。</a:t>
            </a:r>
            <a:endParaRPr lang="en-US" altLang="zh-CN" sz="2800" b="1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    ______ hard _____ ______ _________ games.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2. </a:t>
            </a:r>
            <a:r>
              <a:rPr lang="zh-CN" altLang="en-US" sz="2800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当你在洗发时关闭水龙头。</a:t>
            </a:r>
            <a:endParaRPr lang="en-US" altLang="zh-CN" sz="2800" b="1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    ______ ___ the tap _____  you are washing your hair.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  <a:ea typeface="宋体" charset="-122"/>
                <a:cs typeface="Times New Roman" pitchFamily="18" charset="0"/>
                <a:sym typeface="+mn-ea"/>
              </a:rPr>
              <a:t>3. </a:t>
            </a:r>
            <a:r>
              <a:rPr lang="zh-CN" altLang="en-US" sz="2800" b="1" dirty="0">
                <a:latin typeface="Times New Roman" pitchFamily="18" charset="0"/>
                <a:ea typeface="宋体" charset="-122"/>
                <a:cs typeface="Times New Roman" pitchFamily="18" charset="0"/>
                <a:sym typeface="+mn-ea"/>
              </a:rPr>
              <a:t>我们真的不该用餐巾纸了。</a:t>
            </a:r>
            <a:endParaRPr lang="en-US" altLang="zh-CN" sz="2800" b="1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  <a:ea typeface="宋体" charset="-122"/>
                <a:cs typeface="Times New Roman" pitchFamily="18" charset="0"/>
                <a:sym typeface="+mn-ea"/>
              </a:rPr>
              <a:t>     We really _________ _____ paper napkins.</a:t>
            </a:r>
            <a:endParaRPr lang="en-US" altLang="zh-CN" sz="2800" b="1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  <a:ea typeface="宋体" charset="-122"/>
                <a:cs typeface="Times New Roman" pitchFamily="18" charset="0"/>
                <a:sym typeface="+mn-ea"/>
              </a:rPr>
              <a:t>4. </a:t>
            </a:r>
            <a:r>
              <a:rPr lang="zh-CN" altLang="en-US" sz="2800" b="1" dirty="0">
                <a:latin typeface="Times New Roman" pitchFamily="18" charset="0"/>
                <a:ea typeface="宋体" charset="-122"/>
                <a:cs typeface="Times New Roman" pitchFamily="18" charset="0"/>
                <a:sym typeface="+mn-ea"/>
              </a:rPr>
              <a:t>去年我停止使用它们了。</a:t>
            </a:r>
            <a:endParaRPr lang="en-US" altLang="zh-CN" sz="2800" b="1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  <a:ea typeface="宋体" charset="-122"/>
                <a:cs typeface="Times New Roman" pitchFamily="18" charset="0"/>
                <a:sym typeface="+mn-ea"/>
              </a:rPr>
              <a:t>     I _________ _______ them last year.</a:t>
            </a:r>
            <a:endParaRPr lang="en-US" altLang="zh-CN" sz="2800" b="1" dirty="0"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13316" name="矩形 10"/>
          <p:cNvSpPr/>
          <p:nvPr/>
        </p:nvSpPr>
        <p:spPr>
          <a:xfrm>
            <a:off x="1080233" y="1512663"/>
            <a:ext cx="6907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317" name="矩形 12"/>
          <p:cNvSpPr/>
          <p:nvPr/>
        </p:nvSpPr>
        <p:spPr>
          <a:xfrm>
            <a:off x="2976061" y="1508082"/>
            <a:ext cx="574196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318" name="矩形 14"/>
          <p:cNvSpPr/>
          <p:nvPr/>
        </p:nvSpPr>
        <p:spPr>
          <a:xfrm>
            <a:off x="3911876" y="1463841"/>
            <a:ext cx="82426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319" name="矩形 16"/>
          <p:cNvSpPr/>
          <p:nvPr/>
        </p:nvSpPr>
        <p:spPr>
          <a:xfrm>
            <a:off x="5107416" y="1463841"/>
            <a:ext cx="1322798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20" name="矩形 18"/>
          <p:cNvSpPr/>
          <p:nvPr/>
        </p:nvSpPr>
        <p:spPr>
          <a:xfrm>
            <a:off x="797243" y="2552586"/>
            <a:ext cx="95000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321" name="矩形 20"/>
          <p:cNvSpPr/>
          <p:nvPr/>
        </p:nvSpPr>
        <p:spPr>
          <a:xfrm>
            <a:off x="1907223" y="2552586"/>
            <a:ext cx="69442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 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322" name="矩形 22"/>
          <p:cNvSpPr/>
          <p:nvPr/>
        </p:nvSpPr>
        <p:spPr>
          <a:xfrm>
            <a:off x="3693155" y="2484686"/>
            <a:ext cx="99314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0" name="矩形 5"/>
          <p:cNvSpPr/>
          <p:nvPr/>
        </p:nvSpPr>
        <p:spPr>
          <a:xfrm>
            <a:off x="2339752" y="3560698"/>
            <a:ext cx="37153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     use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矩形 5"/>
          <p:cNvSpPr/>
          <p:nvPr/>
        </p:nvSpPr>
        <p:spPr>
          <a:xfrm>
            <a:off x="1248415" y="4570060"/>
            <a:ext cx="2963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stopped     using</a:t>
            </a:r>
            <a:endParaRPr 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2263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58600" y="119761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4340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Box 3"/>
          <p:cNvSpPr txBox="1">
            <a:spLocks noChangeArrowheads="1"/>
          </p:cNvSpPr>
          <p:nvPr/>
        </p:nvSpPr>
        <p:spPr bwMode="auto">
          <a:xfrm>
            <a:off x="619125" y="547688"/>
            <a:ext cx="25463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100354" name="矩形 1"/>
          <p:cNvSpPr>
            <a:spLocks noChangeArrowheads="1"/>
          </p:cNvSpPr>
          <p:nvPr/>
        </p:nvSpPr>
        <p:spPr bwMode="auto">
          <a:xfrm>
            <a:off x="827088" y="1081088"/>
            <a:ext cx="7705352" cy="289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 Let's divide the rubbish into different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kinds before throwing it away.</a:t>
            </a:r>
            <a:endParaRPr lang="zh-CN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 OK. It’s _______ us to use some of it again.</a:t>
            </a:r>
            <a:endParaRPr lang="zh-CN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A.thankful to                       B. good for 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C. similar to                         D. painful for  </a:t>
            </a:r>
            <a:endParaRPr lang="zh-CN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806575" y="4011613"/>
            <a:ext cx="4637088" cy="860425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句意为“让我们在扔垃圾之前先进行分类。好的，这对我们再次使用某些东西有好处。”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 2050"/>
          <p:cNvSpPr/>
          <p:nvPr/>
        </p:nvSpPr>
        <p:spPr bwMode="auto">
          <a:xfrm>
            <a:off x="5242106" y="2890386"/>
            <a:ext cx="1176338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409414" y="2881767"/>
            <a:ext cx="1293812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1600" kern="0" dirty="0">
                <a:solidFill>
                  <a:schemeClr val="accent3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感恩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285069" y="2882448"/>
            <a:ext cx="1511300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1600" kern="0" dirty="0">
                <a:solidFill>
                  <a:schemeClr val="accent3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有好处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275856" y="3447597"/>
            <a:ext cx="1293813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1600" kern="0" dirty="0">
                <a:solidFill>
                  <a:schemeClr val="accent3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相似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524328" y="3447597"/>
            <a:ext cx="1293812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1600" kern="0" dirty="0">
                <a:solidFill>
                  <a:schemeClr val="accent3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痛苦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51918" y="1491630"/>
            <a:ext cx="6005164" cy="136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How can we live a low carbon life? What other things can we do in our daily life to protect the environment? Please think and write some sentences.</a:t>
            </a: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800" b="1" dirty="0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副标题 2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4254500" y="3415665"/>
            <a:ext cx="4212590" cy="138239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endParaRPr lang="en-US" altLang="zh-CN" sz="28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3059832" y="469107"/>
            <a:ext cx="2989262" cy="814387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</a:rPr>
              <a:t>Homework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87667" y="414972"/>
            <a:ext cx="2547620" cy="583565"/>
          </a:xfrm>
          <a:prstGeom prst="rect">
            <a:avLst/>
          </a:prstGeom>
          <a:noFill/>
          <a:ln w="19050" cmpd="dbl">
            <a:solidFill>
              <a:schemeClr val="dk1"/>
            </a:solidFill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and say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629769" y="1347614"/>
            <a:ext cx="3877986" cy="1083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can we do to help </a:t>
            </a:r>
          </a:p>
          <a:p>
            <a:pPr algn="ctr">
              <a:spcBef>
                <a:spcPct val="30000"/>
              </a:spcBef>
            </a:pPr>
            <a:r>
              <a:rPr lang="en-US" altLang="zh-C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save the earth?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997772" y="3273569"/>
            <a:ext cx="2939415" cy="1043940"/>
            <a:chOff x="5169222" y="2823354"/>
            <a:chExt cx="2939415" cy="1043940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5169222" y="2823354"/>
              <a:ext cx="2939415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dk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stop riding in cars</a:t>
              </a:r>
            </a:p>
          </p:txBody>
        </p:sp>
        <p:sp>
          <p:nvSpPr>
            <p:cNvPr id="10" name="TextBox 5"/>
            <p:cNvSpPr txBox="1"/>
            <p:nvPr>
              <p:custDataLst>
                <p:tags r:id="rId5"/>
              </p:custDataLst>
            </p:nvPr>
          </p:nvSpPr>
          <p:spPr>
            <a:xfrm>
              <a:off x="5606737" y="3345324"/>
              <a:ext cx="2266950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2800" b="1">
                  <a:solidFill>
                    <a:schemeClr val="dk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不开私家车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797"/>
            <a:ext cx="3620080" cy="2883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11733" y="3723348"/>
            <a:ext cx="3860800" cy="1111885"/>
            <a:chOff x="4708528" y="2803868"/>
            <a:chExt cx="3860800" cy="1111885"/>
          </a:xfrm>
        </p:grpSpPr>
        <p:sp>
          <p:nvSpPr>
            <p:cNvPr id="10" name="TextBox 5"/>
            <p:cNvSpPr txBox="1"/>
            <p:nvPr>
              <p:custDataLst>
                <p:tags r:id="rId3"/>
              </p:custDataLst>
            </p:nvPr>
          </p:nvSpPr>
          <p:spPr>
            <a:xfrm>
              <a:off x="5137788" y="3393783"/>
              <a:ext cx="321119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2800" b="1">
                  <a:solidFill>
                    <a:schemeClr val="dk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重复利用书本和纸</a:t>
              </a:r>
            </a:p>
          </p:txBody>
        </p:sp>
        <p:sp>
          <p:nvSpPr>
            <p:cNvPr id="2" name="矩形 1"/>
            <p:cNvSpPr/>
            <p:nvPr>
              <p:custDataLst>
                <p:tags r:id="rId4"/>
              </p:custDataLst>
            </p:nvPr>
          </p:nvSpPr>
          <p:spPr>
            <a:xfrm>
              <a:off x="4708528" y="2803868"/>
              <a:ext cx="386080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dk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recycle books and paper</a:t>
              </a:r>
            </a:p>
          </p:txBody>
        </p:sp>
      </p:grp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155610" y="466179"/>
            <a:ext cx="6191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can we do to help save the earth?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688" y="1355339"/>
            <a:ext cx="2200275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963" y="1347614"/>
            <a:ext cx="2185789" cy="218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99157" y="2052697"/>
            <a:ext cx="4378960" cy="1475105"/>
            <a:chOff x="4481377" y="2337812"/>
            <a:chExt cx="4378960" cy="1475105"/>
          </a:xfrm>
        </p:grpSpPr>
        <p:sp>
          <p:nvSpPr>
            <p:cNvPr id="10" name="TextBox 5"/>
            <p:cNvSpPr txBox="1"/>
            <p:nvPr>
              <p:custDataLst>
                <p:tags r:id="rId3"/>
              </p:custDataLst>
            </p:nvPr>
          </p:nvSpPr>
          <p:spPr>
            <a:xfrm>
              <a:off x="4642032" y="3290947"/>
              <a:ext cx="412940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sz="2800" b="1">
                  <a:solidFill>
                    <a:schemeClr val="dk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离开房间的时候记得关灯</a:t>
              </a:r>
            </a:p>
          </p:txBody>
        </p:sp>
        <p:sp>
          <p:nvSpPr>
            <p:cNvPr id="6" name="矩形 5"/>
            <p:cNvSpPr/>
            <p:nvPr>
              <p:custDataLst>
                <p:tags r:id="rId4"/>
              </p:custDataLst>
            </p:nvPr>
          </p:nvSpPr>
          <p:spPr>
            <a:xfrm>
              <a:off x="4481377" y="2337812"/>
              <a:ext cx="4378960" cy="9531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dk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turn off the lights when you </a:t>
              </a:r>
            </a:p>
            <a:p>
              <a:pPr algn="ctr"/>
              <a:r>
                <a:rPr lang="en-US" altLang="zh-CN" sz="2800" b="1" dirty="0">
                  <a:solidFill>
                    <a:schemeClr val="dk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leave a room</a:t>
              </a:r>
            </a:p>
          </p:txBody>
        </p:sp>
      </p:grp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403598" y="817324"/>
            <a:ext cx="6191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can we do to help save the earth?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68" y="1635646"/>
            <a:ext cx="3781797" cy="212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62165" y="1807423"/>
            <a:ext cx="4017010" cy="1475105"/>
            <a:chOff x="4860920" y="2841203"/>
            <a:chExt cx="4017010" cy="1475105"/>
          </a:xfrm>
        </p:grpSpPr>
        <p:sp>
          <p:nvSpPr>
            <p:cNvPr id="2" name="矩形 1"/>
            <p:cNvSpPr/>
            <p:nvPr>
              <p:custDataLst>
                <p:tags r:id="rId3"/>
              </p:custDataLst>
            </p:nvPr>
          </p:nvSpPr>
          <p:spPr>
            <a:xfrm>
              <a:off x="4860920" y="2841203"/>
              <a:ext cx="4017010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dk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turn off the shower while you’re washing your hair</a:t>
              </a:r>
            </a:p>
          </p:txBody>
        </p:sp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5160640" y="3794338"/>
              <a:ext cx="3417570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chemeClr val="dk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洗头发的时候关掉水</a:t>
              </a:r>
            </a:p>
          </p:txBody>
        </p:sp>
      </p:grp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403648" y="817324"/>
            <a:ext cx="6191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can we do to help save the earth?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296" y="1709224"/>
            <a:ext cx="2947665" cy="2102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74185" y="1995805"/>
            <a:ext cx="3786505" cy="1169670"/>
            <a:chOff x="4415760" y="2760722"/>
            <a:chExt cx="3615690" cy="1169670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5043943" y="3408422"/>
              <a:ext cx="209980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chemeClr val="dk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不要用纸巾</a:t>
              </a:r>
            </a:p>
          </p:txBody>
        </p:sp>
        <p:sp>
          <p:nvSpPr>
            <p:cNvPr id="9" name="矩形 8"/>
            <p:cNvSpPr/>
            <p:nvPr>
              <p:custDataLst>
                <p:tags r:id="rId5"/>
              </p:custDataLst>
            </p:nvPr>
          </p:nvSpPr>
          <p:spPr>
            <a:xfrm>
              <a:off x="4415760" y="2760722"/>
              <a:ext cx="361569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dk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don’t use paper napkin</a:t>
              </a:r>
            </a:p>
          </p:txBody>
        </p:sp>
      </p:grp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515655" y="1033224"/>
            <a:ext cx="6191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can we do to help save the earth?</a:t>
            </a:r>
          </a:p>
        </p:txBody>
      </p:sp>
      <p:pic>
        <p:nvPicPr>
          <p:cNvPr id="34821" name="图片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611505" y="1419225"/>
            <a:ext cx="303022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5"/>
          <p:cNvSpPr txBox="1">
            <a:spLocks noChangeArrowheads="1"/>
          </p:cNvSpPr>
          <p:nvPr/>
        </p:nvSpPr>
        <p:spPr bwMode="auto">
          <a:xfrm>
            <a:off x="1403350" y="608013"/>
            <a:ext cx="6581775" cy="1316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9" tIns="34284" rIns="68569" bIns="34284">
            <a:spAutoFit/>
          </a:bodyPr>
          <a:lstStyle/>
          <a:p>
            <a:r>
              <a:rPr lang="en-US" altLang="zh-CN" sz="2700" b="1" dirty="0">
                <a:solidFill>
                  <a:srgbClr val="0000E1"/>
                </a:solidFill>
              </a:rPr>
              <a:t>What can we do to help save the earth? Rank these items from the easiest(1) to the most difficult(5).</a:t>
            </a: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1043608" y="1965545"/>
            <a:ext cx="7272338" cy="3126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9" tIns="34284" rIns="68569" bIns="3428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 stop riding in cars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 recycle books and paper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 turn off the lights when you leave a room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 turn off the shower while you are washing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your hair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 don’t use paper napkins</a:t>
            </a:r>
          </a:p>
        </p:txBody>
      </p:sp>
      <p:sp>
        <p:nvSpPr>
          <p:cNvPr id="18437" name="Text Box 17"/>
          <p:cNvSpPr txBox="1">
            <a:spLocks noChangeArrowheads="1"/>
          </p:cNvSpPr>
          <p:nvPr/>
        </p:nvSpPr>
        <p:spPr bwMode="auto">
          <a:xfrm>
            <a:off x="1259632" y="1985963"/>
            <a:ext cx="481012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9" tIns="34284" rIns="68569" bIns="34284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18438" name="Text Box 22"/>
          <p:cNvSpPr txBox="1">
            <a:spLocks noChangeArrowheads="1"/>
          </p:cNvSpPr>
          <p:nvPr/>
        </p:nvSpPr>
        <p:spPr bwMode="auto">
          <a:xfrm>
            <a:off x="1213471" y="2490019"/>
            <a:ext cx="334962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9" tIns="34284" rIns="68569" bIns="34284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8440" name="Text Box 17"/>
          <p:cNvSpPr txBox="1">
            <a:spLocks noChangeArrowheads="1"/>
          </p:cNvSpPr>
          <p:nvPr/>
        </p:nvSpPr>
        <p:spPr bwMode="auto">
          <a:xfrm>
            <a:off x="1210296" y="2994074"/>
            <a:ext cx="48101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9" tIns="34284" rIns="68569" bIns="34284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8441" name="Text Box 17"/>
          <p:cNvSpPr txBox="1">
            <a:spLocks noChangeArrowheads="1"/>
          </p:cNvSpPr>
          <p:nvPr/>
        </p:nvSpPr>
        <p:spPr bwMode="auto">
          <a:xfrm>
            <a:off x="1210296" y="4504655"/>
            <a:ext cx="481012" cy="587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9" tIns="34284" rIns="68569" bIns="34284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8442" name="Text Box 22"/>
          <p:cNvSpPr txBox="1">
            <a:spLocks noChangeArrowheads="1"/>
          </p:cNvSpPr>
          <p:nvPr/>
        </p:nvSpPr>
        <p:spPr bwMode="auto">
          <a:xfrm>
            <a:off x="1207121" y="3498131"/>
            <a:ext cx="62865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9" tIns="34284" rIns="68569" bIns="34284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单圆角矩形 10"/>
          <p:cNvSpPr/>
          <p:nvPr/>
        </p:nvSpPr>
        <p:spPr bwMode="auto">
          <a:xfrm>
            <a:off x="684213" y="747713"/>
            <a:ext cx="573087" cy="5286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1a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7" grpId="0"/>
      <p:bldP spid="18440" grpId="0"/>
      <p:bldP spid="184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4"/>
          <p:cNvSpPr txBox="1">
            <a:spLocks noChangeArrowheads="1"/>
          </p:cNvSpPr>
          <p:nvPr/>
        </p:nvSpPr>
        <p:spPr bwMode="auto">
          <a:xfrm>
            <a:off x="1547813" y="830263"/>
            <a:ext cx="5724525" cy="73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E1"/>
                </a:solidFill>
              </a:rPr>
              <a:t>Compare your answers in 1a with your partner.</a:t>
            </a:r>
          </a:p>
        </p:txBody>
      </p:sp>
      <p:sp>
        <p:nvSpPr>
          <p:cNvPr id="7" name="单圆角矩形 6"/>
          <p:cNvSpPr/>
          <p:nvPr/>
        </p:nvSpPr>
        <p:spPr bwMode="auto">
          <a:xfrm>
            <a:off x="901700" y="890588"/>
            <a:ext cx="574675" cy="5286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1b</a:t>
            </a:r>
          </a:p>
        </p:txBody>
      </p:sp>
      <p:sp>
        <p:nvSpPr>
          <p:cNvPr id="2" name="矩形 1"/>
          <p:cNvSpPr/>
          <p:nvPr/>
        </p:nvSpPr>
        <p:spPr>
          <a:xfrm>
            <a:off x="1471613" y="1995488"/>
            <a:ext cx="6196012" cy="2032000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  <a:prstDash val="lgDash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A: Recycling paper is really easy.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B: I agree. But it’s hard to stop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riding in cars.</a:t>
            </a:r>
          </a:p>
        </p:txBody>
      </p:sp>
    </p:spTree>
  </p:cSld>
  <p:clrMapOvr>
    <a:masterClrMapping/>
  </p:clrMapOvr>
  <p:transition>
    <p:split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hjNGIwYjk0NmIyMWUwOTAwYjc1NGMyMDIzNTUxMz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0,&quot;width&quot;:4500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201e1f-e383-42d0-b4cf-0afcde0e1102}"/>
  <p:tag name="TABLE_ENDDRAG_ORIGIN_RECT" val="637*367"/>
  <p:tag name="TABLE_ENDDRAG_RECT" val="45*52*637*36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103_14"/>
  <p:tag name="KSO_WM_SLIDE_INDEX" val="14"/>
  <p:tag name="KSO_WM_SLIDE_ITEM_CNT" val="3"/>
  <p:tag name="KSO_WM_SLIDE_LAYOUT" val="a_b_f_d"/>
  <p:tag name="KSO_WM_SLIDE_LAYOUT_CNT" val="1_1_1_2"/>
  <p:tag name="KSO_WM_SLIDE_TYPE" val="title"/>
  <p:tag name="KSO_WM_TAG_VERSION" val="1.0"/>
  <p:tag name="KSO_WM_TEMPLATE_CATEGORY" val="custom"/>
  <p:tag name="KSO_WM_TEMPLATE_INDEX" val="1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  <p:tag name="KSO_WM_BEAUTIFY_FLAG" val="#wm#"/>
  <p:tag name="KSO_WM_TAG_VERSION" val="1.0"/>
  <p:tag name="KSO_WM_TEMPLATE_CATEGORY" val="custom"/>
  <p:tag name="KSO_WM_TEMPLATE_INDEX" val="103"/>
  <p:tag name="KSO_WM_UNIT_CLEAR" val="1"/>
  <p:tag name="KSO_WM_UNIT_COMPATIBLE" val="0"/>
  <p:tag name="KSO_WM_UNIT_HIGHLIGHT" val="0"/>
  <p:tag name="KSO_WM_UNIT_ID" val="custom103_14*f*1"/>
  <p:tag name="KSO_WM_UNIT_INDEX" val="1"/>
  <p:tag name="KSO_WM_UNIT_LAYERLEVEL" val="1"/>
  <p:tag name="KSO_WM_UNIT_PRESET_TEXT_INDEX" val="4"/>
  <p:tag name="KSO_WM_UNIT_PRESET_TEXT_LEN" val="57"/>
  <p:tag name="KSO_WM_UNIT_TYPE" val="f"/>
  <p:tag name="KSO_WM_UNIT_VALUE" val="7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  <p:tag name="KSO_WM_BEAUTIFY_FLAG" val="#wm#"/>
  <p:tag name="KSO_WM_TAG_VERSION" val="1.0"/>
  <p:tag name="KSO_WM_TEMPLATE_CATEGORY" val="custom"/>
  <p:tag name="KSO_WM_TEMPLATE_INDEX" val="159"/>
  <p:tag name="KSO_WM_UNIT_CLEAR" val="1"/>
  <p:tag name="KSO_WM_UNIT_COMPATIBLE" val="0"/>
  <p:tag name="KSO_WM_UNIT_HIGHLIGHT" val="0"/>
  <p:tag name="KSO_WM_UNIT_ID" val="custom159_1*b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YPE" val="b"/>
  <p:tag name="KSO_WM_UNIT_VALUE" val="2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1230</Words>
  <Application>Microsoft Office PowerPoint</Application>
  <PresentationFormat>全屏显示(16:9)</PresentationFormat>
  <Paragraphs>197</Paragraphs>
  <Slides>28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Al Bayan</vt:lpstr>
      <vt:lpstr>Microsoft JhengHei UI Light</vt:lpstr>
      <vt:lpstr>宋体</vt:lpstr>
      <vt:lpstr>微软雅黑</vt:lpstr>
      <vt:lpstr>新宋体</vt:lpstr>
      <vt:lpstr>Arial</vt:lpstr>
      <vt:lpstr>Calibri</vt:lpstr>
      <vt:lpstr>Comic Sans MS</vt:lpstr>
      <vt:lpstr>Georgia</vt:lpstr>
      <vt:lpstr>Impact</vt:lpstr>
      <vt:lpstr>Times New Roman</vt:lpstr>
      <vt:lpstr>Wingdings</vt:lpstr>
      <vt:lpstr>3_自定义设计方案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 do</dc:creator>
  <cp:lastModifiedBy>ma xiaojie</cp:lastModifiedBy>
  <cp:revision>126</cp:revision>
  <dcterms:created xsi:type="dcterms:W3CDTF">2019-06-18T15:37:00Z</dcterms:created>
  <dcterms:modified xsi:type="dcterms:W3CDTF">2022-10-28T05:43:23Z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ICV">
    <vt:lpwstr>37DC3B3958234567B232E4BEB75047FF</vt:lpwstr>
  </property>
</Properties>
</file>