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  <p:sldMasterId id="2147483715" r:id="rId2"/>
    <p:sldMasterId id="2147483726" r:id="rId3"/>
  </p:sldMasterIdLst>
  <p:notesMasterIdLst>
    <p:notesMasterId r:id="rId46"/>
  </p:notesMasterIdLst>
  <p:sldIdLst>
    <p:sldId id="321" r:id="rId4"/>
    <p:sldId id="314" r:id="rId5"/>
    <p:sldId id="261" r:id="rId6"/>
    <p:sldId id="262" r:id="rId7"/>
    <p:sldId id="263" r:id="rId8"/>
    <p:sldId id="265" r:id="rId9"/>
    <p:sldId id="266" r:id="rId10"/>
    <p:sldId id="271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315" r:id="rId22"/>
    <p:sldId id="278" r:id="rId23"/>
    <p:sldId id="284" r:id="rId24"/>
    <p:sldId id="285" r:id="rId25"/>
    <p:sldId id="286" r:id="rId26"/>
    <p:sldId id="287" r:id="rId27"/>
    <p:sldId id="288" r:id="rId28"/>
    <p:sldId id="289" r:id="rId29"/>
    <p:sldId id="279" r:id="rId30"/>
    <p:sldId id="280" r:id="rId31"/>
    <p:sldId id="307" r:id="rId32"/>
    <p:sldId id="316" r:id="rId33"/>
    <p:sldId id="317" r:id="rId34"/>
    <p:sldId id="282" r:id="rId35"/>
    <p:sldId id="308" r:id="rId36"/>
    <p:sldId id="281" r:id="rId37"/>
    <p:sldId id="318" r:id="rId38"/>
    <p:sldId id="310" r:id="rId39"/>
    <p:sldId id="301" r:id="rId40"/>
    <p:sldId id="311" r:id="rId41"/>
    <p:sldId id="302" r:id="rId42"/>
    <p:sldId id="320" r:id="rId43"/>
    <p:sldId id="312" r:id="rId44"/>
    <p:sldId id="322" r:id="rId4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1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81" autoAdjust="0"/>
    <p:restoredTop sz="94660" autoAdjust="0"/>
  </p:normalViewPr>
  <p:slideViewPr>
    <p:cSldViewPr>
      <p:cViewPr varScale="1">
        <p:scale>
          <a:sx n="99" d="100"/>
          <a:sy n="99" d="100"/>
        </p:scale>
        <p:origin x="198" y="36"/>
      </p:cViewPr>
      <p:guideLst>
        <p:guide orient="horz" pos="1651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7334B02-BD5F-49F5-8F67-AC66E33A625B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41988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5605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F5D7F52-445A-477F-86B8-4438A8A754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890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5538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noFill/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65539" name="日期占位符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fld id="{018E86A7-0B12-4241-AC5B-0E8444945760}" type="datetime1">
              <a:rPr lang="zh-CN" altLang="zh-CN" smtClean="0">
                <a:latin typeface="Arial" charset="0"/>
                <a:ea typeface="宋体" charset="-122"/>
              </a:rPr>
              <a:pPr/>
              <a:t>2022/10/28</a:t>
            </a:fld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65540" name="灯片编号占位符 4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E05F7678-F8D4-40A8-8E72-DF53897B94BD}" type="slidenum">
              <a:rPr lang="zh-CN" altLang="en-US" smtClean="0">
                <a:latin typeface="Arial" charset="0"/>
                <a:ea typeface="宋体" charset="-122"/>
              </a:rPr>
              <a:pPr/>
              <a:t>22</a:t>
            </a:fld>
            <a:endParaRPr lang="en-US" altLang="zh-CN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84CD6F40-ACD5-4C99-A474-5DC0D3037114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DBED526F-FBCB-4822-A51C-9F5F1F492F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843FFDE7-DB3E-4C61-9942-8FA5E50BC5EF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38D50F97-A924-4CEE-8E21-C9558069EB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14"/>
            <a:ext cx="7886700" cy="2140236"/>
          </a:xfr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197"/>
            <a:ext cx="7886700" cy="11255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36CD98BD-91DD-4992-AE4A-3F6BE27BC3C4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2838A1E2-0512-4E8B-835B-85E96AD7D3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F9C00A79-85BD-42FD-B5C7-93BAF990DF14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F68713C6-DF5E-4008-B473-A4AD20A435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31"/>
            <a:ext cx="7886700" cy="9944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55"/>
            <a:ext cx="3655181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673"/>
            <a:ext cx="3655181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55"/>
            <a:ext cx="3673182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673"/>
            <a:ext cx="3673182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FBFE8C34-255F-4E05-A8B7-0D2426CAF108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1F4E2B33-930F-491F-9A55-276A750A4D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BE1CB741-DE0E-422B-BBBC-A2FF97F0568E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91270710-422D-4E4A-AB77-745C1663E7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D78C067B-7830-4316-B557-2B2400C2715D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EC43326C-3E8C-49CE-BCC3-5263B987B2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10"/>
            <a:ext cx="3124012" cy="1200533"/>
          </a:xfrm>
        </p:spPr>
        <p:txBody>
          <a:bodyPr anchor="b"/>
          <a:lstStyle>
            <a:lvl1pPr>
              <a:defRPr sz="24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10"/>
            <a:ext cx="4629150" cy="4054183"/>
          </a:xfrm>
        </p:spPr>
        <p:txBody>
          <a:bodyPr/>
          <a:lstStyle>
            <a:lvl1pPr marL="0" indent="0">
              <a:buNone/>
              <a:defRPr sz="2405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544"/>
            <a:ext cx="3124012" cy="285960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1AC9DCD7-C32B-4E89-801D-9D442E56BDF1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2103C74B-9BDB-4D7D-B811-E70091ABEA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31"/>
            <a:ext cx="1971675" cy="4360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31"/>
            <a:ext cx="5800725" cy="4360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A7763B64-D5CD-4B62-BB6D-43A2EE61D58A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0CAAB64E-F3FF-419B-B334-0B1C31ECBB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31"/>
            <a:ext cx="7886700" cy="43602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819E9FFC-A3DC-4C8A-A1B1-C9A0DC69599A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AC37E131-5973-4A6C-8EAC-0DC46A0A96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-36513" y="-20638"/>
            <a:ext cx="9191626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</p:sldLayoutIdLst>
  <p:txStyles>
    <p:titleStyle>
      <a:lvl1pPr algn="ctr" defTabSz="684213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2pPr>
      <a:lvl3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3pPr>
      <a:lvl4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4pPr>
      <a:lvl5pPr algn="ctr" defTabSz="684213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defTabSz="684213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257175" indent="-257175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2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6DDBBE0E-65DA-48E0-A4E8-9D68654700D0}" type="datetimeFigureOut">
              <a:rPr lang="zh-CN" altLang="en-US"/>
              <a:pPr>
                <a:defRPr/>
              </a:pPr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5FD83FBB-147C-4151-80AA-FB85771EC3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ct val="15000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7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75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p3"/><Relationship Id="rId7" Type="http://schemas.openxmlformats.org/officeDocument/2006/relationships/image" Target="../media/image11.png"/><Relationship Id="rId2" Type="http://schemas.microsoft.com/office/2007/relationships/media" Target="../media/media2.mp3"/><Relationship Id="rId1" Type="http://schemas.openxmlformats.org/officeDocument/2006/relationships/tags" Target="../tags/tag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p3"/><Relationship Id="rId2" Type="http://schemas.microsoft.com/office/2007/relationships/media" Target="../media/media3.mp3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7" descr="0九年级第十四单元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图片 6" descr="初中七彩图标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3413125" y="3030538"/>
            <a:ext cx="3316288" cy="492125"/>
          </a:xfrm>
          <a:prstGeom prst="rect">
            <a:avLst/>
          </a:prstGeom>
          <a:noFill/>
          <a:effectLst>
            <a:outerShdw dist="381000" dir="3600000" sx="105000" sy="105000" algn="t" rotWithShape="0">
              <a:srgbClr val="000000">
                <a:alpha val="22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l Bayan" charset="0"/>
                <a:ea typeface="华康勘亭流W9(P)" panose="03000900000000000000" charset="-122"/>
                <a:cs typeface="Al Bayan" charset="0"/>
              </a:rPr>
              <a:t>Section A 1a-2d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文本框 77826"/>
          <p:cNvSpPr txBox="1">
            <a:spLocks noChangeArrowheads="1"/>
          </p:cNvSpPr>
          <p:nvPr/>
        </p:nvSpPr>
        <p:spPr bwMode="auto">
          <a:xfrm>
            <a:off x="1397000" y="411163"/>
            <a:ext cx="7115175" cy="120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900"/>
              </a:lnSpc>
            </a:pPr>
            <a:r>
              <a:rPr lang="en-US" altLang="zh-CN" sz="2700" b="1" dirty="0">
                <a:solidFill>
                  <a:srgbClr val="0000FF"/>
                </a:solidFill>
              </a:rPr>
              <a:t>List some memories and experiences from junior high school. Share your lists with your partner.</a:t>
            </a:r>
          </a:p>
        </p:txBody>
      </p:sp>
      <p:graphicFrame>
        <p:nvGraphicFramePr>
          <p:cNvPr id="77843" name="表格 77842"/>
          <p:cNvGraphicFramePr/>
          <p:nvPr>
            <p:extLst>
              <p:ext uri="{D42A27DB-BD31-4B8C-83A1-F6EECF244321}">
                <p14:modId xmlns:p14="http://schemas.microsoft.com/office/powerpoint/2010/main" val="582982466"/>
              </p:ext>
            </p:extLst>
          </p:nvPr>
        </p:nvGraphicFramePr>
        <p:xfrm>
          <a:off x="865188" y="1619250"/>
          <a:ext cx="7344816" cy="3021013"/>
        </p:xfrm>
        <a:graphic>
          <a:graphicData uri="http://schemas.openxmlformats.org/drawingml/2006/table">
            <a:tbl>
              <a:tblPr/>
              <a:tblGrid>
                <a:gridCol w="7344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8203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defTabSz="0">
                        <a:buNone/>
                        <a:tabLst>
                          <a:tab pos="5740400" algn="l"/>
                          <a:tab pos="6184900" algn="l"/>
                        </a:tabLst>
                      </a:pPr>
                      <a:r>
                        <a:rPr lang="zh-CN" altLang="en-US" sz="3200" b="1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Memories and experiences</a:t>
                      </a:r>
                    </a:p>
                  </a:txBody>
                  <a:tcPr marL="51435" marR="51435" marT="25688" marB="25688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281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defTabSz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  <a:tabLst>
                          <a:tab pos="5562600" algn="l"/>
                        </a:tabLst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I remember ...</a:t>
                      </a:r>
                    </a:p>
                    <a:p>
                      <a:pPr marL="0" lvl="0" indent="0" defTabSz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  <a:tabLst>
                          <a:tab pos="5562600" algn="l"/>
                        </a:tabLst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scoring two goals 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</a:rPr>
                        <a:t>in a</a:t>
                      </a:r>
                      <a:r>
                        <a:rPr lang="zh-CN" altLang="en-US" sz="2400" b="1" dirty="0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row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during a soccer competition.</a:t>
                      </a:r>
                    </a:p>
                    <a:p>
                      <a:pPr marL="0" lvl="0" indent="0" defTabSz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  <a:tabLst>
                          <a:tab pos="5562600" algn="l"/>
                        </a:tabLst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_____________________________________________________________________________________________________________________________________________</a:t>
                      </a:r>
                    </a:p>
                  </a:txBody>
                  <a:tcPr marL="51435" marR="51435" marT="25688" marB="25688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7839" name="文本框 77838"/>
          <p:cNvSpPr txBox="1">
            <a:spLocks noChangeArrowheads="1"/>
          </p:cNvSpPr>
          <p:nvPr/>
        </p:nvSpPr>
        <p:spPr bwMode="auto">
          <a:xfrm>
            <a:off x="827088" y="3148013"/>
            <a:ext cx="5207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Times New Roman" pitchFamily="18" charset="0"/>
                <a:ea typeface="微软雅黑" pitchFamily="34" charset="-122"/>
              </a:rPr>
              <a:t>winning a basketball competition.</a:t>
            </a:r>
          </a:p>
        </p:txBody>
      </p:sp>
      <p:sp>
        <p:nvSpPr>
          <p:cNvPr id="77840" name="文本框 77839"/>
          <p:cNvSpPr txBox="1">
            <a:spLocks noChangeArrowheads="1"/>
          </p:cNvSpPr>
          <p:nvPr/>
        </p:nvSpPr>
        <p:spPr bwMode="auto">
          <a:xfrm>
            <a:off x="827088" y="3579813"/>
            <a:ext cx="6437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Times New Roman" pitchFamily="18" charset="0"/>
                <a:ea typeface="微软雅黑" pitchFamily="34" charset="-122"/>
              </a:rPr>
              <a:t>putting a plastic snake into a classmate</a:t>
            </a:r>
            <a:r>
              <a:rPr lang="en-US" altLang="zh-CN" sz="2400" b="1">
                <a:solidFill>
                  <a:srgbClr val="002060"/>
                </a:solidFill>
                <a:latin typeface="Times New Roman" pitchFamily="18" charset="0"/>
                <a:ea typeface="微软雅黑" pitchFamily="34" charset="-122"/>
              </a:rPr>
              <a:t>’s desk.</a:t>
            </a:r>
          </a:p>
        </p:txBody>
      </p:sp>
      <p:sp>
        <p:nvSpPr>
          <p:cNvPr id="77841" name="文本框 77840"/>
          <p:cNvSpPr txBox="1">
            <a:spLocks noChangeArrowheads="1"/>
          </p:cNvSpPr>
          <p:nvPr/>
        </p:nvSpPr>
        <p:spPr bwMode="auto">
          <a:xfrm>
            <a:off x="854075" y="3940175"/>
            <a:ext cx="58785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Times New Roman" pitchFamily="18" charset="0"/>
                <a:ea typeface="微软雅黑" pitchFamily="34" charset="-122"/>
              </a:rPr>
              <a:t>getting a wish card in Christmas Day.</a:t>
            </a:r>
          </a:p>
        </p:txBody>
      </p:sp>
      <p:sp>
        <p:nvSpPr>
          <p:cNvPr id="77842" name="矩形标注 77841"/>
          <p:cNvSpPr>
            <a:spLocks noChangeArrowheads="1"/>
          </p:cNvSpPr>
          <p:nvPr/>
        </p:nvSpPr>
        <p:spPr bwMode="auto">
          <a:xfrm>
            <a:off x="3721250" y="2499742"/>
            <a:ext cx="2312838" cy="360039"/>
          </a:xfrm>
          <a:prstGeom prst="wedgeRectCallout">
            <a:avLst>
              <a:gd name="adj1" fmla="val -33256"/>
              <a:gd name="adj2" fmla="val 44061"/>
            </a:avLst>
          </a:prstGeom>
          <a:solidFill>
            <a:schemeClr val="accent5">
              <a:lumMod val="75000"/>
            </a:schemeClr>
          </a:solidFill>
          <a:ln w="9525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000" i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n.</a:t>
            </a:r>
            <a:r>
              <a:rPr lang="zh-CN" altLang="en-US" sz="200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一排</a:t>
            </a:r>
            <a:r>
              <a:rPr lang="zh-CN" altLang="zh-CN" sz="200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200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一列</a:t>
            </a:r>
            <a:r>
              <a:rPr lang="zh-CN" altLang="zh-CN" sz="200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200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一行</a:t>
            </a:r>
          </a:p>
        </p:txBody>
      </p:sp>
      <p:sp>
        <p:nvSpPr>
          <p:cNvPr id="52238" name="单圆角矩形 8"/>
          <p:cNvSpPr>
            <a:spLocks noChangeArrowheads="1"/>
          </p:cNvSpPr>
          <p:nvPr/>
        </p:nvSpPr>
        <p:spPr bwMode="auto">
          <a:xfrm>
            <a:off x="657225" y="627063"/>
            <a:ext cx="552450" cy="550862"/>
          </a:xfrm>
          <a:custGeom>
            <a:avLst/>
            <a:gdLst>
              <a:gd name="T0" fmla="*/ 276225 w 552450"/>
              <a:gd name="T1" fmla="*/ 0 h 479425"/>
              <a:gd name="T2" fmla="*/ 0 w 552450"/>
              <a:gd name="T3" fmla="*/ 364006 h 479425"/>
              <a:gd name="T4" fmla="*/ 276225 w 552450"/>
              <a:gd name="T5" fmla="*/ 728013 h 479425"/>
              <a:gd name="T6" fmla="*/ 552450 w 552450"/>
              <a:gd name="T7" fmla="*/ 364006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charset="0"/>
              <a:buNone/>
            </a:pPr>
            <a:r>
              <a:rPr lang="en-US" altLang="zh-CN" sz="3000" b="1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</a:rPr>
              <a:t>1c    </a:t>
            </a:r>
            <a:endParaRPr lang="zh-CN" altLang="en-US" sz="3000" b="1">
              <a:solidFill>
                <a:srgbClr val="FFFFFF"/>
              </a:solidFill>
              <a:latin typeface="Times New Roman" pitchFamily="18" charset="0"/>
              <a:ea typeface="微软雅黑" pitchFamily="34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7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7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7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7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9" grpId="0"/>
      <p:bldP spid="77840" grpId="0"/>
      <p:bldP spid="77841" grpId="0"/>
      <p:bldP spid="7784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表格 78849"/>
          <p:cNvGraphicFramePr/>
          <p:nvPr>
            <p:extLst>
              <p:ext uri="{D42A27DB-BD31-4B8C-83A1-F6EECF244321}">
                <p14:modId xmlns:p14="http://schemas.microsoft.com/office/powerpoint/2010/main" val="1336507443"/>
              </p:ext>
            </p:extLst>
          </p:nvPr>
        </p:nvGraphicFramePr>
        <p:xfrm>
          <a:off x="539750" y="1347788"/>
          <a:ext cx="7488238" cy="2536250"/>
        </p:xfrm>
        <a:graphic>
          <a:graphicData uri="http://schemas.openxmlformats.org/drawingml/2006/table">
            <a:tbl>
              <a:tblPr/>
              <a:tblGrid>
                <a:gridCol w="7488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4216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I have ...</a:t>
                      </a:r>
                    </a:p>
                    <a:p>
                      <a:pPr marL="0" lvl="0" indent="0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learned to play the 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keyboard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in music class.</a:t>
                      </a:r>
                    </a:p>
                    <a:p>
                      <a:pPr marL="0" lvl="0" indent="0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__________________________________________________________________________________</a:t>
                      </a:r>
                    </a:p>
                  </a:txBody>
                  <a:tcPr marL="50623" marR="50623" marT="26319" marB="26319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8856" name="文本框 78855"/>
          <p:cNvSpPr txBox="1">
            <a:spLocks noChangeArrowheads="1"/>
          </p:cNvSpPr>
          <p:nvPr/>
        </p:nvSpPr>
        <p:spPr bwMode="auto">
          <a:xfrm>
            <a:off x="611188" y="2624138"/>
            <a:ext cx="66976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  <a:ea typeface="微软雅黑" pitchFamily="34" charset="-122"/>
              </a:rPr>
              <a:t>learned to sing many English songs.</a:t>
            </a:r>
          </a:p>
        </p:txBody>
      </p:sp>
      <p:sp>
        <p:nvSpPr>
          <p:cNvPr id="78857" name="文本框 78856"/>
          <p:cNvSpPr txBox="1">
            <a:spLocks noChangeArrowheads="1"/>
          </p:cNvSpPr>
          <p:nvPr/>
        </p:nvSpPr>
        <p:spPr bwMode="auto">
          <a:xfrm>
            <a:off x="622300" y="3344863"/>
            <a:ext cx="66865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  <a:ea typeface="微软雅黑" pitchFamily="34" charset="-122"/>
              </a:rPr>
              <a:t>learned to play basketball with my friends.</a:t>
            </a:r>
          </a:p>
        </p:txBody>
      </p:sp>
      <p:sp>
        <p:nvSpPr>
          <p:cNvPr id="78858" name="矩形标注 78857"/>
          <p:cNvSpPr>
            <a:spLocks noChangeArrowheads="1"/>
          </p:cNvSpPr>
          <p:nvPr/>
        </p:nvSpPr>
        <p:spPr bwMode="auto">
          <a:xfrm>
            <a:off x="3635896" y="1635646"/>
            <a:ext cx="3112293" cy="450131"/>
          </a:xfrm>
          <a:prstGeom prst="wedgeRectCallout">
            <a:avLst>
              <a:gd name="adj1" fmla="val -36598"/>
              <a:gd name="adj2" fmla="val 50445"/>
            </a:avLst>
          </a:prstGeom>
          <a:solidFill>
            <a:schemeClr val="accent5">
              <a:lumMod val="75000"/>
            </a:schemeClr>
          </a:solidFill>
          <a:ln w="9525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000" i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n.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键盘式电子乐器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 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键盘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6" grpId="0" bldLvl="0"/>
      <p:bldP spid="78857" grpId="0" bldLvl="0"/>
      <p:bldP spid="7885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3"/>
          <p:cNvSpPr txBox="1">
            <a:spLocks noChangeArrowheads="1"/>
          </p:cNvSpPr>
          <p:nvPr/>
        </p:nvSpPr>
        <p:spPr bwMode="auto">
          <a:xfrm>
            <a:off x="1568450" y="682625"/>
            <a:ext cx="6316663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700" b="1" noProof="1">
                <a:solidFill>
                  <a:srgbClr val="0000FF"/>
                </a:solidFill>
              </a:rPr>
              <a:t>Listen to the conversation. Check (   ) the facts you hear.</a:t>
            </a:r>
          </a:p>
        </p:txBody>
      </p:sp>
      <p:sp>
        <p:nvSpPr>
          <p:cNvPr id="82947" name="Text Box 5"/>
          <p:cNvSpPr txBox="1">
            <a:spLocks noChangeArrowheads="1"/>
          </p:cNvSpPr>
          <p:nvPr/>
        </p:nvSpPr>
        <p:spPr bwMode="auto">
          <a:xfrm>
            <a:off x="1568450" y="1621368"/>
            <a:ext cx="6624637" cy="3375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______Someone didn’t like P.E.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______Someone was advised to take a  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            break from running by a teacher.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______Someone had a health problem.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______Someone joined the school band.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______Someone liked Mr. Hunt’s teaching  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            </a:t>
            </a:r>
            <a:r>
              <a:rPr lang="en-US" altLang="zh-CN" sz="2800" b="1" dirty="0">
                <a:latin typeface="Times New Roman" pitchFamily="18" charset="0"/>
              </a:rPr>
              <a:t>methods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13317" name="Picture 12" descr="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79613" y="1635125"/>
            <a:ext cx="360139" cy="362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3" descr="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44688" y="2105038"/>
            <a:ext cx="395064" cy="39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单圆角矩形 8"/>
          <p:cNvSpPr>
            <a:spLocks noChangeArrowheads="1"/>
          </p:cNvSpPr>
          <p:nvPr/>
        </p:nvSpPr>
        <p:spPr bwMode="auto">
          <a:xfrm>
            <a:off x="684213" y="825500"/>
            <a:ext cx="647700" cy="593725"/>
          </a:xfrm>
          <a:custGeom>
            <a:avLst/>
            <a:gdLst>
              <a:gd name="T0" fmla="*/ 445405 w 552450"/>
              <a:gd name="T1" fmla="*/ 0 h 479425"/>
              <a:gd name="T2" fmla="*/ 0 w 552450"/>
              <a:gd name="T3" fmla="*/ 455589 h 479425"/>
              <a:gd name="T4" fmla="*/ 445405 w 552450"/>
              <a:gd name="T5" fmla="*/ 911182 h 479425"/>
              <a:gd name="T6" fmla="*/ 890810 w 552450"/>
              <a:gd name="T7" fmla="*/ 455589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charset="0"/>
              <a:buNone/>
            </a:pPr>
            <a:r>
              <a:rPr lang="en-US" altLang="zh-CN" sz="3000" b="1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</a:rPr>
              <a:t>2a</a:t>
            </a:r>
            <a:r>
              <a:rPr lang="en-US" altLang="zh-CN" sz="2800" b="1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</a:rPr>
              <a:t>    </a:t>
            </a:r>
            <a:endParaRPr lang="zh-CN" altLang="en-US" sz="2800" b="1">
              <a:solidFill>
                <a:srgbClr val="FFFFFF"/>
              </a:solidFill>
              <a:latin typeface="Times New Roman" pitchFamily="18" charset="0"/>
              <a:ea typeface="微软雅黑" pitchFamily="34" charset="-122"/>
            </a:endParaRPr>
          </a:p>
        </p:txBody>
      </p:sp>
      <p:pic>
        <p:nvPicPr>
          <p:cNvPr id="8" name="Picture 12" descr="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08850" y="819150"/>
            <a:ext cx="28892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U14A2a">
            <a:hlinkClick r:id="" action="ppaction://media"/>
            <a:extLst>
              <a:ext uri="{FF2B5EF4-FFF2-40B4-BE49-F238E27FC236}">
                <a16:creationId xmlns:a16="http://schemas.microsoft.com/office/drawing/2014/main" id="{895D741F-1209-2CC9-E6C3-A82178AF671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76382" y="77155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534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4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29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4"/>
          <p:cNvSpPr>
            <a:spLocks noChangeArrowheads="1"/>
          </p:cNvSpPr>
          <p:nvPr/>
        </p:nvSpPr>
        <p:spPr bwMode="auto">
          <a:xfrm>
            <a:off x="828675" y="1203325"/>
            <a:ext cx="6402388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1. Who doesn’t like P.E. class?</a:t>
            </a:r>
          </a:p>
        </p:txBody>
      </p:sp>
      <p:sp>
        <p:nvSpPr>
          <p:cNvPr id="55298" name="Rectangle 4"/>
          <p:cNvSpPr>
            <a:spLocks noChangeArrowheads="1"/>
          </p:cNvSpPr>
          <p:nvPr/>
        </p:nvSpPr>
        <p:spPr bwMode="auto">
          <a:xfrm>
            <a:off x="827088" y="560388"/>
            <a:ext cx="60817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sym typeface="Times New Roman" pitchFamily="18" charset="0"/>
              </a:rPr>
              <a:t>Listen again and answer the questions.</a:t>
            </a:r>
          </a:p>
        </p:txBody>
      </p:sp>
      <p:sp>
        <p:nvSpPr>
          <p:cNvPr id="55299" name="Rectangle 4"/>
          <p:cNvSpPr>
            <a:spLocks noChangeArrowheads="1"/>
          </p:cNvSpPr>
          <p:nvPr/>
        </p:nvSpPr>
        <p:spPr bwMode="auto">
          <a:xfrm>
            <a:off x="828675" y="2066925"/>
            <a:ext cx="734377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2. When and what did Mr. Hunt tell to Brain?</a:t>
            </a: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827088" y="3508375"/>
            <a:ext cx="69770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3. What is Lisa going to do after graduating?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1223963" y="1574800"/>
            <a:ext cx="464343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Brian doesn’t like P.E. class.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1187450" y="2571750"/>
            <a:ext cx="68040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He told Brian to take a break from running when Brian hurt his knee.</a:t>
            </a: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1241425" y="4011613"/>
            <a:ext cx="69310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She wants to go to senior high and then university to study medicine.</a:t>
            </a:r>
          </a:p>
        </p:txBody>
      </p:sp>
      <p:pic>
        <p:nvPicPr>
          <p:cNvPr id="2" name="U14A2a">
            <a:hlinkClick r:id="" action="ppaction://media"/>
            <a:extLst>
              <a:ext uri="{FF2B5EF4-FFF2-40B4-BE49-F238E27FC236}">
                <a16:creationId xmlns:a16="http://schemas.microsoft.com/office/drawing/2014/main" id="{39F6BDD2-9023-1146-A1D9-E1EE161857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78663" y="819191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534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 bldLvl="0"/>
      <p:bldP spid="19" grpId="0" bldLvl="0"/>
      <p:bldP spid="20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7" name="内容占位符 18436"/>
          <p:cNvGraphicFramePr>
            <a:graphicFrameLocks noGrp="1"/>
          </p:cNvGraphicFramePr>
          <p:nvPr>
            <p:ph idx="4294967295"/>
          </p:nvPr>
        </p:nvGraphicFramePr>
        <p:xfrm>
          <a:off x="900113" y="1625600"/>
          <a:ext cx="7326313" cy="3037855"/>
        </p:xfrm>
        <a:graphic>
          <a:graphicData uri="http://schemas.openxmlformats.org/drawingml/2006/table">
            <a:tbl>
              <a:tblPr/>
              <a:tblGrid>
                <a:gridCol w="5256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97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07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Question</a:t>
                      </a:r>
                    </a:p>
                  </a:txBody>
                  <a:tcPr marL="60064" marR="60064" marT="25717" marB="25717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Answer</a:t>
                      </a:r>
                    </a:p>
                  </a:txBody>
                  <a:tcPr marL="60064" marR="60064" marT="25717" marB="25717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07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 1. Who wants to study medicine?</a:t>
                      </a:r>
                    </a:p>
                  </a:txBody>
                  <a:tcPr marL="60064" marR="60064" marT="25717" marB="25717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a. Luke</a:t>
                      </a:r>
                    </a:p>
                  </a:txBody>
                  <a:tcPr marL="60064" marR="60064" marT="25717" marB="25717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28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 2. Who told someone to take </a:t>
                      </a: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a break from runnning?</a:t>
                      </a:r>
                    </a:p>
                  </a:txBody>
                  <a:tcPr marL="60064" marR="60064" marT="25717" marB="25717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b. Brian</a:t>
                      </a:r>
                    </a:p>
                  </a:txBody>
                  <a:tcPr marL="60064" marR="60064" marT="25717" marB="25717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103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 3. Who hurt his or her knee?</a:t>
                      </a:r>
                    </a:p>
                  </a:txBody>
                  <a:tcPr marL="60064" marR="60064" marT="25717" marB="25717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c. Mr. Hunt</a:t>
                      </a:r>
                    </a:p>
                  </a:txBody>
                  <a:tcPr marL="60064" marR="60064" marT="25717" marB="25717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28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____ 4. Who thinks the </a:t>
                      </a: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That’s Life  </a:t>
                      </a: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concert is the best memory?</a:t>
                      </a:r>
                    </a:p>
                  </a:txBody>
                  <a:tcPr marL="60064" marR="60064" marT="25717" marB="25717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16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400" b="0" i="0" u="none" kern="1200" baseline="0">
                          <a:solidFill>
                            <a:srgbClr val="321911"/>
                          </a:solidFill>
                          <a:latin typeface="Calibri" panose="020F0502020204030204" charset="0"/>
                          <a:ea typeface="微软雅黑" panose="020B0503020204020204" charset="-122"/>
                          <a:sym typeface="MS PGothic" panose="020B0600070205080204" pitchFamily="34" charset="-128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d. Lisa</a:t>
                      </a:r>
                    </a:p>
                  </a:txBody>
                  <a:tcPr marL="60064" marR="60064" marT="25717" marB="25717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477" name="文本框 18476"/>
          <p:cNvSpPr txBox="1">
            <a:spLocks noChangeArrowheads="1"/>
          </p:cNvSpPr>
          <p:nvPr/>
        </p:nvSpPr>
        <p:spPr bwMode="auto">
          <a:xfrm>
            <a:off x="1176338" y="3360738"/>
            <a:ext cx="3000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omic Sans MS" pitchFamily="66" charset="0"/>
                <a:cs typeface="Arial" charset="0"/>
              </a:rPr>
              <a:t>b</a:t>
            </a:r>
          </a:p>
        </p:txBody>
      </p:sp>
      <p:sp>
        <p:nvSpPr>
          <p:cNvPr id="18478" name="文本框 18477"/>
          <p:cNvSpPr txBox="1">
            <a:spLocks noChangeArrowheads="1"/>
          </p:cNvSpPr>
          <p:nvPr/>
        </p:nvSpPr>
        <p:spPr bwMode="auto">
          <a:xfrm>
            <a:off x="1155700" y="3795713"/>
            <a:ext cx="320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omic Sans MS" pitchFamily="66" charset="0"/>
                <a:cs typeface="Arial" charset="0"/>
              </a:rPr>
              <a:t>a</a:t>
            </a:r>
          </a:p>
        </p:txBody>
      </p:sp>
      <p:sp>
        <p:nvSpPr>
          <p:cNvPr id="56343" name="矩形 2"/>
          <p:cNvSpPr>
            <a:spLocks noChangeArrowheads="1"/>
          </p:cNvSpPr>
          <p:nvPr/>
        </p:nvSpPr>
        <p:spPr bwMode="auto">
          <a:xfrm>
            <a:off x="1187450" y="627063"/>
            <a:ext cx="67532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700" b="1" dirty="0">
                <a:solidFill>
                  <a:srgbClr val="0000FF"/>
                </a:solidFill>
              </a:rPr>
              <a:t>Listen again. Match each question with the name of the person.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08088" y="2079625"/>
            <a:ext cx="268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omic Sans MS" pitchFamily="66" charset="0"/>
                <a:cs typeface="Arial" charset="0"/>
              </a:rPr>
              <a:t>d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93800" y="2540000"/>
            <a:ext cx="282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omic Sans MS" pitchFamily="66" charset="0"/>
                <a:cs typeface="Arial" charset="0"/>
              </a:rPr>
              <a:t>c</a:t>
            </a:r>
          </a:p>
        </p:txBody>
      </p:sp>
      <p:sp>
        <p:nvSpPr>
          <p:cNvPr id="56346" name="单圆角矩形 8"/>
          <p:cNvSpPr>
            <a:spLocks noChangeArrowheads="1"/>
          </p:cNvSpPr>
          <p:nvPr/>
        </p:nvSpPr>
        <p:spPr bwMode="auto">
          <a:xfrm>
            <a:off x="536575" y="771525"/>
            <a:ext cx="552450" cy="552450"/>
          </a:xfrm>
          <a:custGeom>
            <a:avLst/>
            <a:gdLst>
              <a:gd name="T0" fmla="*/ 276225 w 552450"/>
              <a:gd name="T1" fmla="*/ 0 h 479425"/>
              <a:gd name="T2" fmla="*/ 0 w 552450"/>
              <a:gd name="T3" fmla="*/ 365990 h 479425"/>
              <a:gd name="T4" fmla="*/ 276225 w 552450"/>
              <a:gd name="T5" fmla="*/ 731982 h 479425"/>
              <a:gd name="T6" fmla="*/ 552450 w 552450"/>
              <a:gd name="T7" fmla="*/ 365990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</a:rPr>
              <a:t>2b    </a:t>
            </a:r>
            <a:endParaRPr lang="zh-CN" altLang="en-US" sz="2800" b="1">
              <a:solidFill>
                <a:srgbClr val="FFFFFF"/>
              </a:solidFill>
              <a:latin typeface="Times New Roman" pitchFamily="18" charset="0"/>
              <a:ea typeface="微软雅黑" pitchFamily="34" charset="-122"/>
            </a:endParaRPr>
          </a:p>
        </p:txBody>
      </p:sp>
      <p:pic>
        <p:nvPicPr>
          <p:cNvPr id="3" name="U14A2a">
            <a:hlinkClick r:id="" action="ppaction://media"/>
            <a:extLst>
              <a:ext uri="{FF2B5EF4-FFF2-40B4-BE49-F238E27FC236}">
                <a16:creationId xmlns:a16="http://schemas.microsoft.com/office/drawing/2014/main" id="{16B8A7BA-4A92-581C-8A2B-BF9EB6AF7F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37029" y="74295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534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8477" grpId="0" bldLvl="0"/>
      <p:bldP spid="18478" grpId="0" bldLvl="0"/>
      <p:bldP spid="2" grpId="0" bldLvl="0"/>
      <p:bldP spid="4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文本框 44037"/>
          <p:cNvSpPr txBox="1"/>
          <p:nvPr/>
        </p:nvSpPr>
        <p:spPr>
          <a:xfrm>
            <a:off x="684213" y="1347788"/>
            <a:ext cx="7704137" cy="3409950"/>
          </a:xfrm>
          <a:prstGeom prst="rect">
            <a:avLst/>
          </a:prstGeom>
          <a:noFill/>
          <a:ln>
            <a:solidFill>
              <a:schemeClr val="accent5"/>
            </a:solidFill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Lisa remembers they had a great _____ teacher. He gave clear ___________ and he was ______, too. Luke remembers when That’s life _______ at school. They wrote a _____ to the band and they_______ to come.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Junior high has been _____, but it has been a lot of __________.</a:t>
            </a:r>
          </a:p>
        </p:txBody>
      </p:sp>
      <p:sp>
        <p:nvSpPr>
          <p:cNvPr id="44039" name="文本框 44038"/>
          <p:cNvSpPr txBox="1">
            <a:spLocks noChangeArrowheads="1"/>
          </p:cNvSpPr>
          <p:nvPr/>
        </p:nvSpPr>
        <p:spPr bwMode="auto">
          <a:xfrm>
            <a:off x="5967413" y="1419225"/>
            <a:ext cx="114458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P.E.</a:t>
            </a:r>
          </a:p>
        </p:txBody>
      </p:sp>
      <p:sp>
        <p:nvSpPr>
          <p:cNvPr id="44040" name="文本框 44039"/>
          <p:cNvSpPr txBox="1">
            <a:spLocks noChangeArrowheads="1"/>
          </p:cNvSpPr>
          <p:nvPr/>
        </p:nvSpPr>
        <p:spPr bwMode="auto">
          <a:xfrm>
            <a:off x="2916238" y="1851025"/>
            <a:ext cx="20447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instructions</a:t>
            </a:r>
          </a:p>
        </p:txBody>
      </p:sp>
      <p:sp>
        <p:nvSpPr>
          <p:cNvPr id="44041" name="文本框 44040"/>
          <p:cNvSpPr txBox="1">
            <a:spLocks noChangeArrowheads="1"/>
          </p:cNvSpPr>
          <p:nvPr/>
        </p:nvSpPr>
        <p:spPr bwMode="auto">
          <a:xfrm>
            <a:off x="6805613" y="1851025"/>
            <a:ext cx="1438275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kind</a:t>
            </a:r>
          </a:p>
        </p:txBody>
      </p:sp>
      <p:sp>
        <p:nvSpPr>
          <p:cNvPr id="44042" name="文本框 44041"/>
          <p:cNvSpPr txBox="1">
            <a:spLocks noChangeArrowheads="1"/>
          </p:cNvSpPr>
          <p:nvPr/>
        </p:nvSpPr>
        <p:spPr bwMode="auto">
          <a:xfrm>
            <a:off x="6719888" y="2308225"/>
            <a:ext cx="1452562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played</a:t>
            </a:r>
          </a:p>
        </p:txBody>
      </p:sp>
      <p:sp>
        <p:nvSpPr>
          <p:cNvPr id="44043" name="文本框 44042"/>
          <p:cNvSpPr txBox="1">
            <a:spLocks noChangeArrowheads="1"/>
          </p:cNvSpPr>
          <p:nvPr/>
        </p:nvSpPr>
        <p:spPr bwMode="auto">
          <a:xfrm>
            <a:off x="3924300" y="2801938"/>
            <a:ext cx="1255713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letter</a:t>
            </a:r>
          </a:p>
        </p:txBody>
      </p:sp>
      <p:sp>
        <p:nvSpPr>
          <p:cNvPr id="44044" name="文本框 44043"/>
          <p:cNvSpPr txBox="1">
            <a:spLocks noChangeArrowheads="1"/>
          </p:cNvSpPr>
          <p:nvPr/>
        </p:nvSpPr>
        <p:spPr bwMode="auto">
          <a:xfrm>
            <a:off x="1403648" y="3253317"/>
            <a:ext cx="180022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offered</a:t>
            </a:r>
          </a:p>
        </p:txBody>
      </p:sp>
      <p:sp>
        <p:nvSpPr>
          <p:cNvPr id="44045" name="文本框 44044"/>
          <p:cNvSpPr txBox="1">
            <a:spLocks noChangeArrowheads="1"/>
          </p:cNvSpPr>
          <p:nvPr/>
        </p:nvSpPr>
        <p:spPr bwMode="auto">
          <a:xfrm>
            <a:off x="4152900" y="3748088"/>
            <a:ext cx="10731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fun</a:t>
            </a:r>
          </a:p>
        </p:txBody>
      </p:sp>
      <p:sp>
        <p:nvSpPr>
          <p:cNvPr id="44046" name="文本框 44045"/>
          <p:cNvSpPr txBox="1">
            <a:spLocks noChangeArrowheads="1"/>
          </p:cNvSpPr>
          <p:nvPr/>
        </p:nvSpPr>
        <p:spPr bwMode="auto">
          <a:xfrm>
            <a:off x="1187450" y="4179888"/>
            <a:ext cx="236378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hard work</a:t>
            </a:r>
          </a:p>
        </p:txBody>
      </p:sp>
      <p:sp>
        <p:nvSpPr>
          <p:cNvPr id="57354" name="矩形 4"/>
          <p:cNvSpPr>
            <a:spLocks noChangeArrowheads="1"/>
          </p:cNvSpPr>
          <p:nvPr/>
        </p:nvSpPr>
        <p:spPr bwMode="auto">
          <a:xfrm>
            <a:off x="684213" y="681038"/>
            <a:ext cx="58118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Listen again and fill in the blanks.</a:t>
            </a:r>
          </a:p>
        </p:txBody>
      </p:sp>
      <p:pic>
        <p:nvPicPr>
          <p:cNvPr id="2" name="U14A2a">
            <a:hlinkClick r:id="" action="ppaction://media"/>
            <a:extLst>
              <a:ext uri="{FF2B5EF4-FFF2-40B4-BE49-F238E27FC236}">
                <a16:creationId xmlns:a16="http://schemas.microsoft.com/office/drawing/2014/main" id="{25AAE58B-5C25-C04B-C0CF-C8CDB57040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0192" y="78712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534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3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4038" grpId="0" bldLvl="0" animBg="1"/>
      <p:bldP spid="44039" grpId="0"/>
      <p:bldP spid="44040" grpId="0"/>
      <p:bldP spid="44041" grpId="0"/>
      <p:bldP spid="44042" grpId="0"/>
      <p:bldP spid="44043" grpId="0"/>
      <p:bldP spid="44044" grpId="0"/>
      <p:bldP spid="44045" grpId="0"/>
      <p:bldP spid="440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19458"/>
          <p:cNvSpPr txBox="1">
            <a:spLocks noChangeArrowheads="1"/>
          </p:cNvSpPr>
          <p:nvPr/>
        </p:nvSpPr>
        <p:spPr bwMode="auto">
          <a:xfrm>
            <a:off x="1403350" y="555625"/>
            <a:ext cx="6985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700" b="1">
                <a:solidFill>
                  <a:srgbClr val="0000FF"/>
                </a:solidFill>
              </a:rPr>
              <a:t>Role-play a conversation in your group using the information in 2a and 2b.</a:t>
            </a:r>
          </a:p>
        </p:txBody>
      </p:sp>
      <p:sp>
        <p:nvSpPr>
          <p:cNvPr id="19463" name="椭圆形标注 19462"/>
          <p:cNvSpPr>
            <a:spLocks noChangeArrowheads="1"/>
          </p:cNvSpPr>
          <p:nvPr/>
        </p:nvSpPr>
        <p:spPr bwMode="auto">
          <a:xfrm>
            <a:off x="1004888" y="1762125"/>
            <a:ext cx="1982787" cy="1373188"/>
          </a:xfrm>
          <a:prstGeom prst="wedgeEllipseCallout">
            <a:avLst>
              <a:gd name="adj1" fmla="val 25505"/>
              <a:gd name="adj2" fmla="val 57148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10000"/>
              </a:lnSpc>
            </a:pPr>
            <a:r>
              <a:rPr lang="zh-CN" altLang="en-US" sz="2400" b="1" dirty="0">
                <a:latin typeface="Times New Roman" pitchFamily="18" charset="0"/>
              </a:rPr>
              <a:t>Do you </a:t>
            </a:r>
          </a:p>
          <a:p>
            <a:pPr algn="ctr">
              <a:lnSpc>
                <a:spcPct val="110000"/>
              </a:lnSpc>
            </a:pPr>
            <a:r>
              <a:rPr lang="zh-CN" altLang="en-US" sz="2400" b="1" dirty="0">
                <a:latin typeface="Times New Roman" pitchFamily="18" charset="0"/>
              </a:rPr>
              <a:t>remember </a:t>
            </a:r>
          </a:p>
          <a:p>
            <a:pPr algn="ctr">
              <a:lnSpc>
                <a:spcPct val="110000"/>
              </a:lnSpc>
            </a:pPr>
            <a:r>
              <a:rPr lang="zh-CN" altLang="en-US" sz="2400" b="1" dirty="0">
                <a:latin typeface="Times New Roman" pitchFamily="18" charset="0"/>
              </a:rPr>
              <a:t>Mr</a:t>
            </a:r>
            <a:r>
              <a:rPr lang="en-US" altLang="zh-CN" sz="2400" b="1" dirty="0">
                <a:latin typeface="Times New Roman" pitchFamily="18" charset="0"/>
              </a:rPr>
              <a:t>. Hunt?</a:t>
            </a:r>
            <a:endParaRPr lang="zh-CN" altLang="en-US" sz="2400" b="1" dirty="0">
              <a:latin typeface="Times New Roman" pitchFamily="18" charset="0"/>
            </a:endParaRPr>
          </a:p>
        </p:txBody>
      </p:sp>
      <p:sp>
        <p:nvSpPr>
          <p:cNvPr id="19464" name="矩形标注 19463"/>
          <p:cNvSpPr>
            <a:spLocks noChangeArrowheads="1"/>
          </p:cNvSpPr>
          <p:nvPr/>
        </p:nvSpPr>
        <p:spPr bwMode="auto">
          <a:xfrm>
            <a:off x="3348038" y="1762125"/>
            <a:ext cx="5040312" cy="1050925"/>
          </a:xfrm>
          <a:prstGeom prst="wedgeRectCallout">
            <a:avLst>
              <a:gd name="adj1" fmla="val -57634"/>
              <a:gd name="adj2" fmla="val 10878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Times New Roman" pitchFamily="18" charset="0"/>
              </a:rPr>
              <a:t>Of course! He</a:t>
            </a:r>
            <a:r>
              <a:rPr lang="en-US" altLang="zh-CN" sz="2400" b="1" dirty="0">
                <a:latin typeface="Times New Roman" pitchFamily="18" charset="0"/>
              </a:rPr>
              <a:t>’s a great teacher.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Times New Roman" pitchFamily="18" charset="0"/>
              </a:rPr>
              <a:t>He g</a:t>
            </a:r>
            <a:r>
              <a:rPr lang="en-US" altLang="zh-CN" sz="2400" b="1" dirty="0">
                <a:latin typeface="Times New Roman" pitchFamily="18" charset="0"/>
              </a:rPr>
              <a:t>ave really clear</a:t>
            </a:r>
            <a:r>
              <a:rPr lang="en-US" altLang="zh-CN" sz="2400" b="1" dirty="0">
                <a:solidFill>
                  <a:srgbClr val="CC66FF"/>
                </a:solidFill>
                <a:latin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</a:rPr>
              <a:t>instruction</a:t>
            </a:r>
            <a:r>
              <a:rPr lang="en-US" altLang="zh-CN" sz="2400" b="1" dirty="0">
                <a:latin typeface="Times New Roman" pitchFamily="18" charset="0"/>
              </a:rPr>
              <a:t>s 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Times New Roman" pitchFamily="18" charset="0"/>
              </a:rPr>
              <a:t>during the P.E. class.</a:t>
            </a:r>
          </a:p>
        </p:txBody>
      </p:sp>
      <p:sp>
        <p:nvSpPr>
          <p:cNvPr id="19467" name="矩形标注 19466"/>
          <p:cNvSpPr>
            <a:spLocks noChangeArrowheads="1"/>
          </p:cNvSpPr>
          <p:nvPr/>
        </p:nvSpPr>
        <p:spPr bwMode="auto">
          <a:xfrm>
            <a:off x="6649144" y="2448719"/>
            <a:ext cx="1739206" cy="322263"/>
          </a:xfrm>
          <a:prstGeom prst="wedgeRectCallout">
            <a:avLst>
              <a:gd name="adj1" fmla="val 9218"/>
              <a:gd name="adj2" fmla="val -50451"/>
            </a:avLst>
          </a:prstGeom>
          <a:solidFill>
            <a:schemeClr val="accent5">
              <a:lumMod val="75000"/>
            </a:schemeClr>
          </a:solidFill>
          <a:ln w="9525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000" i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n. 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指示</a:t>
            </a:r>
            <a:r>
              <a: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命令</a:t>
            </a:r>
          </a:p>
        </p:txBody>
      </p:sp>
      <p:sp>
        <p:nvSpPr>
          <p:cNvPr id="19468" name="圆角矩形标注 19467"/>
          <p:cNvSpPr>
            <a:spLocks noChangeArrowheads="1"/>
          </p:cNvSpPr>
          <p:nvPr/>
        </p:nvSpPr>
        <p:spPr bwMode="auto">
          <a:xfrm>
            <a:off x="3851275" y="3508375"/>
            <a:ext cx="4249117" cy="1295623"/>
          </a:xfrm>
          <a:prstGeom prst="wedgeRoundRectCallout">
            <a:avLst>
              <a:gd name="adj1" fmla="val -67384"/>
              <a:gd name="adj2" fmla="val 144"/>
              <a:gd name="adj3" fmla="val 16667"/>
            </a:avLst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Times New Roman" pitchFamily="18" charset="0"/>
              </a:rPr>
              <a:t>Yea</a:t>
            </a:r>
            <a:r>
              <a:rPr lang="en-US" altLang="zh-CN" sz="2400" b="1" dirty="0">
                <a:latin typeface="Times New Roman" pitchFamily="18" charset="0"/>
              </a:rPr>
              <a:t>h, he was kind when I hurt my knee. He told me to take a break from running.</a:t>
            </a:r>
            <a:endParaRPr lang="zh-CN" altLang="en-US" sz="2400" b="1" dirty="0">
              <a:latin typeface="Times New Roman" pitchFamily="18" charset="0"/>
            </a:endParaRPr>
          </a:p>
        </p:txBody>
      </p:sp>
      <p:sp>
        <p:nvSpPr>
          <p:cNvPr id="58374" name="单圆角矩形 1"/>
          <p:cNvSpPr>
            <a:spLocks noChangeArrowheads="1"/>
          </p:cNvSpPr>
          <p:nvPr/>
        </p:nvSpPr>
        <p:spPr bwMode="auto">
          <a:xfrm>
            <a:off x="755650" y="723900"/>
            <a:ext cx="552450" cy="479425"/>
          </a:xfrm>
          <a:custGeom>
            <a:avLst/>
            <a:gdLst>
              <a:gd name="T0" fmla="*/ 276225 w 552450"/>
              <a:gd name="T1" fmla="*/ 0 h 479425"/>
              <a:gd name="T2" fmla="*/ 0 w 552450"/>
              <a:gd name="T3" fmla="*/ 239712 h 479425"/>
              <a:gd name="T4" fmla="*/ 276225 w 552450"/>
              <a:gd name="T5" fmla="*/ 479425 h 479425"/>
              <a:gd name="T6" fmla="*/ 552450 w 552450"/>
              <a:gd name="T7" fmla="*/ 239712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</a:rPr>
              <a:t>2c    </a:t>
            </a:r>
            <a:endParaRPr lang="zh-CN" altLang="en-US" sz="2800" b="1">
              <a:solidFill>
                <a:srgbClr val="FFFFFF"/>
              </a:solidFill>
              <a:latin typeface="Times New Roman" pitchFamily="18" charset="0"/>
              <a:ea typeface="微软雅黑" pitchFamily="34" charset="-122"/>
            </a:endParaRPr>
          </a:p>
        </p:txBody>
      </p:sp>
      <p:pic>
        <p:nvPicPr>
          <p:cNvPr id="58375" name="图片 3" descr="eaac92daa6574d54ef0fd938b833f3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9963" y="2973388"/>
            <a:ext cx="2205037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ldLvl="0" animBg="1"/>
      <p:bldP spid="19464" grpId="0" bldLvl="0" animBg="1"/>
      <p:bldP spid="19467" grpId="0" bldLvl="0" animBg="1"/>
      <p:bldP spid="1946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41985" descr="图片1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7675" y="2720975"/>
            <a:ext cx="182245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椭圆形标注 41988"/>
          <p:cNvSpPr>
            <a:spLocks noChangeArrowheads="1"/>
          </p:cNvSpPr>
          <p:nvPr/>
        </p:nvSpPr>
        <p:spPr bwMode="auto">
          <a:xfrm>
            <a:off x="517525" y="1058863"/>
            <a:ext cx="3333750" cy="1509712"/>
          </a:xfrm>
          <a:prstGeom prst="wedgeEllipseCallout">
            <a:avLst>
              <a:gd name="adj1" fmla="val -2574"/>
              <a:gd name="adj2" fmla="val 80764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 sz="2400" b="1" dirty="0">
                <a:latin typeface="Times New Roman" pitchFamily="18" charset="0"/>
              </a:rPr>
              <a:t>Do you </a:t>
            </a:r>
          </a:p>
          <a:p>
            <a:pPr algn="ctr">
              <a:lnSpc>
                <a:spcPct val="110000"/>
              </a:lnSpc>
            </a:pPr>
            <a:r>
              <a:rPr lang="en-US" altLang="zh-CN" sz="2400" b="1" dirty="0">
                <a:latin typeface="Times New Roman" pitchFamily="18" charset="0"/>
              </a:rPr>
              <a:t>have any special memories?</a:t>
            </a:r>
            <a:endParaRPr lang="zh-CN" altLang="en-US" sz="2400" b="1" dirty="0">
              <a:latin typeface="Times New Roman" pitchFamily="18" charset="0"/>
            </a:endParaRPr>
          </a:p>
        </p:txBody>
      </p:sp>
      <p:sp>
        <p:nvSpPr>
          <p:cNvPr id="41990" name="矩形标注 41989"/>
          <p:cNvSpPr>
            <a:spLocks noChangeArrowheads="1"/>
          </p:cNvSpPr>
          <p:nvPr/>
        </p:nvSpPr>
        <p:spPr bwMode="auto">
          <a:xfrm>
            <a:off x="4259263" y="660400"/>
            <a:ext cx="3984625" cy="2416175"/>
          </a:xfrm>
          <a:prstGeom prst="wedgeRectCallout">
            <a:avLst>
              <a:gd name="adj1" fmla="val -68980"/>
              <a:gd name="adj2" fmla="val 42938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latin typeface="Times New Roman" pitchFamily="18" charset="0"/>
              </a:rPr>
              <a:t>My best memory is when That’s Life played at school. Remember we wrote a letter to the band about our dream of hearing them play, and they offered to come?</a:t>
            </a:r>
          </a:p>
        </p:txBody>
      </p:sp>
      <p:sp>
        <p:nvSpPr>
          <p:cNvPr id="41992" name="圆角矩形标注 41991"/>
          <p:cNvSpPr>
            <a:spLocks noChangeArrowheads="1"/>
          </p:cNvSpPr>
          <p:nvPr/>
        </p:nvSpPr>
        <p:spPr bwMode="auto">
          <a:xfrm>
            <a:off x="3986213" y="3717925"/>
            <a:ext cx="2511425" cy="798513"/>
          </a:xfrm>
          <a:prstGeom prst="wedgeRoundRectCallout">
            <a:avLst>
              <a:gd name="adj1" fmla="val -78917"/>
              <a:gd name="adj2" fmla="val -77708"/>
              <a:gd name="adj3" fmla="val 16667"/>
            </a:avLst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2400" b="1" dirty="0">
                <a:latin typeface="Times New Roman" pitchFamily="18" charset="0"/>
              </a:rPr>
              <a:t>Yeah, that was so cool.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ldLvl="0" animBg="1"/>
      <p:bldP spid="41990" grpId="0" bldLvl="0" animBg="1"/>
      <p:bldP spid="4199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 Box 2"/>
          <p:cNvSpPr txBox="1">
            <a:spLocks noChangeArrowheads="1"/>
          </p:cNvSpPr>
          <p:nvPr/>
        </p:nvSpPr>
        <p:spPr bwMode="auto">
          <a:xfrm>
            <a:off x="2992438" y="1074738"/>
            <a:ext cx="23495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zh-CN" sz="1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0418" name="Text Box 5"/>
          <p:cNvSpPr txBox="1">
            <a:spLocks noChangeArrowheads="1"/>
          </p:cNvSpPr>
          <p:nvPr/>
        </p:nvSpPr>
        <p:spPr bwMode="auto">
          <a:xfrm>
            <a:off x="1127125" y="1341438"/>
            <a:ext cx="7211962" cy="3409950"/>
          </a:xfrm>
          <a:prstGeom prst="rect">
            <a:avLst/>
          </a:prstGeom>
          <a:noFill/>
          <a:ln w="9525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Judy: Which teachers will you miss the most 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after junior high school, Clara?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Clara: Ms. Lee and Mr. Brown.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Judy: I know that Ms. Lee was always patient 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with you in math class. She helped you 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to work out the answers yourself no 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matter how difficult they were.</a:t>
            </a:r>
          </a:p>
        </p:txBody>
      </p:sp>
      <p:sp>
        <p:nvSpPr>
          <p:cNvPr id="60419" name="Text Box 7"/>
          <p:cNvSpPr txBox="1">
            <a:spLocks noChangeArrowheads="1"/>
          </p:cNvSpPr>
          <p:nvPr/>
        </p:nvSpPr>
        <p:spPr bwMode="auto">
          <a:xfrm>
            <a:off x="1617663" y="769938"/>
            <a:ext cx="5834062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700" b="1" noProof="1">
                <a:solidFill>
                  <a:srgbClr val="0000FF"/>
                </a:solidFill>
                <a:cs typeface="Arial" charset="0"/>
              </a:rPr>
              <a:t>Role-play the conversation. </a:t>
            </a:r>
          </a:p>
        </p:txBody>
      </p:sp>
      <p:sp>
        <p:nvSpPr>
          <p:cNvPr id="60420" name="单圆角矩形 1"/>
          <p:cNvSpPr>
            <a:spLocks noChangeArrowheads="1"/>
          </p:cNvSpPr>
          <p:nvPr/>
        </p:nvSpPr>
        <p:spPr bwMode="auto">
          <a:xfrm>
            <a:off x="850900" y="723900"/>
            <a:ext cx="552450" cy="479425"/>
          </a:xfrm>
          <a:custGeom>
            <a:avLst/>
            <a:gdLst>
              <a:gd name="T0" fmla="*/ 276225 w 552450"/>
              <a:gd name="T1" fmla="*/ 0 h 479425"/>
              <a:gd name="T2" fmla="*/ 0 w 552450"/>
              <a:gd name="T3" fmla="*/ 239712 h 479425"/>
              <a:gd name="T4" fmla="*/ 276225 w 552450"/>
              <a:gd name="T5" fmla="*/ 479425 h 479425"/>
              <a:gd name="T6" fmla="*/ 552450 w 552450"/>
              <a:gd name="T7" fmla="*/ 239712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</a:rPr>
              <a:t>2d    </a:t>
            </a:r>
            <a:endParaRPr lang="zh-CN" altLang="en-US" sz="2800" b="1">
              <a:solidFill>
                <a:srgbClr val="FFFFFF"/>
              </a:solidFill>
              <a:latin typeface="Times New Roman" pitchFamily="18" charset="0"/>
              <a:ea typeface="微软雅黑" pitchFamily="34" charset="-122"/>
            </a:endParaRPr>
          </a:p>
        </p:txBody>
      </p:sp>
      <p:pic>
        <p:nvPicPr>
          <p:cNvPr id="2" name="U14A2d">
            <a:hlinkClick r:id="" action="ppaction://media"/>
            <a:extLst>
              <a:ext uri="{FF2B5EF4-FFF2-40B4-BE49-F238E27FC236}">
                <a16:creationId xmlns:a16="http://schemas.microsoft.com/office/drawing/2014/main" id="{5B181B31-EDB1-F588-176A-9485A498997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16544" y="836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5909" numSld="999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矩形 1"/>
          <p:cNvSpPr>
            <a:spLocks noChangeArrowheads="1"/>
          </p:cNvSpPr>
          <p:nvPr/>
        </p:nvSpPr>
        <p:spPr bwMode="auto">
          <a:xfrm>
            <a:off x="971600" y="874630"/>
            <a:ext cx="7056784" cy="3848100"/>
          </a:xfrm>
          <a:prstGeom prst="rect">
            <a:avLst/>
          </a:prstGeom>
          <a:noFill/>
          <a:ln w="9525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Clara: Yes, and Mr. Brown guided me to do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a lot better in science. He always   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took the time to explain things to 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me clearly whenever I couldn’t 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understand anything. Who will you 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miss?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Judy: Ms. Griffin. She encouraged me in 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English class. She always told me,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571605" y="627534"/>
            <a:ext cx="2920275" cy="603137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386080" indent="-38608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200" b="1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Objectives</a:t>
            </a:r>
            <a:endParaRPr lang="zh-CN" altLang="en-US" sz="3200" b="1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4213" y="1419225"/>
            <a:ext cx="7775575" cy="2733675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>
            <a:spAutoFit/>
          </a:bodyPr>
          <a:lstStyle/>
          <a:p>
            <a:pPr marL="457200" indent="-457200">
              <a:lnSpc>
                <a:spcPct val="13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to share past memories and </a:t>
            </a:r>
          </a:p>
          <a:p>
            <a:pPr>
              <a:lnSpc>
                <a:spcPct val="130000"/>
              </a:lnSpc>
              <a:buClr>
                <a:schemeClr val="accent5"/>
              </a:buClr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experiences.</a:t>
            </a:r>
          </a:p>
          <a:p>
            <a:pPr marL="457200" indent="-457200">
              <a:lnSpc>
                <a:spcPct val="13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the new words and expressions: </a:t>
            </a:r>
            <a:r>
              <a:rPr lang="en-US" altLang="zh-CN" sz="24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survey, standard, keyboard, method, instruction, double, shall, in a row...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2"/>
          <p:cNvSpPr txBox="1">
            <a:spLocks noChangeArrowheads="1"/>
          </p:cNvSpPr>
          <p:nvPr/>
        </p:nvSpPr>
        <p:spPr bwMode="auto">
          <a:xfrm>
            <a:off x="2992438" y="1074738"/>
            <a:ext cx="2349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zh-CN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2466" name="Text Box 5"/>
          <p:cNvSpPr txBox="1">
            <a:spLocks noChangeArrowheads="1"/>
          </p:cNvSpPr>
          <p:nvPr/>
        </p:nvSpPr>
        <p:spPr bwMode="auto">
          <a:xfrm>
            <a:off x="323850" y="700088"/>
            <a:ext cx="8208590" cy="3410164"/>
          </a:xfrm>
          <a:prstGeom prst="rect">
            <a:avLst/>
          </a:prstGeom>
          <a:noFill/>
          <a:ln w="9525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“You can do it!” Because of her, I put 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in more effort and my exam scores doubled.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Clara: Shall we get each of them 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a card and gift to say thank 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you?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Judy: Good idea. Let’s go 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shopping tomorrow!</a:t>
            </a:r>
          </a:p>
        </p:txBody>
      </p:sp>
      <p:pic>
        <p:nvPicPr>
          <p:cNvPr id="62467" name="Picture 2" descr="G:\resource\U14\jpg\A_2d.jpg"/>
          <p:cNvPicPr>
            <a:picLocks noChangeAspect="1" noChangeArrowheads="1"/>
          </p:cNvPicPr>
          <p:nvPr/>
        </p:nvPicPr>
        <p:blipFill>
          <a:blip r:embed="rId3"/>
          <a:srcRect l="6267" r="5865"/>
          <a:stretch>
            <a:fillRect/>
          </a:stretch>
        </p:blipFill>
        <p:spPr bwMode="auto">
          <a:xfrm>
            <a:off x="5652120" y="1779662"/>
            <a:ext cx="25431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5"/>
          <p:cNvSpPr>
            <a:spLocks noChangeArrowheads="1"/>
          </p:cNvSpPr>
          <p:nvPr/>
        </p:nvSpPr>
        <p:spPr bwMode="auto">
          <a:xfrm>
            <a:off x="395536" y="771550"/>
            <a:ext cx="8255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sym typeface="Times New Roman" pitchFamily="18" charset="0"/>
              </a:rPr>
              <a:t>Read the conversation and then answer the questions.</a:t>
            </a:r>
          </a:p>
        </p:txBody>
      </p:sp>
      <p:sp>
        <p:nvSpPr>
          <p:cNvPr id="63490" name="Text Box 5"/>
          <p:cNvSpPr>
            <a:spLocks noChangeArrowheads="1"/>
          </p:cNvSpPr>
          <p:nvPr/>
        </p:nvSpPr>
        <p:spPr bwMode="auto">
          <a:xfrm>
            <a:off x="971550" y="1544638"/>
            <a:ext cx="65071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1.What are they talking about?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227138" y="1978025"/>
            <a:ext cx="64404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They are talking about the teachers who they miss most after junior high school.</a:t>
            </a:r>
          </a:p>
        </p:txBody>
      </p:sp>
      <p:sp>
        <p:nvSpPr>
          <p:cNvPr id="63492" name="Text Box 5"/>
          <p:cNvSpPr>
            <a:spLocks noChangeArrowheads="1"/>
          </p:cNvSpPr>
          <p:nvPr/>
        </p:nvSpPr>
        <p:spPr bwMode="auto">
          <a:xfrm>
            <a:off x="971550" y="2986088"/>
            <a:ext cx="66246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2.What will they do to thank their missed  </a:t>
            </a:r>
          </a:p>
          <a:p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teachers?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262063" y="3921125"/>
            <a:ext cx="62166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They will go shopping tomorrow to buy cards and gifts for their teachers.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1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 Box 8"/>
          <p:cNvSpPr>
            <a:spLocks noChangeArrowheads="1"/>
          </p:cNvSpPr>
          <p:nvPr/>
        </p:nvSpPr>
        <p:spPr bwMode="auto">
          <a:xfrm>
            <a:off x="953873" y="699542"/>
            <a:ext cx="59767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sym typeface="Times New Roman" pitchFamily="18" charset="0"/>
              </a:rPr>
              <a:t>Read again and check T or F.</a:t>
            </a:r>
          </a:p>
        </p:txBody>
      </p:sp>
      <p:sp>
        <p:nvSpPr>
          <p:cNvPr id="4" name="Text Box 8"/>
          <p:cNvSpPr>
            <a:spLocks noChangeArrowheads="1"/>
          </p:cNvSpPr>
          <p:nvPr/>
        </p:nvSpPr>
        <p:spPr bwMode="auto">
          <a:xfrm>
            <a:off x="971550" y="1276350"/>
            <a:ext cx="725963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1. Clara misses Ms. Lee most.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2. Mr. Brown was patient with Clara in English 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to help her to do better.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3. Judy made progress in English because of Ms. 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Griffin.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4.They will go shopping now to buy cards and 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gifts. 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508625" y="1276350"/>
            <a:ext cx="508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cs typeface="Arial" charset="0"/>
                <a:sym typeface="Calibri" pitchFamily="34" charset="0"/>
              </a:rPr>
              <a:t>F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432425" y="2284413"/>
            <a:ext cx="508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cs typeface="Arial" charset="0"/>
                <a:sym typeface="Calibri" pitchFamily="34" charset="0"/>
              </a:rPr>
              <a:t>F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435600" y="3314700"/>
            <a:ext cx="504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cs typeface="Arial" charset="0"/>
                <a:sym typeface="Calibri" pitchFamily="34" charset="0"/>
              </a:rPr>
              <a:t>T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461000" y="4335463"/>
            <a:ext cx="5064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  <a:cs typeface="Arial" charset="0"/>
                <a:sym typeface="Calibri" pitchFamily="34" charset="0"/>
              </a:rPr>
              <a:t>F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5" grpId="0"/>
      <p:bldP spid="6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8"/>
          <p:cNvSpPr>
            <a:spLocks noChangeArrowheads="1"/>
          </p:cNvSpPr>
          <p:nvPr/>
        </p:nvSpPr>
        <p:spPr bwMode="auto">
          <a:xfrm>
            <a:off x="960438" y="771550"/>
            <a:ext cx="74517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sym typeface="Times New Roman" pitchFamily="18" charset="0"/>
              </a:rPr>
              <a:t>Read again and then correct the wrong sentences above.</a:t>
            </a:r>
          </a:p>
        </p:txBody>
      </p:sp>
      <p:sp>
        <p:nvSpPr>
          <p:cNvPr id="4" name="Text Box 8"/>
          <p:cNvSpPr>
            <a:spLocks noChangeArrowheads="1"/>
          </p:cNvSpPr>
          <p:nvPr/>
        </p:nvSpPr>
        <p:spPr bwMode="auto">
          <a:xfrm>
            <a:off x="971550" y="1779588"/>
            <a:ext cx="7272338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1. Clara misses Ms. Lee and Mr. Brown most.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2. Mr. Brown guided Clara to do a lot better in    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science.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3. They will go shopping tomorrow to buy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cards and gifts.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8"/>
          <p:cNvSpPr>
            <a:spLocks noChangeArrowheads="1"/>
          </p:cNvSpPr>
          <p:nvPr/>
        </p:nvSpPr>
        <p:spPr bwMode="auto">
          <a:xfrm>
            <a:off x="1370013" y="2066925"/>
            <a:ext cx="64420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2060"/>
                </a:solidFill>
                <a:latin typeface="Comic Sans MS" pitchFamily="66" charset="0"/>
                <a:sym typeface="Times New Roman" pitchFamily="18" charset="0"/>
              </a:rPr>
              <a:t>Role-play the conversation between Judy and Clara with your partner.</a:t>
            </a:r>
          </a:p>
        </p:txBody>
      </p:sp>
      <p:pic>
        <p:nvPicPr>
          <p:cNvPr id="67586" name="图片 8" descr="图片1.e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44850" y="1131888"/>
            <a:ext cx="269557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图片 3" descr="8{O(7C(}3JBYB%E%JC{[]{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0663" y="3309938"/>
            <a:ext cx="172085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 Box 8"/>
          <p:cNvSpPr>
            <a:spLocks noChangeArrowheads="1"/>
          </p:cNvSpPr>
          <p:nvPr/>
        </p:nvSpPr>
        <p:spPr bwMode="auto">
          <a:xfrm>
            <a:off x="1403350" y="1419225"/>
            <a:ext cx="6769100" cy="306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Judy: Is there a teacher who you will </a:t>
            </a:r>
          </a:p>
          <a:p>
            <a:pPr>
              <a:spcAft>
                <a:spcPts val="600"/>
              </a:spcAft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   miss most?</a:t>
            </a:r>
          </a:p>
          <a:p>
            <a:pPr>
              <a:spcAft>
                <a:spcPts val="600"/>
              </a:spcAft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Clara: Yes, I remember Ms. Lee and </a:t>
            </a:r>
          </a:p>
          <a:p>
            <a:pPr>
              <a:spcAft>
                <a:spcPts val="600"/>
              </a:spcAft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   Mr. Brown because they help </a:t>
            </a:r>
          </a:p>
          <a:p>
            <a:pPr>
              <a:spcAft>
                <a:spcPts val="600"/>
              </a:spcAft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   me with studies...</a:t>
            </a:r>
          </a:p>
          <a:p>
            <a:pPr>
              <a:spcAft>
                <a:spcPts val="600"/>
              </a:spcAft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Judy: …</a:t>
            </a:r>
          </a:p>
        </p:txBody>
      </p:sp>
      <p:sp>
        <p:nvSpPr>
          <p:cNvPr id="68610" name="Rectangle 4"/>
          <p:cNvSpPr>
            <a:spLocks noChangeArrowheads="1"/>
          </p:cNvSpPr>
          <p:nvPr/>
        </p:nvSpPr>
        <p:spPr bwMode="auto">
          <a:xfrm>
            <a:off x="1115616" y="627061"/>
            <a:ext cx="3076575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  <a:sym typeface="Times New Roman" pitchFamily="18" charset="0"/>
              </a:rPr>
              <a:t>For example</a:t>
            </a:r>
          </a:p>
        </p:txBody>
      </p:sp>
    </p:spTree>
  </p:cSld>
  <p:clrMapOvr>
    <a:masterClrMapping/>
  </p:clrMapOvr>
  <p:transition>
    <p:pull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 Box 8"/>
          <p:cNvSpPr>
            <a:spLocks noChangeArrowheads="1"/>
          </p:cNvSpPr>
          <p:nvPr/>
        </p:nvSpPr>
        <p:spPr bwMode="auto">
          <a:xfrm>
            <a:off x="958850" y="771525"/>
            <a:ext cx="7324725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A: Which teacher will you miss most 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after the junior high school?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B: … She helped me with science and … 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A: …</a:t>
            </a:r>
          </a:p>
        </p:txBody>
      </p:sp>
      <p:pic>
        <p:nvPicPr>
          <p:cNvPr id="69634" name="Picture 4" descr="C:\Documents and Settings\zhengli\桌面\QQ截图20141017110210.jpg"/>
          <p:cNvPicPr>
            <a:picLocks noChangeAspect="1" noChangeArrowheads="1"/>
          </p:cNvPicPr>
          <p:nvPr/>
        </p:nvPicPr>
        <p:blipFill>
          <a:blip r:embed="rId2"/>
          <a:srcRect l="9221" t="13927"/>
          <a:stretch>
            <a:fillRect/>
          </a:stretch>
        </p:blipFill>
        <p:spPr bwMode="auto">
          <a:xfrm>
            <a:off x="4787900" y="2571750"/>
            <a:ext cx="2992438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/>
          <p:cNvSpPr txBox="1">
            <a:spLocks noChangeArrowheads="1"/>
          </p:cNvSpPr>
          <p:nvPr/>
        </p:nvSpPr>
        <p:spPr bwMode="auto">
          <a:xfrm>
            <a:off x="539750" y="1347788"/>
            <a:ext cx="7920038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1.At junior high school, I remember a friend   </a:t>
            </a:r>
          </a:p>
          <a:p>
            <a:pPr eaLnBrk="0" hangingPunct="0">
              <a:lnSpc>
                <a:spcPct val="12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   helping me with a problem. </a:t>
            </a:r>
          </a:p>
          <a:p>
            <a:pPr eaLnBrk="0" hangingPunct="0">
              <a:lnSpc>
                <a:spcPct val="12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   help sb. with sth.</a:t>
            </a:r>
            <a:r>
              <a:rPr lang="zh-CN" altLang="en-US" sz="2800" b="1" dirty="0">
                <a:latin typeface="Times New Roman" pitchFamily="18" charset="0"/>
              </a:rPr>
              <a:t>意为“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帮助某人干某事</a:t>
            </a:r>
            <a:r>
              <a:rPr lang="zh-CN" altLang="en-US" sz="2800" b="1" dirty="0">
                <a:latin typeface="Times New Roman" pitchFamily="18" charset="0"/>
              </a:rPr>
              <a:t>”。</a:t>
            </a:r>
            <a:endParaRPr lang="en-US" altLang="zh-CN" sz="2800" b="1" dirty="0">
              <a:latin typeface="Times New Roman" pitchFamily="18" charset="0"/>
            </a:endParaRPr>
          </a:p>
          <a:p>
            <a:pPr eaLnBrk="0" hangingPunct="0">
              <a:lnSpc>
                <a:spcPct val="12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   Lucy often </a:t>
            </a:r>
            <a:r>
              <a:rPr lang="en-US" altLang="zh-CN" sz="2800" b="1" dirty="0">
                <a:latin typeface="Times New Roman" pitchFamily="18" charset="0"/>
              </a:rPr>
              <a:t>helps her mother with housework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on</a:t>
            </a:r>
          </a:p>
          <a:p>
            <a:pPr eaLnBrk="0" hangingPunct="0">
              <a:lnSpc>
                <a:spcPct val="12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   Sunday. </a:t>
            </a:r>
          </a:p>
          <a:p>
            <a:pPr eaLnBrk="0" hangingPunct="0">
              <a:lnSpc>
                <a:spcPct val="120000"/>
              </a:lnSpc>
              <a:buFont typeface="Arial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   露西星期天经常帮助她妈妈做家务。</a:t>
            </a:r>
          </a:p>
        </p:txBody>
      </p:sp>
      <p:sp>
        <p:nvSpPr>
          <p:cNvPr id="92162" name="Text Box 3"/>
          <p:cNvSpPr txBox="1"/>
          <p:nvPr/>
        </p:nvSpPr>
        <p:spPr>
          <a:xfrm>
            <a:off x="2124075" y="627063"/>
            <a:ext cx="5341938" cy="727075"/>
          </a:xfrm>
          <a:prstGeom prst="rect">
            <a:avLst/>
          </a:prstGeom>
          <a:noFill/>
          <a:ln w="9525">
            <a:noFill/>
          </a:ln>
        </p:spPr>
        <p:txBody>
          <a:bodyPr lIns="50442" tIns="25220" rIns="50442" bIns="2522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Language points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9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9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9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9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3"/>
          <p:cNvSpPr txBox="1">
            <a:spLocks noChangeArrowheads="1"/>
          </p:cNvSpPr>
          <p:nvPr/>
        </p:nvSpPr>
        <p:spPr bwMode="auto">
          <a:xfrm>
            <a:off x="468313" y="804863"/>
            <a:ext cx="8064500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2.Scoring two goals in a row during a soccer competition. 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in a row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  <a:ea typeface="黑体" pitchFamily="49" charset="-122"/>
              </a:rPr>
              <a:t>意为“</a:t>
            </a:r>
            <a:r>
              <a:rPr lang="zh-CN" altLang="en-US" sz="2800" b="1" dirty="0">
                <a:solidFill>
                  <a:srgbClr val="FF0000"/>
                </a:solidFill>
                <a:latin typeface="宋体" charset="-122"/>
                <a:ea typeface="黑体" pitchFamily="49" charset="-122"/>
              </a:rPr>
              <a:t>连续几次地</a:t>
            </a:r>
            <a:r>
              <a:rPr lang="zh-CN" altLang="en-US" sz="2800" b="1" dirty="0">
                <a:latin typeface="宋体" charset="-122"/>
                <a:ea typeface="黑体" pitchFamily="49" charset="-122"/>
              </a:rPr>
              <a:t>”。</a:t>
            </a:r>
            <a:endParaRPr lang="zh-CN" altLang="en-US" sz="2800" b="1" dirty="0">
              <a:solidFill>
                <a:srgbClr val="000000"/>
              </a:solidFill>
              <a:latin typeface="宋体" charset="-122"/>
              <a:ea typeface="黑体" pitchFamily="49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How do you account for losing five games </a:t>
            </a: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in a row?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800" b="1" dirty="0">
                <a:latin typeface="宋体" charset="-122"/>
              </a:rPr>
              <a:t>你如何解释一连输了五场比赛呢？</a:t>
            </a:r>
            <a:endParaRPr lang="en-US" altLang="zh-CN" sz="2800" b="1" dirty="0">
              <a:latin typeface="宋体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Ten footballer stood in a row on the sport ground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.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charset="-122"/>
              </a:rPr>
              <a:t>十名足球运动员在运动场上站成一行。</a:t>
            </a:r>
            <a:endParaRPr lang="en-US" altLang="zh-CN" sz="2800" b="1" dirty="0">
              <a:solidFill>
                <a:srgbClr val="000000"/>
              </a:solidFill>
              <a:latin typeface="宋体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0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0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0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0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0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0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0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0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1"/>
          <p:cNvSpPr txBox="1">
            <a:spLocks noChangeArrowheads="1"/>
          </p:cNvSpPr>
          <p:nvPr/>
        </p:nvSpPr>
        <p:spPr bwMode="auto">
          <a:xfrm>
            <a:off x="539750" y="842963"/>
            <a:ext cx="7704138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row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</a:rPr>
              <a:t>作</a:t>
            </a:r>
            <a:r>
              <a:rPr lang="zh-CN" altLang="en-US" sz="2800" b="1" dirty="0">
                <a:latin typeface="宋体" charset="-122"/>
              </a:rPr>
              <a:t>可数名词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</a:rPr>
              <a:t>，意为</a:t>
            </a:r>
            <a:r>
              <a:rPr lang="zh-CN" altLang="en-US" sz="2800" b="1" dirty="0">
                <a:latin typeface="宋体" charset="-122"/>
              </a:rPr>
              <a:t>“一排；一列；一行”。</a:t>
            </a:r>
            <a:endParaRPr lang="en-US" altLang="zh-CN" sz="2800" b="1" dirty="0">
              <a:solidFill>
                <a:srgbClr val="000000"/>
              </a:solidFill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a row of identical houses </a:t>
            </a:r>
            <a:r>
              <a:rPr lang="zh-CN" altLang="en-US" sz="2800" b="1" dirty="0">
                <a:latin typeface="宋体" charset="-122"/>
              </a:rPr>
              <a:t>完全一样的一排房子</a:t>
            </a:r>
            <a:endParaRPr lang="en-US" altLang="zh-CN" sz="2800" b="1" dirty="0"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a row of trees </a:t>
            </a:r>
            <a:r>
              <a:rPr lang="zh-CN" altLang="en-US" sz="2800" b="1" dirty="0">
                <a:latin typeface="宋体" charset="-122"/>
              </a:rPr>
              <a:t>一行树木</a:t>
            </a:r>
            <a:endParaRPr lang="en-US" altLang="zh-CN" sz="2800" b="1" dirty="0"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A row of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small windows jutted out from the roof. 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charset="-122"/>
              </a:rPr>
              <a:t>有一排小窗户从房顶上突出来。</a:t>
            </a:r>
            <a:endParaRPr lang="zh-CN" altLang="en-US" sz="2800" b="1" dirty="0">
              <a:solidFill>
                <a:srgbClr val="000000"/>
              </a:solidFill>
              <a:latin typeface="宋体" charset="-122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文本框 36867"/>
          <p:cNvSpPr txBox="1">
            <a:spLocks noChangeArrowheads="1"/>
          </p:cNvSpPr>
          <p:nvPr/>
        </p:nvSpPr>
        <p:spPr bwMode="auto">
          <a:xfrm>
            <a:off x="471265" y="1347788"/>
            <a:ext cx="7345362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Do you have any special memories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of junior high school?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Which teachers will you miss the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most after junior high school?</a:t>
            </a: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2924175" cy="542925"/>
          </a:xfrm>
          <a:prstGeom prst="rect">
            <a:avLst/>
          </a:prstGeom>
          <a:noFill/>
          <a:ln>
            <a:noFill/>
          </a:ln>
        </p:spPr>
        <p:txBody>
          <a:bodyPr wrap="none" lIns="51435" tIns="25717" rIns="51435" bIns="25717"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n-US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Warming up</a:t>
            </a:r>
          </a:p>
        </p:txBody>
      </p:sp>
      <p:pic>
        <p:nvPicPr>
          <p:cNvPr id="45059" name="图片 1" descr="20f88611e5c42072b7b489c352183a5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2355850"/>
            <a:ext cx="2232025" cy="196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ChangeArrowheads="1"/>
          </p:cNvSpPr>
          <p:nvPr/>
        </p:nvSpPr>
        <p:spPr bwMode="auto">
          <a:xfrm>
            <a:off x="827088" y="842963"/>
            <a:ext cx="7416800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3.Do you have any special memories?  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memory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.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记忆；回忆</a:t>
            </a:r>
            <a:endParaRPr lang="en-US" altLang="zh-CN" sz="28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His memory is very good and he never makes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mistakes.   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charset="-122"/>
              </a:rPr>
              <a:t>他的记性非常好</a:t>
            </a:r>
            <a:r>
              <a:rPr lang="en-US" altLang="zh-CN" sz="2800" b="1" dirty="0">
                <a:solidFill>
                  <a:srgbClr val="000000"/>
                </a:solidFill>
                <a:latin typeface="宋体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</a:rPr>
              <a:t>从不出错。</a:t>
            </a:r>
            <a:endParaRPr lang="en-US" altLang="zh-CN" sz="2800" b="1" dirty="0">
              <a:solidFill>
                <a:srgbClr val="000000"/>
              </a:solidFill>
              <a:latin typeface="宋体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He was born with a very good / great memory.  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他生来记性好。</a:t>
            </a:r>
            <a:r>
              <a:rPr lang="en-US" altLang="zh-CN" sz="28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endParaRPr lang="en-US" altLang="zh-CN" sz="28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3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3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3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1"/>
          <p:cNvSpPr txBox="1">
            <a:spLocks noChangeArrowheads="1"/>
          </p:cNvSpPr>
          <p:nvPr/>
        </p:nvSpPr>
        <p:spPr bwMode="auto">
          <a:xfrm>
            <a:off x="900113" y="700088"/>
            <a:ext cx="7343775" cy="353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3200" b="1">
                <a:solidFill>
                  <a:srgbClr val="002060"/>
                </a:solidFill>
                <a:latin typeface="Times New Roman" pitchFamily="18" charset="0"/>
              </a:rPr>
              <a:t>memory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作“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记忆能力，记性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”解时是不可数名词；</a:t>
            </a:r>
            <a:endParaRPr lang="en-US" altLang="zh-CN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作“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记忆中的人或事物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”解时是可数名词。</a:t>
            </a:r>
            <a:endParaRPr lang="en-US" altLang="zh-CN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</a:rPr>
              <a:t>in memory of 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 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对</a:t>
            </a: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的纪念</a:t>
            </a:r>
            <a:endParaRPr lang="en-US" altLang="zh-CN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</a:rPr>
              <a:t>have a poor memory 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记性不好</a:t>
            </a:r>
            <a:endParaRPr lang="en-US" altLang="zh-CN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memorize   </a:t>
            </a:r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</a:rPr>
              <a:t>v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.  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记住；记录；记下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4"/>
          <p:cNvSpPr txBox="1">
            <a:spLocks noChangeArrowheads="1"/>
          </p:cNvSpPr>
          <p:nvPr/>
        </p:nvSpPr>
        <p:spPr bwMode="auto">
          <a:xfrm>
            <a:off x="684213" y="815975"/>
            <a:ext cx="7921625" cy="401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4.He gave really clear instructions during P. E. class. 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instruction 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作</a:t>
            </a:r>
            <a:r>
              <a:rPr lang="zh-CN" altLang="en-US" sz="28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可数名词，意为“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指示；命令</a:t>
            </a:r>
            <a:r>
              <a:rPr lang="zh-CN" altLang="en-US" sz="28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，多用复数形式，复数形式为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instructions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。</a:t>
            </a:r>
            <a:endParaRPr lang="en-US" altLang="zh-CN" sz="2800" b="1">
              <a:solidFill>
                <a:srgbClr val="00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常可接动词不定式或</a:t>
            </a: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that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从句作定语或同位语。也可作“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讲授，指导，教学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”解，是不可数名词，其后常与介词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in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搭配使用。</a:t>
            </a:r>
            <a:endParaRPr lang="en-US" altLang="zh-CN" sz="2800" b="1">
              <a:solidFill>
                <a:srgbClr val="00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1"/>
          <p:cNvSpPr txBox="1">
            <a:spLocks noChangeArrowheads="1"/>
          </p:cNvSpPr>
          <p:nvPr/>
        </p:nvSpPr>
        <p:spPr bwMode="auto">
          <a:xfrm>
            <a:off x="965200" y="915988"/>
            <a:ext cx="7278688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The instruction should be carried out without any reservation.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应当不折不扣地执行这个指示。</a:t>
            </a:r>
            <a:endParaRPr lang="en-US" altLang="zh-CN" sz="2800" b="1">
              <a:solidFill>
                <a:srgbClr val="000000"/>
              </a:solidFill>
              <a:latin typeface="宋体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They’ll radio for instruction.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他们要通过无线电去请示。</a:t>
            </a: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8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8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8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8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9"/>
          <p:cNvSpPr txBox="1">
            <a:spLocks noChangeArrowheads="1"/>
          </p:cNvSpPr>
          <p:nvPr/>
        </p:nvSpPr>
        <p:spPr bwMode="auto">
          <a:xfrm>
            <a:off x="684212" y="627534"/>
            <a:ext cx="7704137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  <a:tabLst>
                <a:tab pos="8890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5.I put in more effort and my exam scores doubled.</a:t>
            </a:r>
          </a:p>
          <a:p>
            <a:pPr>
              <a:lnSpc>
                <a:spcPct val="120000"/>
              </a:lnSpc>
              <a:buFont typeface="Arial" charset="0"/>
              <a:buNone/>
              <a:tabLst>
                <a:tab pos="88900" algn="l"/>
              </a:tabLst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double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</a:rPr>
              <a:t>v.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itchFamily="18" charset="0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加倍；是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的两倍</a:t>
            </a:r>
          </a:p>
          <a:p>
            <a:pPr>
              <a:lnSpc>
                <a:spcPct val="120000"/>
              </a:lnSpc>
              <a:buFont typeface="Arial" charset="0"/>
              <a:buNone/>
              <a:tabLst>
                <a:tab pos="88900" algn="l"/>
              </a:tabLst>
            </a:pPr>
            <a:r>
              <a:rPr lang="zh-CN" alt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adj.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两倍的；加倍的</a:t>
            </a:r>
          </a:p>
          <a:p>
            <a:pPr>
              <a:lnSpc>
                <a:spcPct val="120000"/>
              </a:lnSpc>
              <a:buFont typeface="Arial" charset="0"/>
              <a:buNone/>
              <a:tabLst>
                <a:tab pos="8890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They bought </a:t>
            </a:r>
            <a:r>
              <a:rPr lang="en-US" altLang="zh-CN" sz="2800" b="1" dirty="0">
                <a:latin typeface="Times New Roman" pitchFamily="18" charset="0"/>
              </a:rPr>
              <a:t>a double bed. </a:t>
            </a:r>
          </a:p>
          <a:p>
            <a:pPr>
              <a:lnSpc>
                <a:spcPct val="120000"/>
              </a:lnSpc>
              <a:buFont typeface="Arial" charset="0"/>
              <a:buNone/>
              <a:tabLst>
                <a:tab pos="88900" algn="l"/>
              </a:tabLst>
            </a:pPr>
            <a:r>
              <a:rPr lang="zh-CN" altLang="en-US" sz="2800" b="1" dirty="0">
                <a:latin typeface="Times New Roman" pitchFamily="18" charset="0"/>
              </a:rPr>
              <a:t>他们买了一张双人床。 </a:t>
            </a:r>
            <a:endParaRPr lang="en-US" altLang="zh-CN" sz="2800" b="1" dirty="0">
              <a:latin typeface="Times New Roman" pitchFamily="18" charset="0"/>
            </a:endParaRPr>
          </a:p>
          <a:p>
            <a:pPr>
              <a:lnSpc>
                <a:spcPct val="120000"/>
              </a:lnSpc>
              <a:buFont typeface="Arial" charset="0"/>
              <a:buNone/>
              <a:tabLst>
                <a:tab pos="88900" algn="l"/>
              </a:tabLst>
            </a:pPr>
            <a:r>
              <a:rPr lang="en-US" altLang="zh-CN" sz="2800" b="1" dirty="0">
                <a:latin typeface="Times New Roman" pitchFamily="18" charset="0"/>
              </a:rPr>
              <a:t>I think we can double our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marks in one year. </a:t>
            </a:r>
          </a:p>
          <a:p>
            <a:pPr>
              <a:lnSpc>
                <a:spcPct val="120000"/>
              </a:lnSpc>
              <a:buFont typeface="Arial" charset="0"/>
              <a:buNone/>
              <a:tabLst>
                <a:tab pos="88900" algn="l"/>
              </a:tabLst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我认为我们可以在一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年内把成绩翻一番。</a:t>
            </a:r>
            <a:endParaRPr lang="en-US" altLang="zh-CN" sz="28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1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1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1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1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1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1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1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11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11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11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11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2988" y="700088"/>
            <a:ext cx="7200900" cy="34686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 sz="27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double </a:t>
            </a:r>
            <a:r>
              <a:rPr lang="zh-CN" altLang="en-US" sz="27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相关短语</a:t>
            </a:r>
            <a:endParaRPr lang="en-US" altLang="zh-CN" sz="2700" b="1" dirty="0">
              <a:solidFill>
                <a:srgbClr val="7030A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double pay  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双倍工资</a:t>
            </a:r>
            <a:endParaRPr lang="en-US" altLang="zh-CN" sz="27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double room 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双人房间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single room 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单人房间</a:t>
            </a:r>
            <a:endParaRPr lang="en-US" altLang="zh-CN" sz="27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double star 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双星</a:t>
            </a:r>
            <a:endParaRPr lang="en-US" altLang="zh-CN" sz="27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double click 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双击；双击鼠标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</a:p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see double 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看成重影</a:t>
            </a:r>
            <a:endParaRPr lang="en-US" altLang="zh-CN" sz="27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32138" y="661988"/>
            <a:ext cx="3260725" cy="728662"/>
          </a:xfrm>
          <a:prstGeom prst="rect">
            <a:avLst/>
          </a:prstGeom>
          <a:noFill/>
        </p:spPr>
        <p:txBody>
          <a:bodyPr lIns="51435" tIns="25717" rIns="51435" bIns="25717">
            <a:spAutoFit/>
          </a:bodyPr>
          <a:lstStyle/>
          <a:p>
            <a:pPr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Exercises</a:t>
            </a:r>
          </a:p>
        </p:txBody>
      </p:sp>
      <p:sp>
        <p:nvSpPr>
          <p:cNvPr id="79874" name="文本框 2"/>
          <p:cNvSpPr txBox="1">
            <a:spLocks noChangeArrowheads="1"/>
          </p:cNvSpPr>
          <p:nvPr/>
        </p:nvSpPr>
        <p:spPr bwMode="auto">
          <a:xfrm>
            <a:off x="1071563" y="1390650"/>
            <a:ext cx="7316787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Ⅰ.</a:t>
            </a:r>
            <a:r>
              <a:rPr lang="zh-CN" altLang="en-US" sz="28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根据汉语提示完成单词。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1. The students are doing a school ________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(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调查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) about their eating habits. 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2. The workers are making the products 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carefully to meet the _________ (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标准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)   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of the company.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 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380163" y="2066925"/>
            <a:ext cx="1536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survey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719638" y="3703638"/>
            <a:ext cx="2444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standard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822325" y="962025"/>
            <a:ext cx="7205663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3. His father was so angry that he broke the    __________ (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键盘</a:t>
            </a: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) of his computer. 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4. This page has the clear ___________ (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说明</a:t>
            </a: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)           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of this kind of medicine. 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5. The man did the same job as us but was 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paid _______ (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双倍的</a:t>
            </a: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). 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00113" y="1616075"/>
            <a:ext cx="1641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keyboard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833938" y="2120900"/>
            <a:ext cx="18621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instruction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79613" y="3848100"/>
            <a:ext cx="1223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double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文本框 2"/>
          <p:cNvSpPr txBox="1">
            <a:spLocks noChangeArrowheads="1"/>
          </p:cNvSpPr>
          <p:nvPr/>
        </p:nvSpPr>
        <p:spPr bwMode="auto">
          <a:xfrm>
            <a:off x="806450" y="752475"/>
            <a:ext cx="7437438" cy="408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zh-CN" sz="28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8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单项选择。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</a:rPr>
              <a:t>1. I remember ________ all of you in Grade 8.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</a:rPr>
              <a:t>        A. meet          B. meeting      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</a:rPr>
              <a:t>       C. met      	D. meets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</a:rPr>
              <a:t>2. Let’s go to the hospital to _____ this Sunday .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</a:rPr>
              <a:t>      A. be a survey      	  B. do a survey   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</a:rPr>
              <a:t>      C. meet a survey         D. play a survey </a:t>
            </a:r>
          </a:p>
          <a:p>
            <a:endParaRPr lang="zh-CN" altLang="en-US" sz="240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621088" y="1169988"/>
            <a:ext cx="663575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365750" y="2793206"/>
            <a:ext cx="574675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2"/>
          <p:cNvSpPr txBox="1">
            <a:spLocks noChangeArrowheads="1"/>
          </p:cNvSpPr>
          <p:nvPr/>
        </p:nvSpPr>
        <p:spPr bwMode="auto">
          <a:xfrm>
            <a:off x="373063" y="719138"/>
            <a:ext cx="7704137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itchFamily="18" charset="0"/>
              </a:rPr>
              <a:t>3. I know that Ms. Li was always patient _____ 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itchFamily="18" charset="0"/>
              </a:rPr>
              <a:t>    us in the math class.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itchFamily="18" charset="0"/>
              </a:rPr>
              <a:t>       A. in	   B. on       C. at	       D. with 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itchFamily="18" charset="0"/>
              </a:rPr>
              <a:t>4. —Shall we ________ each of them a card and 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itchFamily="18" charset="0"/>
              </a:rPr>
              <a:t>        gift to say thank you? 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itchFamily="18" charset="0"/>
              </a:rPr>
              <a:t>    —Good idea.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itchFamily="18" charset="0"/>
              </a:rPr>
              <a:t>     A. get   	   B. to get         C. getting        D. got</a:t>
            </a:r>
          </a:p>
        </p:txBody>
      </p:sp>
      <p:sp>
        <p:nvSpPr>
          <p:cNvPr id="54280" name="文本框 3"/>
          <p:cNvSpPr txBox="1">
            <a:spLocks noChangeArrowheads="1"/>
          </p:cNvSpPr>
          <p:nvPr/>
        </p:nvSpPr>
        <p:spPr bwMode="auto">
          <a:xfrm>
            <a:off x="6938963" y="771525"/>
            <a:ext cx="657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54281" name="文本框 4"/>
          <p:cNvSpPr txBox="1">
            <a:spLocks noChangeArrowheads="1"/>
          </p:cNvSpPr>
          <p:nvPr/>
        </p:nvSpPr>
        <p:spPr bwMode="auto">
          <a:xfrm>
            <a:off x="3136900" y="2427288"/>
            <a:ext cx="538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0" grpId="0"/>
      <p:bldP spid="542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5" descr="xiaohuoban2_00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076325"/>
            <a:ext cx="221297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5"/>
          <p:cNvSpPr>
            <a:spLocks noChangeArrowheads="1"/>
          </p:cNvSpPr>
          <p:nvPr/>
        </p:nvSpPr>
        <p:spPr bwMode="auto">
          <a:xfrm>
            <a:off x="971550" y="3636963"/>
            <a:ext cx="3500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spcBef>
                <a:spcPct val="3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  <a:sym typeface="Arial Unicode MS"/>
              </a:rPr>
              <a:t>morning reading</a:t>
            </a:r>
          </a:p>
        </p:txBody>
      </p:sp>
      <p:sp>
        <p:nvSpPr>
          <p:cNvPr id="5" name="Text Box 5"/>
          <p:cNvSpPr>
            <a:spLocks noChangeArrowheads="1"/>
          </p:cNvSpPr>
          <p:nvPr/>
        </p:nvSpPr>
        <p:spPr bwMode="auto">
          <a:xfrm>
            <a:off x="4859338" y="3438525"/>
            <a:ext cx="36544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  <a:sym typeface="Arial Unicode MS"/>
              </a:rPr>
              <a:t>a friend helping </a:t>
            </a:r>
          </a:p>
          <a:p>
            <a:pPr marL="514350" indent="-514350"/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  <a:sym typeface="Arial Unicode MS"/>
              </a:rPr>
              <a:t>me with a problem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46084" name="AutoShape 9" descr="http://img1.imgtn.bdimg.com/it/u=122241906,3724197091&amp;fm=23&amp;gp=0.jpg"/>
          <p:cNvSpPr>
            <a:spLocks noChangeAspect="1" noChangeArrowheads="1"/>
          </p:cNvSpPr>
          <p:nvPr/>
        </p:nvSpPr>
        <p:spPr bwMode="auto">
          <a:xfrm>
            <a:off x="2087563" y="561975"/>
            <a:ext cx="171450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800"/>
          </a:p>
        </p:txBody>
      </p:sp>
      <p:pic>
        <p:nvPicPr>
          <p:cNvPr id="46085" name="Picture 10" descr="C:\Documents and Settings\zhengli\桌面\QQ截图201410171012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4288" y="987425"/>
            <a:ext cx="2286000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Box 3"/>
          <p:cNvSpPr txBox="1">
            <a:spLocks noChangeArrowheads="1"/>
          </p:cNvSpPr>
          <p:nvPr/>
        </p:nvSpPr>
        <p:spPr bwMode="auto">
          <a:xfrm>
            <a:off x="627063" y="484188"/>
            <a:ext cx="24384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中考链接</a:t>
            </a:r>
          </a:p>
        </p:txBody>
      </p:sp>
      <p:sp>
        <p:nvSpPr>
          <p:cNvPr id="4" name="矩形 3"/>
          <p:cNvSpPr/>
          <p:nvPr/>
        </p:nvSpPr>
        <p:spPr>
          <a:xfrm>
            <a:off x="1079500" y="1003300"/>
            <a:ext cx="7272338" cy="27924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My English teacher is a _______ lady and 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she often corrects my pronunciation again 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and again.</a:t>
            </a:r>
            <a:endParaRPr lang="zh-CN" altLang="zh-CN" sz="27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514350" indent="-514350">
              <a:lnSpc>
                <a:spcPct val="130000"/>
              </a:lnSpc>
              <a:buFontTx/>
              <a:buAutoNum type="alphaUcPeriod"/>
              <a:defRPr/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patient                             B. creative         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C. modest                               D. curious</a:t>
            </a:r>
            <a:endParaRPr lang="zh-CN" altLang="zh-CN" sz="27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700338" y="4011613"/>
            <a:ext cx="3773487" cy="64770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句意为“我的英语老师是位很有耐心的女士，她经常一次次纠正我的发音。”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7" name=" 2050"/>
          <p:cNvSpPr>
            <a:spLocks/>
          </p:cNvSpPr>
          <p:nvPr/>
        </p:nvSpPr>
        <p:spPr bwMode="auto">
          <a:xfrm>
            <a:off x="900113" y="2686050"/>
            <a:ext cx="1176337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圆角矩形标注 8"/>
          <p:cNvSpPr/>
          <p:nvPr/>
        </p:nvSpPr>
        <p:spPr>
          <a:xfrm>
            <a:off x="2916238" y="2760663"/>
            <a:ext cx="1079500" cy="433387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有耐心的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6804025" y="2697163"/>
            <a:ext cx="1368425" cy="433387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有创造力的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2916238" y="3327400"/>
            <a:ext cx="1079500" cy="433388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诚实的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6948488" y="3249613"/>
            <a:ext cx="1079500" cy="433387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kern="0" dirty="0">
                <a:solidFill>
                  <a:schemeClr val="accent6">
                    <a:lumMod val="50000"/>
                  </a:schemeClr>
                </a:solidFill>
                <a:latin typeface="Calibri"/>
                <a:ea typeface="黑体" pitchFamily="49" charset="-122"/>
                <a:cs typeface="Times New Roman" pitchFamily="18" charset="0"/>
              </a:rPr>
              <a:t>好奇的</a:t>
            </a:r>
            <a:endParaRPr lang="en-US" altLang="zh-CN" sz="1600" kern="0" dirty="0">
              <a:solidFill>
                <a:schemeClr val="accent6">
                  <a:lumMod val="50000"/>
                </a:schemeClr>
              </a:solidFill>
              <a:latin typeface="Calibri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文本框 2"/>
          <p:cNvSpPr txBox="1">
            <a:spLocks noChangeArrowheads="1"/>
          </p:cNvSpPr>
          <p:nvPr/>
        </p:nvSpPr>
        <p:spPr bwMode="auto">
          <a:xfrm>
            <a:off x="1139825" y="1779588"/>
            <a:ext cx="6953250" cy="1959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Remember the new words of 1a-2d.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Finish off the exercises.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Preview the new words of 3a-3c.</a:t>
            </a:r>
            <a:endParaRPr lang="en-US" altLang="zh-CN" sz="2400" b="1" dirty="0">
              <a:latin typeface="Comic Sans MS" pitchFamily="66" charset="0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3111500" y="763588"/>
            <a:ext cx="3260725" cy="728662"/>
          </a:xfrm>
          <a:prstGeom prst="rect">
            <a:avLst/>
          </a:prstGeom>
          <a:noFill/>
        </p:spPr>
        <p:txBody>
          <a:bodyPr lIns="51435" tIns="25717" rIns="51435" bIns="25717">
            <a:spAutoFit/>
          </a:bodyPr>
          <a:lstStyle/>
          <a:p>
            <a:pPr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Homework</a:t>
            </a:r>
          </a:p>
        </p:txBody>
      </p:sp>
    </p:spTree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>
              <a:buFont typeface="Arial" charset="0"/>
              <a:buNone/>
            </a:pPr>
            <a:r>
              <a:rPr lang="zh-CN" altLang="en-US" sz="6600" b="1" noProof="1">
                <a:solidFill>
                  <a:srgbClr val="FF6600"/>
                </a:solidFill>
                <a:latin typeface="宋体" charset="-122"/>
              </a:rPr>
              <a:t>七彩课堂  伴你成长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5" descr="xiaohuoban2_0037"/>
          <p:cNvPicPr>
            <a:picLocks noChangeAspect="1" noChangeArrowheads="1"/>
          </p:cNvPicPr>
          <p:nvPr/>
        </p:nvPicPr>
        <p:blipFill>
          <a:blip r:embed="rId2"/>
          <a:srcRect t="3488"/>
          <a:stretch>
            <a:fillRect/>
          </a:stretch>
        </p:blipFill>
        <p:spPr bwMode="auto">
          <a:xfrm>
            <a:off x="911225" y="965200"/>
            <a:ext cx="3198813" cy="20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68313" y="3211513"/>
            <a:ext cx="4057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  <a:sym typeface="Arial Unicode MS"/>
              </a:rPr>
              <a:t>dancing with partners</a:t>
            </a:r>
          </a:p>
        </p:txBody>
      </p:sp>
      <p:pic>
        <p:nvPicPr>
          <p:cNvPr id="47107" name="Picture 7" descr="xiaohuoban2_00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4438" y="1344613"/>
            <a:ext cx="3076575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214938" y="3643313"/>
            <a:ext cx="28273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  <a:sym typeface="Arial Unicode MS"/>
              </a:rPr>
              <a:t>having a picnic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74755"/>
          <p:cNvSpPr txBox="1">
            <a:spLocks noChangeArrowheads="1"/>
          </p:cNvSpPr>
          <p:nvPr/>
        </p:nvSpPr>
        <p:spPr bwMode="auto">
          <a:xfrm>
            <a:off x="1476375" y="585788"/>
            <a:ext cx="6696075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700" b="1" dirty="0">
                <a:solidFill>
                  <a:srgbClr val="0000FF"/>
                </a:solidFill>
              </a:rPr>
              <a:t>Check (√) the things you remember doing at junior high school. Add more to the list.</a:t>
            </a:r>
          </a:p>
        </p:txBody>
      </p:sp>
      <p:sp>
        <p:nvSpPr>
          <p:cNvPr id="74757" name="文本框 74756"/>
          <p:cNvSpPr txBox="1">
            <a:spLocks noChangeArrowheads="1"/>
          </p:cNvSpPr>
          <p:nvPr/>
        </p:nvSpPr>
        <p:spPr bwMode="auto">
          <a:xfrm>
            <a:off x="755650" y="1851025"/>
            <a:ext cx="4325938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700" b="1" dirty="0">
                <a:latin typeface="Times New Roman" pitchFamily="18" charset="0"/>
                <a:ea typeface="微软雅黑" pitchFamily="34" charset="-122"/>
              </a:rPr>
              <a:t>At junior high school,</a:t>
            </a:r>
          </a:p>
          <a:p>
            <a:r>
              <a:rPr lang="zh-CN" altLang="en-US" sz="2700" b="1" dirty="0">
                <a:latin typeface="Times New Roman" pitchFamily="18" charset="0"/>
                <a:ea typeface="微软雅黑" pitchFamily="34" charset="-122"/>
              </a:rPr>
              <a:t>I remember:</a:t>
            </a:r>
          </a:p>
          <a:p>
            <a:r>
              <a:rPr lang="zh-CN" altLang="en-US" sz="2700" b="1" dirty="0">
                <a:latin typeface="Times New Roman" pitchFamily="18" charset="0"/>
                <a:ea typeface="微软雅黑" pitchFamily="34" charset="-122"/>
              </a:rPr>
              <a:t>____winning a prize</a:t>
            </a:r>
          </a:p>
          <a:p>
            <a:r>
              <a:rPr lang="zh-CN" altLang="en-US" sz="2700" b="1" dirty="0">
                <a:latin typeface="Times New Roman" pitchFamily="18" charset="0"/>
                <a:ea typeface="微软雅黑" pitchFamily="34" charset="-122"/>
              </a:rPr>
              <a:t>____being a volunteer</a:t>
            </a:r>
          </a:p>
          <a:p>
            <a:r>
              <a:rPr lang="zh-CN" altLang="en-US" sz="2700" b="1" dirty="0">
                <a:latin typeface="Times New Roman" pitchFamily="18" charset="0"/>
                <a:ea typeface="微软雅黑" pitchFamily="34" charset="-122"/>
              </a:rPr>
              <a:t>____doing a school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survey</a:t>
            </a:r>
          </a:p>
          <a:p>
            <a:r>
              <a:rPr lang="zh-CN" altLang="en-US" sz="2700" b="1" dirty="0">
                <a:latin typeface="Times New Roman" pitchFamily="18" charset="0"/>
                <a:ea typeface="微软雅黑" pitchFamily="34" charset="-122"/>
              </a:rPr>
              <a:t>____a friend helping me   </a:t>
            </a:r>
          </a:p>
          <a:p>
            <a:r>
              <a:rPr lang="zh-CN" altLang="en-US" sz="2700" b="1" dirty="0">
                <a:latin typeface="Times New Roman" pitchFamily="18" charset="0"/>
                <a:ea typeface="微软雅黑" pitchFamily="34" charset="-122"/>
              </a:rPr>
              <a:t>        with a problem</a:t>
            </a:r>
          </a:p>
        </p:txBody>
      </p:sp>
      <p:sp>
        <p:nvSpPr>
          <p:cNvPr id="48132" name="单圆角矩形 1"/>
          <p:cNvSpPr>
            <a:spLocks noChangeArrowheads="1"/>
          </p:cNvSpPr>
          <p:nvPr/>
        </p:nvSpPr>
        <p:spPr bwMode="auto">
          <a:xfrm>
            <a:off x="847725" y="723900"/>
            <a:ext cx="552450" cy="479425"/>
          </a:xfrm>
          <a:custGeom>
            <a:avLst/>
            <a:gdLst>
              <a:gd name="T0" fmla="*/ 276225 w 552450"/>
              <a:gd name="T1" fmla="*/ 0 h 479425"/>
              <a:gd name="T2" fmla="*/ 0 w 552450"/>
              <a:gd name="T3" fmla="*/ 239712 h 479425"/>
              <a:gd name="T4" fmla="*/ 276225 w 552450"/>
              <a:gd name="T5" fmla="*/ 479425 h 479425"/>
              <a:gd name="T6" fmla="*/ 552450 w 552450"/>
              <a:gd name="T7" fmla="*/ 239712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charset="0"/>
              <a:buNone/>
            </a:pPr>
            <a:r>
              <a:rPr lang="en-US" altLang="zh-CN" sz="3000" b="1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</a:rPr>
              <a:t>1a  </a:t>
            </a:r>
            <a:r>
              <a:rPr lang="en-US" altLang="zh-CN" sz="2800" b="1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</a:rPr>
              <a:t>  </a:t>
            </a:r>
            <a:endParaRPr lang="zh-CN" altLang="en-US" sz="2800" b="1">
              <a:solidFill>
                <a:srgbClr val="FFFFFF"/>
              </a:solidFill>
              <a:latin typeface="Times New Roman" pitchFamily="18" charset="0"/>
              <a:ea typeface="微软雅黑" pitchFamily="34" charset="-122"/>
            </a:endParaRPr>
          </a:p>
        </p:txBody>
      </p:sp>
      <p:pic>
        <p:nvPicPr>
          <p:cNvPr id="48133" name="Picture 2" descr="G:\resource\U14\jpg\A_1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1773238"/>
            <a:ext cx="356235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8" name="矩形标注 74757"/>
          <p:cNvSpPr>
            <a:spLocks noChangeArrowheads="1"/>
          </p:cNvSpPr>
          <p:nvPr/>
        </p:nvSpPr>
        <p:spPr bwMode="auto">
          <a:xfrm>
            <a:off x="4211957" y="3291830"/>
            <a:ext cx="1002579" cy="330050"/>
          </a:xfrm>
          <a:prstGeom prst="wedgeRectCallout">
            <a:avLst>
              <a:gd name="adj1" fmla="val 1780"/>
              <a:gd name="adj2" fmla="val 77519"/>
            </a:avLst>
          </a:prstGeom>
          <a:solidFill>
            <a:schemeClr val="accent5">
              <a:lumMod val="75000"/>
            </a:schemeClr>
          </a:solidFill>
          <a:ln w="9525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000" i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n.</a:t>
            </a:r>
            <a:r>
              <a:rPr lang="zh-CN" altLang="en-US" sz="200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调查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/>
      <p:bldP spid="7475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9" name="表格 75778"/>
          <p:cNvGraphicFramePr/>
          <p:nvPr>
            <p:extLst>
              <p:ext uri="{D42A27DB-BD31-4B8C-83A1-F6EECF244321}">
                <p14:modId xmlns:p14="http://schemas.microsoft.com/office/powerpoint/2010/main" val="2463945124"/>
              </p:ext>
            </p:extLst>
          </p:nvPr>
        </p:nvGraphicFramePr>
        <p:xfrm>
          <a:off x="827088" y="1641475"/>
          <a:ext cx="7344816" cy="3038956"/>
        </p:xfrm>
        <a:graphic>
          <a:graphicData uri="http://schemas.openxmlformats.org/drawingml/2006/table">
            <a:tbl>
              <a:tblPr/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85196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____Mary</a:t>
                      </a:r>
                    </a:p>
                  </a:txBody>
                  <a:tcPr marL="51435" marR="51435" marT="25728" marB="25728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a. 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did homework carefully to meet the 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 baseline="0" dirty="0">
                          <a:solidFill>
                            <a:srgbClr val="FF33CC"/>
                          </a:solidFill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standard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s of a strict teacher</a:t>
                      </a:r>
                    </a:p>
                  </a:txBody>
                  <a:tcPr marL="51435" marR="51435" marT="25728" marB="25728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1143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____Frank</a:t>
                      </a:r>
                    </a:p>
                  </a:txBody>
                  <a:tcPr marL="51435" marR="51435" marT="25728" marB="25728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b. remembers losing a schoolbag</a:t>
                      </a:r>
                    </a:p>
                  </a:txBody>
                  <a:tcPr marL="51435" marR="51435" marT="25728" marB="25728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6489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____Sarah</a:t>
                      </a:r>
                    </a:p>
                  </a:txBody>
                  <a:tcPr marL="51435" marR="51435" marT="25728" marB="25728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c. remembers meeting this group of friends</a:t>
                      </a:r>
                    </a:p>
                  </a:txBody>
                  <a:tcPr marL="51435" marR="51435" marT="25728" marB="25728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6489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____Peter</a:t>
                      </a:r>
                    </a:p>
                  </a:txBody>
                  <a:tcPr marL="51435" marR="51435" marT="25728" marB="25728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d. has enjoyed every year of junior high 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2400" b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school</a:t>
                      </a:r>
                    </a:p>
                  </a:txBody>
                  <a:tcPr marL="51435" marR="51435" marT="25728" marB="25728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5810" name="文本框 75809"/>
          <p:cNvSpPr txBox="1">
            <a:spLocks noChangeArrowheads="1"/>
          </p:cNvSpPr>
          <p:nvPr/>
        </p:nvSpPr>
        <p:spPr bwMode="auto">
          <a:xfrm>
            <a:off x="984250" y="1851025"/>
            <a:ext cx="3476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+mn-ea"/>
              </a:rPr>
              <a:t>b</a:t>
            </a:r>
          </a:p>
        </p:txBody>
      </p:sp>
      <p:sp>
        <p:nvSpPr>
          <p:cNvPr id="75811" name="文本框 75810"/>
          <p:cNvSpPr txBox="1">
            <a:spLocks noChangeArrowheads="1"/>
          </p:cNvSpPr>
          <p:nvPr/>
        </p:nvSpPr>
        <p:spPr bwMode="auto">
          <a:xfrm>
            <a:off x="1035050" y="3992563"/>
            <a:ext cx="2841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+mn-ea"/>
              </a:rPr>
              <a:t>a</a:t>
            </a:r>
          </a:p>
        </p:txBody>
      </p:sp>
      <p:sp>
        <p:nvSpPr>
          <p:cNvPr id="75812" name="文本框 75811"/>
          <p:cNvSpPr txBox="1">
            <a:spLocks noChangeArrowheads="1"/>
          </p:cNvSpPr>
          <p:nvPr/>
        </p:nvSpPr>
        <p:spPr bwMode="auto">
          <a:xfrm>
            <a:off x="995363" y="2571750"/>
            <a:ext cx="32385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Comic Sans MS" panose="030F0702030302020204" pitchFamily="66" charset="0"/>
                <a:ea typeface="+mn-ea"/>
              </a:rPr>
              <a:t>d</a:t>
            </a:r>
          </a:p>
        </p:txBody>
      </p:sp>
      <p:sp>
        <p:nvSpPr>
          <p:cNvPr id="75813" name="文本框 75812"/>
          <p:cNvSpPr txBox="1">
            <a:spLocks noChangeArrowheads="1"/>
          </p:cNvSpPr>
          <p:nvPr/>
        </p:nvSpPr>
        <p:spPr bwMode="auto">
          <a:xfrm>
            <a:off x="1016000" y="3200400"/>
            <a:ext cx="2841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+mn-ea"/>
              </a:rPr>
              <a:t>c</a:t>
            </a:r>
          </a:p>
        </p:txBody>
      </p:sp>
      <p:sp>
        <p:nvSpPr>
          <p:cNvPr id="49174" name="文本框 75813"/>
          <p:cNvSpPr txBox="1">
            <a:spLocks noChangeArrowheads="1"/>
          </p:cNvSpPr>
          <p:nvPr/>
        </p:nvSpPr>
        <p:spPr bwMode="auto">
          <a:xfrm>
            <a:off x="1403648" y="686594"/>
            <a:ext cx="60674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700" b="1" dirty="0">
                <a:solidFill>
                  <a:srgbClr val="0000FF"/>
                </a:solidFill>
              </a:rPr>
              <a:t>Listen and match the memory with the person.</a:t>
            </a:r>
          </a:p>
        </p:txBody>
      </p:sp>
      <p:sp>
        <p:nvSpPr>
          <p:cNvPr id="75816" name="矩形标注 75815"/>
          <p:cNvSpPr>
            <a:spLocks noChangeArrowheads="1"/>
          </p:cNvSpPr>
          <p:nvPr/>
        </p:nvSpPr>
        <p:spPr bwMode="auto">
          <a:xfrm>
            <a:off x="6876256" y="2181673"/>
            <a:ext cx="1757684" cy="390077"/>
          </a:xfrm>
          <a:prstGeom prst="wedgeRectCallout">
            <a:avLst>
              <a:gd name="adj1" fmla="val -68803"/>
              <a:gd name="adj2" fmla="val -6542"/>
            </a:avLst>
          </a:prstGeom>
          <a:solidFill>
            <a:schemeClr val="accent5">
              <a:lumMod val="75000"/>
            </a:schemeClr>
          </a:solidFill>
          <a:ln w="9525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000" i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n.</a:t>
            </a:r>
            <a:r>
              <a:rPr lang="zh-CN" altLang="en-US" sz="200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标准；水平</a:t>
            </a:r>
          </a:p>
        </p:txBody>
      </p:sp>
      <p:sp>
        <p:nvSpPr>
          <p:cNvPr id="49176" name="单圆角矩形 8"/>
          <p:cNvSpPr>
            <a:spLocks noChangeArrowheads="1"/>
          </p:cNvSpPr>
          <p:nvPr/>
        </p:nvSpPr>
        <p:spPr bwMode="auto">
          <a:xfrm>
            <a:off x="779463" y="868363"/>
            <a:ext cx="552450" cy="479425"/>
          </a:xfrm>
          <a:custGeom>
            <a:avLst/>
            <a:gdLst>
              <a:gd name="T0" fmla="*/ 276225 w 552450"/>
              <a:gd name="T1" fmla="*/ 0 h 479425"/>
              <a:gd name="T2" fmla="*/ 0 w 552450"/>
              <a:gd name="T3" fmla="*/ 239712 h 479425"/>
              <a:gd name="T4" fmla="*/ 276225 w 552450"/>
              <a:gd name="T5" fmla="*/ 479425 h 479425"/>
              <a:gd name="T6" fmla="*/ 552450 w 552450"/>
              <a:gd name="T7" fmla="*/ 239712 h 479425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552450"/>
              <a:gd name="T13" fmla="*/ 0 h 479425"/>
              <a:gd name="T14" fmla="*/ 552450 w 552450"/>
              <a:gd name="T15" fmla="*/ 479425 h 4794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2450" h="479425">
                <a:moveTo>
                  <a:pt x="0" y="0"/>
                </a:moveTo>
                <a:lnTo>
                  <a:pt x="472544" y="0"/>
                </a:lnTo>
                <a:cubicBezTo>
                  <a:pt x="516674" y="0"/>
                  <a:pt x="552449" y="35775"/>
                  <a:pt x="552449" y="79905"/>
                </a:cubicBezTo>
                <a:lnTo>
                  <a:pt x="552450" y="479425"/>
                </a:lnTo>
                <a:lnTo>
                  <a:pt x="0" y="479425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</a:rPr>
              <a:t>1b    </a:t>
            </a:r>
            <a:endParaRPr lang="zh-CN" altLang="en-US" sz="2800" b="1">
              <a:solidFill>
                <a:srgbClr val="FFFFFF"/>
              </a:solidFill>
              <a:latin typeface="Times New Roman" pitchFamily="18" charset="0"/>
              <a:ea typeface="微软雅黑" pitchFamily="34" charset="-122"/>
            </a:endParaRPr>
          </a:p>
        </p:txBody>
      </p:sp>
      <p:pic>
        <p:nvPicPr>
          <p:cNvPr id="2" name="U14A1b">
            <a:hlinkClick r:id="" action="ppaction://media"/>
            <a:extLst>
              <a:ext uri="{FF2B5EF4-FFF2-40B4-BE49-F238E27FC236}">
                <a16:creationId xmlns:a16="http://schemas.microsoft.com/office/drawing/2014/main" id="{E97FDE2C-AF7F-9CE6-CC3F-896FF40A5A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90408" y="7861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5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5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5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5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5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535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5810" grpId="0" bldLvl="0"/>
      <p:bldP spid="75811" grpId="0" bldLvl="0"/>
      <p:bldP spid="75812" grpId="0" bldLvl="0"/>
      <p:bldP spid="75813" grpId="0" bldLvl="0"/>
      <p:bldP spid="758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2"/>
          <p:cNvSpPr>
            <a:spLocks noChangeArrowheads="1"/>
          </p:cNvSpPr>
          <p:nvPr/>
        </p:nvSpPr>
        <p:spPr bwMode="auto">
          <a:xfrm>
            <a:off x="1042988" y="890588"/>
            <a:ext cx="6107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sym typeface="Arial Unicode MS"/>
              </a:rPr>
              <a:t>Listen again and answer the questions.</a:t>
            </a:r>
          </a:p>
        </p:txBody>
      </p:sp>
      <p:sp>
        <p:nvSpPr>
          <p:cNvPr id="50178" name="矩形 3"/>
          <p:cNvSpPr>
            <a:spLocks noChangeArrowheads="1"/>
          </p:cNvSpPr>
          <p:nvPr/>
        </p:nvSpPr>
        <p:spPr bwMode="auto">
          <a:xfrm>
            <a:off x="1027113" y="3219450"/>
            <a:ext cx="65690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Arial Unicode MS"/>
              </a:rPr>
              <a:t>2. What kind of person is Mr. Brown? </a:t>
            </a:r>
          </a:p>
        </p:txBody>
      </p:sp>
      <p:sp>
        <p:nvSpPr>
          <p:cNvPr id="50179" name="矩形 4"/>
          <p:cNvSpPr>
            <a:spLocks noChangeArrowheads="1"/>
          </p:cNvSpPr>
          <p:nvPr/>
        </p:nvSpPr>
        <p:spPr bwMode="auto">
          <a:xfrm>
            <a:off x="971550" y="1616075"/>
            <a:ext cx="6756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sym typeface="Arial Unicode MS"/>
              </a:rPr>
              <a:t>1. Who lost a schoolbag and who found it?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03350" y="3867150"/>
            <a:ext cx="48085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sym typeface="宋体" charset="-122"/>
              </a:rPr>
              <a:t>He is a very strict teacher.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03350" y="2336800"/>
            <a:ext cx="72009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sym typeface="宋体" charset="-122"/>
              </a:rPr>
              <a:t>Mary lost the schoolbag and Peter found it.</a:t>
            </a:r>
          </a:p>
        </p:txBody>
      </p:sp>
      <p:pic>
        <p:nvPicPr>
          <p:cNvPr id="2" name="U14A1b">
            <a:hlinkClick r:id="" action="ppaction://media"/>
            <a:extLst>
              <a:ext uri="{FF2B5EF4-FFF2-40B4-BE49-F238E27FC236}">
                <a16:creationId xmlns:a16="http://schemas.microsoft.com/office/drawing/2014/main" id="{5DE48FE7-323A-CA2B-D84B-64C939E7F4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50100" y="1019969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35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3"/>
          <p:cNvSpPr txBox="1">
            <a:spLocks noChangeArrowheads="1"/>
          </p:cNvSpPr>
          <p:nvPr/>
        </p:nvSpPr>
        <p:spPr bwMode="auto">
          <a:xfrm>
            <a:off x="900113" y="1347788"/>
            <a:ext cx="7488237" cy="319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23850">
              <a:lnSpc>
                <a:spcPct val="120000"/>
              </a:lnSpc>
              <a:buFontTx/>
              <a:buAutoNum type="arabicPeriod"/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Have you enjoyed every year of junior high school?</a:t>
            </a:r>
          </a:p>
          <a:p>
            <a:pPr marL="342900" indent="-323850"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2.Have you learned to play the keyboard in music class?</a:t>
            </a:r>
          </a:p>
          <a:p>
            <a:pPr marL="342900" indent="-323850"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Comic Sans MS" pitchFamily="66" charset="0"/>
              </a:rPr>
              <a:t>3.What have you done at junior high school?</a:t>
            </a:r>
          </a:p>
        </p:txBody>
      </p:sp>
      <p:sp>
        <p:nvSpPr>
          <p:cNvPr id="4" name="矩形 87043"/>
          <p:cNvSpPr>
            <a:spLocks noTextEdit="1"/>
          </p:cNvSpPr>
          <p:nvPr/>
        </p:nvSpPr>
        <p:spPr>
          <a:xfrm>
            <a:off x="571605" y="672469"/>
            <a:ext cx="2920275" cy="603137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386080" indent="-38608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200" b="1" noProof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Discussion</a:t>
            </a:r>
            <a:endParaRPr lang="zh-CN" altLang="en-US" sz="3200" b="1" noProof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3"/>
</p:tagLst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</TotalTime>
  <Words>2072</Words>
  <Application>Microsoft Office PowerPoint</Application>
  <PresentationFormat>全屏显示(16:9)</PresentationFormat>
  <Paragraphs>290</Paragraphs>
  <Slides>42</Slides>
  <Notes>1</Notes>
  <HiddenSlides>0</HiddenSlides>
  <MMClips>7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42</vt:i4>
      </vt:variant>
    </vt:vector>
  </HeadingPairs>
  <TitlesOfParts>
    <vt:vector size="57" baseType="lpstr">
      <vt:lpstr>Al Bayan</vt:lpstr>
      <vt:lpstr>黑体</vt:lpstr>
      <vt:lpstr>宋体</vt:lpstr>
      <vt:lpstr>微软雅黑</vt:lpstr>
      <vt:lpstr>Arial</vt:lpstr>
      <vt:lpstr>Arial Black</vt:lpstr>
      <vt:lpstr>Calibri</vt:lpstr>
      <vt:lpstr>Calibri Light</vt:lpstr>
      <vt:lpstr>Comic Sans MS</vt:lpstr>
      <vt:lpstr>Impact</vt:lpstr>
      <vt:lpstr>Times New Roman</vt:lpstr>
      <vt:lpstr>Wingdings</vt:lpstr>
      <vt:lpstr>3_自定义设计方案</vt:lpstr>
      <vt:lpstr>Office 主题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tian</dc:creator>
  <cp:lastModifiedBy>ma xiaojie</cp:lastModifiedBy>
  <cp:revision>69</cp:revision>
  <dcterms:created xsi:type="dcterms:W3CDTF">2019-06-20T03:03:00Z</dcterms:created>
  <dcterms:modified xsi:type="dcterms:W3CDTF">2022-10-28T06:41:00Z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2052-11.1.0.8863</vt:lpwstr>
  </property>
</Properties>
</file>