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  <p:sldMasterId id="2147483675" r:id="rId3"/>
  </p:sldMasterIdLst>
  <p:notesMasterIdLst>
    <p:notesMasterId r:id="rId48"/>
  </p:notesMasterIdLst>
  <p:sldIdLst>
    <p:sldId id="412" r:id="rId4"/>
    <p:sldId id="294" r:id="rId5"/>
    <p:sldId id="275" r:id="rId6"/>
    <p:sldId id="276" r:id="rId7"/>
    <p:sldId id="414" r:id="rId8"/>
    <p:sldId id="415" r:id="rId9"/>
    <p:sldId id="416" r:id="rId10"/>
    <p:sldId id="299" r:id="rId11"/>
    <p:sldId id="300" r:id="rId12"/>
    <p:sldId id="301" r:id="rId13"/>
    <p:sldId id="403" r:id="rId14"/>
    <p:sldId id="310" r:id="rId15"/>
    <p:sldId id="311" r:id="rId16"/>
    <p:sldId id="312" r:id="rId17"/>
    <p:sldId id="313" r:id="rId18"/>
    <p:sldId id="317" r:id="rId19"/>
    <p:sldId id="259" r:id="rId20"/>
    <p:sldId id="405" r:id="rId21"/>
    <p:sldId id="318" r:id="rId22"/>
    <p:sldId id="329" r:id="rId23"/>
    <p:sldId id="304" r:id="rId24"/>
    <p:sldId id="305" r:id="rId25"/>
    <p:sldId id="306" r:id="rId26"/>
    <p:sldId id="307" r:id="rId27"/>
    <p:sldId id="348" r:id="rId28"/>
    <p:sldId id="258" r:id="rId29"/>
    <p:sldId id="396" r:id="rId30"/>
    <p:sldId id="397" r:id="rId31"/>
    <p:sldId id="320" r:id="rId32"/>
    <p:sldId id="322" r:id="rId33"/>
    <p:sldId id="321" r:id="rId34"/>
    <p:sldId id="406" r:id="rId35"/>
    <p:sldId id="349" r:id="rId36"/>
    <p:sldId id="350" r:id="rId37"/>
    <p:sldId id="408" r:id="rId38"/>
    <p:sldId id="324" r:id="rId39"/>
    <p:sldId id="399" r:id="rId40"/>
    <p:sldId id="325" r:id="rId41"/>
    <p:sldId id="326" r:id="rId42"/>
    <p:sldId id="330" r:id="rId43"/>
    <p:sldId id="261" r:id="rId44"/>
    <p:sldId id="410" r:id="rId45"/>
    <p:sldId id="401" r:id="rId46"/>
    <p:sldId id="413" r:id="rId4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8">
          <p15:clr>
            <a:srgbClr val="A4A3A4"/>
          </p15:clr>
        </p15:guide>
        <p15:guide id="2" pos="28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46" autoAdjust="0"/>
    <p:restoredTop sz="94660"/>
  </p:normalViewPr>
  <p:slideViewPr>
    <p:cSldViewPr>
      <p:cViewPr varScale="1">
        <p:scale>
          <a:sx n="93" d="100"/>
          <a:sy n="93" d="100"/>
        </p:scale>
        <p:origin x="300" y="51"/>
      </p:cViewPr>
      <p:guideLst>
        <p:guide orient="horz" pos="1728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3AD90B6-846E-4729-8126-A2BAE2D0CAEA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36444A0-625E-4B89-87C5-8EB3B11F7F81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1C8802A6-1EAA-4C6A-9AF1-AFA2F512D636}" type="slidenum">
              <a:rPr lang="zh-CN" altLang="en-US">
                <a:solidFill>
                  <a:srgbClr val="000000"/>
                </a:solidFill>
              </a:rPr>
              <a:t>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6323" name="Rectangle 3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/>
          </a:p>
        </p:txBody>
      </p:sp>
      <p:sp>
        <p:nvSpPr>
          <p:cNvPr id="56324" name="灯片编号占位符 1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wrap="square" numCol="1" anchorCtr="0" compatLnSpc="1"/>
          <a:lstStyle/>
          <a:p>
            <a:fld id="{8171C7FB-72A8-44A8-9296-B0D80B493333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10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0B323197-AC47-4985-ABE2-2D0B661984A9}" type="slidenum">
              <a:rPr lang="zh-CN" altLang="en-US">
                <a:solidFill>
                  <a:srgbClr val="000000"/>
                </a:solidFill>
              </a:rPr>
              <a:t>11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8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8371" name="Rectangle 3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/>
          </a:p>
        </p:txBody>
      </p:sp>
      <p:sp>
        <p:nvSpPr>
          <p:cNvPr id="58372" name="灯片编号占位符 1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wrap="square" numCol="1" anchorCtr="0" compatLnSpc="1"/>
          <a:lstStyle/>
          <a:p>
            <a:fld id="{907D57B0-C37E-4525-802F-B84D287D9C87}" type="slidenum"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</a:t>
            </a:fld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86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86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CE8DE41A-C3D5-47A2-999C-EAAF2DB6E22D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20</a:t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2C924F23-1B31-48F0-9EF6-EB9FB38529A6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21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58" name="幻灯片图像占位符 557057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0659" name="文本占位符 557058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5320481D-E7CE-4A31-BADF-1571969A10C1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22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6" name="幻灯片图像占位符 559105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文本占位符 559106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48E74EF4-0BFB-43AB-85EC-C549CB0DD89F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23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4" name="幻灯片图像占位符 561153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4755" name="文本占位符 561154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B45C7ED5-1A5D-413A-8ABF-D6056D167303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24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2" name="幻灯片图像占位符 56320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6803" name="文本占位符 56320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FB095523-4702-4FF3-94E7-6BA1333ABA1B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38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34" name="幻灯片图像占位符 566273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5235" name="文本占位符 566274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588F529F-2C9C-45CF-8617-3F9D3743E7FC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39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2" name="幻灯片图像占位符 56832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97283" name="文本占位符 56832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40"/>
            <a:ext cx="6858000" cy="1791273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392"/>
            <a:ext cx="6858000" cy="124221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484FEB3-15D3-40C8-8E7F-3511657B1F9F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15B2F6D-7B6A-4392-93D7-B28622B64C2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7118698-6A86-4D46-82F1-0DA0BEF3DC56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6C2E593-B34D-4F90-B341-119763664B6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14"/>
            <a:ext cx="7886700" cy="2140236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197"/>
            <a:ext cx="7886700" cy="11255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CDC7944-CA36-4591-8009-B0AAC070DE8B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621CB79-80D8-4DEE-8A8B-F6B476DA399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656"/>
            <a:ext cx="3886200" cy="32645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0D756B5-97D9-44F7-9C00-5D62A6F4774B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22CA406-16A3-4E24-83B1-F121E3A437D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31"/>
            <a:ext cx="7886700" cy="9944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255"/>
            <a:ext cx="3655181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673"/>
            <a:ext cx="3655181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255"/>
            <a:ext cx="3673182" cy="61813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2235" indent="0">
              <a:buNone/>
              <a:defRPr sz="1350"/>
            </a:lvl5pPr>
            <a:lvl6pPr marL="1715135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673"/>
            <a:ext cx="3673182" cy="264405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FE61A28-BA95-45FD-9A57-3CB43A38E0EA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5192FE-D9A0-42C6-A910-F9D251025E0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546BBD5-807F-44D7-BDF4-D5919DF6FCB7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B87724B-FF38-4833-822D-943B54A449E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EB9BA2C-995D-4A55-9C25-5F840CF011AA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B33F9A8-04A5-4456-B89D-A76FCC98FE4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3010"/>
            <a:ext cx="3124012" cy="1200533"/>
          </a:xfrm>
        </p:spPr>
        <p:txBody>
          <a:bodyPr anchor="b"/>
          <a:lstStyle>
            <a:lvl1pPr>
              <a:defRPr sz="24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3010"/>
            <a:ext cx="4629150" cy="4054183"/>
          </a:xfrm>
        </p:spPr>
        <p:txBody>
          <a:bodyPr/>
          <a:lstStyle>
            <a:lvl1pPr marL="0" indent="0">
              <a:buNone/>
              <a:defRPr sz="2405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544"/>
            <a:ext cx="3124012" cy="2859604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2235" indent="0">
              <a:buNone/>
              <a:defRPr sz="1050"/>
            </a:lvl5pPr>
            <a:lvl6pPr marL="1715135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EC3C3AB-2287-405C-985F-15F8B1F5D6E9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4A8BDC5-F74B-4C55-BFE0-4462D62B672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31"/>
            <a:ext cx="1971675" cy="4360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31"/>
            <a:ext cx="5800725" cy="4360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3D37055-6BAB-4C98-8BAF-00393750F9CC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C30D7EB-4726-41CC-8555-1A6F031F650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31"/>
            <a:ext cx="7886700" cy="43602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C80751A-800A-421F-A2CF-3D86C413DFB3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A3D334F-A9F1-4B30-B0BC-C7801C5C99C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-36513" y="-1588"/>
            <a:ext cx="9180513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683895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683895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683895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389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5E9FE5B-1688-48B1-96A9-293C94B271B1}" type="datetimeFigureOut">
              <a:rPr lang="zh-CN" altLang="en-US"/>
              <a:t>2022/10/28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850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850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436CAF5-15DA-40E0-96C1-49D3AA8DD2D2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ct val="15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3" descr="九年级第十单元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6" descr="初中七彩图标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6325" y="61913"/>
            <a:ext cx="14271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3189288" y="3121025"/>
            <a:ext cx="3314700" cy="522288"/>
          </a:xfrm>
          <a:prstGeom prst="rect">
            <a:avLst/>
          </a:prstGeom>
          <a:noFill/>
          <a:effectLst>
            <a:outerShdw dist="381000" dir="3600000" sx="105000" sy="105000" algn="t" rotWithShape="0">
              <a:srgbClr val="000000">
                <a:alpha val="22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ED7D31">
                    <a:lumMod val="60000"/>
                    <a:lumOff val="40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l Bayan"/>
                <a:ea typeface="华康勘亭流W9(P)" panose="03000900000000000000" charset="-122"/>
                <a:cs typeface="Arial Black" panose="020B0A04020102020204" pitchFamily="34" charset="0"/>
              </a:rPr>
              <a:t>Section A 1a-2d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971550" y="842963"/>
            <a:ext cx="6662738" cy="514350"/>
          </a:xfrm>
          <a:prstGeom prst="rect">
            <a:avLst/>
          </a:prstGeom>
          <a:ln>
            <a:miter/>
          </a:ln>
        </p:spPr>
        <p:txBody>
          <a:bodyPr lIns="67260" tIns="33630" rIns="67260" bIns="33630" anchor="ctr"/>
          <a:lstStyle/>
          <a:p>
            <a:pPr algn="l" defTabSz="684530"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Listen again and fill in the blanks.</a:t>
            </a:r>
          </a:p>
        </p:txBody>
      </p:sp>
      <p:sp>
        <p:nvSpPr>
          <p:cNvPr id="55298" name="Rectangle 3"/>
          <p:cNvSpPr>
            <a:spLocks noGrp="1" noRot="1"/>
          </p:cNvSpPr>
          <p:nvPr>
            <p:ph type="body" idx="4294967295"/>
          </p:nvPr>
        </p:nvSpPr>
        <p:spPr bwMode="auto">
          <a:xfrm>
            <a:off x="827088" y="1679575"/>
            <a:ext cx="8207375" cy="3167063"/>
          </a:xfrm>
          <a:prstGeom prst="rect">
            <a:avLst/>
          </a:prstGeom>
          <a:noFill/>
          <a:ln>
            <a:miter lim="800000"/>
          </a:ln>
        </p:spPr>
        <p:txBody>
          <a:bodyPr lIns="67260" tIns="33630" rIns="67260" bIns="33630"/>
          <a:lstStyle/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A1: What are people__________ to do when they meet  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in your country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Rodrigo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B1: Do you mean when people meet for the first 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time?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A1: Yeah.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B1: 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Mexico we __________________.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A1: What about in___________, Celia?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030663" y="1620838"/>
            <a:ext cx="18002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supposed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3875405" y="4151313"/>
            <a:ext cx="139223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Brazil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3691305" y="3627438"/>
            <a:ext cx="33162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shake hands</a:t>
            </a:r>
          </a:p>
        </p:txBody>
      </p:sp>
      <p:pic>
        <p:nvPicPr>
          <p:cNvPr id="2" name="U10A1b">
            <a:hlinkClick r:id="" action="ppaction://media"/>
            <a:extLst>
              <a:ext uri="{FF2B5EF4-FFF2-40B4-BE49-F238E27FC236}">
                <a16:creationId xmlns:a16="http://schemas.microsoft.com/office/drawing/2014/main" id="{AB03BA47-1A15-7A44-902D-A92E9FBDA4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64288" y="94773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2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7652" grpId="0"/>
      <p:bldP spid="27656" grpId="0"/>
      <p:bldP spid="276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3"/>
          <p:cNvSpPr>
            <a:spLocks noGrp="1" noRot="1"/>
          </p:cNvSpPr>
          <p:nvPr>
            <p:ph type="body" idx="4294967295"/>
          </p:nvPr>
        </p:nvSpPr>
        <p:spPr bwMode="auto">
          <a:xfrm>
            <a:off x="467995" y="779145"/>
            <a:ext cx="8207375" cy="3544570"/>
          </a:xfrm>
          <a:prstGeom prst="rect">
            <a:avLst/>
          </a:prstGeom>
          <a:noFill/>
          <a:ln>
            <a:miter lim="800000"/>
          </a:ln>
        </p:spPr>
        <p:txBody>
          <a:bodyPr lIns="67260" tIns="33630" rIns="67260" bIns="33630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A2: 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Well, in Brazil</a:t>
            </a:r>
            <a:r>
              <a:rPr lang="en-US" altLang="zh-CN" sz="27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people sometimes___________.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A1: How about in _________, Yoshi? 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are people expected to do when they meet for the first time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？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A3: We __________.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B2: And in __________we also ____________.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A1: Well, I guess in most _________________we shake 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hands.</a:t>
            </a: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3276600" y="1301433"/>
            <a:ext cx="17049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Japan</a:t>
            </a: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2025650" y="2263775"/>
            <a:ext cx="12509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bow</a:t>
            </a:r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2457450" y="2716213"/>
            <a:ext cx="16097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Korea</a:t>
            </a: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5554663" y="2716213"/>
            <a:ext cx="12493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bow</a:t>
            </a: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4176713" y="3273425"/>
            <a:ext cx="32035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Western countries</a:t>
            </a: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6511925" y="779145"/>
            <a:ext cx="8683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kiss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/>
      <p:bldP spid="27659" grpId="0"/>
      <p:bldP spid="27660" grpId="0"/>
      <p:bldP spid="27661" grpId="0"/>
      <p:bldP spid="27662" grpId="0"/>
      <p:bldP spid="276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文本框 30723"/>
          <p:cNvSpPr txBox="1">
            <a:spLocks noChangeArrowheads="1"/>
          </p:cNvSpPr>
          <p:nvPr/>
        </p:nvSpPr>
        <p:spPr bwMode="auto">
          <a:xfrm>
            <a:off x="744538" y="2139950"/>
            <a:ext cx="8351837" cy="2492375"/>
          </a:xfrm>
          <a:prstGeom prst="rect">
            <a:avLst/>
          </a:prstGeom>
          <a:solidFill>
            <a:schemeClr val="bg1">
              <a:alpha val="65881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</a:rPr>
              <a:t>A: What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are</a:t>
            </a:r>
            <a:r>
              <a:rPr lang="en-US" altLang="zh-CN" sz="2600" b="1" dirty="0">
                <a:latin typeface="Times New Roman" panose="02020603050405020304" pitchFamily="18" charset="0"/>
              </a:rPr>
              <a:t> people in Korea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supposed</a:t>
            </a:r>
            <a:r>
              <a:rPr lang="en-US" altLang="zh-CN" sz="26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600" b="1" dirty="0">
                <a:latin typeface="Times New Roman" panose="02020603050405020304" pitchFamily="18" charset="0"/>
              </a:rPr>
              <a:t> do   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</a:rPr>
              <a:t>      when they meet for the first time?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</a:rPr>
              <a:t>B: They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’re</a:t>
            </a:r>
            <a:r>
              <a:rPr lang="en-US" altLang="zh-CN" sz="2600" b="1" dirty="0">
                <a:latin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supposed</a:t>
            </a:r>
            <a:r>
              <a:rPr lang="en-US" altLang="zh-CN" sz="26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600" b="1" dirty="0">
                <a:latin typeface="Times New Roman" panose="02020603050405020304" pitchFamily="18" charset="0"/>
              </a:rPr>
              <a:t> bow. How about in the   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</a:rPr>
              <a:t>     United States?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</a:rPr>
              <a:t>A: In the United States, they’re expected to shake hands.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42988" y="627063"/>
            <a:ext cx="7475537" cy="1422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altLang="zh-CN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Make conversations about what people in different countries do when they meet for the first time. Talk about the countries in 1a or other countries.</a:t>
            </a:r>
            <a:endParaRPr lang="en-US" altLang="zh-CN" sz="1985" b="1" dirty="0">
              <a:solidFill>
                <a:srgbClr val="0000E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单圆角矩形 5"/>
          <p:cNvSpPr/>
          <p:nvPr/>
        </p:nvSpPr>
        <p:spPr>
          <a:xfrm>
            <a:off x="468313" y="700088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1c    </a:t>
            </a:r>
            <a:endParaRPr kumimoji="1"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单圆角矩形 6"/>
          <p:cNvSpPr/>
          <p:nvPr/>
        </p:nvSpPr>
        <p:spPr>
          <a:xfrm>
            <a:off x="468313" y="771525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2a    </a:t>
            </a:r>
            <a:endParaRPr kumimoji="1" lang="zh-CN" altLang="en-US" sz="2800" dirty="0"/>
          </a:p>
        </p:txBody>
      </p:sp>
      <p:pic>
        <p:nvPicPr>
          <p:cNvPr id="60418" name="Picture 2" descr="G:\resource\U10\jpg\A_2a.jpg"/>
          <p:cNvPicPr>
            <a:picLocks noChangeAspect="1" noChangeArrowheads="1"/>
          </p:cNvPicPr>
          <p:nvPr/>
        </p:nvPicPr>
        <p:blipFill>
          <a:blip r:embed="rId2"/>
          <a:srcRect l="1459" t="3987" r="1315" b="4013"/>
          <a:stretch>
            <a:fillRect/>
          </a:stretch>
        </p:blipFill>
        <p:spPr bwMode="auto">
          <a:xfrm>
            <a:off x="1835150" y="1789113"/>
            <a:ext cx="5545138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Box 2"/>
          <p:cNvSpPr txBox="1">
            <a:spLocks noChangeArrowheads="1"/>
          </p:cNvSpPr>
          <p:nvPr/>
        </p:nvSpPr>
        <p:spPr bwMode="auto">
          <a:xfrm>
            <a:off x="1042988" y="627063"/>
            <a:ext cx="7632700" cy="1090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700" b="1">
                <a:solidFill>
                  <a:srgbClr val="0000FF"/>
                </a:solidFill>
              </a:rPr>
              <a:t>Maria is an exchange student. Last night she had dinner at an American friend’s house. Listen and check(  )the mistakes Maria made.</a:t>
            </a:r>
            <a:endParaRPr lang="zh-CN" altLang="en-US" sz="270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886200" y="1193800"/>
            <a:ext cx="5461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 Unicode MS" panose="020B0604020202020204" charset="-122"/>
                <a:ea typeface="Batang" panose="02030600000101010101" pitchFamily="18" charset="-127"/>
              </a:rPr>
              <a:t>√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/>
          <p:nvPr/>
        </p:nvSpPr>
        <p:spPr>
          <a:xfrm>
            <a:off x="2992438" y="827088"/>
            <a:ext cx="3811587" cy="449262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>
              <a:defRPr/>
            </a:pPr>
            <a:r>
              <a:rPr lang="en-US" altLang="zh-CN" sz="40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Maria’s  mistakes</a:t>
            </a:r>
          </a:p>
        </p:txBody>
      </p:sp>
      <p:sp>
        <p:nvSpPr>
          <p:cNvPr id="61442" name="Text Box 6"/>
          <p:cNvSpPr txBox="1">
            <a:spLocks noChangeArrowheads="1"/>
          </p:cNvSpPr>
          <p:nvPr/>
        </p:nvSpPr>
        <p:spPr bwMode="auto">
          <a:xfrm>
            <a:off x="1042988" y="1619250"/>
            <a:ext cx="7416800" cy="2608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/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______  arrived late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______  ate the wrong food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______  greeted Paul’s mother the wrong way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______  wore the wrong clothes</a:t>
            </a:r>
          </a:p>
        </p:txBody>
      </p:sp>
      <p:sp>
        <p:nvSpPr>
          <p:cNvPr id="15364" name="Rectangle 7"/>
          <p:cNvSpPr>
            <a:spLocks noChangeArrowheads="1"/>
          </p:cNvSpPr>
          <p:nvPr/>
        </p:nvSpPr>
        <p:spPr bwMode="auto">
          <a:xfrm>
            <a:off x="1476375" y="3506788"/>
            <a:ext cx="5969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 Unicode MS" panose="020B0604020202020204" charset="-122"/>
                <a:ea typeface="Batang" panose="02030600000101010101" pitchFamily="18" charset="-127"/>
              </a:rPr>
              <a:t>√</a:t>
            </a:r>
          </a:p>
        </p:txBody>
      </p:sp>
      <p:sp>
        <p:nvSpPr>
          <p:cNvPr id="15365" name="Rectangle 8"/>
          <p:cNvSpPr>
            <a:spLocks noChangeArrowheads="1"/>
          </p:cNvSpPr>
          <p:nvPr/>
        </p:nvSpPr>
        <p:spPr bwMode="auto">
          <a:xfrm>
            <a:off x="1476375" y="2859088"/>
            <a:ext cx="5969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 Unicode MS" panose="020B0604020202020204" charset="-122"/>
                <a:ea typeface="Batang" panose="02030600000101010101" pitchFamily="18" charset="-127"/>
              </a:rPr>
              <a:t>√</a:t>
            </a:r>
          </a:p>
        </p:txBody>
      </p:sp>
      <p:sp>
        <p:nvSpPr>
          <p:cNvPr id="15366" name="Rectangle 9"/>
          <p:cNvSpPr>
            <a:spLocks noChangeArrowheads="1"/>
          </p:cNvSpPr>
          <p:nvPr/>
        </p:nvSpPr>
        <p:spPr bwMode="auto">
          <a:xfrm>
            <a:off x="1476375" y="1635125"/>
            <a:ext cx="5969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 Unicode MS" panose="020B0604020202020204" charset="-122"/>
                <a:ea typeface="Batang" panose="02030600000101010101" pitchFamily="18" charset="-127"/>
              </a:rPr>
              <a:t>√</a:t>
            </a:r>
          </a:p>
        </p:txBody>
      </p:sp>
      <p:pic>
        <p:nvPicPr>
          <p:cNvPr id="2" name="U10A2a">
            <a:hlinkClick r:id="" action="ppaction://media"/>
            <a:extLst>
              <a:ext uri="{FF2B5EF4-FFF2-40B4-BE49-F238E27FC236}">
                <a16:creationId xmlns:a16="http://schemas.microsoft.com/office/drawing/2014/main" id="{86F86124-7D61-4CDE-9F63-D142444872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92280" y="94815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74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364" grpId="0"/>
      <p:bldP spid="15365" grpId="0"/>
      <p:bldP spid="153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9"/>
          <p:cNvSpPr txBox="1">
            <a:spLocks noChangeArrowheads="1"/>
          </p:cNvSpPr>
          <p:nvPr/>
        </p:nvSpPr>
        <p:spPr bwMode="auto">
          <a:xfrm>
            <a:off x="396626" y="1192213"/>
            <a:ext cx="8351838" cy="3756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/>
          <a:lstStyle/>
          <a:p>
            <a:pPr>
              <a:lnSpc>
                <a:spcPts val="35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1. Maria was supposed to  arrive at 7:00, but she  </a:t>
            </a:r>
          </a:p>
          <a:p>
            <a:pPr>
              <a:lnSpc>
                <a:spcPts val="35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 ______________.</a:t>
            </a:r>
          </a:p>
          <a:p>
            <a:pPr>
              <a:lnSpc>
                <a:spcPts val="35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2. In Maria’s country, When you’re invited for 7:00, </a:t>
            </a:r>
          </a:p>
          <a:p>
            <a:pPr>
              <a:lnSpc>
                <a:spcPts val="35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you’re expected to ____________.</a:t>
            </a:r>
          </a:p>
          <a:p>
            <a:pPr>
              <a:lnSpc>
                <a:spcPts val="35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3. When Maria met Paul’s mom, she was supposed to</a:t>
            </a:r>
          </a:p>
          <a:p>
            <a:pPr>
              <a:lnSpc>
                <a:spcPts val="35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_____________.</a:t>
            </a:r>
          </a:p>
          <a:p>
            <a:pPr>
              <a:lnSpc>
                <a:spcPts val="35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4. Maria should ask what she is supposed to _____. </a:t>
            </a:r>
          </a:p>
          <a:p>
            <a:pPr>
              <a:lnSpc>
                <a:spcPts val="35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    if she is invited to a party next time.</a:t>
            </a:r>
          </a:p>
        </p:txBody>
      </p:sp>
      <p:sp>
        <p:nvSpPr>
          <p:cNvPr id="6246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187450" y="639763"/>
            <a:ext cx="5868988" cy="4540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l" eaLnBrk="1" hangingPunct="1"/>
            <a:r>
              <a:rPr lang="en-US" altLang="zh-CN" sz="27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again. Fill in the blanks.</a:t>
            </a:r>
          </a:p>
        </p:txBody>
      </p:sp>
      <p:sp>
        <p:nvSpPr>
          <p:cNvPr id="16389" name="Text Box 11"/>
          <p:cNvSpPr txBox="1">
            <a:spLocks noChangeArrowheads="1"/>
          </p:cNvSpPr>
          <p:nvPr/>
        </p:nvSpPr>
        <p:spPr bwMode="auto">
          <a:xfrm>
            <a:off x="3924300" y="2533898"/>
            <a:ext cx="2376488" cy="46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/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 later</a:t>
            </a:r>
          </a:p>
        </p:txBody>
      </p:sp>
      <p:sp>
        <p:nvSpPr>
          <p:cNvPr id="16390" name="Text Box 12"/>
          <p:cNvSpPr txBox="1">
            <a:spLocks noChangeArrowheads="1"/>
          </p:cNvSpPr>
          <p:nvPr/>
        </p:nvSpPr>
        <p:spPr bwMode="auto">
          <a:xfrm>
            <a:off x="864394" y="3436664"/>
            <a:ext cx="2735262" cy="503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/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 hands</a:t>
            </a:r>
          </a:p>
        </p:txBody>
      </p:sp>
      <p:sp>
        <p:nvSpPr>
          <p:cNvPr id="16391" name="Text Box 13"/>
          <p:cNvSpPr txBox="1">
            <a:spLocks noChangeArrowheads="1"/>
          </p:cNvSpPr>
          <p:nvPr/>
        </p:nvSpPr>
        <p:spPr bwMode="auto">
          <a:xfrm>
            <a:off x="7092280" y="3867894"/>
            <a:ext cx="14398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</a:p>
        </p:txBody>
      </p:sp>
      <p:sp>
        <p:nvSpPr>
          <p:cNvPr id="11" name="单圆角矩形 10"/>
          <p:cNvSpPr/>
          <p:nvPr/>
        </p:nvSpPr>
        <p:spPr>
          <a:xfrm>
            <a:off x="468313" y="627063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2b    </a:t>
            </a:r>
            <a:endParaRPr kumimoji="1" lang="zh-CN" altLang="en-US" sz="2800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55650" y="1615827"/>
            <a:ext cx="2952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arrived at 8:00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U10A2a">
            <a:hlinkClick r:id="" action="ppaction://media"/>
            <a:extLst>
              <a:ext uri="{FF2B5EF4-FFF2-40B4-BE49-F238E27FC236}">
                <a16:creationId xmlns:a16="http://schemas.microsoft.com/office/drawing/2014/main" id="{09B7D55A-080A-3BB7-CCB8-7F641FC076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2200" y="792491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74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389" grpId="0"/>
      <p:bldP spid="16390" grpId="0"/>
      <p:bldP spid="16391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圆角矩形标注 10"/>
          <p:cNvSpPr>
            <a:spLocks noChangeArrowheads="1"/>
          </p:cNvSpPr>
          <p:nvPr/>
        </p:nvSpPr>
        <p:spPr bwMode="auto">
          <a:xfrm>
            <a:off x="1511814" y="2021535"/>
            <a:ext cx="4078287" cy="982263"/>
          </a:xfrm>
          <a:prstGeom prst="wedgeRoundRectCallout">
            <a:avLst>
              <a:gd name="adj1" fmla="val 59616"/>
              <a:gd name="adj2" fmla="val 19039"/>
              <a:gd name="adj3" fmla="val 16667"/>
            </a:avLst>
          </a:prstGeom>
          <a:noFill/>
          <a:ln w="25400">
            <a:solidFill>
              <a:srgbClr val="89A4A7"/>
            </a:solidFill>
            <a:miter lim="800000"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was the dinner at Paul’s house last night?</a:t>
            </a:r>
          </a:p>
        </p:txBody>
      </p:sp>
      <p:sp>
        <p:nvSpPr>
          <p:cNvPr id="50179" name="圆角矩形标注 6"/>
          <p:cNvSpPr>
            <a:spLocks noChangeArrowheads="1"/>
          </p:cNvSpPr>
          <p:nvPr/>
        </p:nvSpPr>
        <p:spPr bwMode="auto">
          <a:xfrm>
            <a:off x="3059832" y="3435350"/>
            <a:ext cx="5113313" cy="1439863"/>
          </a:xfrm>
          <a:prstGeom prst="wedgeRoundRectCallout">
            <a:avLst>
              <a:gd name="adj1" fmla="val -62067"/>
              <a:gd name="adj2" fmla="val 23535"/>
              <a:gd name="adj3" fmla="val 16667"/>
            </a:avLst>
          </a:prstGeom>
          <a:noFill/>
          <a:ln w="25400">
            <a:solidFill>
              <a:srgbClr val="89A4A7"/>
            </a:solidFill>
            <a:miter lim="800000"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Well, it was OK, but I made some mistakes. I was supposed to arrive at 7:00, but…</a:t>
            </a:r>
          </a:p>
        </p:txBody>
      </p:sp>
      <p:sp>
        <p:nvSpPr>
          <p:cNvPr id="63491" name="Text Box 14"/>
          <p:cNvSpPr txBox="1">
            <a:spLocks noChangeArrowheads="1"/>
          </p:cNvSpPr>
          <p:nvPr/>
        </p:nvSpPr>
        <p:spPr bwMode="auto">
          <a:xfrm>
            <a:off x="1042988" y="557213"/>
            <a:ext cx="7345362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3895" eaLnBrk="0" hangingPunct="0">
              <a:lnSpc>
                <a:spcPct val="110000"/>
              </a:lnSpc>
            </a:pPr>
            <a:r>
              <a:rPr lang="en-US" altLang="zh-CN" sz="2700" b="1">
                <a:solidFill>
                  <a:srgbClr val="0000FF"/>
                </a:solidFill>
              </a:rPr>
              <a:t>Role-play a conversation between Maria and Dan. Use the information in 2a and 2b.</a:t>
            </a:r>
          </a:p>
        </p:txBody>
      </p:sp>
      <p:sp>
        <p:nvSpPr>
          <p:cNvPr id="9" name="单圆角矩形 8"/>
          <p:cNvSpPr/>
          <p:nvPr/>
        </p:nvSpPr>
        <p:spPr>
          <a:xfrm>
            <a:off x="468313" y="627063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2c    </a:t>
            </a:r>
            <a:endParaRPr kumimoji="1" lang="zh-CN" altLang="en-US" sz="2800" dirty="0"/>
          </a:p>
        </p:txBody>
      </p:sp>
      <p:pic>
        <p:nvPicPr>
          <p:cNvPr id="1026" name="Picture 2" descr="F:\公司画图-课件用人物\公司画图-课件用人物\半身女孩6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38" y="3141663"/>
            <a:ext cx="15335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公司画图-课件用人物\公司画图-课件用人物\半身男孩8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641392"/>
            <a:ext cx="1296144" cy="155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ldLvl="0" animBg="1"/>
      <p:bldP spid="5017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9"/>
          <p:cNvSpPr txBox="1">
            <a:spLocks noChangeArrowheads="1"/>
          </p:cNvSpPr>
          <p:nvPr/>
        </p:nvSpPr>
        <p:spPr bwMode="auto">
          <a:xfrm>
            <a:off x="1116013" y="627063"/>
            <a:ext cx="4713287" cy="506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>
                <a:solidFill>
                  <a:srgbClr val="0000FF"/>
                </a:solidFill>
              </a:rPr>
              <a:t> </a:t>
            </a:r>
            <a:r>
              <a:rPr lang="en-US" altLang="zh-CN" sz="2700" b="1">
                <a:solidFill>
                  <a:srgbClr val="0000FF"/>
                </a:solidFill>
              </a:rPr>
              <a:t>Role-play the conversation.</a:t>
            </a:r>
          </a:p>
        </p:txBody>
      </p:sp>
      <p:sp>
        <p:nvSpPr>
          <p:cNvPr id="6" name="单圆角矩形 5"/>
          <p:cNvSpPr/>
          <p:nvPr/>
        </p:nvSpPr>
        <p:spPr>
          <a:xfrm>
            <a:off x="468313" y="627063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2d    </a:t>
            </a:r>
            <a:endParaRPr kumimoji="1" lang="zh-CN" altLang="en-US" sz="2800" dirty="0"/>
          </a:p>
        </p:txBody>
      </p:sp>
      <p:sp>
        <p:nvSpPr>
          <p:cNvPr id="64515" name="TextBox 3"/>
          <p:cNvSpPr txBox="1">
            <a:spLocks noChangeArrowheads="1"/>
          </p:cNvSpPr>
          <p:nvPr/>
        </p:nvSpPr>
        <p:spPr bwMode="auto">
          <a:xfrm>
            <a:off x="611560" y="1228553"/>
            <a:ext cx="7920037" cy="3884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Katie: How was the weclome party for foreign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students last night?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John: Great! I made some new friends. But a   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funny thing happened.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Katie: What?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John: I met a Japanese boy called Sato, and as 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soon as I held out my hand, he bowed.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Katie : That’s how people in Japan are expected to</a:t>
            </a:r>
          </a:p>
        </p:txBody>
      </p:sp>
      <p:pic>
        <p:nvPicPr>
          <p:cNvPr id="2" name="U10A2d">
            <a:hlinkClick r:id="" action="ppaction://media"/>
            <a:extLst>
              <a:ext uri="{FF2B5EF4-FFF2-40B4-BE49-F238E27FC236}">
                <a16:creationId xmlns:a16="http://schemas.microsoft.com/office/drawing/2014/main" id="{B3EB8053-E2CF-68FA-C274-430F8849B7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2160" y="727869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矩形 1"/>
          <p:cNvSpPr>
            <a:spLocks noChangeArrowheads="1"/>
          </p:cNvSpPr>
          <p:nvPr/>
        </p:nvSpPr>
        <p:spPr bwMode="auto">
          <a:xfrm>
            <a:off x="306388" y="555625"/>
            <a:ext cx="8496300" cy="4401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greet each other. It’s impolite if you don’t bow.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John: I didn’t know that. So I just stood there with 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my hand out. Finally, I returned the bow.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Katie : I remember when I first met Marie last year, I 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did the same thing. I held out my hand and to 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my suprise, she kissed me on both sides of my 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face!</a:t>
            </a:r>
          </a:p>
          <a:p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John: I wouldn’t mind that!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Katie: Very funny. Later I found out French people   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are supposed to kiss when they see each other.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Box 8"/>
          <p:cNvSpPr txBox="1">
            <a:spLocks noChangeArrowheads="1"/>
          </p:cNvSpPr>
          <p:nvPr/>
        </p:nvSpPr>
        <p:spPr bwMode="auto">
          <a:xfrm>
            <a:off x="827088" y="915566"/>
            <a:ext cx="7993063" cy="3694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was the welcome party for foreign students</a:t>
            </a:r>
            <a:r>
              <a:rPr lang="zh-CN" alt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eriod"/>
            </a:pP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did John meet?</a:t>
            </a:r>
          </a:p>
          <a:p>
            <a:pPr marL="342900" indent="-342900">
              <a:buFontTx/>
              <a:buAutoNum type="arabicPeriod"/>
            </a:pP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it polite to know nothing about other countries’ customs?</a:t>
            </a:r>
          </a:p>
          <a:p>
            <a:pPr marL="342900" indent="-342900"/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/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4.What are French people supposed to do when they</a:t>
            </a:r>
          </a:p>
          <a:p>
            <a:pPr marL="342900" indent="-342900"/>
            <a:r>
              <a:rPr lang="en-US" altLang="zh-CN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meet each other?</a:t>
            </a:r>
            <a:endParaRPr lang="en-US" altLang="zh-C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73957" y="1350963"/>
            <a:ext cx="109378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187624" y="2151063"/>
            <a:ext cx="42703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 Japanese boy called Sato. 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115616" y="3291830"/>
            <a:ext cx="40322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it isn’t.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15616" y="4493733"/>
            <a:ext cx="545623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are supposed to kiss each other.</a:t>
            </a:r>
          </a:p>
        </p:txBody>
      </p:sp>
      <p:sp>
        <p:nvSpPr>
          <p:cNvPr id="66566" name="文本框 1"/>
          <p:cNvSpPr txBox="1">
            <a:spLocks noChangeArrowheads="1"/>
          </p:cNvSpPr>
          <p:nvPr/>
        </p:nvSpPr>
        <p:spPr bwMode="auto">
          <a:xfrm>
            <a:off x="539750" y="339725"/>
            <a:ext cx="40195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Answer the questions.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矩形 1"/>
          <p:cNvSpPr>
            <a:spLocks noChangeArrowheads="1"/>
          </p:cNvSpPr>
          <p:nvPr/>
        </p:nvSpPr>
        <p:spPr bwMode="auto">
          <a:xfrm>
            <a:off x="539750" y="690563"/>
            <a:ext cx="3455988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altLang="zh-CN" sz="3200" b="1" noProof="1">
                <a:solidFill>
                  <a:srgbClr val="C00000"/>
                </a:solidFill>
                <a:latin typeface="Comic Sans MS" panose="030F0702030302020204" pitchFamily="66" charset="0"/>
              </a:rPr>
              <a:t>Objectives</a:t>
            </a:r>
            <a:endParaRPr lang="en-US" altLang="zh-CN" sz="3200" b="1" noProof="1">
              <a:solidFill>
                <a:srgbClr val="C0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" y="1419225"/>
            <a:ext cx="7993063" cy="2586038"/>
          </a:xfrm>
          <a:prstGeom prst="rect">
            <a:avLst/>
          </a:prstGeom>
          <a:ln w="38100">
            <a:solidFill>
              <a:schemeClr val="accent5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remember the new words: </a:t>
            </a:r>
            <a:r>
              <a:rPr lang="en-US" altLang="zh-CN" sz="27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custom, bow, 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defRPr/>
            </a:pPr>
            <a:r>
              <a:rPr lang="en-US" altLang="zh-CN" sz="27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kiss, greet, be supposed to...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about Western countries’ customs. 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learn to talk about what you are   </a:t>
            </a:r>
          </a:p>
          <a:p>
            <a:pPr>
              <a:lnSpc>
                <a:spcPct val="120000"/>
              </a:lnSpc>
              <a:buClr>
                <a:schemeClr val="accent5"/>
              </a:buClr>
              <a:defRPr/>
            </a:pPr>
            <a:r>
              <a:rPr lang="en-US" altLang="zh-CN" sz="27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supposed to do.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1"/>
          <p:cNvSpPr txBox="1">
            <a:spLocks noChangeArrowheads="1"/>
          </p:cNvSpPr>
          <p:nvPr/>
        </p:nvSpPr>
        <p:spPr bwMode="auto">
          <a:xfrm>
            <a:off x="586989" y="454476"/>
            <a:ext cx="8064500" cy="4493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sz="2400" b="1" noProof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根据课本</a:t>
            </a:r>
            <a:r>
              <a:rPr lang="en-US" altLang="zh-CN" sz="2400" b="1" noProof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Section A 2d</a:t>
            </a:r>
            <a:r>
              <a:rPr lang="zh-CN" sz="2400" b="1" noProof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完成短文</a:t>
            </a:r>
            <a:r>
              <a:rPr lang="zh-CN" altLang="en-US" sz="2400" b="1" noProof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sz="2400" b="1" noProof="1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Katie and John talked about the </a:t>
            </a:r>
            <a:r>
              <a:rPr lang="en-US" altLang="zh-CN" sz="2600" b="1" u="sng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party. John was very happy and </a:t>
            </a:r>
            <a:r>
              <a:rPr lang="en-US" altLang="zh-CN" sz="2600" b="1" u="sng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some new friends. But a funny thing </a:t>
            </a:r>
            <a:r>
              <a:rPr lang="en-US" altLang="zh-CN" sz="2600" b="1" u="sng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He met a Japanese boy 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</a:t>
            </a: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Sato. As soon as he </a:t>
            </a:r>
            <a:r>
              <a:rPr lang="en-US" altLang="zh-CN" sz="2600" b="1" u="sng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_____</a:t>
            </a: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 his hand, he </a:t>
            </a:r>
            <a:r>
              <a:rPr lang="en-US" altLang="zh-CN" sz="2600" b="1" u="sng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This is the </a:t>
            </a:r>
            <a:r>
              <a:rPr lang="en-US" altLang="zh-CN" sz="2600" b="1" u="sng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way to _____people in Japan. In fact, French people </a:t>
            </a:r>
            <a:r>
              <a:rPr lang="en-US" altLang="zh-CN" sz="2600" b="1" u="sng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others on both</a:t>
            </a:r>
          </a:p>
          <a:p>
            <a:pPr>
              <a:lnSpc>
                <a:spcPct val="140000"/>
              </a:lnSpc>
            </a:pP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u="sng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of people</a:t>
            </a:r>
            <a:r>
              <a:rPr lang="en-US" altLang="zh-CN" sz="2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en-US" altLang="zh-CN" sz="2600" b="1" noProof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 faces when they meet each other.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292080" y="987574"/>
            <a:ext cx="26368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welcome</a:t>
            </a:r>
            <a:endParaRPr lang="zh-CN" altLang="en-US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91967" y="1531052"/>
            <a:ext cx="18002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made</a:t>
            </a:r>
            <a:endParaRPr lang="zh-CN" altLang="en-US" dirty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337866" y="2054927"/>
            <a:ext cx="19542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happened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3659" y="2651089"/>
            <a:ext cx="2247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called/named</a:t>
            </a:r>
            <a:endParaRPr lang="zh-CN" altLang="en-US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959871" y="2654671"/>
            <a:ext cx="9794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held</a:t>
            </a:r>
            <a:endParaRPr lang="zh-CN" altLang="en-US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82121" y="3219822"/>
            <a:ext cx="14509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bowed</a:t>
            </a:r>
            <a:endParaRPr lang="zh-CN" altLang="en-US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938513" y="3221410"/>
            <a:ext cx="14255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polite </a:t>
            </a:r>
            <a:endParaRPr lang="zh-CN" altLang="en-US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940152" y="3273599"/>
            <a:ext cx="12842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greet</a:t>
            </a:r>
            <a:endParaRPr lang="zh-CN" altLang="en-US" dirty="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932040" y="3795886"/>
            <a:ext cx="13430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kiss</a:t>
            </a:r>
            <a:endParaRPr lang="zh-CN" altLang="en-US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99592" y="4352131"/>
            <a:ext cx="10461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sides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矩形 556033"/>
          <p:cNvSpPr>
            <a:spLocks noChangeArrowheads="1"/>
          </p:cNvSpPr>
          <p:nvPr/>
        </p:nvSpPr>
        <p:spPr bwMode="auto">
          <a:xfrm>
            <a:off x="504825" y="1311275"/>
            <a:ext cx="7889875" cy="335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1.You’re supposed to shake hands.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你应该握手。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supposed to do sth.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意为“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应当做某事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”，相当于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do sth.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，用来表示根据规定或传统习惯人们不得不做或期待发生的事。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supposed to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为动词不定式符号，后接动词原形，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动词有人称和时态的变化。</a:t>
            </a:r>
          </a:p>
        </p:txBody>
      </p:sp>
      <p:sp>
        <p:nvSpPr>
          <p:cNvPr id="4" name="Rectangle 387"/>
          <p:cNvSpPr>
            <a:spLocks noChangeArrowheads="1"/>
          </p:cNvSpPr>
          <p:nvPr/>
        </p:nvSpPr>
        <p:spPr bwMode="auto">
          <a:xfrm>
            <a:off x="2195513" y="666750"/>
            <a:ext cx="5319712" cy="7016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kumimoji="1" lang="en-US" altLang="zh-CN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</a:rPr>
              <a:t>Language points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6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56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矩形 558081"/>
          <p:cNvSpPr>
            <a:spLocks noChangeArrowheads="1"/>
          </p:cNvSpPr>
          <p:nvPr/>
        </p:nvSpPr>
        <p:spPr bwMode="auto">
          <a:xfrm>
            <a:off x="319088" y="771525"/>
            <a:ext cx="8356600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具体用法</a:t>
            </a:r>
          </a:p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①当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be supposed to...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的主语是“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人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”时，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应该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被期望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可以用来表示劝告、建议、义务、责任等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相当于情态动词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You’re supposed to ask the teacher if you want to leave the classroom.</a:t>
            </a:r>
          </a:p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如果你要离开教室的话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你应该先问问老师。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8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8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8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8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8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矩形 560129"/>
          <p:cNvSpPr>
            <a:spLocks noChangeArrowheads="1"/>
          </p:cNvSpPr>
          <p:nvPr/>
        </p:nvSpPr>
        <p:spPr bwMode="auto">
          <a:xfrm>
            <a:off x="501650" y="876300"/>
            <a:ext cx="8031163" cy="371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supposed to...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的主语是“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”时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意为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“本应，本该”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，用于表示某事本应该发生而没有发生。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The meeting is supposed to take place on Tuesday, but we have to put it off.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这个会议本应在星期二举行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但我们不得不把它推迟了。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0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0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0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0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8" name="矩形 562177"/>
          <p:cNvSpPr>
            <a:spLocks noChangeArrowheads="1"/>
          </p:cNvSpPr>
          <p:nvPr/>
        </p:nvSpPr>
        <p:spPr bwMode="auto">
          <a:xfrm>
            <a:off x="409575" y="835025"/>
            <a:ext cx="7762875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supposed to...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还可用于表示“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被认为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；被相信是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      They are supposed to be very clever.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      他们被认为很聪明。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      This house is supposed to be his.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   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这所房子被认为是他的。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④be supposed to...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的否定结构为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not supposed to...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它常用于口语中，意为“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不被许可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；不应当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2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2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2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2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2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2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2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2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62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0225" y="842963"/>
            <a:ext cx="7451725" cy="3452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【注意】</a:t>
            </a:r>
            <a:endParaRPr lang="en-US" altLang="zh-CN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suppose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作谓语动词后接宾语从句，变为否定句时，否定词应前移。类似的词还有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think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believe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等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 don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’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 suppose he will tell you about it.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  <a:sym typeface="+mn-ea"/>
              </a:rPr>
              <a:t>我认为他不会告诉你这件事。</a:t>
            </a:r>
            <a:endParaRPr lang="zh-CN" altLang="zh-CN" sz="2800" b="1">
              <a:solidFill>
                <a:srgbClr val="000000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文本框 1"/>
          <p:cNvSpPr txBox="1">
            <a:spLocks noChangeArrowheads="1"/>
          </p:cNvSpPr>
          <p:nvPr/>
        </p:nvSpPr>
        <p:spPr bwMode="auto">
          <a:xfrm>
            <a:off x="539750" y="987425"/>
            <a:ext cx="7632700" cy="3748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1.—Henry, you ______ tell the teacher if you 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need to leave the classroom.</a:t>
            </a:r>
            <a:endParaRPr lang="en-US" altLang="zh-CN" sz="27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—Sorry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, sir.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. are supposed to</a:t>
            </a:r>
            <a:r>
              <a:rPr lang="zh-CN" altLang="en-US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　  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B. are surprised to</a:t>
            </a:r>
            <a:endParaRPr lang="en-US" altLang="zh-CN" sz="2700" b="1">
              <a:solidFill>
                <a:srgbClr val="000000"/>
              </a:solidFill>
              <a:latin typeface="Times New Roman" panose="02020603050405020304" pitchFamily="18" charset="0"/>
              <a:ea typeface="MingLiU_HKSCS" panose="02020500000000000000" pitchFamily="18" charset="-120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    C. are afraid of           D. are interested in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2.You’re supposed _____ something happy and 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    lucky to others on the New Year’s Day.</a:t>
            </a:r>
            <a:endParaRPr lang="en-US" altLang="zh-CN" sz="2700" b="1">
              <a:solidFill>
                <a:srgbClr val="000000"/>
              </a:solidFill>
              <a:latin typeface="Times New Roman" panose="02020603050405020304" pitchFamily="18" charset="0"/>
              <a:ea typeface="MingLiU_HKSCS" panose="02020500000000000000" pitchFamily="18" charset="-120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     A. say</a:t>
            </a:r>
            <a:r>
              <a:rPr lang="zh-CN" altLang="en-US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　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B. to say </a:t>
            </a:r>
            <a:r>
              <a:rPr lang="zh-CN" altLang="en-US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　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C. saying </a:t>
            </a:r>
            <a:r>
              <a:rPr lang="zh-CN" altLang="en-US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　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D. to saying</a:t>
            </a:r>
            <a:endParaRPr lang="en-US" altLang="zh-CN" sz="2700" b="1">
              <a:solidFill>
                <a:srgbClr val="000000"/>
              </a:solidFill>
              <a:latin typeface="Times New Roman" panose="02020603050405020304" pitchFamily="18" charset="0"/>
              <a:ea typeface="MingLiU_HKSCS" panose="02020500000000000000" pitchFamily="18" charset="-12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03575" y="987425"/>
            <a:ext cx="5794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16325" y="3273425"/>
            <a:ext cx="5238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8852" name="文本框 4"/>
          <p:cNvSpPr txBox="1">
            <a:spLocks noChangeArrowheads="1"/>
          </p:cNvSpPr>
          <p:nvPr/>
        </p:nvSpPr>
        <p:spPr bwMode="auto">
          <a:xfrm>
            <a:off x="323850" y="598488"/>
            <a:ext cx="16271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800" b="1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运用</a:t>
            </a:r>
            <a:r>
              <a:rPr lang="en-US" altLang="zh-CN" sz="2800" b="1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】</a:t>
            </a:r>
            <a:endParaRPr lang="zh-CN" altLang="en-US" sz="28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1"/>
          <p:cNvSpPr txBox="1">
            <a:spLocks noChangeArrowheads="1"/>
          </p:cNvSpPr>
          <p:nvPr/>
        </p:nvSpPr>
        <p:spPr bwMode="auto">
          <a:xfrm>
            <a:off x="611188" y="1203325"/>
            <a:ext cx="7632700" cy="279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zh-CN" sz="27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按要求完成下列句子</a:t>
            </a:r>
            <a:r>
              <a:rPr lang="zh-CN" altLang="en-US" sz="27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，每空填一词。</a:t>
            </a:r>
            <a:endParaRPr lang="en-US" altLang="zh-CN" sz="27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1. 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suppose he will be back in half an hour.</a:t>
            </a: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(</a:t>
            </a:r>
            <a:r>
              <a:rPr lang="zh-CN" altLang="en-US" sz="27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改为否定句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_______ suppose he ______ be back in half an hour.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8323" name="矩形 568322"/>
          <p:cNvSpPr>
            <a:spLocks noChangeArrowheads="1"/>
          </p:cNvSpPr>
          <p:nvPr/>
        </p:nvSpPr>
        <p:spPr bwMode="auto">
          <a:xfrm>
            <a:off x="1003300" y="2859088"/>
            <a:ext cx="10048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</a:t>
            </a:r>
          </a:p>
        </p:txBody>
      </p:sp>
      <p:sp>
        <p:nvSpPr>
          <p:cNvPr id="568324" name="矩形 568323"/>
          <p:cNvSpPr>
            <a:spLocks noChangeArrowheads="1"/>
          </p:cNvSpPr>
          <p:nvPr/>
        </p:nvSpPr>
        <p:spPr bwMode="auto">
          <a:xfrm>
            <a:off x="4241800" y="2840038"/>
            <a:ext cx="762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8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8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8323" grpId="0"/>
      <p:bldP spid="5683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文本框 1"/>
          <p:cNvSpPr txBox="1">
            <a:spLocks noChangeArrowheads="1"/>
          </p:cNvSpPr>
          <p:nvPr/>
        </p:nvSpPr>
        <p:spPr bwMode="auto">
          <a:xfrm>
            <a:off x="376238" y="684213"/>
            <a:ext cx="8188325" cy="4081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2. Parents should let their children know some good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     manners.(</a:t>
            </a:r>
            <a:r>
              <a:rPr lang="zh-CN" altLang="en-US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改为同义句</a:t>
            </a:r>
            <a:r>
              <a:rPr lang="en-US" altLang="zh-CN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700" b="1">
              <a:latin typeface="Times New Roman" panose="02020603050405020304" pitchFamily="18" charset="0"/>
              <a:ea typeface="MingLiU_HKSCS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    Parents _____ _________ ___ let their children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    know some good manners.</a:t>
            </a:r>
            <a:endParaRPr lang="en-US" altLang="zh-CN" sz="2700" b="1">
              <a:latin typeface="Times New Roman" panose="02020603050405020304" pitchFamily="18" charset="0"/>
              <a:ea typeface="MingLiU_HKSCS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3. She is supposed to dress up for the evening party.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    (</a:t>
            </a:r>
            <a:r>
              <a:rPr lang="zh-CN" altLang="en-US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改为否定句</a:t>
            </a:r>
            <a:r>
              <a:rPr lang="en-US" altLang="zh-CN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700" b="1">
              <a:latin typeface="Times New Roman" panose="02020603050405020304" pitchFamily="18" charset="0"/>
              <a:ea typeface="MingLiU_HKSCS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    She _____ _________  ____ dress up for the 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    evening party.</a:t>
            </a:r>
            <a:endParaRPr lang="en-US" altLang="zh-CN" sz="2700" b="1">
              <a:latin typeface="Times New Roman" panose="02020603050405020304" pitchFamily="18" charset="0"/>
              <a:ea typeface="MingLiU_HKSCS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568325" name="矩形 568324"/>
          <p:cNvSpPr>
            <a:spLocks noChangeArrowheads="1"/>
          </p:cNvSpPr>
          <p:nvPr/>
        </p:nvSpPr>
        <p:spPr bwMode="auto">
          <a:xfrm>
            <a:off x="2124075" y="1635125"/>
            <a:ext cx="33845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   supposed  to</a:t>
            </a:r>
          </a:p>
        </p:txBody>
      </p:sp>
      <p:sp>
        <p:nvSpPr>
          <p:cNvPr id="568328" name="矩形 568327"/>
          <p:cNvSpPr>
            <a:spLocks noChangeArrowheads="1"/>
          </p:cNvSpPr>
          <p:nvPr/>
        </p:nvSpPr>
        <p:spPr bwMode="auto">
          <a:xfrm>
            <a:off x="1403350" y="3632200"/>
            <a:ext cx="4025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isn’t   supposed   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8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8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8325" grpId="0"/>
      <p:bldP spid="5683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608013" y="483518"/>
            <a:ext cx="7780337" cy="45781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en-US" sz="2800" b="1" dirty="0">
                <a:latin typeface="Calibri" panose="020F0502020204030204" pitchFamily="34" charset="0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 dirty="0">
                <a:latin typeface="Calibri" panose="020F0502020204030204" pitchFamily="34" charset="0"/>
              </a:rPr>
              <a:t>. .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..and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soon as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held out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hand, he bowed. 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就在我伸出手时，他鞠了一躬。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soon as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en-US" sz="2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一……就……</a:t>
            </a:r>
            <a:r>
              <a:rPr lang="en-US" altLang="en-US" sz="2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”,引导时间状语从句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。若主语用一般将来时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从句用一般现在时表将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来；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若主句用过去式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从句也要用过去时。  </a:t>
            </a:r>
          </a:p>
          <a:p>
            <a:pPr>
              <a:lnSpc>
                <a:spcPct val="110000"/>
              </a:lnSpc>
            </a:pPr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will call you as soon as I get to Shanghai.</a:t>
            </a:r>
          </a:p>
          <a:p>
            <a:pPr>
              <a:lnSpc>
                <a:spcPct val="110000"/>
              </a:lnSpc>
            </a:pPr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我一到上海就给你打电话。  </a:t>
            </a:r>
          </a:p>
          <a:p>
            <a:pPr>
              <a:lnSpc>
                <a:spcPct val="110000"/>
              </a:lnSpc>
            </a:pPr>
            <a:r>
              <a:rPr lang="en-US" altLang="en-US" sz="2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 out</a:t>
            </a:r>
            <a:r>
              <a:rPr lang="en-US" altLang="en-US" sz="25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意为“伸出</a:t>
            </a:r>
            <a:r>
              <a:rPr lang="zh-CN" altLang="en-US" sz="25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en-US" sz="25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递出”。  </a:t>
            </a:r>
          </a:p>
          <a:p>
            <a:pPr>
              <a:lnSpc>
                <a:spcPct val="110000"/>
              </a:lnSpc>
            </a:pPr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held out my hand to catch the box.</a:t>
            </a:r>
          </a:p>
          <a:p>
            <a:pPr>
              <a:lnSpc>
                <a:spcPct val="110000"/>
              </a:lnSpc>
            </a:pPr>
            <a:r>
              <a:rPr lang="zh-CN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我伸出手去接那个盒子。  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3"/>
          <p:cNvSpPr txBox="1">
            <a:spLocks noChangeArrowheads="1"/>
          </p:cNvSpPr>
          <p:nvPr/>
        </p:nvSpPr>
        <p:spPr bwMode="auto">
          <a:xfrm>
            <a:off x="755576" y="1347614"/>
            <a:ext cx="804545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</a:rPr>
              <a:t>What do people do when they meet for the </a:t>
            </a:r>
          </a:p>
          <a:p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</a:rPr>
              <a:t>first time? </a:t>
            </a:r>
            <a:endParaRPr lang="en-US" altLang="zh-CN" sz="2800" b="1" dirty="0">
              <a:solidFill>
                <a:srgbClr val="66006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7106" name="图片 1" descr="5768ec009439fbe31a8bd6aa240b775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9313" y="2389188"/>
            <a:ext cx="4745037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00050" y="590550"/>
            <a:ext cx="46291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altLang="zh-CN" sz="3200" b="1" noProof="1">
                <a:solidFill>
                  <a:srgbClr val="C00000"/>
                </a:solidFill>
                <a:latin typeface="Comic Sans MS" panose="030F0702030302020204" pitchFamily="66" charset="0"/>
              </a:rPr>
              <a:t>Warming up</a:t>
            </a:r>
            <a:endParaRPr lang="en-US" altLang="zh-CN" sz="3200" b="1" noProof="1">
              <a:solidFill>
                <a:srgbClr val="C0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框 1"/>
          <p:cNvSpPr txBox="1">
            <a:spLocks noChangeArrowheads="1"/>
          </p:cNvSpPr>
          <p:nvPr/>
        </p:nvSpPr>
        <p:spPr bwMode="auto">
          <a:xfrm>
            <a:off x="641350" y="1347788"/>
            <a:ext cx="7818438" cy="300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8605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—Will you tell Jenny the news?</a:t>
            </a:r>
            <a:endParaRPr lang="en-US" altLang="zh-CN" sz="27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605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—Of course. I’ll tell her ______ she comes back.</a:t>
            </a:r>
            <a:endParaRPr lang="en-US" altLang="zh-CN" sz="27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605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A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since          B. until</a:t>
            </a:r>
            <a:endParaRPr lang="en-US" altLang="zh-CN" sz="27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605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C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sym typeface="+mn-ea"/>
              </a:rPr>
              <a:t>. 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because      D. as soon as </a:t>
            </a:r>
            <a:endParaRPr lang="en-US" altLang="zh-CN" sz="270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8605"/>
            <a:endParaRPr lang="zh-CN" altLang="en-US" sz="270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16463" y="2047875"/>
            <a:ext cx="6556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83971" name="文本框 4"/>
          <p:cNvSpPr txBox="1">
            <a:spLocks noChangeArrowheads="1"/>
          </p:cNvSpPr>
          <p:nvPr/>
        </p:nvSpPr>
        <p:spPr bwMode="auto">
          <a:xfrm>
            <a:off x="612775" y="700088"/>
            <a:ext cx="16271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800" b="1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运用</a:t>
            </a:r>
            <a:r>
              <a:rPr lang="en-US" altLang="zh-CN" sz="2800" b="1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】</a:t>
            </a:r>
            <a:endParaRPr lang="zh-CN" altLang="en-US" sz="28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95288" y="771525"/>
            <a:ext cx="8280400" cy="3933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That’s how people in Japan 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expected to greet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each other.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这就是在日本人们应该互相问候的方式。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expected to</a:t>
            </a:r>
            <a:r>
              <a:rPr lang="en-US" altLang="en-US" sz="2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意为“</a:t>
            </a:r>
            <a:r>
              <a:rPr lang="en-US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被期望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被要求</a:t>
            </a:r>
            <a:r>
              <a:rPr lang="en-US" altLang="en-US" sz="28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supposed to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同义。  </a:t>
            </a:r>
          </a:p>
          <a:p>
            <a:pPr>
              <a:lnSpc>
                <a:spcPct val="120000"/>
              </a:lnSpc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She is expected to be a good doctor.</a:t>
            </a:r>
          </a:p>
          <a:p>
            <a:pPr>
              <a:lnSpc>
                <a:spcPct val="120000"/>
              </a:lnSpc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有人期望她成为一名好医生。  </a:t>
            </a:r>
          </a:p>
          <a:p>
            <a:pPr>
              <a:lnSpc>
                <a:spcPct val="120000"/>
              </a:lnSpc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The visitors are expected to arrive in half an hour.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参观者要在半小时后到达。 </a:t>
            </a:r>
            <a:r>
              <a:rPr lang="zh-CN" altLang="en-US" sz="2400" b="1" dirty="0">
                <a:latin typeface="Calibri" panose="020F0502020204030204" pitchFamily="34" charset="0"/>
              </a:rPr>
              <a:t>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副标题 48129"/>
          <p:cNvSpPr>
            <a:spLocks noGrp="1"/>
          </p:cNvSpPr>
          <p:nvPr>
            <p:ph type="subTitle" idx="4294967295"/>
          </p:nvPr>
        </p:nvSpPr>
        <p:spPr bwMode="auto">
          <a:xfrm>
            <a:off x="827088" y="771525"/>
            <a:ext cx="7632700" cy="35988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 defTabSz="9144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greet =to welcome or say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问候，打招呼</a:t>
            </a:r>
          </a:p>
          <a:p>
            <a:pPr marL="0" indent="0" defTabSz="9144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greeted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her by saying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morning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9144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他向她打招呼说 “早上好”。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9144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greeted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 with a friendly smile.  </a:t>
            </a:r>
          </a:p>
          <a:p>
            <a:pPr marL="0" indent="0" defTabSz="9144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她向我微笑致意。</a:t>
            </a:r>
          </a:p>
          <a:p>
            <a:pPr marL="0" indent="0" defTabSz="9144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beautiful view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greeted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us.  </a:t>
            </a:r>
          </a:p>
          <a:p>
            <a:pPr marL="0" indent="0" defTabSz="9144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美丽的景色呈现在我们面前。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文本框 1"/>
          <p:cNvSpPr txBox="1">
            <a:spLocks noChangeArrowheads="1"/>
          </p:cNvSpPr>
          <p:nvPr/>
        </p:nvSpPr>
        <p:spPr bwMode="auto">
          <a:xfrm>
            <a:off x="468313" y="1203325"/>
            <a:ext cx="8351837" cy="3352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Ⅰ.</a:t>
            </a:r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用所给单词的适当形式填空。</a:t>
            </a:r>
          </a:p>
          <a:p>
            <a:pPr>
              <a:lnSpc>
                <a:spcPct val="130000"/>
              </a:lnSpc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1. We are supposed _________ (meet) him at the</a:t>
            </a:r>
          </a:p>
          <a:p>
            <a:pPr>
              <a:lnSpc>
                <a:spcPct val="130000"/>
              </a:lnSpc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airport.</a:t>
            </a:r>
          </a:p>
          <a:p>
            <a:pPr>
              <a:lnSpc>
                <a:spcPct val="130000"/>
              </a:lnSpc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2. We shouldn’t visit a friend’s house without ______</a:t>
            </a:r>
          </a:p>
          <a:p>
            <a:pPr>
              <a:lnSpc>
                <a:spcPct val="130000"/>
              </a:lnSpc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(call)him first.</a:t>
            </a:r>
          </a:p>
          <a:p>
            <a:pPr>
              <a:lnSpc>
                <a:spcPct val="130000"/>
              </a:lnSpc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3. This is my _______ (one) time to see a panda.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563938" y="1792288"/>
            <a:ext cx="1655762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to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meet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188200" y="2800350"/>
            <a:ext cx="1201738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calling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700338" y="3940175"/>
            <a:ext cx="1312862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first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3127375" y="555625"/>
            <a:ext cx="2740025" cy="728663"/>
          </a:xfrm>
          <a:prstGeom prst="rect">
            <a:avLst/>
          </a:prstGeom>
          <a:noFill/>
        </p:spPr>
        <p:txBody>
          <a:bodyPr wrap="none" lIns="50445" tIns="25222" rIns="50445" bIns="25222">
            <a:spAutoFit/>
          </a:bodyPr>
          <a:lstStyle/>
          <a:p>
            <a:pPr>
              <a:defRPr/>
            </a:pPr>
            <a:r>
              <a:rPr lang="en-US" altLang="zh-CN" sz="4400" b="1" noProof="1">
                <a:solidFill>
                  <a:srgbClr val="0000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Exercises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文本框 1"/>
          <p:cNvSpPr txBox="1">
            <a:spLocks noChangeArrowheads="1"/>
          </p:cNvSpPr>
          <p:nvPr/>
        </p:nvSpPr>
        <p:spPr bwMode="auto">
          <a:xfrm>
            <a:off x="749300" y="1058863"/>
            <a:ext cx="7710488" cy="332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4. It’s polite ____________ (arrive) in time.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5. The first thing is _________ (greet) the teacher 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when we begin to have a class.</a:t>
            </a:r>
          </a:p>
          <a:p>
            <a:pPr>
              <a:lnSpc>
                <a:spcPct val="150000"/>
              </a:lnSpc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6. When you _________</a:t>
            </a:r>
            <a:r>
              <a:rPr lang="en-US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(invite) for 7:00，you </a:t>
            </a:r>
          </a:p>
          <a:p>
            <a:pPr>
              <a:lnSpc>
                <a:spcPct val="150000"/>
              </a:lnSpc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should arrive at 7:00.</a:t>
            </a:r>
          </a:p>
        </p:txBody>
      </p:sp>
      <p:sp>
        <p:nvSpPr>
          <p:cNvPr id="8" name="文本框 16"/>
          <p:cNvSpPr txBox="1">
            <a:spLocks noChangeArrowheads="1"/>
          </p:cNvSpPr>
          <p:nvPr/>
        </p:nvSpPr>
        <p:spPr bwMode="auto">
          <a:xfrm>
            <a:off x="2843213" y="1098550"/>
            <a:ext cx="1584325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to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arrive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3797300" y="1746250"/>
            <a:ext cx="1782763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to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g</a:t>
            </a: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reet</a:t>
            </a: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2895600" y="3147814"/>
            <a:ext cx="22526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are invited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文本框 1"/>
          <p:cNvSpPr txBox="1">
            <a:spLocks noChangeArrowheads="1"/>
          </p:cNvSpPr>
          <p:nvPr/>
        </p:nvSpPr>
        <p:spPr bwMode="auto">
          <a:xfrm>
            <a:off x="388938" y="700088"/>
            <a:ext cx="8070850" cy="3932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7. We shouldn’t talk to each other while ________ </a:t>
            </a:r>
          </a:p>
          <a:p>
            <a:pPr>
              <a:lnSpc>
                <a:spcPct val="120000"/>
              </a:lnSpc>
            </a:pPr>
            <a:r>
              <a:rPr lang="en-US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(have) a meeting.</a:t>
            </a:r>
          </a:p>
          <a:p>
            <a:pPr>
              <a:lnSpc>
                <a:spcPct val="120000"/>
              </a:lnSpc>
            </a:pPr>
            <a:r>
              <a:rPr lang="en-US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8. __________ (spend) time with friends is important to </a:t>
            </a:r>
          </a:p>
          <a:p>
            <a:pPr>
              <a:lnSpc>
                <a:spcPct val="120000"/>
              </a:lnSpc>
            </a:pPr>
            <a:r>
              <a:rPr lang="en-US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us.</a:t>
            </a:r>
          </a:p>
          <a:p>
            <a:pPr>
              <a:lnSpc>
                <a:spcPct val="120000"/>
              </a:lnSpc>
            </a:pPr>
            <a:r>
              <a:rPr lang="en-US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9. Xi’an is one of the ancient ________ (capital) of our </a:t>
            </a:r>
          </a:p>
          <a:p>
            <a:pPr>
              <a:lnSpc>
                <a:spcPct val="120000"/>
              </a:lnSpc>
            </a:pPr>
            <a:r>
              <a:rPr lang="en-US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country.</a:t>
            </a:r>
          </a:p>
          <a:p>
            <a:pPr>
              <a:lnSpc>
                <a:spcPct val="120000"/>
              </a:lnSpc>
            </a:pPr>
            <a:r>
              <a:rPr lang="en-US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10. Different countries have different ___________</a:t>
            </a:r>
          </a:p>
          <a:p>
            <a:pPr>
              <a:lnSpc>
                <a:spcPct val="120000"/>
              </a:lnSpc>
            </a:pPr>
            <a:r>
              <a:rPr lang="en-US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(custom)．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157913" y="700088"/>
            <a:ext cx="15827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having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　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839788" y="1635125"/>
            <a:ext cx="20764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Spending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521200" y="2571750"/>
            <a:ext cx="17795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capitals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865813" y="3508375"/>
            <a:ext cx="18018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customs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ext Box 4"/>
          <p:cNvSpPr txBox="1">
            <a:spLocks noChangeArrowheads="1"/>
          </p:cNvSpPr>
          <p:nvPr/>
        </p:nvSpPr>
        <p:spPr bwMode="auto">
          <a:xfrm>
            <a:off x="323850" y="728663"/>
            <a:ext cx="8496300" cy="376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Ⅱ</a:t>
            </a:r>
            <a:r>
              <a:rPr lang="en-US" altLang="zh-CN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根据汉语意思完成句子。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他们相互握手，然后说再见。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They ______ ______ with each other and sai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 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goodbye.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第一次，他意识到应该对自己的父母好点。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____ _____ _____ _____, he realized that he should be kind to his parents. 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474664" y="2119883"/>
            <a:ext cx="28813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shook  hands 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14697" y="3363838"/>
            <a:ext cx="34972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   the   first   time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8313" y="892175"/>
            <a:ext cx="8064500" cy="3624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defRPr/>
            </a:pP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“韩国人初次见面应该怎么做？” </a:t>
            </a:r>
            <a:endParaRPr lang="en-US" altLang="zh-CN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“他们应该鞠躬。”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What ______ people in Korea ________________ when they meet for the first time?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—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They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’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re supposed to __________ each other.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979613" y="2211388"/>
            <a:ext cx="14097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292725" y="2192338"/>
            <a:ext cx="27749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upposed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4165600" y="3489325"/>
            <a:ext cx="17018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bow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656" grpId="0"/>
      <p:bldP spid="2765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矩形 565249"/>
          <p:cNvSpPr>
            <a:spLocks noChangeArrowheads="1"/>
          </p:cNvSpPr>
          <p:nvPr/>
        </p:nvSpPr>
        <p:spPr bwMode="auto">
          <a:xfrm>
            <a:off x="468313" y="1019175"/>
            <a:ext cx="7974012" cy="320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4. 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令我们惊奇的是，他很快就把这个问题解决了。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    ______________, he solved the problem quickly.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5. 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在街道的两边，我们看到了很多小树。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     We saw lots of young trees __________________  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      of the street.</a:t>
            </a:r>
          </a:p>
        </p:txBody>
      </p:sp>
      <p:sp>
        <p:nvSpPr>
          <p:cNvPr id="565253" name="矩形 565252"/>
          <p:cNvSpPr>
            <a:spLocks noChangeArrowheads="1"/>
          </p:cNvSpPr>
          <p:nvPr/>
        </p:nvSpPr>
        <p:spPr bwMode="auto">
          <a:xfrm>
            <a:off x="755576" y="1779662"/>
            <a:ext cx="35544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surprise</a:t>
            </a:r>
          </a:p>
        </p:txBody>
      </p:sp>
      <p:sp>
        <p:nvSpPr>
          <p:cNvPr id="565256" name="矩形 565255"/>
          <p:cNvSpPr>
            <a:spLocks noChangeArrowheads="1"/>
          </p:cNvSpPr>
          <p:nvPr/>
        </p:nvSpPr>
        <p:spPr bwMode="auto">
          <a:xfrm flipH="1">
            <a:off x="5076056" y="3003798"/>
            <a:ext cx="251936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 sides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5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5253" grpId="0"/>
      <p:bldP spid="56525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矩形 567297"/>
          <p:cNvSpPr>
            <a:spLocks noChangeArrowheads="1"/>
          </p:cNvSpPr>
          <p:nvPr/>
        </p:nvSpPr>
        <p:spPr bwMode="auto">
          <a:xfrm>
            <a:off x="492125" y="714375"/>
            <a:ext cx="8183563" cy="3873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6. </a:t>
            </a:r>
            <a:r>
              <a:rPr lang="zh-CN" altLang="en-US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他们全部伸出双手欢迎我。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    They all _____  ______ their hands to welcome me.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7. </a:t>
            </a:r>
            <a:r>
              <a:rPr lang="zh-CN" altLang="en-US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他与汤姆的妈妈打招呼的方式错了。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    He greeted Tom’s mother ___________________.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8. </a:t>
            </a:r>
            <a:r>
              <a:rPr lang="zh-CN" altLang="en-US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王明在和一位美国人交谈时犯了一些错误。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    Wang Ming ______ some _________ while talking to 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  <a:cs typeface="Times New Roman" panose="02020603050405020304" pitchFamily="18" charset="0"/>
              </a:rPr>
              <a:t>    an American.</a:t>
            </a:r>
          </a:p>
        </p:txBody>
      </p:sp>
      <p:sp>
        <p:nvSpPr>
          <p:cNvPr id="567299" name="矩形 567298"/>
          <p:cNvSpPr>
            <a:spLocks noChangeArrowheads="1"/>
          </p:cNvSpPr>
          <p:nvPr/>
        </p:nvSpPr>
        <p:spPr bwMode="auto">
          <a:xfrm>
            <a:off x="2268538" y="1347788"/>
            <a:ext cx="11969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held</a:t>
            </a:r>
          </a:p>
        </p:txBody>
      </p:sp>
      <p:sp>
        <p:nvSpPr>
          <p:cNvPr id="567300" name="矩形 567299"/>
          <p:cNvSpPr>
            <a:spLocks noChangeArrowheads="1"/>
          </p:cNvSpPr>
          <p:nvPr/>
        </p:nvSpPr>
        <p:spPr bwMode="auto">
          <a:xfrm>
            <a:off x="3465513" y="1328738"/>
            <a:ext cx="12509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</a:p>
        </p:txBody>
      </p:sp>
      <p:sp>
        <p:nvSpPr>
          <p:cNvPr id="567305" name="矩形 567304"/>
          <p:cNvSpPr>
            <a:spLocks noChangeArrowheads="1"/>
          </p:cNvSpPr>
          <p:nvPr/>
        </p:nvSpPr>
        <p:spPr bwMode="auto">
          <a:xfrm>
            <a:off x="4884738" y="2408238"/>
            <a:ext cx="32162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 way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67308" name="矩形 567307"/>
          <p:cNvSpPr>
            <a:spLocks noChangeArrowheads="1"/>
          </p:cNvSpPr>
          <p:nvPr/>
        </p:nvSpPr>
        <p:spPr bwMode="auto">
          <a:xfrm>
            <a:off x="2738438" y="3489325"/>
            <a:ext cx="13287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</a:p>
        </p:txBody>
      </p:sp>
      <p:sp>
        <p:nvSpPr>
          <p:cNvPr id="567309" name="矩形 567308"/>
          <p:cNvSpPr>
            <a:spLocks noChangeArrowheads="1"/>
          </p:cNvSpPr>
          <p:nvPr/>
        </p:nvSpPr>
        <p:spPr bwMode="auto">
          <a:xfrm>
            <a:off x="4740275" y="3481388"/>
            <a:ext cx="2063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7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7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67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299" grpId="0"/>
      <p:bldP spid="567300" grpId="0"/>
      <p:bldP spid="567305" grpId="0"/>
      <p:bldP spid="567308" grpId="0"/>
      <p:bldP spid="5673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3275856" y="3840162"/>
            <a:ext cx="25479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 hands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076" y="388362"/>
            <a:ext cx="321945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文本框 1"/>
          <p:cNvSpPr txBox="1">
            <a:spLocks noChangeArrowheads="1"/>
          </p:cNvSpPr>
          <p:nvPr/>
        </p:nvSpPr>
        <p:spPr bwMode="auto">
          <a:xfrm>
            <a:off x="539750" y="484188"/>
            <a:ext cx="7993063" cy="4445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Ⅲ. 单项选择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en-US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en-US" sz="2800" b="1" dirty="0">
                <a:latin typeface="Times New Roman" panose="02020603050405020304" pitchFamily="18" charset="0"/>
              </a:rPr>
              <a:t>1.Everyone________wear a seat－belt in the car.</a:t>
            </a:r>
          </a:p>
          <a:p>
            <a:pPr>
              <a:lnSpc>
                <a:spcPct val="120000"/>
              </a:lnSpc>
            </a:pPr>
            <a:r>
              <a:rPr lang="en-US" altLang="en-US" sz="2800" b="1" dirty="0">
                <a:latin typeface="Times New Roman" panose="02020603050405020304" pitchFamily="18" charset="0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A. </a:t>
            </a:r>
            <a:r>
              <a:rPr lang="en-US" altLang="en-US" sz="2800" b="1" dirty="0">
                <a:latin typeface="Times New Roman" panose="02020603050405020304" pitchFamily="18" charset="0"/>
              </a:rPr>
              <a:t>supposed to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B. </a:t>
            </a:r>
            <a:r>
              <a:rPr lang="en-US" altLang="en-US" sz="2800" b="1" dirty="0">
                <a:latin typeface="Times New Roman" panose="02020603050405020304" pitchFamily="18" charset="0"/>
              </a:rPr>
              <a:t>is supposed to  </a:t>
            </a:r>
          </a:p>
          <a:p>
            <a:pPr>
              <a:lnSpc>
                <a:spcPct val="120000"/>
              </a:lnSpc>
            </a:pPr>
            <a:r>
              <a:rPr lang="en-US" altLang="en-US" sz="2800" b="1" dirty="0">
                <a:latin typeface="Times New Roman" panose="02020603050405020304" pitchFamily="18" charset="0"/>
              </a:rPr>
              <a:t>   C.  </a:t>
            </a:r>
            <a:r>
              <a:rPr lang="en-US" altLang="zh-CN" sz="2800" b="1" dirty="0">
                <a:latin typeface="Times New Roman" panose="02020603050405020304" pitchFamily="18" charset="0"/>
              </a:rPr>
              <a:t>i</a:t>
            </a:r>
            <a:r>
              <a:rPr lang="en-US" altLang="en-US" sz="2800" b="1" dirty="0">
                <a:latin typeface="Times New Roman" panose="02020603050405020304" pitchFamily="18" charset="0"/>
              </a:rPr>
              <a:t>s suppose to    D. are supposed to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2.You should________when you meet someone for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the first time in China.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shake hands     B. shake hand 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bow                   D. hug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843213" y="1320800"/>
            <a:ext cx="423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48000" y="2840038"/>
            <a:ext cx="4445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文本框 4"/>
          <p:cNvSpPr txBox="1">
            <a:spLocks noChangeArrowheads="1"/>
          </p:cNvSpPr>
          <p:nvPr/>
        </p:nvSpPr>
        <p:spPr bwMode="auto">
          <a:xfrm>
            <a:off x="611560" y="854075"/>
            <a:ext cx="8153400" cy="370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800" b="1" dirty="0">
                <a:latin typeface="Times New Roman" panose="02020603050405020304" pitchFamily="18" charset="0"/>
              </a:rPr>
              <a:t>3.What time do you expect her ________?</a:t>
            </a:r>
          </a:p>
          <a:p>
            <a:pPr>
              <a:lnSpc>
                <a:spcPct val="120000"/>
              </a:lnSpc>
            </a:pPr>
            <a:r>
              <a:rPr lang="en-US" altLang="en-US" sz="2800" b="1" dirty="0">
                <a:latin typeface="Times New Roman" panose="02020603050405020304" pitchFamily="18" charset="0"/>
              </a:rPr>
              <a:t>    A. arrive　　　      B. is arriving　　　  </a:t>
            </a:r>
          </a:p>
          <a:p>
            <a:pPr>
              <a:lnSpc>
                <a:spcPct val="120000"/>
              </a:lnSpc>
            </a:pPr>
            <a:r>
              <a:rPr lang="en-US" altLang="en-US" sz="2800" b="1" dirty="0">
                <a:latin typeface="Times New Roman" panose="02020603050405020304" pitchFamily="18" charset="0"/>
              </a:rPr>
              <a:t>    C. arriving　　　  D. to arrive</a:t>
            </a:r>
            <a:endParaRPr lang="en-US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4.I told him the good news ________ he came back </a:t>
            </a:r>
          </a:p>
          <a:p>
            <a:pPr>
              <a:lnSpc>
                <a:spcPct val="12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yesterday.</a:t>
            </a:r>
          </a:p>
          <a:p>
            <a:pPr>
              <a:lnSpc>
                <a:spcPct val="12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 A. until　　　        B. as soon as　　　  </a:t>
            </a:r>
          </a:p>
          <a:p>
            <a:pPr>
              <a:lnSpc>
                <a:spcPct val="12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 C. unless　　　      D. since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739811" y="915987"/>
            <a:ext cx="12065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004048" y="2446337"/>
            <a:ext cx="8080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extBox 1"/>
          <p:cNvSpPr txBox="1">
            <a:spLocks noChangeArrowheads="1"/>
          </p:cNvSpPr>
          <p:nvPr/>
        </p:nvSpPr>
        <p:spPr bwMode="auto">
          <a:xfrm>
            <a:off x="468313" y="842963"/>
            <a:ext cx="201612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0354" name="TextBox 2"/>
          <p:cNvSpPr txBox="1">
            <a:spLocks noChangeArrowheads="1"/>
          </p:cNvSpPr>
          <p:nvPr/>
        </p:nvSpPr>
        <p:spPr bwMode="auto">
          <a:xfrm>
            <a:off x="457200" y="692150"/>
            <a:ext cx="2438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中考链接</a:t>
            </a:r>
          </a:p>
        </p:txBody>
      </p:sp>
      <p:sp>
        <p:nvSpPr>
          <p:cNvPr id="100355" name="矩形 1"/>
          <p:cNvSpPr>
            <a:spLocks noChangeArrowheads="1"/>
          </p:cNvSpPr>
          <p:nvPr/>
        </p:nvSpPr>
        <p:spPr bwMode="auto">
          <a:xfrm>
            <a:off x="684213" y="1314450"/>
            <a:ext cx="7704137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supposed ____ some housework with our parents when we have free time.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A. to share        B. sharing 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C. shared           D. share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3924300" y="3867150"/>
            <a:ext cx="4038600" cy="838200"/>
          </a:xfrm>
          <a:prstGeom prst="wedgeRoundRectCallout">
            <a:avLst>
              <a:gd name="adj1" fmla="val -3821"/>
              <a:gd name="adj2" fmla="val -46896"/>
              <a:gd name="adj3" fmla="val 16667"/>
            </a:avLst>
          </a:prstGeom>
          <a:noFill/>
          <a:ln w="12700" cap="flat" cmpd="sng" algn="ctr">
            <a:solidFill>
              <a:srgbClr val="00206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句意为“我们应该在有空闲时间时和父母分担一些家务。”</a:t>
            </a:r>
            <a:r>
              <a:rPr lang="en-US" altLang="zh-CN" sz="160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be supposed to do sth,</a:t>
            </a:r>
            <a:r>
              <a:rPr lang="zh-CN" altLang="en-US" sz="1600" kern="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黑体" panose="02010609060101010101" pitchFamily="49" charset="-122"/>
                <a:cs typeface="Times New Roman" panose="02020603050405020304" pitchFamily="18" charset="0"/>
              </a:rPr>
              <a:t>意为“应该做某事” 。 </a:t>
            </a:r>
          </a:p>
        </p:txBody>
      </p:sp>
      <p:sp>
        <p:nvSpPr>
          <p:cNvPr id="7" name=" 2050"/>
          <p:cNvSpPr/>
          <p:nvPr/>
        </p:nvSpPr>
        <p:spPr bwMode="auto">
          <a:xfrm>
            <a:off x="887413" y="2751138"/>
            <a:ext cx="1176337" cy="582612"/>
          </a:xfrm>
          <a:custGeom>
            <a:avLst/>
            <a:gdLst>
              <a:gd name="T0" fmla="*/ 0 w 1360"/>
              <a:gd name="T1" fmla="*/ 2147483647 h 1358"/>
              <a:gd name="T2" fmla="*/ 2147483647 w 1360"/>
              <a:gd name="T3" fmla="*/ 2147483647 h 1358"/>
              <a:gd name="T4" fmla="*/ 2147483647 w 1360"/>
              <a:gd name="T5" fmla="*/ 2147483647 h 1358"/>
              <a:gd name="T6" fmla="*/ 2147483647 w 1360"/>
              <a:gd name="T7" fmla="*/ 2147483647 h 1358"/>
              <a:gd name="T8" fmla="*/ 2147483647 w 1360"/>
              <a:gd name="T9" fmla="*/ 2147483647 h 1358"/>
              <a:gd name="T10" fmla="*/ 2147483647 w 1360"/>
              <a:gd name="T11" fmla="*/ 2147483647 h 1358"/>
              <a:gd name="T12" fmla="*/ 2147483647 w 1360"/>
              <a:gd name="T13" fmla="*/ 2147483647 h 1358"/>
              <a:gd name="T14" fmla="*/ 2147483647 w 1360"/>
              <a:gd name="T15" fmla="*/ 2147483647 h 1358"/>
              <a:gd name="T16" fmla="*/ 2147483647 w 1360"/>
              <a:gd name="T17" fmla="*/ 2147483647 h 1358"/>
              <a:gd name="T18" fmla="*/ 2147483647 w 1360"/>
              <a:gd name="T19" fmla="*/ 2147483647 h 1358"/>
              <a:gd name="T20" fmla="*/ 2147483647 w 1360"/>
              <a:gd name="T21" fmla="*/ 2147483647 h 1358"/>
              <a:gd name="T22" fmla="*/ 2147483647 w 1360"/>
              <a:gd name="T23" fmla="*/ 2147483647 h 1358"/>
              <a:gd name="T24" fmla="*/ 2147483647 w 1360"/>
              <a:gd name="T25" fmla="*/ 2147483647 h 1358"/>
              <a:gd name="T26" fmla="*/ 2147483647 w 1360"/>
              <a:gd name="T27" fmla="*/ 2147483647 h 1358"/>
              <a:gd name="T28" fmla="*/ 2147483647 w 1360"/>
              <a:gd name="T29" fmla="*/ 2147483647 h 1358"/>
              <a:gd name="T30" fmla="*/ 2147483647 w 1360"/>
              <a:gd name="T31" fmla="*/ 2147483647 h 1358"/>
              <a:gd name="T32" fmla="*/ 2147483647 w 1360"/>
              <a:gd name="T33" fmla="*/ 2147483647 h 1358"/>
              <a:gd name="T34" fmla="*/ 2147483647 w 1360"/>
              <a:gd name="T35" fmla="*/ 2147483647 h 1358"/>
              <a:gd name="T36" fmla="*/ 2147483647 w 1360"/>
              <a:gd name="T37" fmla="*/ 2147483647 h 1358"/>
              <a:gd name="T38" fmla="*/ 2147483647 w 1360"/>
              <a:gd name="T39" fmla="*/ 2147483647 h 1358"/>
              <a:gd name="T40" fmla="*/ 2147483647 w 1360"/>
              <a:gd name="T41" fmla="*/ 2147483647 h 1358"/>
              <a:gd name="T42" fmla="*/ 0 w 1360"/>
              <a:gd name="T43" fmla="*/ 2147483647 h 1358"/>
              <a:gd name="T44" fmla="*/ 2147483647 w 1360"/>
              <a:gd name="T45" fmla="*/ 2147483647 h 1358"/>
              <a:gd name="T46" fmla="*/ 2147483647 w 1360"/>
              <a:gd name="T47" fmla="*/ 2147483647 h 1358"/>
              <a:gd name="T48" fmla="*/ 2147483647 w 1360"/>
              <a:gd name="T49" fmla="*/ 2147483647 h 1358"/>
              <a:gd name="T50" fmla="*/ 2147483647 w 1360"/>
              <a:gd name="T51" fmla="*/ 2147483647 h 1358"/>
              <a:gd name="T52" fmla="*/ 2147483647 w 1360"/>
              <a:gd name="T53" fmla="*/ 2147483647 h 1358"/>
              <a:gd name="T54" fmla="*/ 2147483647 w 1360"/>
              <a:gd name="T55" fmla="*/ 2147483647 h 1358"/>
              <a:gd name="T56" fmla="*/ 2147483647 w 1360"/>
              <a:gd name="T57" fmla="*/ 2147483647 h 1358"/>
              <a:gd name="T58" fmla="*/ 2147483647 w 1360"/>
              <a:gd name="T59" fmla="*/ 2147483647 h 1358"/>
              <a:gd name="T60" fmla="*/ 2147483647 w 1360"/>
              <a:gd name="T61" fmla="*/ 2147483647 h 1358"/>
              <a:gd name="T62" fmla="*/ 2147483647 w 1360"/>
              <a:gd name="T63" fmla="*/ 2147483647 h 1358"/>
              <a:gd name="T64" fmla="*/ 2147483647 w 1360"/>
              <a:gd name="T65" fmla="*/ 2147483647 h 1358"/>
              <a:gd name="T66" fmla="*/ 2147483647 w 1360"/>
              <a:gd name="T67" fmla="*/ 2147483647 h 1358"/>
              <a:gd name="T68" fmla="*/ 2147483647 w 1360"/>
              <a:gd name="T69" fmla="*/ 2147483647 h 1358"/>
              <a:gd name="T70" fmla="*/ 2147483647 w 1360"/>
              <a:gd name="T71" fmla="*/ 2147483647 h 1358"/>
              <a:gd name="T72" fmla="*/ 2147483647 w 1360"/>
              <a:gd name="T73" fmla="*/ 2147483647 h 1358"/>
              <a:gd name="T74" fmla="*/ 2147483647 w 1360"/>
              <a:gd name="T75" fmla="*/ 2147483647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360"/>
              <a:gd name="T115" fmla="*/ 0 h 1358"/>
              <a:gd name="T116" fmla="*/ 1360 w 1360"/>
              <a:gd name="T117" fmla="*/ 1358 h 13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/>
          </a:gra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矩形 115716"/>
          <p:cNvSpPr>
            <a:spLocks noChangeArrowheads="1"/>
          </p:cNvSpPr>
          <p:nvPr/>
        </p:nvSpPr>
        <p:spPr bwMode="auto">
          <a:xfrm>
            <a:off x="684213" y="1492250"/>
            <a:ext cx="8351837" cy="283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Remember the new words after class.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Write the sentences about what people are supposed to do in the countries in 1a.</a:t>
            </a:r>
          </a:p>
          <a:p>
            <a:pPr marL="457200" indent="-457200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en-US" altLang="zh-CN" sz="2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Preview the passage in 3a.</a:t>
            </a:r>
          </a:p>
        </p:txBody>
      </p:sp>
      <p:sp>
        <p:nvSpPr>
          <p:cNvPr id="115718" name="矩形 115717"/>
          <p:cNvSpPr/>
          <p:nvPr/>
        </p:nvSpPr>
        <p:spPr>
          <a:xfrm>
            <a:off x="3040063" y="635000"/>
            <a:ext cx="3763962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>
              <a:defRPr/>
            </a:pPr>
            <a:r>
              <a:rPr lang="en-US" altLang="zh-CN" sz="4400" b="1" dirty="0">
                <a:solidFill>
                  <a:srgbClr val="0000E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Arial Unicode MS" panose="020B0604020202020204" charset="-122"/>
                <a:cs typeface="Arial" panose="020B0604020202020204" pitchFamily="34" charset="0"/>
              </a:rPr>
              <a:t>Homework</a:t>
            </a:r>
            <a:endParaRPr lang="en-US" altLang="zh-CN" sz="4400" dirty="0">
              <a:solidFill>
                <a:srgbClr val="800080"/>
              </a:solidFill>
              <a:latin typeface="Times New Roman" panose="02020603050405020304" pitchFamily="18" charset="0"/>
              <a:ea typeface="Arial Unicode MS" panose="020B0604020202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文本框 3"/>
          <p:cNvSpPr txBox="1">
            <a:spLocks noChangeArrowheads="1"/>
          </p:cNvSpPr>
          <p:nvPr/>
        </p:nvSpPr>
        <p:spPr bwMode="auto">
          <a:xfrm>
            <a:off x="652463" y="1708150"/>
            <a:ext cx="78343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BF8"/>
              </a:clrFrom>
              <a:clrTo>
                <a:srgbClr val="F9FB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39502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931692" y="3929122"/>
            <a:ext cx="13462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843558"/>
            <a:ext cx="337185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923928" y="4102100"/>
            <a:ext cx="10652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35646"/>
            <a:ext cx="3000187" cy="1701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915566"/>
            <a:ext cx="19621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9FBF8"/>
              </a:clrFrom>
              <a:clrTo>
                <a:srgbClr val="F9FB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1779662"/>
            <a:ext cx="2091257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3876675" y="4318000"/>
            <a:ext cx="5267325" cy="55721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bow  b. shake hands  c. kiss</a:t>
            </a:r>
          </a:p>
        </p:txBody>
      </p:sp>
      <p:sp>
        <p:nvSpPr>
          <p:cNvPr id="53250" name="Rectangle 4"/>
          <p:cNvSpPr>
            <a:spLocks noChangeArrowheads="1"/>
          </p:cNvSpPr>
          <p:nvPr/>
        </p:nvSpPr>
        <p:spPr bwMode="auto">
          <a:xfrm>
            <a:off x="1116013" y="627063"/>
            <a:ext cx="7586662" cy="1166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defTabSz="683895" eaLnBrk="0" hangingPunct="0"/>
            <a:r>
              <a:rPr lang="en-US" altLang="zh-CN" sz="2700" b="1" dirty="0">
                <a:solidFill>
                  <a:srgbClr val="0000FF"/>
                </a:solidFill>
              </a:rPr>
              <a:t>What do people do when they meet for the </a:t>
            </a:r>
          </a:p>
          <a:p>
            <a:pPr defTabSz="683895" eaLnBrk="0" hangingPunct="0"/>
            <a:r>
              <a:rPr lang="en-US" altLang="zh-CN" sz="2700" b="1" dirty="0">
                <a:solidFill>
                  <a:srgbClr val="0000FF"/>
                </a:solidFill>
              </a:rPr>
              <a:t>first time? Match the countries with the </a:t>
            </a:r>
          </a:p>
          <a:p>
            <a:pPr defTabSz="683895" eaLnBrk="0" hangingPunct="0"/>
            <a:r>
              <a:rPr lang="en-US" altLang="zh-CN" sz="2700" b="1" dirty="0">
                <a:solidFill>
                  <a:srgbClr val="0000FF"/>
                </a:solidFill>
              </a:rPr>
              <a:t>customs. </a:t>
            </a:r>
          </a:p>
        </p:txBody>
      </p:sp>
      <p:sp>
        <p:nvSpPr>
          <p:cNvPr id="53251" name="Rectangle 8"/>
          <p:cNvSpPr>
            <a:spLocks noChangeArrowheads="1"/>
          </p:cNvSpPr>
          <p:nvPr/>
        </p:nvSpPr>
        <p:spPr bwMode="auto">
          <a:xfrm>
            <a:off x="754063" y="1876425"/>
            <a:ext cx="3954462" cy="2409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 ___ Brazil</a:t>
            </a:r>
          </a:p>
          <a:p>
            <a:pPr marL="609600" indent="-609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 ___ the United States</a:t>
            </a:r>
          </a:p>
          <a:p>
            <a:pPr marL="609600" indent="-609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 ___ Japan</a:t>
            </a:r>
          </a:p>
          <a:p>
            <a:pPr marL="609600" indent="-609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4. ___ Mexico</a:t>
            </a:r>
          </a:p>
          <a:p>
            <a:pPr marL="609600" indent="-609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5. ___ Korea</a:t>
            </a:r>
          </a:p>
        </p:txBody>
      </p:sp>
      <p:sp>
        <p:nvSpPr>
          <p:cNvPr id="10245" name="Text Box 9"/>
          <p:cNvSpPr txBox="1">
            <a:spLocks noChangeArrowheads="1"/>
          </p:cNvSpPr>
          <p:nvPr/>
        </p:nvSpPr>
        <p:spPr bwMode="auto">
          <a:xfrm>
            <a:off x="1187450" y="2871788"/>
            <a:ext cx="5365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10246" name="Text Box 10"/>
          <p:cNvSpPr txBox="1">
            <a:spLocks noChangeArrowheads="1"/>
          </p:cNvSpPr>
          <p:nvPr/>
        </p:nvSpPr>
        <p:spPr bwMode="auto">
          <a:xfrm>
            <a:off x="1187450" y="3867150"/>
            <a:ext cx="6032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10247" name="Text Box 11"/>
          <p:cNvSpPr txBox="1">
            <a:spLocks noChangeArrowheads="1"/>
          </p:cNvSpPr>
          <p:nvPr/>
        </p:nvSpPr>
        <p:spPr bwMode="auto">
          <a:xfrm>
            <a:off x="1187450" y="2343150"/>
            <a:ext cx="536575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10248" name="Text Box 12"/>
          <p:cNvSpPr txBox="1">
            <a:spLocks noChangeArrowheads="1"/>
          </p:cNvSpPr>
          <p:nvPr/>
        </p:nvSpPr>
        <p:spPr bwMode="auto">
          <a:xfrm>
            <a:off x="1098550" y="3375025"/>
            <a:ext cx="7366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10249" name="Text Box 13"/>
          <p:cNvSpPr txBox="1">
            <a:spLocks noChangeArrowheads="1"/>
          </p:cNvSpPr>
          <p:nvPr/>
        </p:nvSpPr>
        <p:spPr bwMode="auto">
          <a:xfrm>
            <a:off x="1116013" y="1851025"/>
            <a:ext cx="669925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12" name="单圆角矩形 11"/>
          <p:cNvSpPr/>
          <p:nvPr/>
        </p:nvSpPr>
        <p:spPr>
          <a:xfrm>
            <a:off x="468313" y="720725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1a    </a:t>
            </a:r>
            <a:endParaRPr kumimoji="1" lang="zh-CN" altLang="en-US" sz="2800" dirty="0"/>
          </a:p>
        </p:txBody>
      </p:sp>
      <p:pic>
        <p:nvPicPr>
          <p:cNvPr id="53258" name="Picture 2" descr="G:\resource\U10\jpg\A_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536700"/>
            <a:ext cx="378142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7"/>
          <p:cNvSpPr>
            <a:spLocks noGrp="1"/>
          </p:cNvSpPr>
          <p:nvPr>
            <p:ph type="title" idx="4294967295"/>
          </p:nvPr>
        </p:nvSpPr>
        <p:spPr>
          <a:xfrm>
            <a:off x="1498600" y="612775"/>
            <a:ext cx="6332538" cy="573088"/>
          </a:xfrm>
          <a:prstGeom prst="rect">
            <a:avLst/>
          </a:prstGeom>
        </p:spPr>
        <p:txBody>
          <a:bodyPr wrap="none" anchor="ctr"/>
          <a:lstStyle/>
          <a:p>
            <a:pPr algn="l" defTabSz="684530" eaLnBrk="1" hangingPunct="1">
              <a:defRPr/>
            </a:pPr>
            <a:r>
              <a:rPr lang="en-US" altLang="zh-CN" sz="2700" b="1" dirty="0">
                <a:solidFill>
                  <a:srgbClr val="0000FF"/>
                </a:solidFill>
                <a:latin typeface="Arial" panose="020B0604020202020204" pitchFamily="34" charset="0"/>
                <a:cs typeface="+mn-cs"/>
              </a:rPr>
              <a:t>Listen and check the answer in 1a.</a:t>
            </a:r>
          </a:p>
        </p:txBody>
      </p:sp>
      <p:sp>
        <p:nvSpPr>
          <p:cNvPr id="6" name="单圆角矩形 5"/>
          <p:cNvSpPr/>
          <p:nvPr/>
        </p:nvSpPr>
        <p:spPr>
          <a:xfrm>
            <a:off x="779463" y="700088"/>
            <a:ext cx="552450" cy="479425"/>
          </a:xfrm>
          <a:prstGeom prst="round1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kumimoji="1" lang="en-US" altLang="zh-CN" sz="2800" dirty="0"/>
              <a:t>1b    </a:t>
            </a:r>
            <a:endParaRPr kumimoji="1" lang="zh-CN" altLang="en-US" sz="2800" dirty="0"/>
          </a:p>
        </p:txBody>
      </p:sp>
      <p:pic>
        <p:nvPicPr>
          <p:cNvPr id="54275" name="Picture 2" descr="G:\resource\U10\jpg\A_1a.jpg"/>
          <p:cNvPicPr>
            <a:picLocks noChangeAspect="1" noChangeArrowheads="1"/>
          </p:cNvPicPr>
          <p:nvPr/>
        </p:nvPicPr>
        <p:blipFill>
          <a:blip r:embed="rId4"/>
          <a:srcRect l="2608" t="7169" r="2998" b="8514"/>
          <a:stretch>
            <a:fillRect/>
          </a:stretch>
        </p:blipFill>
        <p:spPr bwMode="auto">
          <a:xfrm>
            <a:off x="1835150" y="1203325"/>
            <a:ext cx="5470525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U10A1b">
            <a:hlinkClick r:id="" action="ppaction://media"/>
            <a:extLst>
              <a:ext uri="{FF2B5EF4-FFF2-40B4-BE49-F238E27FC236}">
                <a16:creationId xmlns:a16="http://schemas.microsoft.com/office/drawing/2014/main" id="{6DB80C97-FF86-A54E-E051-D80CDB6737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80312" y="78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2346</Words>
  <Application>Microsoft Office PowerPoint</Application>
  <PresentationFormat>全屏显示(16:9)</PresentationFormat>
  <Paragraphs>312</Paragraphs>
  <Slides>44</Slides>
  <Notes>9</Notes>
  <HiddenSlides>0</HiddenSlides>
  <MMClips>5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44</vt:i4>
      </vt:variant>
    </vt:vector>
  </HeadingPairs>
  <TitlesOfParts>
    <vt:vector size="58" baseType="lpstr">
      <vt:lpstr>Al Bayan</vt:lpstr>
      <vt:lpstr>Arial Unicode MS</vt:lpstr>
      <vt:lpstr>宋体</vt:lpstr>
      <vt:lpstr>微软雅黑</vt:lpstr>
      <vt:lpstr>Arial</vt:lpstr>
      <vt:lpstr>Calibri</vt:lpstr>
      <vt:lpstr>Calibri Light</vt:lpstr>
      <vt:lpstr>Comic Sans MS</vt:lpstr>
      <vt:lpstr>Impact</vt:lpstr>
      <vt:lpstr>Times New Roman</vt:lpstr>
      <vt:lpstr>Wingdings</vt:lpstr>
      <vt:lpstr>3_自定义设计方案</vt:lpstr>
      <vt:lpstr>1_Office 主题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Listen and check the answer in 1a.</vt:lpstr>
      <vt:lpstr>Listen again and fill in the blanks.</vt:lpstr>
      <vt:lpstr>PowerPoint 演示文稿</vt:lpstr>
      <vt:lpstr>PowerPoint 演示文稿</vt:lpstr>
      <vt:lpstr>PowerPoint 演示文稿</vt:lpstr>
      <vt:lpstr>PowerPoint 演示文稿</vt:lpstr>
      <vt:lpstr>Listen again. Fill in the blanks.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 do</dc:creator>
  <cp:lastModifiedBy>ma xiaojie</cp:lastModifiedBy>
  <cp:revision>146</cp:revision>
  <dcterms:created xsi:type="dcterms:W3CDTF">2019-05-08T12:40:00Z</dcterms:created>
  <dcterms:modified xsi:type="dcterms:W3CDTF">2022-10-28T07:43:02Z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</Properties>
</file>