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7" r:id="rId3"/>
    <p:sldMasterId id="2147483688" r:id="rId4"/>
  </p:sldMasterIdLst>
  <p:notesMasterIdLst>
    <p:notesMasterId r:id="rId40"/>
  </p:notesMasterIdLst>
  <p:sldIdLst>
    <p:sldId id="301" r:id="rId5"/>
    <p:sldId id="262" r:id="rId6"/>
    <p:sldId id="259" r:id="rId7"/>
    <p:sldId id="260" r:id="rId8"/>
    <p:sldId id="261" r:id="rId9"/>
    <p:sldId id="263" r:id="rId10"/>
    <p:sldId id="264" r:id="rId11"/>
    <p:sldId id="265" r:id="rId12"/>
    <p:sldId id="267" r:id="rId13"/>
    <p:sldId id="268" r:id="rId14"/>
    <p:sldId id="269" r:id="rId15"/>
    <p:sldId id="272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2" r:id="rId29"/>
    <p:sldId id="256" r:id="rId30"/>
    <p:sldId id="295" r:id="rId31"/>
    <p:sldId id="258" r:id="rId32"/>
    <p:sldId id="285" r:id="rId33"/>
    <p:sldId id="286" r:id="rId34"/>
    <p:sldId id="287" r:id="rId35"/>
    <p:sldId id="288" r:id="rId36"/>
    <p:sldId id="302" r:id="rId37"/>
    <p:sldId id="283" r:id="rId38"/>
    <p:sldId id="300" r:id="rId3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4">
          <p15:clr>
            <a:srgbClr val="A4A3A4"/>
          </p15:clr>
        </p15:guide>
        <p15:guide id="2" pos="28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423" y="51"/>
      </p:cViewPr>
      <p:guideLst>
        <p:guide orient="horz" pos="1604"/>
        <p:guide pos="2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D5F943A-4C83-4A4B-8FB2-56B299FC40CF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F77679-5A6A-4E35-A540-5CE66DB3E48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806FAE-5793-49A9-87D7-1F9E000B71C8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45DE8AB-4ECB-4CA0-962B-81C68AA41E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ED59C9C-C1CF-4C1F-97F6-CE2ECB5C52F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400F310-7029-479D-BD99-C014432DE08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6D40825-1E26-48FD-BACC-E4C4275641B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A4811F2-1DB4-465B-8199-7D08D6C72B7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1581DE9-C8EB-47C7-84B6-DAEA3F768602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7562506-EADF-4A9D-A0F1-26A8837ED7D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F078F9-0C4B-4A2E-B72B-AE3A100F6589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496F75D-3827-42CB-8664-A9AC4F5B82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76B8E2B-170C-41C9-90AA-FE67197CB4D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6BC29F2-B003-4DE2-A6CB-111FF4F10C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D23AEFC-CC9E-460F-A2B7-1EF3E3373623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885DAE1-4114-4A13-8A2A-9BBACE563C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D7CB6A6-D401-4EE7-87C4-280D1A14D92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C35F74-75B1-40F7-8116-2C10D109B56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F132ED5-9FC9-4F5F-97FC-9FCDAC5620D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2818AD8-3CBD-4764-B877-5C295FC2E3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34"/>
            <a:ext cx="8229600" cy="857894"/>
          </a:xfrm>
          <a:prstGeom prst="rect">
            <a:avLst/>
          </a:prstGeom>
        </p:spPr>
        <p:txBody>
          <a:bodyPr lIns="91438" tIns="45719" rIns="91438" bIns="4571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053"/>
            <a:ext cx="8229600" cy="3397023"/>
          </a:xfrm>
          <a:prstGeom prst="rect">
            <a:avLst/>
          </a:prstGeom>
        </p:spPr>
        <p:txBody>
          <a:bodyPr lIns="91438" tIns="45719" rIns="91438" bIns="45719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063"/>
            <a:ext cx="2133600" cy="357187"/>
          </a:xfrm>
          <a:prstGeom prst="rect">
            <a:avLst/>
          </a:prstGeom>
        </p:spPr>
        <p:txBody>
          <a:bodyPr lIns="91438" tIns="45719" rIns="91438" bIns="45719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3225" noProof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063"/>
            <a:ext cx="2895600" cy="357187"/>
          </a:xfrm>
          <a:prstGeom prst="rect">
            <a:avLst/>
          </a:prstGeom>
        </p:spPr>
        <p:txBody>
          <a:bodyPr lIns="91438" tIns="45719" rIns="91438" bIns="45719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3225" noProof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063"/>
            <a:ext cx="2133600" cy="357187"/>
          </a:xfrm>
          <a:prstGeom prst="rect">
            <a:avLst/>
          </a:prstGeom>
        </p:spPr>
        <p:txBody>
          <a:bodyPr vert="horz" wrap="square" lIns="91438" tIns="45719" rIns="91438" bIns="45719" numCol="1" anchor="t" anchorCtr="0" compatLnSpc="1"/>
          <a:lstStyle>
            <a:lvl1pPr>
              <a:lnSpc>
                <a:spcPct val="125000"/>
              </a:lnSpc>
              <a:defRPr sz="32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782861-7F76-4AA2-AD7D-96F3178F530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九年级第十二单元02"/>
          <p:cNvPicPr>
            <a:picLocks noChangeAspect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-19050" y="-20638"/>
            <a:ext cx="9177338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2" descr="初中七彩图标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 userDrawn="1"/>
        </p:nvSpPr>
        <p:spPr>
          <a:xfrm>
            <a:off x="0" y="7938"/>
            <a:ext cx="2266950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12  SECTION A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4043F7A-E27E-4C8A-82FA-6F89AA7CF68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A0A75CE-635F-42DF-8F13-0357EBB7EDCD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 descr="九年级第十二单元02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-9525"/>
            <a:ext cx="9158288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图片 2" descr="初中七彩图标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 userDrawn="1"/>
        </p:nvSpPr>
        <p:spPr>
          <a:xfrm>
            <a:off x="0" y="7938"/>
            <a:ext cx="2266950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12  SECTION A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</p:sldLayoutIdLst>
  <p:txStyles>
    <p:titleStyle>
      <a:lvl1pPr algn="ctr" defTabSz="683895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3" descr="九年级第十二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345532" y="2259013"/>
            <a:ext cx="3314700" cy="492125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FF9B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A 1a-2d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555625"/>
            <a:ext cx="2211387" cy="703263"/>
          </a:xfrm>
          <a:prstGeom prst="rect">
            <a:avLst/>
          </a:prstGeom>
          <a:effectLst>
            <a:outerShdw dist="35921" dir="2700000" algn="ctr" rotWithShape="0">
              <a:schemeClr val="bg1"/>
            </a:outerShdw>
          </a:effectLst>
        </p:spPr>
        <p:txBody>
          <a:bodyPr lIns="68580" tIns="34290" rIns="68580" bIns="34290" anchor="ctr"/>
          <a:lstStyle/>
          <a:p>
            <a:pPr algn="l" defTabSz="914400" eaLnBrk="1" hangingPunct="1">
              <a:defRPr/>
            </a:pPr>
            <a:r>
              <a:rPr lang="en-US" altLang="zh-CN" sz="3200" b="1" kern="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Pairwork</a:t>
            </a: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785813" y="1563688"/>
            <a:ext cx="6788150" cy="2578100"/>
          </a:xfrm>
          <a:prstGeom prst="rect">
            <a:avLst/>
          </a:prstGeom>
          <a:effectLst>
            <a:outerShdw dist="35921" dir="2700000" algn="ctr" rotWithShape="0">
              <a:schemeClr val="bg1"/>
            </a:outerShdw>
          </a:effectLst>
        </p:spPr>
        <p:txBody>
          <a:bodyPr lIns="68580" tIns="34290" rIns="68580" bIns="34290"/>
          <a:lstStyle/>
          <a:p>
            <a:pPr marL="342900" indent="-342900" defTabSz="91440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Sample dialogue:</a:t>
            </a:r>
          </a:p>
          <a:p>
            <a:pPr marL="342900" indent="-342900" defTabSz="91440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A: What happened ?</a:t>
            </a:r>
          </a:p>
          <a:p>
            <a:pPr marL="342900" indent="-342900" defTabSz="91440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B: I overslept.  </a:t>
            </a:r>
            <a:r>
              <a:rPr lang="en-US" altLang="zh-CN" sz="28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time</a:t>
            </a: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 </a:t>
            </a: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up, my brother 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</a:t>
            </a: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already gotten 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shower</a:t>
            </a: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8611" name="图片 1" descr="24f32ff80fddbbd9384d1bc5bd0e02d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49888" y="1019175"/>
            <a:ext cx="2149475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900113" y="1406525"/>
            <a:ext cx="5942012" cy="1800225"/>
          </a:xfrm>
          <a:prstGeom prst="rect">
            <a:avLst/>
          </a:prstGeom>
          <a:effectLst>
            <a:outerShdw dist="35921" dir="2700000" algn="ctr" rotWithShape="0">
              <a:schemeClr val="bg1"/>
            </a:outerShdw>
          </a:effectLst>
        </p:spPr>
        <p:txBody>
          <a:bodyPr lIns="68580" tIns="34290" rIns="68580" bIns="34290"/>
          <a:lstStyle/>
          <a:p>
            <a:pPr marL="342900" indent="-342900" defTabSz="914400" eaLnBrk="1" hangingPunct="1">
              <a:lnSpc>
                <a:spcPct val="13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 happened?</a:t>
            </a:r>
          </a:p>
          <a:p>
            <a:pPr marL="342900" indent="-342900" defTabSz="914400" eaLnBrk="1" hangingPunct="1">
              <a:lnSpc>
                <a:spcPct val="13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Well, I …</a:t>
            </a:r>
          </a:p>
          <a:p>
            <a:pPr marL="342900" indent="-342900" defTabSz="914400" eaLnBrk="1" hangingPunct="1">
              <a:lnSpc>
                <a:spcPct val="13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time</a:t>
            </a: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… </a:t>
            </a:r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…</a:t>
            </a:r>
            <a:endParaRPr lang="en-US" altLang="zh-CN" sz="28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9634" name="图片 1" descr="4ad10e42489d8417f23729a711bab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6738" y="1736725"/>
            <a:ext cx="2941637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矩形 1"/>
          <p:cNvSpPr>
            <a:spLocks noChangeArrowheads="1"/>
          </p:cNvSpPr>
          <p:nvPr/>
        </p:nvSpPr>
        <p:spPr bwMode="auto">
          <a:xfrm>
            <a:off x="539750" y="1674813"/>
            <a:ext cx="8064500" cy="293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Mary ________ yesterday. By the time she ____ up, her brother _____ already ______ in the shower. And by the time she ___ outside, the bus _____ already _____. So she had to ____ to school. When she got to school, she _______ she __________ her backpack at home. </a:t>
            </a:r>
          </a:p>
        </p:txBody>
      </p:sp>
      <p:sp>
        <p:nvSpPr>
          <p:cNvPr id="70658" name="文本占位符 20481"/>
          <p:cNvSpPr>
            <a:spLocks noGrp="1" noChangeArrowheads="1"/>
          </p:cNvSpPr>
          <p:nvPr>
            <p:ph idx="4294967295"/>
          </p:nvPr>
        </p:nvSpPr>
        <p:spPr bwMode="auto">
          <a:xfrm>
            <a:off x="666750" y="555625"/>
            <a:ext cx="7127875" cy="1022350"/>
          </a:xfrm>
          <a:prstGeom prst="rect">
            <a:avLst/>
          </a:prstGeom>
          <a:noFill/>
          <a:ln>
            <a:miter lim="800000"/>
          </a:ln>
        </p:spPr>
        <p:txBody>
          <a:bodyPr lIns="68578" tIns="34289" rIns="68578" bIns="34289"/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at the pictures above and tell what </a:t>
            </a:r>
            <a:endParaRPr lang="en-US" altLang="zh-CN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 to Mary this morning.</a:t>
            </a:r>
          </a:p>
        </p:txBody>
      </p:sp>
      <p:sp>
        <p:nvSpPr>
          <p:cNvPr id="20488" name="矩形 20487"/>
          <p:cNvSpPr>
            <a:spLocks noChangeArrowheads="1"/>
          </p:cNvSpPr>
          <p:nvPr/>
        </p:nvSpPr>
        <p:spPr bwMode="auto">
          <a:xfrm>
            <a:off x="1476375" y="1708150"/>
            <a:ext cx="15779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overslept</a:t>
            </a:r>
          </a:p>
        </p:txBody>
      </p:sp>
      <p:sp>
        <p:nvSpPr>
          <p:cNvPr id="20489" name="矩形 20488"/>
          <p:cNvSpPr>
            <a:spLocks noChangeArrowheads="1"/>
          </p:cNvSpPr>
          <p:nvPr/>
        </p:nvSpPr>
        <p:spPr bwMode="auto">
          <a:xfrm>
            <a:off x="7216775" y="1674813"/>
            <a:ext cx="6635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got</a:t>
            </a:r>
          </a:p>
        </p:txBody>
      </p:sp>
      <p:sp>
        <p:nvSpPr>
          <p:cNvPr id="20490" name="矩形 20489"/>
          <p:cNvSpPr>
            <a:spLocks noChangeArrowheads="1"/>
          </p:cNvSpPr>
          <p:nvPr/>
        </p:nvSpPr>
        <p:spPr bwMode="auto">
          <a:xfrm>
            <a:off x="4716463" y="2178050"/>
            <a:ext cx="11430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gotten</a:t>
            </a:r>
          </a:p>
        </p:txBody>
      </p:sp>
      <p:sp>
        <p:nvSpPr>
          <p:cNvPr id="20491" name="矩形 20490"/>
          <p:cNvSpPr>
            <a:spLocks noChangeArrowheads="1"/>
          </p:cNvSpPr>
          <p:nvPr/>
        </p:nvSpPr>
        <p:spPr bwMode="auto">
          <a:xfrm>
            <a:off x="2600325" y="2182813"/>
            <a:ext cx="7651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had</a:t>
            </a:r>
          </a:p>
        </p:txBody>
      </p:sp>
      <p:sp>
        <p:nvSpPr>
          <p:cNvPr id="20492" name="矩形 20491"/>
          <p:cNvSpPr>
            <a:spLocks noChangeArrowheads="1"/>
          </p:cNvSpPr>
          <p:nvPr/>
        </p:nvSpPr>
        <p:spPr bwMode="auto">
          <a:xfrm>
            <a:off x="3635375" y="2584450"/>
            <a:ext cx="6635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got</a:t>
            </a:r>
          </a:p>
        </p:txBody>
      </p:sp>
      <p:sp>
        <p:nvSpPr>
          <p:cNvPr id="20493" name="矩形 20492"/>
          <p:cNvSpPr>
            <a:spLocks noChangeArrowheads="1"/>
          </p:cNvSpPr>
          <p:nvPr/>
        </p:nvSpPr>
        <p:spPr bwMode="auto">
          <a:xfrm>
            <a:off x="6783388" y="2619375"/>
            <a:ext cx="7651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had</a:t>
            </a:r>
          </a:p>
        </p:txBody>
      </p:sp>
      <p:sp>
        <p:nvSpPr>
          <p:cNvPr id="20494" name="矩形 20493"/>
          <p:cNvSpPr>
            <a:spLocks noChangeArrowheads="1"/>
          </p:cNvSpPr>
          <p:nvPr/>
        </p:nvSpPr>
        <p:spPr bwMode="auto">
          <a:xfrm>
            <a:off x="1898650" y="3108325"/>
            <a:ext cx="6826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left</a:t>
            </a:r>
          </a:p>
        </p:txBody>
      </p:sp>
      <p:sp>
        <p:nvSpPr>
          <p:cNvPr id="20495" name="矩形 20494"/>
          <p:cNvSpPr>
            <a:spLocks noChangeArrowheads="1"/>
          </p:cNvSpPr>
          <p:nvPr/>
        </p:nvSpPr>
        <p:spPr bwMode="auto">
          <a:xfrm>
            <a:off x="5003800" y="3143250"/>
            <a:ext cx="7445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run</a:t>
            </a:r>
          </a:p>
        </p:txBody>
      </p:sp>
      <p:sp>
        <p:nvSpPr>
          <p:cNvPr id="20496" name="矩形 20495"/>
          <p:cNvSpPr>
            <a:spLocks noChangeArrowheads="1"/>
          </p:cNvSpPr>
          <p:nvPr/>
        </p:nvSpPr>
        <p:spPr bwMode="auto">
          <a:xfrm>
            <a:off x="3779838" y="3576638"/>
            <a:ext cx="13906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realized</a:t>
            </a:r>
          </a:p>
        </p:txBody>
      </p:sp>
      <p:sp>
        <p:nvSpPr>
          <p:cNvPr id="20497" name="矩形 20496"/>
          <p:cNvSpPr>
            <a:spLocks noChangeArrowheads="1"/>
          </p:cNvSpPr>
          <p:nvPr/>
        </p:nvSpPr>
        <p:spPr bwMode="auto">
          <a:xfrm>
            <a:off x="6011863" y="3614738"/>
            <a:ext cx="1352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had left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  <p:bldP spid="204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1724025"/>
            <a:ext cx="5070475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795963" y="3159125"/>
            <a:ext cx="21748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995738" y="1852613"/>
            <a:ext cx="217487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6516688" y="1865313"/>
            <a:ext cx="219075" cy="570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3848100" y="4095750"/>
            <a:ext cx="219075" cy="570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0" name="单圆角矩形 9"/>
          <p:cNvSpPr/>
          <p:nvPr/>
        </p:nvSpPr>
        <p:spPr bwMode="auto">
          <a:xfrm>
            <a:off x="684213" y="915988"/>
            <a:ext cx="628650" cy="5857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2a</a:t>
            </a:r>
            <a:endParaRPr kumimoji="1" lang="zh-CN" altLang="en-US" sz="3200" b="1" noProof="1">
              <a:solidFill>
                <a:schemeClr val="bg1"/>
              </a:solidFill>
            </a:endParaRPr>
          </a:p>
        </p:txBody>
      </p:sp>
      <p:sp>
        <p:nvSpPr>
          <p:cNvPr id="71687" name="矩形 2"/>
          <p:cNvSpPr>
            <a:spLocks noChangeArrowheads="1"/>
          </p:cNvSpPr>
          <p:nvPr/>
        </p:nvSpPr>
        <p:spPr bwMode="auto">
          <a:xfrm>
            <a:off x="1409700" y="777875"/>
            <a:ext cx="7339013" cy="862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Listen to Mary continue her story. Number the pictures [1-4] in the correct order.</a:t>
            </a:r>
          </a:p>
        </p:txBody>
      </p:sp>
      <p:pic>
        <p:nvPicPr>
          <p:cNvPr id="2" name="U12A2a">
            <a:hlinkClick r:id="" action="ppaction://media"/>
            <a:extLst>
              <a:ext uri="{FF2B5EF4-FFF2-40B4-BE49-F238E27FC236}">
                <a16:creationId xmlns:a16="http://schemas.microsoft.com/office/drawing/2014/main" id="{578D82A5-0F6B-49E7-22B3-179AC2F53C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80941" y="1208881"/>
            <a:ext cx="667791" cy="667791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3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580" grpId="0"/>
      <p:bldP spid="24581" grpId="0"/>
      <p:bldP spid="24582" grpId="0"/>
      <p:bldP spid="245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矩形 2"/>
          <p:cNvSpPr>
            <a:spLocks noChangeArrowheads="1"/>
          </p:cNvSpPr>
          <p:nvPr/>
        </p:nvSpPr>
        <p:spPr bwMode="auto">
          <a:xfrm>
            <a:off x="1176338" y="638175"/>
            <a:ext cx="7064375" cy="1177925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lIns="67627" tIns="35242" rIns="67627" bIns="35242" anchor="ctr"/>
          <a:lstStyle/>
          <a:p>
            <a:pPr>
              <a:lnSpc>
                <a:spcPts val="3000"/>
              </a:lnSpc>
            </a:pPr>
            <a:r>
              <a:rPr lang="en-US" altLang="zh-CN" sz="2700" b="1" noProof="1">
                <a:solidFill>
                  <a:srgbClr val="0000E1"/>
                </a:solidFill>
              </a:rPr>
              <a:t>Fill in the blanks with the correct forms of the verbs in brackets. Then listen again and check your answers.</a:t>
            </a:r>
          </a:p>
        </p:txBody>
      </p:sp>
      <p:sp>
        <p:nvSpPr>
          <p:cNvPr id="20485" name="Rectangle 2"/>
          <p:cNvSpPr>
            <a:spLocks noChangeArrowheads="1"/>
          </p:cNvSpPr>
          <p:nvPr/>
        </p:nvSpPr>
        <p:spPr bwMode="auto">
          <a:xfrm>
            <a:off x="1085850" y="1851025"/>
            <a:ext cx="7931150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When I _______ (get) home, I realized I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 (leave) my keys in the backpack.</a:t>
            </a:r>
          </a:p>
          <a:p>
            <a:pPr>
              <a:lnSpc>
                <a:spcPct val="110000"/>
              </a:lnSpc>
            </a:pP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By the time I _____ (get) back to school, the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bell _________ (ring).</a:t>
            </a:r>
          </a:p>
          <a:p>
            <a:pPr>
              <a:lnSpc>
                <a:spcPct val="110000"/>
              </a:lnSpc>
            </a:pP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By the time I _______ (walk) into class, the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teacher __________ (start) teaching already.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3022600" y="1851025"/>
            <a:ext cx="6635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got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546225" y="2305050"/>
            <a:ext cx="13541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had left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708400" y="2768600"/>
            <a:ext cx="6651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got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2195513" y="3292475"/>
            <a:ext cx="15938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had rung</a:t>
            </a: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3636963" y="3711575"/>
            <a:ext cx="12827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walked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670175" y="4230688"/>
            <a:ext cx="19319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had started</a:t>
            </a:r>
          </a:p>
        </p:txBody>
      </p:sp>
      <p:sp>
        <p:nvSpPr>
          <p:cNvPr id="12" name="单圆角矩形 11"/>
          <p:cNvSpPr/>
          <p:nvPr/>
        </p:nvSpPr>
        <p:spPr bwMode="auto">
          <a:xfrm>
            <a:off x="468313" y="771525"/>
            <a:ext cx="628650" cy="58578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2b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  <p:pic>
        <p:nvPicPr>
          <p:cNvPr id="2" name="U12A2a">
            <a:hlinkClick r:id="" action="ppaction://media"/>
            <a:extLst>
              <a:ext uri="{FF2B5EF4-FFF2-40B4-BE49-F238E27FC236}">
                <a16:creationId xmlns:a16="http://schemas.microsoft.com/office/drawing/2014/main" id="{80E96E44-5694-2995-0DCE-5E97C543E8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360" y="987574"/>
            <a:ext cx="644400" cy="644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4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485" grpId="0"/>
      <p:bldP spid="20486" grpId="0"/>
      <p:bldP spid="20487" grpId="0"/>
      <p:bldP spid="20488" grpId="0"/>
      <p:bldP spid="20489" grpId="0"/>
      <p:bldP spid="20490" grpId="0"/>
      <p:bldP spid="204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>
            <a:spLocks noChangeArrowheads="1"/>
          </p:cNvSpPr>
          <p:nvPr/>
        </p:nvSpPr>
        <p:spPr bwMode="auto">
          <a:xfrm>
            <a:off x="1547813" y="750888"/>
            <a:ext cx="655320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noProof="1">
                <a:solidFill>
                  <a:srgbClr val="0000E1"/>
                </a:solidFill>
              </a:rPr>
              <a:t>Make up an ending for the story and share it with your partner. 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336675" y="1978025"/>
            <a:ext cx="6759575" cy="2160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The teacher looked at Mary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angrily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...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The teacher looked at Mary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 surprise</a:t>
            </a:r>
            <a:r>
              <a:rPr lang="en-US" altLang="zh-CN" sz="2800" b="1" dirty="0">
                <a:latin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...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The teacher looked at Mary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kindly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…</a:t>
            </a:r>
            <a:endParaRPr lang="en-US" altLang="zh-CN" sz="2800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The teacher looked at Mary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seriously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…</a:t>
            </a:r>
            <a:endParaRPr lang="en-US" altLang="zh-CN" sz="2800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单圆角矩形 4"/>
          <p:cNvSpPr/>
          <p:nvPr/>
        </p:nvSpPr>
        <p:spPr bwMode="auto">
          <a:xfrm>
            <a:off x="755650" y="906463"/>
            <a:ext cx="630238" cy="5857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2c</a:t>
            </a:r>
            <a:endParaRPr kumimoji="1" lang="zh-CN" altLang="en-US" sz="3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2"/>
          <p:cNvSpPr txBox="1">
            <a:spLocks noChangeArrowheads="1"/>
          </p:cNvSpPr>
          <p:nvPr/>
        </p:nvSpPr>
        <p:spPr bwMode="auto">
          <a:xfrm>
            <a:off x="2123728" y="771550"/>
            <a:ext cx="4895850" cy="63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An example for the ending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16261" y="1488827"/>
            <a:ext cx="8064500" cy="3194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The teacher looked at Mary and asked her if she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had finished 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the homework. Mary told the teacher the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unexpected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things that happened to her this morning.  Of course, Mary was asked to finish the homework in the class. What an unforgettable day it is for Mary!</a:t>
            </a:r>
            <a:endParaRPr lang="en-US" altLang="zh-CN" sz="2800" b="1" i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4"/>
          <p:cNvSpPr>
            <a:spLocks noChangeArrowheads="1"/>
          </p:cNvSpPr>
          <p:nvPr/>
        </p:nvSpPr>
        <p:spPr bwMode="auto">
          <a:xfrm>
            <a:off x="1543050" y="771525"/>
            <a:ext cx="4659313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700" b="1" noProof="1">
                <a:solidFill>
                  <a:srgbClr val="0000E1"/>
                </a:solidFill>
              </a:rPr>
              <a:t>Role-play the conversation.</a:t>
            </a:r>
          </a:p>
        </p:txBody>
      </p:sp>
      <p:sp>
        <p:nvSpPr>
          <p:cNvPr id="75778" name="Rectangle 5"/>
          <p:cNvSpPr>
            <a:spLocks noChangeArrowheads="1"/>
          </p:cNvSpPr>
          <p:nvPr/>
        </p:nvSpPr>
        <p:spPr bwMode="auto">
          <a:xfrm>
            <a:off x="763588" y="1492250"/>
            <a:ext cx="8064500" cy="3270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Matt:  Why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were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you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late for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class today,  Kevin?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Kevin: My alarm clock didn’t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go off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! I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kept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sleeping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and when I woke up it was already 8:00 a.m.!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Matt:  Oh, no!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Kevin: So I just quickly put on some clothes and 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rushed out of </a:t>
            </a:r>
            <a:r>
              <a:rPr lang="en-US" altLang="zh-CN" sz="2700" b="1" dirty="0">
                <a:latin typeface="Times New Roman" panose="02020603050405020304" pitchFamily="18" charset="0"/>
              </a:rPr>
              <a:t>th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e door.</a:t>
            </a:r>
          </a:p>
          <a:p>
            <a:pPr>
              <a:lnSpc>
                <a:spcPct val="11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Matt:  You didn’t eat breakfast?</a:t>
            </a:r>
          </a:p>
        </p:txBody>
      </p:sp>
      <p:sp>
        <p:nvSpPr>
          <p:cNvPr id="6" name="单圆角矩形 5"/>
          <p:cNvSpPr/>
          <p:nvPr/>
        </p:nvSpPr>
        <p:spPr bwMode="auto">
          <a:xfrm>
            <a:off x="774700" y="771525"/>
            <a:ext cx="628650" cy="58578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2d</a:t>
            </a:r>
            <a:endParaRPr kumimoji="1" lang="zh-CN" altLang="en-US" sz="3200" b="1" noProof="1">
              <a:solidFill>
                <a:schemeClr val="bg1"/>
              </a:solidFill>
            </a:endParaRPr>
          </a:p>
        </p:txBody>
      </p:sp>
      <p:pic>
        <p:nvPicPr>
          <p:cNvPr id="2" name="U12A2d">
            <a:hlinkClick r:id="" action="ppaction://media"/>
            <a:extLst>
              <a:ext uri="{FF2B5EF4-FFF2-40B4-BE49-F238E27FC236}">
                <a16:creationId xmlns:a16="http://schemas.microsoft.com/office/drawing/2014/main" id="{73F5C610-6BAE-92C8-CD1C-A392C294F7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02363" y="702452"/>
            <a:ext cx="722330" cy="72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5"/>
          <p:cNvSpPr>
            <a:spLocks noChangeArrowheads="1"/>
          </p:cNvSpPr>
          <p:nvPr/>
        </p:nvSpPr>
        <p:spPr bwMode="auto">
          <a:xfrm>
            <a:off x="406400" y="700088"/>
            <a:ext cx="7981950" cy="3830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Kevin: No, I didn’t even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brush my teeth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or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wash my </a:t>
            </a:r>
          </a:p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face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! But before I got to the bus stop, the bus </a:t>
            </a:r>
          </a:p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had already left.</a:t>
            </a:r>
          </a:p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Matt:  Then how did you get here?</a:t>
            </a:r>
          </a:p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Kevin: Luckily, Carl’s dad saw me on the street and </a:t>
            </a:r>
          </a:p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gave me a lift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in his car.</a:t>
            </a:r>
          </a:p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Matt:  Well,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at least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by the time</a:t>
            </a:r>
          </a:p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you got to school, you were </a:t>
            </a:r>
          </a:p>
          <a:p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only five minutes late for class.</a:t>
            </a:r>
          </a:p>
        </p:txBody>
      </p:sp>
      <p:pic>
        <p:nvPicPr>
          <p:cNvPr id="76802" name="Picture 2" descr="G:\resource\U12\jpg\A _2d.jpg"/>
          <p:cNvPicPr>
            <a:picLocks noChangeAspect="1" noChangeArrowheads="1"/>
          </p:cNvPicPr>
          <p:nvPr/>
        </p:nvPicPr>
        <p:blipFill>
          <a:blip r:embed="rId2"/>
          <a:srcRect l="24886" r="25063" b="1582"/>
          <a:stretch>
            <a:fillRect/>
          </a:stretch>
        </p:blipFill>
        <p:spPr bwMode="auto">
          <a:xfrm>
            <a:off x="6443663" y="2932113"/>
            <a:ext cx="13049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27088" y="1419225"/>
            <a:ext cx="6840537" cy="2206625"/>
          </a:xfrm>
          <a:prstGeom prst="rect">
            <a:avLst/>
          </a:prstGeom>
        </p:spPr>
        <p:txBody>
          <a:bodyPr lIns="68580" tIns="34290" rIns="68580" bIns="34290"/>
          <a:lstStyle/>
          <a:p>
            <a:pPr marL="0" indent="0" defTabSz="68453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Why was Kevin late for class? </a:t>
            </a:r>
          </a:p>
          <a:p>
            <a:pPr marL="0" indent="0" defTabSz="68453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453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How did Kevin get to school? </a:t>
            </a:r>
          </a:p>
        </p:txBody>
      </p:sp>
      <p:sp>
        <p:nvSpPr>
          <p:cNvPr id="77826" name="Text Box 4"/>
          <p:cNvSpPr txBox="1">
            <a:spLocks noChangeArrowheads="1"/>
          </p:cNvSpPr>
          <p:nvPr/>
        </p:nvSpPr>
        <p:spPr bwMode="auto">
          <a:xfrm>
            <a:off x="2141538" y="1654175"/>
            <a:ext cx="26193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187450" y="2079625"/>
            <a:ext cx="5668963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His clock didn’t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go off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. He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overslept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116013" y="3435350"/>
            <a:ext cx="6840537" cy="1127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Carl’s dad saw him on the street and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gave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him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 lift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in his car.</a:t>
            </a:r>
          </a:p>
        </p:txBody>
      </p:sp>
      <p:sp>
        <p:nvSpPr>
          <p:cNvPr id="77829" name="矩形 1"/>
          <p:cNvSpPr>
            <a:spLocks noChangeArrowheads="1"/>
          </p:cNvSpPr>
          <p:nvPr/>
        </p:nvSpPr>
        <p:spPr bwMode="auto">
          <a:xfrm>
            <a:off x="900113" y="627063"/>
            <a:ext cx="455453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</a:rPr>
              <a:t>Answer the questions.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0965" grpId="0"/>
      <p:bldP spid="409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602056" y="483518"/>
            <a:ext cx="3177856" cy="648072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8" y="1325563"/>
            <a:ext cx="7561262" cy="3292475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words and expressions : 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unexpected, by the time, backpack, 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oversleep, give …a lift</a:t>
            </a: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sentences: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By the time I got  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outside, the bus had already left. 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400" b="1" i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When I got to school, I realized I had left   </a:t>
            </a:r>
          </a:p>
          <a:p>
            <a:pPr>
              <a:buClr>
                <a:schemeClr val="accent5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my backpack at home.</a:t>
            </a:r>
          </a:p>
          <a:p>
            <a:pPr marL="285750" indent="-285750"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how to narrate past events.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1259632" y="3147814"/>
            <a:ext cx="4752527" cy="1430536"/>
          </a:xfrm>
          <a:prstGeom prst="wedgeRoundRectCallout">
            <a:avLst>
              <a:gd name="adj1" fmla="val 61160"/>
              <a:gd name="adj2" fmla="val 2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had a bad day last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weekend….. By the time… When I …. Before I …</a:t>
            </a: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3839665" y="1327001"/>
            <a:ext cx="4344988" cy="704850"/>
          </a:xfrm>
          <a:prstGeom prst="wedgeRoundRectCallout">
            <a:avLst>
              <a:gd name="adj1" fmla="val -64856"/>
              <a:gd name="adj2" fmla="val 5024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zh-CN" sz="2800" b="1">
                <a:latin typeface="Times New Roman" panose="02020603050405020304" pitchFamily="18" charset="0"/>
              </a:rPr>
              <a:t>Did you have a bad day? </a:t>
            </a:r>
          </a:p>
        </p:txBody>
      </p:sp>
      <p:sp>
        <p:nvSpPr>
          <p:cNvPr id="78851" name="文本框 1"/>
          <p:cNvSpPr txBox="1">
            <a:spLocks noChangeArrowheads="1"/>
          </p:cNvSpPr>
          <p:nvPr/>
        </p:nvSpPr>
        <p:spPr bwMode="auto">
          <a:xfrm>
            <a:off x="539552" y="613569"/>
            <a:ext cx="290036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Pair work</a:t>
            </a:r>
          </a:p>
        </p:txBody>
      </p:sp>
      <p:pic>
        <p:nvPicPr>
          <p:cNvPr id="2050" name="Picture 2" descr="F:\公司画图-课件用人物\公司画图-课件用人物\半身女孩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914" y="1165076"/>
            <a:ext cx="15335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公司画图-课件用人物\公司画图-课件用人物\半身男孩6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99742"/>
            <a:ext cx="1444625" cy="19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  <p:bldP spid="3686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93763" y="1458913"/>
            <a:ext cx="7710487" cy="3195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1. Life is full of the unexpected.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unexpected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adj.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出乎意料的；始料不及的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e.g. It will not be unexpected if Tom comes late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again, because he is always like this.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如果汤姆又迟到了，一点也不意外，因为他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一向如此。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62" name="Text Box 3"/>
          <p:cNvSpPr txBox="1"/>
          <p:nvPr/>
        </p:nvSpPr>
        <p:spPr>
          <a:xfrm>
            <a:off x="2124075" y="762000"/>
            <a:ext cx="4843463" cy="730250"/>
          </a:xfrm>
          <a:prstGeom prst="rect">
            <a:avLst/>
          </a:prstGeom>
          <a:noFill/>
          <a:ln w="9525">
            <a:noFill/>
          </a:ln>
        </p:spPr>
        <p:txBody>
          <a:bodyPr lIns="51432" tIns="25716" rIns="51432" bIns="25716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4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38175" y="915988"/>
            <a:ext cx="7715250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By the time I got up, my brother had already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gotten in the shower.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time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以前，常引导表示过去的时间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状语从句，主句常用过去完成时，即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had+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动词过去分词。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By the time I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there, he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already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在我到那儿之前，他已经离开了。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11188" y="627063"/>
            <a:ext cx="8247062" cy="422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So I just quickly put on some clothes and rushed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out of the door.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rush out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冲出去，冲出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Henry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rushed out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 the room and disappeared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in the rain.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亨利冲出房间，消失在了雨中。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Julia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rushed out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didn’t return.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朱丽叶冲了出去，再没回来。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95288" y="1492250"/>
            <a:ext cx="8169275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1. Tom __________,  running after his brother in the </a:t>
            </a: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dark night yesterday.</a:t>
            </a: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2. __________ I was 10,  I had been able to either play   </a:t>
            </a: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piano or violin. </a:t>
            </a: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3. _________,  Sammy! You are already late for school.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39863" y="1492250"/>
            <a:ext cx="2305050" cy="608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rushed out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31838" y="2427288"/>
            <a:ext cx="26543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By the time</a:t>
            </a:r>
          </a:p>
        </p:txBody>
      </p:sp>
      <p:sp>
        <p:nvSpPr>
          <p:cNvPr id="116743" name="矩形 116742"/>
          <p:cNvSpPr>
            <a:spLocks noChangeArrowheads="1"/>
          </p:cNvSpPr>
          <p:nvPr/>
        </p:nvSpPr>
        <p:spPr bwMode="auto">
          <a:xfrm>
            <a:off x="755650" y="3435350"/>
            <a:ext cx="182245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Wake up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 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1373188" y="771525"/>
            <a:ext cx="6697662" cy="56356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by the time,  wake up,  rush out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6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7088" y="763588"/>
            <a:ext cx="8042275" cy="37117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44500" indent="-444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Luckily, Carl’s dad saw me on the street and gave me a lift in his car.</a:t>
            </a:r>
          </a:p>
          <a:p>
            <a:pPr marL="0" indent="0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give … a lift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捎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一程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Could you give me a lift, please?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请问你能否捎我一程？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Jim gave me a lift on my way home yesterday.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吉姆昨天在我回家的路上捎了我一程。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1213" y="690563"/>
            <a:ext cx="2743200" cy="728662"/>
          </a:xfrm>
          <a:prstGeom prst="rect">
            <a:avLst/>
          </a:prstGeom>
          <a:noFill/>
        </p:spPr>
        <p:txBody>
          <a:bodyPr wrap="none" lIns="51435" tIns="25717" rIns="51435" bIns="25717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84994" name="文本框 2"/>
          <p:cNvSpPr txBox="1">
            <a:spLocks noChangeArrowheads="1"/>
          </p:cNvSpPr>
          <p:nvPr/>
        </p:nvSpPr>
        <p:spPr bwMode="auto">
          <a:xfrm>
            <a:off x="395288" y="1563688"/>
            <a:ext cx="8424862" cy="2806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Ⅰ.根据句意及汉语提示填写单词。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1. There is enough water in my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(背</a:t>
            </a:r>
            <a:r>
              <a:rPr lang="zh-CN" altLang="en-US" sz="2800" b="1">
                <a:latin typeface="Times New Roman" panose="02020603050405020304" pitchFamily="18" charset="0"/>
              </a:rPr>
              <a:t>包</a:t>
            </a:r>
            <a:r>
              <a:rPr lang="en-US" altLang="zh-CN" sz="2800" b="1">
                <a:latin typeface="Times New Roman" panose="02020603050405020304" pitchFamily="18" charset="0"/>
              </a:rPr>
              <a:t>)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We can share it.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2. The bell is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(响)．Let’s begin our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 class.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580063" y="2251075"/>
            <a:ext cx="16700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backpack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43213" y="3287713"/>
            <a:ext cx="16271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ringing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1"/>
          <p:cNvSpPr txBox="1">
            <a:spLocks noChangeArrowheads="1"/>
          </p:cNvSpPr>
          <p:nvPr/>
        </p:nvSpPr>
        <p:spPr bwMode="auto">
          <a:xfrm>
            <a:off x="700088" y="915988"/>
            <a:ext cx="7431087" cy="3452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3. Mike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(睡过头) this morning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and went to school late.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4. Everyone thinks the new TV play’s ending is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(始料不及的)．                      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5. Don’t eat too much sugar. It’s bad for our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(牙齿)．  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95513" y="968375"/>
            <a:ext cx="17811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overslept 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30313" y="2624138"/>
            <a:ext cx="2117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unexpected 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09700" y="3724275"/>
            <a:ext cx="1146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teeth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3"/>
          <p:cNvSpPr txBox="1">
            <a:spLocks noChangeArrowheads="1"/>
          </p:cNvSpPr>
          <p:nvPr/>
        </p:nvSpPr>
        <p:spPr bwMode="auto">
          <a:xfrm>
            <a:off x="547688" y="771525"/>
            <a:ext cx="79121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Ⅱ.按要求完成句子。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1. My brother borrowed the book two weeks ago.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    (改为同义句)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    My brother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the book since two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    weeks ago.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2. They had learned </a:t>
            </a:r>
            <a:r>
              <a:rPr lang="en-US" altLang="zh-CN" sz="2800" b="1" u="sng">
                <a:latin typeface="Times New Roman" panose="02020603050405020304" pitchFamily="18" charset="0"/>
              </a:rPr>
              <a:t>1000 </a:t>
            </a:r>
            <a:r>
              <a:rPr lang="en-US" altLang="zh-CN" sz="2800" b="1">
                <a:latin typeface="Times New Roman" panose="02020603050405020304" pitchFamily="18" charset="0"/>
              </a:rPr>
              <a:t>English words by the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    end of last week. (对画线部分提问)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   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English words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</a:t>
            </a:r>
            <a:r>
              <a:rPr lang="en-US" altLang="zh-CN" sz="2800" b="1">
                <a:latin typeface="Times New Roman" panose="02020603050405020304" pitchFamily="18" charset="0"/>
              </a:rPr>
              <a:t> they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by </a:t>
            </a:r>
          </a:p>
          <a:p>
            <a:r>
              <a:rPr lang="en-US" altLang="zh-CN" sz="2800" b="1">
                <a:latin typeface="Times New Roman" panose="02020603050405020304" pitchFamily="18" charset="0"/>
              </a:rPr>
              <a:t>    the end of last week?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43213" y="1966913"/>
            <a:ext cx="16240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has kept 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71550" y="3632200"/>
            <a:ext cx="2008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How many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03800" y="3705225"/>
            <a:ext cx="9794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had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500813" y="3705225"/>
            <a:ext cx="15271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learned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3"/>
          <p:cNvSpPr txBox="1">
            <a:spLocks noChangeArrowheads="1"/>
          </p:cNvSpPr>
          <p:nvPr/>
        </p:nvSpPr>
        <p:spPr bwMode="auto">
          <a:xfrm>
            <a:off x="468313" y="700088"/>
            <a:ext cx="7991475" cy="4227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3. 当我醒来的时候，已经上午十点了！(翻译)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When I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it was already 10:00 a.m.!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4. 我冲出办公室，迎面碰上了老板。(翻译)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I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of the office and found myself face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to face with the boss.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5. 我们至少再需要两天时间来完成任务。(翻译)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We need </a:t>
            </a:r>
            <a:r>
              <a:rPr lang="en-US" altLang="zh-CN" sz="2800" b="1" u="sng">
                <a:latin typeface="Times New Roman" panose="02020603050405020304" pitchFamily="18" charset="0"/>
              </a:rPr>
              <a:t>               </a:t>
            </a:r>
            <a:r>
              <a:rPr lang="en-US" altLang="zh-CN" sz="2800" b="1">
                <a:latin typeface="Times New Roman" panose="02020603050405020304" pitchFamily="18" charset="0"/>
              </a:rPr>
              <a:t> another two days to finish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the task.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24100" y="1203325"/>
            <a:ext cx="1600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woke up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84263" y="2211388"/>
            <a:ext cx="19034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rushed out 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65375" y="3795713"/>
            <a:ext cx="16303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at least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755650" y="1473200"/>
            <a:ext cx="7065963" cy="1243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Do you remember any unexpected situation in your daily life?</a:t>
            </a:r>
          </a:p>
        </p:txBody>
      </p:sp>
      <p:sp>
        <p:nvSpPr>
          <p:cNvPr id="61442" name="文本框 1"/>
          <p:cNvSpPr txBox="1">
            <a:spLocks noChangeArrowheads="1"/>
          </p:cNvSpPr>
          <p:nvPr/>
        </p:nvSpPr>
        <p:spPr bwMode="auto">
          <a:xfrm>
            <a:off x="430213" y="885825"/>
            <a:ext cx="2924175" cy="54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7" rIns="51435" bIns="25717">
            <a:spAutoFit/>
          </a:bodyPr>
          <a:lstStyle/>
          <a:p>
            <a:pPr marL="514350" indent="-514350"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C00000"/>
                </a:solidFill>
                <a:latin typeface="Comic Sans MS" panose="030F0702030302020204" pitchFamily="66" charset="0"/>
              </a:rPr>
              <a:t>Warming up</a:t>
            </a:r>
          </a:p>
        </p:txBody>
      </p:sp>
      <p:pic>
        <p:nvPicPr>
          <p:cNvPr id="61443" name="图片 1" descr="64264114cb182cef0223b6bf3d503dd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179638"/>
            <a:ext cx="365283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4"/>
          <p:cNvSpPr txBox="1">
            <a:spLocks noChangeArrowheads="1"/>
          </p:cNvSpPr>
          <p:nvPr/>
        </p:nvSpPr>
        <p:spPr bwMode="auto">
          <a:xfrm>
            <a:off x="631825" y="636588"/>
            <a:ext cx="8188325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Ⅲ. </a:t>
            </a:r>
            <a:r>
              <a:rPr lang="zh-CN" altLang="en-US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单项选择。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1.  _______ the time I got to the bus stop, the bus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had already left.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A. On     B. In     C. By      D. With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2. —Sorry, Mr Green. I have_______my homework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 at home.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—Never mind. But don’t forget next time.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A. put     B. kept    C. left    D. remained  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658938" y="1203325"/>
            <a:ext cx="609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508625" y="2697163"/>
            <a:ext cx="7191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3"/>
          <p:cNvSpPr txBox="1">
            <a:spLocks noChangeArrowheads="1"/>
          </p:cNvSpPr>
          <p:nvPr/>
        </p:nvSpPr>
        <p:spPr bwMode="auto">
          <a:xfrm>
            <a:off x="1041400" y="700088"/>
            <a:ext cx="7346950" cy="4227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3. I was late ________ school this morning，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because my alarm clock didn’t______ .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A. to; go off          B. for; go off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C. to; go out         D. for; go out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4. Though it was very late, she kept ________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for her son’s call.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 A. wait                 B. waited  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      C. to wait              D.waiting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48038" y="725488"/>
            <a:ext cx="8953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942138" y="2768600"/>
            <a:ext cx="7334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3"/>
          <p:cNvSpPr txBox="1">
            <a:spLocks noChangeArrowheads="1"/>
          </p:cNvSpPr>
          <p:nvPr/>
        </p:nvSpPr>
        <p:spPr bwMode="auto">
          <a:xfrm>
            <a:off x="827088" y="479425"/>
            <a:ext cx="7848600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5. —Could you give me ________ to school?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—OK.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A. lift　　B. a lift　　C. lifts   D. ride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6. My sister didn’t go to see the film last night,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because she ________ it several times.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A. has seen      B. had seen         C. would see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95875" y="608013"/>
            <a:ext cx="9159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55988" y="3186113"/>
            <a:ext cx="6318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矩形 1"/>
          <p:cNvSpPr>
            <a:spLocks noChangeArrowheads="1"/>
          </p:cNvSpPr>
          <p:nvPr/>
        </p:nvSpPr>
        <p:spPr bwMode="auto">
          <a:xfrm>
            <a:off x="996950" y="1008063"/>
            <a:ext cx="7164388" cy="3522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—Did you catch the first bus to school this </a:t>
            </a:r>
          </a:p>
          <a:p>
            <a:pPr>
              <a:lnSpc>
                <a:spcPct val="135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  morning?</a:t>
            </a:r>
          </a:p>
          <a:p>
            <a:pPr>
              <a:lnSpc>
                <a:spcPct val="135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—No, I didn’t. It had started moving ______ </a:t>
            </a:r>
          </a:p>
          <a:p>
            <a:pPr>
              <a:lnSpc>
                <a:spcPct val="135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 I could get on it.</a:t>
            </a:r>
          </a:p>
          <a:p>
            <a:pPr>
              <a:lnSpc>
                <a:spcPct val="135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 A. after                    B. since     </a:t>
            </a:r>
          </a:p>
          <a:p>
            <a:pPr>
              <a:lnSpc>
                <a:spcPct val="135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C. before                  D. as soon as</a:t>
            </a:r>
          </a:p>
        </p:txBody>
      </p:sp>
      <p:sp>
        <p:nvSpPr>
          <p:cNvPr id="92162" name="TextBox 3"/>
          <p:cNvSpPr txBox="1">
            <a:spLocks noChangeArrowheads="1"/>
          </p:cNvSpPr>
          <p:nvPr/>
        </p:nvSpPr>
        <p:spPr bwMode="auto">
          <a:xfrm>
            <a:off x="684213" y="423863"/>
            <a:ext cx="23606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500563" y="2759075"/>
            <a:ext cx="4313237" cy="69850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句意为“今天早晨你赶上去学校的第一班车了吗？没有。在我上车前它已经启动了。”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 2050"/>
          <p:cNvSpPr/>
          <p:nvPr/>
        </p:nvSpPr>
        <p:spPr bwMode="auto">
          <a:xfrm>
            <a:off x="1187450" y="3943350"/>
            <a:ext cx="1176338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2771775" y="3457575"/>
            <a:ext cx="1295400" cy="436563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之后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900363" y="4092575"/>
            <a:ext cx="1296987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之前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702300" y="3505200"/>
            <a:ext cx="1295400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自从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6373813" y="4092575"/>
            <a:ext cx="1295400" cy="43815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就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763713" y="1995488"/>
            <a:ext cx="580548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Review words and phrases.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Write out the story of Mary.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38425" y="915988"/>
            <a:ext cx="35814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  <a:endParaRPr lang="zh-CN" altLang="en-US" sz="4400" noProof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00113" y="3113088"/>
            <a:ext cx="3240087" cy="53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</a:pP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He broke his arm.</a:t>
            </a:r>
          </a:p>
        </p:txBody>
      </p:sp>
      <p:pic>
        <p:nvPicPr>
          <p:cNvPr id="62466" name="Picture 3" descr="1373092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2250" y="1419225"/>
            <a:ext cx="24320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4" descr="Img3323290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2238" y="1419225"/>
            <a:ext cx="2322512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4356100" y="3146425"/>
            <a:ext cx="4248150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got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 an electric shock.</a:t>
            </a:r>
          </a:p>
        </p:txBody>
      </p:sp>
      <p:sp>
        <p:nvSpPr>
          <p:cNvPr id="62469" name="Rectangle 2"/>
          <p:cNvSpPr>
            <a:spLocks noChangeArrowheads="1"/>
          </p:cNvSpPr>
          <p:nvPr/>
        </p:nvSpPr>
        <p:spPr bwMode="auto">
          <a:xfrm>
            <a:off x="2195513" y="735013"/>
            <a:ext cx="4914900" cy="541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</a:pP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happened to the boy?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692275" y="4084638"/>
            <a:ext cx="5256213" cy="6477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Life is full of the unexpected.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7" grpId="0"/>
      <p:bldP spid="819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/>
          <p:nvPr/>
        </p:nvSpPr>
        <p:spPr>
          <a:xfrm>
            <a:off x="1456456" y="3368675"/>
            <a:ext cx="6211888" cy="1308100"/>
          </a:xfrm>
          <a:prstGeom prst="wedgeRoundRectCallout">
            <a:avLst>
              <a:gd name="adj1" fmla="val -23472"/>
              <a:gd name="adj2" fmla="val -737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r>
              <a:rPr lang="zh-CN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late for work today. </a:t>
            </a:r>
            <a:r>
              <a:rPr lang="zh-CN" altLang="zh-CN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</a:t>
            </a:r>
            <a:r>
              <a:rPr lang="zh-CN" altLang="zh-CN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 up</a:t>
            </a:r>
            <a:r>
              <a:rPr lang="zh-CN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I found my clock </a:t>
            </a:r>
            <a:r>
              <a:rPr lang="zh-CN" altLang="zh-CN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 rung</a:t>
            </a:r>
            <a:r>
              <a:rPr lang="zh-CN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was 7:</a:t>
            </a:r>
            <a:r>
              <a:rPr lang="en-US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 </a:t>
            </a:r>
            <a:r>
              <a:rPr lang="zh-CN" altLang="zh-CN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zh-CN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went out, I found the bus </a:t>
            </a:r>
            <a:r>
              <a:rPr lang="zh-CN" altLang="zh-CN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 already left</a:t>
            </a:r>
            <a:r>
              <a:rPr lang="zh-CN" altLang="zh-CN" sz="24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3491" name="图片 1" descr="5bdee84588017d7f35c887876d57ef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0" y="921878"/>
            <a:ext cx="2128838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950245"/>
            <a:ext cx="3197832" cy="209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4"/>
          <p:cNvSpPr>
            <a:spLocks noChangeArrowheads="1"/>
          </p:cNvSpPr>
          <p:nvPr/>
        </p:nvSpPr>
        <p:spPr bwMode="auto">
          <a:xfrm>
            <a:off x="1444625" y="677863"/>
            <a:ext cx="6438900" cy="811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700" b="1" noProof="1">
                <a:solidFill>
                  <a:srgbClr val="0000E1"/>
                </a:solidFill>
              </a:rPr>
              <a:t>Look at the pictures. What happened to the girl?</a:t>
            </a:r>
          </a:p>
        </p:txBody>
      </p:sp>
      <p:sp>
        <p:nvSpPr>
          <p:cNvPr id="83979" name="Text Box 11" descr="深色下对角线"/>
          <p:cNvSpPr txBox="1">
            <a:spLocks noChangeArrowheads="1"/>
          </p:cNvSpPr>
          <p:nvPr/>
        </p:nvSpPr>
        <p:spPr bwMode="auto">
          <a:xfrm>
            <a:off x="3708400" y="2211388"/>
            <a:ext cx="4321175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She got up late/overslept.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708400" y="3346450"/>
            <a:ext cx="4535488" cy="138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time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she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up, </a:t>
            </a:r>
            <a:r>
              <a:rPr lang="en-US" altLang="zh-C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her brother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already gotten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in the shower.</a:t>
            </a:r>
          </a:p>
        </p:txBody>
      </p:sp>
      <p:sp>
        <p:nvSpPr>
          <p:cNvPr id="18" name="单圆角矩形 17"/>
          <p:cNvSpPr/>
          <p:nvPr/>
        </p:nvSpPr>
        <p:spPr bwMode="auto">
          <a:xfrm>
            <a:off x="684213" y="677863"/>
            <a:ext cx="573087" cy="5286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>
                <a:solidFill>
                  <a:schemeClr val="bg1"/>
                </a:solidFill>
              </a:rPr>
              <a:t>1a</a:t>
            </a:r>
          </a:p>
        </p:txBody>
      </p:sp>
      <p:pic>
        <p:nvPicPr>
          <p:cNvPr id="64517" name="Picture 2" descr="G:\resource\U12\jpg\A _1a01.jpg"/>
          <p:cNvPicPr>
            <a:picLocks noChangeAspect="1" noChangeArrowheads="1"/>
          </p:cNvPicPr>
          <p:nvPr/>
        </p:nvPicPr>
        <p:blipFill>
          <a:blip r:embed="rId2"/>
          <a:srcRect l="2499" t="9633" r="1868" b="8057"/>
          <a:stretch>
            <a:fillRect/>
          </a:stretch>
        </p:blipFill>
        <p:spPr bwMode="auto">
          <a:xfrm>
            <a:off x="989013" y="1746250"/>
            <a:ext cx="23177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3" descr="G:\resource\U12\jpg\A _1a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9800" y="3197225"/>
            <a:ext cx="2611438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39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9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492500" y="2139950"/>
            <a:ext cx="482441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By the time</a:t>
            </a:r>
            <a:r>
              <a:rPr lang="en-US" altLang="zh-CN" sz="2800" b="1" dirty="0">
                <a:latin typeface="Times New Roman" panose="02020603050405020304" pitchFamily="18" charset="0"/>
              </a:rPr>
              <a:t> she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got </a:t>
            </a:r>
            <a:r>
              <a:rPr lang="en-US" altLang="zh-CN" sz="2800" b="1" dirty="0">
                <a:latin typeface="Times New Roman" panose="02020603050405020304" pitchFamily="18" charset="0"/>
              </a:rPr>
              <a:t>outside, the bus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had </a:t>
            </a:r>
            <a:r>
              <a:rPr lang="en-US" altLang="zh-CN" sz="2800" b="1" dirty="0">
                <a:latin typeface="Times New Roman" panose="02020603050405020304" pitchFamily="18" charset="0"/>
              </a:rPr>
              <a:t>already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left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492500" y="3435350"/>
            <a:ext cx="4824413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When </a:t>
            </a:r>
            <a:r>
              <a:rPr lang="en-US" altLang="zh-CN" sz="2800" b="1">
                <a:latin typeface="Times New Roman" panose="02020603050405020304" pitchFamily="18" charset="0"/>
              </a:rPr>
              <a:t>she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got</a:t>
            </a:r>
            <a:r>
              <a:rPr lang="en-US" altLang="zh-CN" sz="2800" b="1">
                <a:latin typeface="Times New Roman" panose="02020603050405020304" pitchFamily="18" charset="0"/>
              </a:rPr>
              <a:t> to school, she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realized</a:t>
            </a:r>
            <a:r>
              <a:rPr lang="en-US" altLang="zh-CN" sz="2800" b="1">
                <a:latin typeface="Times New Roman" panose="02020603050405020304" pitchFamily="18" charset="0"/>
              </a:rPr>
              <a:t> that she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had left</a:t>
            </a:r>
            <a:r>
              <a:rPr lang="en-US" altLang="zh-CN" sz="2800" b="1">
                <a:latin typeface="Times New Roman" panose="02020603050405020304" pitchFamily="18" charset="0"/>
              </a:rPr>
              <a:t> her backpack at home.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419475" y="1112838"/>
            <a:ext cx="46736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She had to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rush</a:t>
            </a:r>
            <a:r>
              <a:rPr lang="en-US" altLang="zh-CN" sz="2800" b="1">
                <a:latin typeface="Times New Roman" panose="02020603050405020304" pitchFamily="18" charset="0"/>
              </a:rPr>
              <a:t> to the school.</a:t>
            </a:r>
          </a:p>
        </p:txBody>
      </p:sp>
      <p:pic>
        <p:nvPicPr>
          <p:cNvPr id="65540" name="Picture 2" descr="G:\resource\U12\jpg\A _1a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658813"/>
            <a:ext cx="2232025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3" descr="G:\resource\U12\jpg\A _1a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3138" y="2125663"/>
            <a:ext cx="2232025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4" descr="G:\resource\U12\jpg\A _1a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8063" y="3292475"/>
            <a:ext cx="21971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385888" y="1751013"/>
            <a:ext cx="7302500" cy="3052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44500" indent="-444500">
              <a:lnSpc>
                <a:spcPts val="3900"/>
              </a:lnSpc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By the time I got up, my brother _____ already _______ in the shower.</a:t>
            </a:r>
          </a:p>
          <a:p>
            <a:pPr marL="444500" indent="-444500">
              <a:lnSpc>
                <a:spcPts val="3900"/>
              </a:lnSpc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By the time I got outside, the bus _____ already ______.</a:t>
            </a:r>
          </a:p>
          <a:p>
            <a:pPr marL="444500" indent="-444500">
              <a:lnSpc>
                <a:spcPts val="3900"/>
              </a:lnSpc>
            </a:pP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When I got to school, I realized I _____ ______ my backpack at home.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823075" y="1779588"/>
            <a:ext cx="9890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135313" y="2284413"/>
            <a:ext cx="16525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gotten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921500" y="2768600"/>
            <a:ext cx="11064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297238" y="3343275"/>
            <a:ext cx="9874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6891338" y="3776663"/>
            <a:ext cx="1104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2051050" y="4281488"/>
            <a:ext cx="9874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</a:p>
        </p:txBody>
      </p:sp>
      <p:sp>
        <p:nvSpPr>
          <p:cNvPr id="18" name="单圆角矩形 17"/>
          <p:cNvSpPr/>
          <p:nvPr/>
        </p:nvSpPr>
        <p:spPr bwMode="auto">
          <a:xfrm>
            <a:off x="755650" y="771525"/>
            <a:ext cx="630238" cy="58578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1b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  <p:sp>
        <p:nvSpPr>
          <p:cNvPr id="66569" name="矩形 2"/>
          <p:cNvSpPr>
            <a:spLocks noChangeArrowheads="1"/>
          </p:cNvSpPr>
          <p:nvPr/>
        </p:nvSpPr>
        <p:spPr bwMode="auto">
          <a:xfrm>
            <a:off x="1471613" y="700088"/>
            <a:ext cx="5837237" cy="862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700" b="1">
                <a:solidFill>
                  <a:srgbClr val="0000E1"/>
                </a:solidFill>
              </a:rPr>
              <a:t>Listen to Mary talking about her morning. Complete the sentences.</a:t>
            </a:r>
          </a:p>
        </p:txBody>
      </p:sp>
      <p:pic>
        <p:nvPicPr>
          <p:cNvPr id="2" name="U12A1b">
            <a:hlinkClick r:id="" action="ppaction://media"/>
            <a:extLst>
              <a:ext uri="{FF2B5EF4-FFF2-40B4-BE49-F238E27FC236}">
                <a16:creationId xmlns:a16="http://schemas.microsoft.com/office/drawing/2014/main" id="{E5792996-7345-881F-AD2F-CA442FE8D4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33488" y="842962"/>
            <a:ext cx="558750" cy="55875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07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338" grpId="0"/>
      <p:bldP spid="14342" grpId="0"/>
      <p:bldP spid="14343" grpId="0"/>
      <p:bldP spid="14345" grpId="0"/>
      <p:bldP spid="143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4325" y="2032000"/>
            <a:ext cx="2152650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3963" y="1970088"/>
            <a:ext cx="21272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1213" y="2081213"/>
            <a:ext cx="216535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6675" y="3484563"/>
            <a:ext cx="2097088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1225" y="3394075"/>
            <a:ext cx="22701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单圆角矩形 8"/>
          <p:cNvSpPr/>
          <p:nvPr/>
        </p:nvSpPr>
        <p:spPr bwMode="auto">
          <a:xfrm>
            <a:off x="755650" y="906463"/>
            <a:ext cx="630238" cy="5857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000" b="1" noProof="1">
                <a:solidFill>
                  <a:schemeClr val="bg1"/>
                </a:solidFill>
              </a:rPr>
              <a:t>1c</a:t>
            </a:r>
            <a:endParaRPr kumimoji="1" lang="zh-CN" altLang="en-US" sz="3000" b="1" noProof="1">
              <a:solidFill>
                <a:schemeClr val="bg1"/>
              </a:solidFill>
            </a:endParaRPr>
          </a:p>
        </p:txBody>
      </p:sp>
      <p:sp>
        <p:nvSpPr>
          <p:cNvPr id="67591" name="矩形 1"/>
          <p:cNvSpPr>
            <a:spLocks noChangeArrowheads="1"/>
          </p:cNvSpPr>
          <p:nvPr/>
        </p:nvSpPr>
        <p:spPr bwMode="auto">
          <a:xfrm>
            <a:off x="1568450" y="771525"/>
            <a:ext cx="6048375" cy="1246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Take turns being Mary. Look at the pictures above and talk about what happened this morning. 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1818</Words>
  <Application>Microsoft Office PowerPoint</Application>
  <PresentationFormat>全屏显示(16:9)</PresentationFormat>
  <Paragraphs>234</Paragraphs>
  <Slides>35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Al Bayan</vt:lpstr>
      <vt:lpstr>方正粗圆简体</vt:lpstr>
      <vt:lpstr>宋体</vt:lpstr>
      <vt:lpstr>微软雅黑</vt:lpstr>
      <vt:lpstr>新宋体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《七彩课堂》课件模板（新）</vt:lpstr>
      <vt:lpstr>1_Office 主题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Pairwork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ma xiaojie</cp:lastModifiedBy>
  <cp:revision>85</cp:revision>
  <dcterms:created xsi:type="dcterms:W3CDTF">2019-06-14T09:24:00Z</dcterms:created>
  <dcterms:modified xsi:type="dcterms:W3CDTF">2022-10-28T07:49:25Z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