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7" r:id="rId2"/>
    <p:sldMasterId id="2147483678" r:id="rId3"/>
    <p:sldMasterId id="2147483691" r:id="rId4"/>
  </p:sldMasterIdLst>
  <p:notesMasterIdLst>
    <p:notesMasterId r:id="rId39"/>
  </p:notesMasterIdLst>
  <p:sldIdLst>
    <p:sldId id="439" r:id="rId5"/>
    <p:sldId id="371" r:id="rId6"/>
    <p:sldId id="370" r:id="rId7"/>
    <p:sldId id="500" r:id="rId8"/>
    <p:sldId id="534" r:id="rId9"/>
    <p:sldId id="535" r:id="rId10"/>
    <p:sldId id="533" r:id="rId11"/>
    <p:sldId id="501" r:id="rId12"/>
    <p:sldId id="260" r:id="rId13"/>
    <p:sldId id="261" r:id="rId14"/>
    <p:sldId id="262" r:id="rId15"/>
    <p:sldId id="537" r:id="rId16"/>
    <p:sldId id="263" r:id="rId17"/>
    <p:sldId id="264" r:id="rId18"/>
    <p:sldId id="265" r:id="rId19"/>
    <p:sldId id="540" r:id="rId20"/>
    <p:sldId id="266" r:id="rId21"/>
    <p:sldId id="267" r:id="rId22"/>
    <p:sldId id="268" r:id="rId23"/>
    <p:sldId id="269" r:id="rId24"/>
    <p:sldId id="541" r:id="rId25"/>
    <p:sldId id="270" r:id="rId26"/>
    <p:sldId id="271" r:id="rId27"/>
    <p:sldId id="285" r:id="rId28"/>
    <p:sldId id="303" r:id="rId29"/>
    <p:sldId id="305" r:id="rId30"/>
    <p:sldId id="306" r:id="rId31"/>
    <p:sldId id="307" r:id="rId32"/>
    <p:sldId id="308" r:id="rId33"/>
    <p:sldId id="310" r:id="rId34"/>
    <p:sldId id="546" r:id="rId35"/>
    <p:sldId id="437" r:id="rId36"/>
    <p:sldId id="313" r:id="rId37"/>
    <p:sldId id="547" r:id="rId38"/>
  </p:sldIdLst>
  <p:sldSz cx="9144000" cy="5143500" type="screen16x9"/>
  <p:notesSz cx="6858000" cy="9144000"/>
  <p:custDataLst>
    <p:tags r:id="rId4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>
          <p15:clr>
            <a:srgbClr val="A4A3A4"/>
          </p15:clr>
        </p15:guide>
        <p15:guide id="2" pos="2904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kb1.com" initials="" lastIdx="0" clrIdx="0"/>
  <p:cmAuthor id="1" name="微软用户" initials="微" lastIdx="1" clrIdx="0"/>
  <p:cmAuthor id="2" name="赵巍" initials="赵" lastIdx="4" clrIdx="0"/>
  <p:cmAuthor id="3" name="作者" initials="A" lastIdx="0" clrIdx="1"/>
  <p:cmAuthor id="4" name="Vicky WJY" initials="V" lastIdx="1" clrIdx="3"/>
  <p:cmAuthor id="5" name="Author" initials="A" lastIdx="0" clrIdx="4"/>
  <p:cmAuthor id="6" name="Administrator" initials="A" lastIdx="0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423" y="51"/>
      </p:cViewPr>
      <p:guideLst>
        <p:guide orient="horz" pos="1619"/>
        <p:guide pos="29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presProps" Target="presProp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tags" Target="tags/tag1.xml"/><Relationship Id="rId45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0" Type="http://schemas.openxmlformats.org/officeDocument/2006/relationships/slide" Target="slides/slide16.xml"/><Relationship Id="rId41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2A03A51-E6EF-46B7-B15F-8B26A9488989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41988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</p:spPr>
      </p:sp>
      <p:sp>
        <p:nvSpPr>
          <p:cNvPr id="6149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492A3D5-08B6-4637-85A0-EE0BB6169482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464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4294967295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9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4294967295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9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4294967295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9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let students make a dialogue to talk about the answer they made in last part.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F86D4-CD65-4638-B5DE-85256906A7D1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F86D4-CD65-4638-B5DE-85256906A7D1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Let students talk about their own opinion about happiness.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F86D4-CD65-4638-B5DE-85256906A7D1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C9C5DF8C-8B5F-4E54-A2CE-D57E627B0E68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25</a:t>
            </a:fld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5234" name="幻灯片图像占位符 560129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95235" name="文本占位符 560130"/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F86D4-CD65-4638-B5DE-85256906A7D1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6300"/>
            <a:ext cx="2133600" cy="342900"/>
          </a:xfrm>
        </p:spPr>
        <p:txBody>
          <a:bodyPr/>
          <a:lstStyle/>
          <a:p>
            <a:pPr lvl="0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baseline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6300"/>
            <a:ext cx="2133600" cy="342900"/>
          </a:xfrm>
        </p:spPr>
        <p:txBody>
          <a:bodyPr/>
          <a:lstStyle/>
          <a:p>
            <a:pPr lvl="0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9A0DB2DC-4C9A-4742-B13C-FB6460FD3503}" type="slidenum">
              <a:rPr lang="zh-CN" altLang="en-US" baseline="0"/>
              <a:t>‹#›</a:t>
            </a:fld>
            <a:endParaRPr lang="zh-CN" altLang="en-US" sz="1000" u="none" baseline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2019935" y="0"/>
            <a:ext cx="7124065" cy="2757017"/>
          </a:xfrm>
          <a:prstGeom prst="rect">
            <a:avLst/>
          </a:prstGeom>
          <a:solidFill>
            <a:srgbClr val="A85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2757017"/>
            <a:ext cx="7225030" cy="2386747"/>
          </a:xfrm>
          <a:prstGeom prst="rect">
            <a:avLst/>
          </a:prstGeom>
          <a:solidFill>
            <a:srgbClr val="A857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0" y="635"/>
            <a:ext cx="2020570" cy="3790343"/>
          </a:xfrm>
          <a:prstGeom prst="rect">
            <a:avLst/>
          </a:prstGeom>
          <a:solidFill>
            <a:srgbClr val="6136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5168265" y="2757017"/>
            <a:ext cx="3975100" cy="2386747"/>
          </a:xfrm>
          <a:prstGeom prst="rect">
            <a:avLst/>
          </a:prstGeom>
          <a:solidFill>
            <a:srgbClr val="6136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167640" y="144805"/>
            <a:ext cx="8846185" cy="48592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2040"/>
            <a:ext cx="6858000" cy="1791273"/>
          </a:xfrm>
        </p:spPr>
        <p:txBody>
          <a:bodyPr anchor="b"/>
          <a:lstStyle>
            <a:lvl1pPr algn="ctr">
              <a:defRPr sz="45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392"/>
            <a:ext cx="6858000" cy="1242218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CA19CE-E80C-43B1-B9EF-4B8A1ABC8CBD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3FFC5-F33F-4EAB-931F-A1BBE886B9F5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F4982A-08DB-4433-B58F-37F6BE32C8B5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DDC811-457B-4AFB-849C-CE50C119CEC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14"/>
            <a:ext cx="7886700" cy="2140236"/>
          </a:xfrm>
        </p:spPr>
        <p:txBody>
          <a:bodyPr anchor="b"/>
          <a:lstStyle>
            <a:lvl1pPr>
              <a:defRPr sz="45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3197"/>
            <a:ext cx="7886700" cy="112550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B635F-5D28-45FA-801A-46465E7A232B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4D589-F8AB-4039-B56D-7E6AC7C9270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656"/>
            <a:ext cx="3886200" cy="32645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656"/>
            <a:ext cx="3886200" cy="32645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386B7-8B1C-4478-A38A-44D0595A6A66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1355A1-1A7B-4677-B981-4B4269E7DA7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931"/>
            <a:ext cx="7886700" cy="99449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255"/>
            <a:ext cx="3655181" cy="61813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673"/>
            <a:ext cx="3655181" cy="264405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255"/>
            <a:ext cx="3673182" cy="61813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673"/>
            <a:ext cx="3673182" cy="264405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D4F2EA-D515-4F10-9ED3-3B6509C2C030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511F8A-5AAC-4D19-B8AD-720CCC98561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C8F88-33E7-4251-81D0-F212C64EECC6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388EF-7F48-4BEA-9C59-EBEAE74A662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7E90AF-5D62-4B6D-90AB-DD3987AB94E2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0DE24A-A2CB-48DA-A598-376933AB6F9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3010"/>
            <a:ext cx="3124012" cy="1200533"/>
          </a:xfrm>
        </p:spPr>
        <p:txBody>
          <a:bodyPr anchor="b"/>
          <a:lstStyle>
            <a:lvl1pPr>
              <a:defRPr sz="24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3010"/>
            <a:ext cx="4629150" cy="4054183"/>
          </a:xfrm>
        </p:spPr>
        <p:txBody>
          <a:bodyPr/>
          <a:lstStyle>
            <a:lvl1pPr marL="0" indent="0">
              <a:buNone/>
              <a:defRPr sz="2405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544"/>
            <a:ext cx="3124012" cy="2859604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648FC3-9EDA-4EA8-B9A0-F24FE08DAD9E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E73312-87F1-48B3-99D6-5A673BA6F97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931"/>
            <a:ext cx="1971675" cy="436027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931"/>
            <a:ext cx="5800725" cy="436027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11F289-FA25-4F96-921F-AC799218EF1E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171EB4-2C06-4BCB-A84D-BB5011503A72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931"/>
            <a:ext cx="7886700" cy="436027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94FAD-9DE4-46C4-A202-DDDA12B56CCC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53620-5A52-4B29-8BD6-D33DFB17340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5460"/>
            <a:ext cx="6400443" cy="13148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8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</p:spTree>
  </p:cSld>
  <p:clrMapOvr>
    <a:masterClrMapping/>
  </p:clrMapOvr>
  <p:transition spd="slow">
    <p:rand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484"/>
            <a:ext cx="8229481" cy="339541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4588376"/>
      </p:ext>
    </p:extLst>
  </p:cSld>
  <p:clrMapOvr>
    <a:masterClrMapping/>
  </p:clrMapOvr>
  <p:transition spd="slow">
    <p:random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0195149"/>
      </p:ext>
    </p:extLst>
  </p:cSld>
  <p:clrMapOvr>
    <a:masterClrMapping/>
  </p:clrMapOvr>
  <p:transition spd="slow">
    <p:random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6804141"/>
      </p:ext>
    </p:extLst>
  </p:cSld>
  <p:clrMapOvr>
    <a:masterClrMapping/>
  </p:clrMapOvr>
  <p:transition spd="slow">
    <p:random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1196157"/>
      </p:ext>
    </p:extLst>
  </p:cSld>
  <p:clrMapOvr>
    <a:masterClrMapping/>
  </p:clrMapOvr>
  <p:transition spd="slow">
    <p:random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6334533"/>
      </p:ext>
    </p:extLst>
  </p:cSld>
  <p:clrMapOvr>
    <a:masterClrMapping/>
  </p:clrMapOvr>
  <p:transition spd="slow" advTm="0"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3206303"/>
      </p:ext>
    </p:extLst>
  </p:cSld>
  <p:clrMapOvr>
    <a:masterClrMapping/>
  </p:clrMapOvr>
  <p:transition spd="slow">
    <p:random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5700389"/>
      </p:ext>
    </p:extLst>
  </p:cSld>
  <p:clrMapOvr>
    <a:masterClrMapping/>
  </p:clrMapOvr>
  <p:transition spd="slow">
    <p:random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6247439"/>
      </p:ext>
    </p:extLst>
  </p:cSld>
  <p:clrMapOvr>
    <a:masterClrMapping/>
  </p:clrMapOvr>
  <p:transition spd="slow">
    <p:random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1141225"/>
      </p:ext>
    </p:extLst>
  </p:cSld>
  <p:clrMapOvr>
    <a:masterClrMapping/>
  </p:clrMapOvr>
  <p:transition spd="slow">
    <p:random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0122804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5460"/>
            <a:ext cx="6400443" cy="13148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8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809067127"/>
      </p:ext>
    </p:extLst>
  </p:cSld>
  <p:clrMapOvr>
    <a:masterClrMapping/>
  </p:clrMapOvr>
  <p:transition spd="slow">
    <p:random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484"/>
            <a:ext cx="8229481" cy="339541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527920480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image" Target="../media/image3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3" descr="九年级第十一单元02"/>
          <p:cNvPicPr>
            <a:picLocks noChangeAspect="1"/>
          </p:cNvPicPr>
          <p:nvPr userDrawn="1"/>
        </p:nvPicPr>
        <p:blipFill>
          <a:blip r:embed="rId20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图片 4" descr="初中七彩图标"/>
          <p:cNvPicPr>
            <a:picLocks noChangeAspect="1"/>
          </p:cNvPicPr>
          <p:nvPr userDrawn="1"/>
        </p:nvPicPr>
        <p:blipFill>
          <a:blip r:embed="rId21"/>
          <a:srcRect/>
          <a:stretch>
            <a:fillRect/>
          </a:stretch>
        </p:blipFill>
        <p:spPr bwMode="auto">
          <a:xfrm>
            <a:off x="7426325" y="61913"/>
            <a:ext cx="1427163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/>
          <p:nvPr userDrawn="1"/>
        </p:nvSpPr>
        <p:spPr>
          <a:xfrm>
            <a:off x="0" y="36513"/>
            <a:ext cx="2190750" cy="357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535" b="1" dirty="0">
                <a:solidFill>
                  <a:srgbClr val="595758"/>
                </a:solidFill>
                <a:latin typeface="方正粗圆简体" panose="02010601030101010101" charset="-122"/>
                <a:ea typeface="方正粗圆简体" panose="02010601030101010101" charset="-122"/>
              </a:rPr>
              <a:t>UNIT 11 SECTION B</a:t>
            </a:r>
            <a:r>
              <a:rPr lang="zh-CN" altLang="zh-CN" sz="1725" b="1" dirty="0">
                <a:solidFill>
                  <a:srgbClr val="595758"/>
                </a:solidFill>
                <a:latin typeface="方正粗圆简体" panose="02010601030101010101" charset="-122"/>
                <a:ea typeface="方正粗圆简体" panose="02010601030101010101" charset="-122"/>
              </a:rPr>
              <a:t> </a:t>
            </a:r>
            <a:endParaRPr kumimoji="1" lang="zh-CN" altLang="en-US" sz="1725" b="1" dirty="0">
              <a:solidFill>
                <a:srgbClr val="595758"/>
              </a:solidFill>
              <a:latin typeface="方正粗圆简体" panose="02010601030101010101" charset="-122"/>
              <a:ea typeface="方正粗圆简体" panose="0201060103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ctr" defTabSz="68453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453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68453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68453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68453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3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850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6B952BC-6CB2-4088-A222-E9C59037AE05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850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850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4D39645-9F9A-41D1-B620-B3B2E2142FE3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</p:sldLayoutIdLst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ct val="15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ct val="75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ct val="7500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ct val="75000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ct val="75000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2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1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4"/>
          <p:cNvPicPr>
            <a:picLocks noChangeAspect="1" noChangeArrowheads="1"/>
          </p:cNvPicPr>
          <p:nvPr userDrawn="1">
            <p:custDataLst>
              <p:tags r:id="rId13"/>
            </p:custDataLst>
          </p:nvPr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514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p:transition spd="slow">
    <p:random/>
  </p:transition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4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8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135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9553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</p:sldLayoutIdLst>
  <p:transition spd="slow">
    <p:random/>
  </p:transition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3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2" Type="http://schemas.microsoft.com/office/2007/relationships/media" Target="../media/media1.mp3"/><Relationship Id="rId1" Type="http://schemas.openxmlformats.org/officeDocument/2006/relationships/tags" Target="../tags/tag4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2" Type="http://schemas.microsoft.com/office/2007/relationships/media" Target="../media/media1.mp3"/><Relationship Id="rId1" Type="http://schemas.openxmlformats.org/officeDocument/2006/relationships/tags" Target="../tags/tag5.xml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7.pn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2.png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图片 2" descr="九年级第十一单元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0" name="图片 6" descr="初中七彩图标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26325" y="61913"/>
            <a:ext cx="1427163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3287713" y="3003550"/>
            <a:ext cx="3316287" cy="506730"/>
          </a:xfrm>
          <a:prstGeom prst="rect">
            <a:avLst/>
          </a:prstGeom>
          <a:noFill/>
          <a:effectLst>
            <a:outerShdw dist="381000" dir="3600000" sx="105000" sy="105000" algn="t" rotWithShape="0">
              <a:srgbClr val="000000">
                <a:alpha val="22000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b="1" dirty="0">
                <a:solidFill>
                  <a:prstClr val="black">
                    <a:lumMod val="50000"/>
                    <a:lumOff val="50000"/>
                  </a:prst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l Bayan" charset="0"/>
                <a:ea typeface="华康勘亭流W9(P)" panose="03000900000000000000" charset="-122"/>
                <a:cs typeface="Al Bayan" charset="0"/>
              </a:rPr>
              <a:t>Section B 1a-1e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矩形 3"/>
          <p:cNvSpPr>
            <a:spLocks noGrp="1" noChangeArrowheads="1"/>
          </p:cNvSpPr>
          <p:nvPr>
            <p:ph type="body" idx="4294967295"/>
          </p:nvPr>
        </p:nvSpPr>
        <p:spPr>
          <a:xfrm>
            <a:off x="899591" y="627063"/>
            <a:ext cx="7560841" cy="4213225"/>
          </a:xfrm>
          <a:prstGeom prst="rect">
            <a:avLst/>
          </a:prstGeom>
          <a:ln>
            <a:solidFill>
              <a:srgbClr val="92D050"/>
            </a:solidFill>
          </a:ln>
        </p:spPr>
        <p:txBody>
          <a:bodyPr lIns="68580" tIns="34290" rIns="68580" bIns="34290"/>
          <a:lstStyle/>
          <a:p>
            <a:pPr marL="0" indent="0" defTabSz="684530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The general cannot find a happy person </a:t>
            </a:r>
          </a:p>
          <a:p>
            <a:pPr marL="0" indent="0" defTabSz="684530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and the king remains unhappy forever.</a:t>
            </a:r>
          </a:p>
          <a:p>
            <a:pPr marL="514350" indent="-514350" defTabSz="684530">
              <a:lnSpc>
                <a:spcPct val="12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The general finds a happy person with power and money.</a:t>
            </a:r>
          </a:p>
          <a:p>
            <a:pPr marL="514350" indent="-514350" defTabSz="684530">
              <a:lnSpc>
                <a:spcPct val="12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The general realizes he is a happy person and gives his shirt to the king to wear.</a:t>
            </a:r>
          </a:p>
          <a:p>
            <a:pPr marL="514350" indent="-514350" defTabSz="684530">
              <a:lnSpc>
                <a:spcPct val="12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The king suddenly becomes happy without the shirt of a happy person.</a:t>
            </a:r>
            <a:endParaRPr lang="zh-CN" alt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ircl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F:\公司画图-课件用人物\公司画图-课件用人物\半身男孩9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643089"/>
            <a:ext cx="900696" cy="1322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F:\公司画图-课件用人物\公司画图-课件用人物\半身女孩1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623825"/>
            <a:ext cx="1048493" cy="1322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129" name="矩形 1"/>
          <p:cNvSpPr>
            <a:spLocks noChangeArrowheads="1"/>
          </p:cNvSpPr>
          <p:nvPr/>
        </p:nvSpPr>
        <p:spPr bwMode="auto">
          <a:xfrm>
            <a:off x="1187450" y="587375"/>
            <a:ext cx="7200900" cy="1408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ts val="2800"/>
              </a:lnSpc>
              <a:buSzPct val="100000"/>
            </a:pPr>
            <a:r>
              <a:rPr lang="en-US" altLang="zh-CN" sz="2700" b="1" noProof="1">
                <a:solidFill>
                  <a:srgbClr val="0000E1"/>
                </a:solidFill>
              </a:rPr>
              <a:t>What are some other possible endings to the story? Discuss your ideas with your partner.</a:t>
            </a:r>
          </a:p>
        </p:txBody>
      </p:sp>
      <p:sp>
        <p:nvSpPr>
          <p:cNvPr id="2091" name="椭圆形标注 3"/>
          <p:cNvSpPr>
            <a:spLocks noChangeArrowheads="1"/>
          </p:cNvSpPr>
          <p:nvPr/>
        </p:nvSpPr>
        <p:spPr bwMode="auto">
          <a:xfrm>
            <a:off x="251520" y="1779588"/>
            <a:ext cx="4680520" cy="1655762"/>
          </a:xfrm>
          <a:prstGeom prst="wedgeEllipseCallout">
            <a:avLst>
              <a:gd name="adj1" fmla="val 29281"/>
              <a:gd name="adj2" fmla="val 67426"/>
            </a:avLst>
          </a:prstGeom>
          <a:noFill/>
          <a:ln w="25400">
            <a:solidFill>
              <a:srgbClr val="993366"/>
            </a:solidFill>
            <a:miter lim="800000"/>
          </a:ln>
        </p:spPr>
        <p:txBody>
          <a:bodyPr anchor="ctr"/>
          <a:lstStyle/>
          <a:p>
            <a:pPr>
              <a:buSzPct val="100000"/>
            </a:pPr>
            <a:r>
              <a:rPr lang="en-US" altLang="zh-CN" sz="2800" b="1" dirty="0">
                <a:latin typeface="Times New Roman" panose="02020603050405020304" pitchFamily="18" charset="0"/>
              </a:rPr>
              <a:t>The general found a poor man. The man was very happy.</a:t>
            </a:r>
          </a:p>
        </p:txBody>
      </p:sp>
      <p:sp>
        <p:nvSpPr>
          <p:cNvPr id="2092" name="椭圆形标注 6"/>
          <p:cNvSpPr>
            <a:spLocks noChangeArrowheads="1"/>
          </p:cNvSpPr>
          <p:nvPr/>
        </p:nvSpPr>
        <p:spPr bwMode="auto">
          <a:xfrm>
            <a:off x="5076056" y="1779587"/>
            <a:ext cx="3456383" cy="1462087"/>
          </a:xfrm>
          <a:prstGeom prst="wedgeEllipseCallout">
            <a:avLst>
              <a:gd name="adj1" fmla="val -42019"/>
              <a:gd name="adj2" fmla="val 61194"/>
            </a:avLst>
          </a:prstGeom>
          <a:noFill/>
          <a:ln w="25400">
            <a:solidFill>
              <a:srgbClr val="FF9900"/>
            </a:solidFill>
            <a:miter lim="800000"/>
          </a:ln>
        </p:spPr>
        <p:txBody>
          <a:bodyPr anchor="ctr"/>
          <a:lstStyle/>
          <a:p>
            <a:pPr>
              <a:buSzPct val="100000"/>
            </a:pPr>
            <a:r>
              <a:rPr lang="en-US" altLang="zh-CN" sz="2800" b="1" dirty="0">
                <a:latin typeface="Times New Roman" panose="02020603050405020304" pitchFamily="18" charset="0"/>
              </a:rPr>
              <a:t>The poor man gave his shirt to the general.</a:t>
            </a:r>
          </a:p>
        </p:txBody>
      </p:sp>
      <p:sp>
        <p:nvSpPr>
          <p:cNvPr id="7" name="单圆角矩形 6"/>
          <p:cNvSpPr/>
          <p:nvPr/>
        </p:nvSpPr>
        <p:spPr bwMode="auto">
          <a:xfrm>
            <a:off x="533400" y="779463"/>
            <a:ext cx="625475" cy="588962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5000"/>
              </a:lnSpc>
              <a:defRPr/>
            </a:pPr>
            <a:r>
              <a:rPr kumimoji="1" lang="en-US" altLang="zh-CN" sz="3000" b="1" dirty="0">
                <a:solidFill>
                  <a:schemeClr val="bg1"/>
                </a:solidFill>
              </a:rPr>
              <a:t>1b</a:t>
            </a:r>
            <a:endParaRPr kumimoji="1" lang="zh-CN" altLang="en-US" sz="3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1" nodeType="click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91" grpId="0" bldLvl="0" animBg="1"/>
      <p:bldP spid="2092" grpId="1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F:\公司画图-课件用人物\公司画图-课件用人物\半身男孩9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7696" y="2513722"/>
            <a:ext cx="1335087" cy="1960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F:\公司画图-课件用人物\公司画图-课件用人物\半身女孩1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528357"/>
            <a:ext cx="1554163" cy="1960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91" name="椭圆形标注 3"/>
          <p:cNvSpPr>
            <a:spLocks noChangeArrowheads="1"/>
          </p:cNvSpPr>
          <p:nvPr/>
        </p:nvSpPr>
        <p:spPr bwMode="auto">
          <a:xfrm>
            <a:off x="395288" y="1059498"/>
            <a:ext cx="3600648" cy="1224220"/>
          </a:xfrm>
          <a:prstGeom prst="wedgeEllipseCallout">
            <a:avLst>
              <a:gd name="adj1" fmla="val 40352"/>
              <a:gd name="adj2" fmla="val 61903"/>
            </a:avLst>
          </a:prstGeom>
          <a:noFill/>
          <a:ln w="25400">
            <a:solidFill>
              <a:srgbClr val="993366"/>
            </a:solidFill>
            <a:miter lim="800000"/>
          </a:ln>
        </p:spPr>
        <p:txBody>
          <a:bodyPr anchor="ctr"/>
          <a:lstStyle/>
          <a:p>
            <a:pPr>
              <a:buSzPct val="100000"/>
            </a:pPr>
            <a:r>
              <a:rPr lang="en-US" altLang="zh-CN" sz="2800" b="1" dirty="0">
                <a:latin typeface="Times New Roman" panose="02020603050405020304" pitchFamily="18" charset="0"/>
              </a:rPr>
              <a:t>The king dies of his illness.</a:t>
            </a:r>
          </a:p>
        </p:txBody>
      </p:sp>
      <p:sp>
        <p:nvSpPr>
          <p:cNvPr id="2092" name="椭圆形标注 6"/>
          <p:cNvSpPr>
            <a:spLocks noChangeArrowheads="1"/>
          </p:cNvSpPr>
          <p:nvPr/>
        </p:nvSpPr>
        <p:spPr bwMode="auto">
          <a:xfrm>
            <a:off x="4788024" y="915566"/>
            <a:ext cx="3510920" cy="1606550"/>
          </a:xfrm>
          <a:prstGeom prst="wedgeEllipseCallout">
            <a:avLst>
              <a:gd name="adj1" fmla="val -42019"/>
              <a:gd name="adj2" fmla="val 61194"/>
            </a:avLst>
          </a:prstGeom>
          <a:noFill/>
          <a:ln w="25400">
            <a:solidFill>
              <a:srgbClr val="FF9900"/>
            </a:solidFill>
            <a:miter lim="800000"/>
          </a:ln>
        </p:spPr>
        <p:txBody>
          <a:bodyPr anchor="ctr"/>
          <a:lstStyle/>
          <a:p>
            <a:pPr>
              <a:buSzPct val="100000"/>
            </a:pPr>
            <a:r>
              <a:rPr lang="en-US" altLang="zh-CN" sz="2800" b="1" dirty="0">
                <a:latin typeface="Times New Roman" panose="02020603050405020304" pitchFamily="18" charset="0"/>
              </a:rPr>
              <a:t>This is because he is always unhappy.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1" nodeType="click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91" grpId="0" bldLvl="0" animBg="1"/>
      <p:bldP spid="2092" grpId="1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5"/>
          <p:cNvSpPr>
            <a:spLocks noChangeArrowheads="1"/>
          </p:cNvSpPr>
          <p:nvPr/>
        </p:nvSpPr>
        <p:spPr bwMode="auto">
          <a:xfrm>
            <a:off x="1042988" y="555625"/>
            <a:ext cx="7318375" cy="1169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2800"/>
              </a:lnSpc>
              <a:buFont typeface="Arial" panose="020B0604020202020204" pitchFamily="34" charset="0"/>
              <a:buNone/>
            </a:pPr>
            <a:r>
              <a:rPr lang="en-US" altLang="zh-CN" sz="2700" b="1" noProof="1">
                <a:solidFill>
                  <a:srgbClr val="0000E1"/>
                </a:solidFill>
              </a:rPr>
              <a:t>Listen to </a:t>
            </a:r>
            <a:r>
              <a:rPr lang="en-US" altLang="zh-CN" sz="2700" b="1" i="1" noProof="1">
                <a:solidFill>
                  <a:srgbClr val="0000E1"/>
                </a:solidFill>
              </a:rPr>
              <a:t>The Shirt of a Happy Man  </a:t>
            </a:r>
            <a:r>
              <a:rPr lang="en-US" altLang="zh-CN" sz="2700" b="1" noProof="1">
                <a:solidFill>
                  <a:srgbClr val="0000E1"/>
                </a:solidFill>
              </a:rPr>
              <a:t>(Part Ⅱ)  and check (✔) the things that happened in the rest of the story.</a:t>
            </a:r>
          </a:p>
        </p:txBody>
      </p:sp>
      <p:sp>
        <p:nvSpPr>
          <p:cNvPr id="49154" name="Rectangle 4"/>
          <p:cNvSpPr>
            <a:spLocks noChangeArrowheads="1"/>
          </p:cNvSpPr>
          <p:nvPr/>
        </p:nvSpPr>
        <p:spPr bwMode="auto">
          <a:xfrm>
            <a:off x="563563" y="1676400"/>
            <a:ext cx="7265987" cy="329320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600" b="1" u="sng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The general searched for three 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days and found a happy person.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600" b="1" u="sng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The general could not find a  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happy person.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600" b="1" u="sng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The general saw a poor man on  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the street.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600" b="1" u="sng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The poor man was a happy man.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600" b="1" u="sng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The poor man gave the general his shirt.</a:t>
            </a:r>
          </a:p>
        </p:txBody>
      </p:sp>
      <p:sp>
        <p:nvSpPr>
          <p:cNvPr id="77836" name="Rectangle 20"/>
          <p:cNvSpPr>
            <a:spLocks noChangeArrowheads="1"/>
          </p:cNvSpPr>
          <p:nvPr/>
        </p:nvSpPr>
        <p:spPr bwMode="auto">
          <a:xfrm>
            <a:off x="911189" y="3289744"/>
            <a:ext cx="496995" cy="5017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7500" tIns="35100" rIns="67500" bIns="3510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✔</a:t>
            </a:r>
          </a:p>
        </p:txBody>
      </p:sp>
      <p:sp>
        <p:nvSpPr>
          <p:cNvPr id="77837" name="Rectangle 21"/>
          <p:cNvSpPr>
            <a:spLocks noChangeArrowheads="1"/>
          </p:cNvSpPr>
          <p:nvPr/>
        </p:nvSpPr>
        <p:spPr bwMode="auto">
          <a:xfrm>
            <a:off x="877725" y="4050506"/>
            <a:ext cx="496995" cy="5017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7500" tIns="35100" rIns="67500" bIns="3510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✔</a:t>
            </a:r>
          </a:p>
        </p:txBody>
      </p:sp>
      <p:sp>
        <p:nvSpPr>
          <p:cNvPr id="16" name="单圆角矩形 15"/>
          <p:cNvSpPr/>
          <p:nvPr/>
        </p:nvSpPr>
        <p:spPr bwMode="auto">
          <a:xfrm>
            <a:off x="323850" y="687388"/>
            <a:ext cx="625475" cy="588962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5000"/>
              </a:lnSpc>
              <a:defRPr/>
            </a:pPr>
            <a:r>
              <a:rPr kumimoji="1" lang="en-US" altLang="zh-CN" sz="3200" b="1" dirty="0">
                <a:solidFill>
                  <a:schemeClr val="bg1"/>
                </a:solidFill>
              </a:rPr>
              <a:t>1c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  <p:pic>
        <p:nvPicPr>
          <p:cNvPr id="49158" name="Picture 2" descr="G:\resource\U11\jpg\B_1c.jpg"/>
          <p:cNvPicPr>
            <a:picLocks noChangeAspect="1" noChangeArrowheads="1"/>
          </p:cNvPicPr>
          <p:nvPr/>
        </p:nvPicPr>
        <p:blipFill>
          <a:blip r:embed="rId5"/>
          <a:srcRect l="12117" t="6500" r="12656" b="6361"/>
          <a:stretch>
            <a:fillRect/>
          </a:stretch>
        </p:blipFill>
        <p:spPr bwMode="auto">
          <a:xfrm>
            <a:off x="6040120" y="1779905"/>
            <a:ext cx="2556510" cy="2490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U11B1c">
            <a:hlinkClick r:id="" action="ppaction://media"/>
            <a:extLst>
              <a:ext uri="{FF2B5EF4-FFF2-40B4-BE49-F238E27FC236}">
                <a16:creationId xmlns:a16="http://schemas.microsoft.com/office/drawing/2014/main" id="{70B37475-D6E7-207C-94C5-CD8657BB7EBD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599549" y="1185246"/>
            <a:ext cx="647328" cy="64732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7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7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7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7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810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0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7836" grpId="0"/>
      <p:bldP spid="778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矩形 2"/>
          <p:cNvSpPr>
            <a:spLocks noChangeArrowheads="1"/>
          </p:cNvSpPr>
          <p:nvPr/>
        </p:nvSpPr>
        <p:spPr bwMode="auto">
          <a:xfrm>
            <a:off x="755650" y="1577975"/>
            <a:ext cx="7632700" cy="181588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1. How long did it take the general to find the </a:t>
            </a:r>
          </a:p>
          <a:p>
            <a:pPr marL="0" indent="0"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happy man?</a:t>
            </a:r>
          </a:p>
          <a:p>
            <a:pPr>
              <a:buFont typeface="Arial" panose="020B0604020202020204" pitchFamily="34" charset="0"/>
              <a:buNone/>
              <a:defRPr/>
            </a:pP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2. What was the poor man doing on the street?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178" name="矩形 4"/>
          <p:cNvSpPr>
            <a:spLocks noChangeArrowheads="1"/>
          </p:cNvSpPr>
          <p:nvPr/>
        </p:nvSpPr>
        <p:spPr bwMode="auto">
          <a:xfrm>
            <a:off x="1258888" y="803275"/>
            <a:ext cx="6403975" cy="590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0000E1"/>
                </a:solidFill>
              </a:rPr>
              <a:t>Listen again. Answer the questions. </a:t>
            </a:r>
          </a:p>
        </p:txBody>
      </p:sp>
      <p:sp>
        <p:nvSpPr>
          <p:cNvPr id="78853" name="Text Box 4"/>
          <p:cNvSpPr txBox="1">
            <a:spLocks noChangeArrowheads="1"/>
          </p:cNvSpPr>
          <p:nvPr/>
        </p:nvSpPr>
        <p:spPr bwMode="auto">
          <a:xfrm>
            <a:off x="1081088" y="2355850"/>
            <a:ext cx="1619250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Two days. </a:t>
            </a:r>
          </a:p>
        </p:txBody>
      </p:sp>
      <p:sp>
        <p:nvSpPr>
          <p:cNvPr id="78854" name="Text Box 4"/>
          <p:cNvSpPr txBox="1">
            <a:spLocks noChangeArrowheads="1"/>
          </p:cNvSpPr>
          <p:nvPr/>
        </p:nvSpPr>
        <p:spPr bwMode="auto">
          <a:xfrm>
            <a:off x="1104900" y="3435350"/>
            <a:ext cx="6851650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He was eating some food with his hands and singing happily to himself.</a:t>
            </a:r>
          </a:p>
        </p:txBody>
      </p:sp>
      <p:sp>
        <p:nvSpPr>
          <p:cNvPr id="8" name="单圆角矩形 7"/>
          <p:cNvSpPr/>
          <p:nvPr/>
        </p:nvSpPr>
        <p:spPr bwMode="auto">
          <a:xfrm>
            <a:off x="533400" y="779463"/>
            <a:ext cx="625475" cy="588962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5000"/>
              </a:lnSpc>
              <a:defRPr/>
            </a:pPr>
            <a:r>
              <a:rPr kumimoji="1" lang="en-US" altLang="zh-CN" sz="3000" b="1" dirty="0">
                <a:solidFill>
                  <a:schemeClr val="bg1"/>
                </a:solidFill>
              </a:rPr>
              <a:t>1d</a:t>
            </a:r>
            <a:endParaRPr kumimoji="1" lang="zh-CN" altLang="en-US" sz="3000" b="1" dirty="0">
              <a:solidFill>
                <a:schemeClr val="bg1"/>
              </a:solidFill>
            </a:endParaRPr>
          </a:p>
        </p:txBody>
      </p:sp>
      <p:pic>
        <p:nvPicPr>
          <p:cNvPr id="2" name="U11B1c">
            <a:hlinkClick r:id="" action="ppaction://media"/>
            <a:extLst>
              <a:ext uri="{FF2B5EF4-FFF2-40B4-BE49-F238E27FC236}">
                <a16:creationId xmlns:a16="http://schemas.microsoft.com/office/drawing/2014/main" id="{EB285EF4-E858-9478-86DC-D526226DB6CC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318589" y="877290"/>
            <a:ext cx="590550" cy="5905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8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8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810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8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8853" grpId="0"/>
      <p:bldP spid="7885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矩形 1"/>
          <p:cNvSpPr>
            <a:spLocks noChangeArrowheads="1"/>
          </p:cNvSpPr>
          <p:nvPr/>
        </p:nvSpPr>
        <p:spPr bwMode="auto">
          <a:xfrm>
            <a:off x="755650" y="699542"/>
            <a:ext cx="7594600" cy="31085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3. What made the poor man so happy even though he had no power, money or fame?</a:t>
            </a:r>
          </a:p>
          <a:p>
            <a:pPr>
              <a:buFont typeface="Arial" panose="020B0604020202020204" pitchFamily="34" charset="0"/>
              <a:buNone/>
            </a:pP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4. Do you think the general will return to the king with the poor man’s shirt? Why or why not?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9875" name="Text Box 4"/>
          <p:cNvSpPr txBox="1">
            <a:spLocks noChangeArrowheads="1"/>
          </p:cNvSpPr>
          <p:nvPr/>
        </p:nvSpPr>
        <p:spPr bwMode="auto">
          <a:xfrm>
            <a:off x="911380" y="1776769"/>
            <a:ext cx="6737350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He had everything he wanted and didn’t want what he couldn’t have.</a:t>
            </a:r>
          </a:p>
        </p:txBody>
      </p:sp>
      <p:sp>
        <p:nvSpPr>
          <p:cNvPr id="79876" name="Text Box 4"/>
          <p:cNvSpPr txBox="1">
            <a:spLocks noChangeArrowheads="1"/>
          </p:cNvSpPr>
          <p:nvPr/>
        </p:nvSpPr>
        <p:spPr bwMode="auto">
          <a:xfrm>
            <a:off x="923420" y="3890715"/>
            <a:ext cx="6911975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No, because the poor man did not have a shirt.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9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5" grpId="0"/>
      <p:bldP spid="7987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3" name="Text Box 11"/>
          <p:cNvSpPr txBox="1"/>
          <p:nvPr/>
        </p:nvSpPr>
        <p:spPr>
          <a:xfrm>
            <a:off x="342900" y="763588"/>
            <a:ext cx="8604250" cy="4092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general searched and searched, but he found that everyone ______________________, and no one was truly happy. Two days later, he saw a poor man eating with his hands and _____________ on the street. And the man told the general that he was really happy and his song came from ______________________. Although he had no power, money or fame, he had everything he wanted, and he didn’t want ___________________. The general thought this man was the one he was looking for, so he asked the man for his shirt. But the man said he ___________________.</a:t>
            </a:r>
            <a:endParaRPr lang="en-US" altLang="zh-CN" sz="26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 hidden="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33" b="24201"/>
          <a:stretch>
            <a:fillRect/>
          </a:stretch>
        </p:blipFill>
        <p:spPr>
          <a:xfrm>
            <a:off x="1887113" y="-1232"/>
            <a:ext cx="4717073" cy="5145048"/>
          </a:xfrm>
          <a:prstGeom prst="rect">
            <a:avLst/>
          </a:prstGeom>
        </p:spPr>
      </p:pic>
      <p:sp>
        <p:nvSpPr>
          <p:cNvPr id="21511" name="AutoShape 5" descr="th?id=H"/>
          <p:cNvSpPr>
            <a:spLocks noChangeAspect="1"/>
          </p:cNvSpPr>
          <p:nvPr/>
        </p:nvSpPr>
        <p:spPr>
          <a:xfrm>
            <a:off x="4475163" y="3167063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hangingPunct="1"/>
            <a:endParaRPr lang="zh-CN" altLang="en-US" sz="2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Text Box 12"/>
          <p:cNvSpPr txBox="1"/>
          <p:nvPr/>
        </p:nvSpPr>
        <p:spPr>
          <a:xfrm>
            <a:off x="1753870" y="1149668"/>
            <a:ext cx="3960813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 their own problems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Box 13"/>
          <p:cNvSpPr txBox="1"/>
          <p:nvPr/>
        </p:nvSpPr>
        <p:spPr>
          <a:xfrm>
            <a:off x="1827213" y="1909445"/>
            <a:ext cx="2952750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singing happily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Box 14"/>
          <p:cNvSpPr txBox="1"/>
          <p:nvPr/>
        </p:nvSpPr>
        <p:spPr>
          <a:xfrm>
            <a:off x="1043940" y="2715895"/>
            <a:ext cx="4067175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happiness in his heart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Box 15"/>
          <p:cNvSpPr txBox="1"/>
          <p:nvPr/>
        </p:nvSpPr>
        <p:spPr>
          <a:xfrm>
            <a:off x="1043940" y="3507423"/>
            <a:ext cx="3632200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he couldn’t have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Box 16"/>
          <p:cNvSpPr txBox="1"/>
          <p:nvPr/>
        </p:nvSpPr>
        <p:spPr>
          <a:xfrm>
            <a:off x="4067810" y="4300220"/>
            <a:ext cx="3394710" cy="491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didn’t own any shirts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67030" y="251816"/>
            <a:ext cx="7932616" cy="637935"/>
            <a:chOff x="1430" y="810"/>
            <a:chExt cx="13007" cy="2494"/>
          </a:xfrm>
        </p:grpSpPr>
        <p:sp>
          <p:nvSpPr>
            <p:cNvPr id="21" name="矩形 20"/>
            <p:cNvSpPr/>
            <p:nvPr/>
          </p:nvSpPr>
          <p:spPr>
            <a:xfrm>
              <a:off x="2074" y="810"/>
              <a:ext cx="11739" cy="207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vertOverflow="overflow" horzOverflow="overflow" vert="horz" wrap="square" lIns="68576" tIns="34288" rIns="68576" bIns="34288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984" y="913"/>
              <a:ext cx="11739" cy="207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vertOverflow="overflow" horzOverflow="overflow" vert="horz" wrap="square" lIns="68576" tIns="34288" rIns="68576" bIns="34288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65"/>
            <p:cNvSpPr/>
            <p:nvPr/>
          </p:nvSpPr>
          <p:spPr bwMode="auto">
            <a:xfrm>
              <a:off x="1430" y="1258"/>
              <a:ext cx="1603" cy="1384"/>
            </a:xfrm>
            <a:custGeom>
              <a:avLst/>
              <a:gdLst>
                <a:gd name="T0" fmla="*/ 179 w 222"/>
                <a:gd name="T1" fmla="*/ 0 h 230"/>
                <a:gd name="T2" fmla="*/ 179 w 222"/>
                <a:gd name="T3" fmla="*/ 0 h 230"/>
                <a:gd name="T4" fmla="*/ 151 w 222"/>
                <a:gd name="T5" fmla="*/ 17 h 230"/>
                <a:gd name="T6" fmla="*/ 124 w 222"/>
                <a:gd name="T7" fmla="*/ 35 h 230"/>
                <a:gd name="T8" fmla="*/ 99 w 222"/>
                <a:gd name="T9" fmla="*/ 56 h 230"/>
                <a:gd name="T10" fmla="*/ 76 w 222"/>
                <a:gd name="T11" fmla="*/ 78 h 230"/>
                <a:gd name="T12" fmla="*/ 54 w 222"/>
                <a:gd name="T13" fmla="*/ 101 h 230"/>
                <a:gd name="T14" fmla="*/ 35 w 222"/>
                <a:gd name="T15" fmla="*/ 126 h 230"/>
                <a:gd name="T16" fmla="*/ 17 w 222"/>
                <a:gd name="T17" fmla="*/ 153 h 230"/>
                <a:gd name="T18" fmla="*/ 0 w 222"/>
                <a:gd name="T19" fmla="*/ 181 h 230"/>
                <a:gd name="T20" fmla="*/ 0 w 222"/>
                <a:gd name="T21" fmla="*/ 181 h 230"/>
                <a:gd name="T22" fmla="*/ 9 w 222"/>
                <a:gd name="T23" fmla="*/ 191 h 230"/>
                <a:gd name="T24" fmla="*/ 20 w 222"/>
                <a:gd name="T25" fmla="*/ 199 h 230"/>
                <a:gd name="T26" fmla="*/ 32 w 222"/>
                <a:gd name="T27" fmla="*/ 206 h 230"/>
                <a:gd name="T28" fmla="*/ 46 w 222"/>
                <a:gd name="T29" fmla="*/ 213 h 230"/>
                <a:gd name="T30" fmla="*/ 46 w 222"/>
                <a:gd name="T31" fmla="*/ 213 h 230"/>
                <a:gd name="T32" fmla="*/ 53 w 222"/>
                <a:gd name="T33" fmla="*/ 215 h 230"/>
                <a:gd name="T34" fmla="*/ 53 w 222"/>
                <a:gd name="T35" fmla="*/ 215 h 230"/>
                <a:gd name="T36" fmla="*/ 69 w 222"/>
                <a:gd name="T37" fmla="*/ 221 h 230"/>
                <a:gd name="T38" fmla="*/ 86 w 222"/>
                <a:gd name="T39" fmla="*/ 226 h 230"/>
                <a:gd name="T40" fmla="*/ 101 w 222"/>
                <a:gd name="T41" fmla="*/ 228 h 230"/>
                <a:gd name="T42" fmla="*/ 117 w 222"/>
                <a:gd name="T43" fmla="*/ 230 h 230"/>
                <a:gd name="T44" fmla="*/ 117 w 222"/>
                <a:gd name="T45" fmla="*/ 230 h 230"/>
                <a:gd name="T46" fmla="*/ 138 w 222"/>
                <a:gd name="T47" fmla="*/ 228 h 230"/>
                <a:gd name="T48" fmla="*/ 156 w 222"/>
                <a:gd name="T49" fmla="*/ 225 h 230"/>
                <a:gd name="T50" fmla="*/ 173 w 222"/>
                <a:gd name="T51" fmla="*/ 221 h 230"/>
                <a:gd name="T52" fmla="*/ 188 w 222"/>
                <a:gd name="T53" fmla="*/ 216 h 230"/>
                <a:gd name="T54" fmla="*/ 200 w 222"/>
                <a:gd name="T55" fmla="*/ 211 h 230"/>
                <a:gd name="T56" fmla="*/ 208 w 222"/>
                <a:gd name="T57" fmla="*/ 206 h 230"/>
                <a:gd name="T58" fmla="*/ 215 w 222"/>
                <a:gd name="T59" fmla="*/ 203 h 230"/>
                <a:gd name="T60" fmla="*/ 215 w 222"/>
                <a:gd name="T61" fmla="*/ 203 h 230"/>
                <a:gd name="T62" fmla="*/ 206 w 222"/>
                <a:gd name="T63" fmla="*/ 199 h 230"/>
                <a:gd name="T64" fmla="*/ 197 w 222"/>
                <a:gd name="T65" fmla="*/ 196 h 230"/>
                <a:gd name="T66" fmla="*/ 190 w 222"/>
                <a:gd name="T67" fmla="*/ 191 h 230"/>
                <a:gd name="T68" fmla="*/ 183 w 222"/>
                <a:gd name="T69" fmla="*/ 186 h 230"/>
                <a:gd name="T70" fmla="*/ 183 w 222"/>
                <a:gd name="T71" fmla="*/ 186 h 230"/>
                <a:gd name="T72" fmla="*/ 191 w 222"/>
                <a:gd name="T73" fmla="*/ 176 h 230"/>
                <a:gd name="T74" fmla="*/ 198 w 222"/>
                <a:gd name="T75" fmla="*/ 166 h 230"/>
                <a:gd name="T76" fmla="*/ 206 w 222"/>
                <a:gd name="T77" fmla="*/ 156 h 230"/>
                <a:gd name="T78" fmla="*/ 212 w 222"/>
                <a:gd name="T79" fmla="*/ 143 h 230"/>
                <a:gd name="T80" fmla="*/ 212 w 222"/>
                <a:gd name="T81" fmla="*/ 143 h 230"/>
                <a:gd name="T82" fmla="*/ 214 w 222"/>
                <a:gd name="T83" fmla="*/ 134 h 230"/>
                <a:gd name="T84" fmla="*/ 218 w 222"/>
                <a:gd name="T85" fmla="*/ 124 h 230"/>
                <a:gd name="T86" fmla="*/ 219 w 222"/>
                <a:gd name="T87" fmla="*/ 114 h 230"/>
                <a:gd name="T88" fmla="*/ 220 w 222"/>
                <a:gd name="T89" fmla="*/ 105 h 230"/>
                <a:gd name="T90" fmla="*/ 222 w 222"/>
                <a:gd name="T91" fmla="*/ 95 h 230"/>
                <a:gd name="T92" fmla="*/ 220 w 222"/>
                <a:gd name="T93" fmla="*/ 85 h 230"/>
                <a:gd name="T94" fmla="*/ 219 w 222"/>
                <a:gd name="T95" fmla="*/ 76 h 230"/>
                <a:gd name="T96" fmla="*/ 218 w 222"/>
                <a:gd name="T97" fmla="*/ 66 h 230"/>
                <a:gd name="T98" fmla="*/ 212 w 222"/>
                <a:gd name="T99" fmla="*/ 48 h 230"/>
                <a:gd name="T100" fmla="*/ 203 w 222"/>
                <a:gd name="T101" fmla="*/ 31 h 230"/>
                <a:gd name="T102" fmla="*/ 198 w 222"/>
                <a:gd name="T103" fmla="*/ 22 h 230"/>
                <a:gd name="T104" fmla="*/ 192 w 222"/>
                <a:gd name="T105" fmla="*/ 15 h 230"/>
                <a:gd name="T106" fmla="*/ 185 w 222"/>
                <a:gd name="T107" fmla="*/ 8 h 230"/>
                <a:gd name="T108" fmla="*/ 179 w 222"/>
                <a:gd name="T109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22" h="230">
                  <a:moveTo>
                    <a:pt x="179" y="0"/>
                  </a:moveTo>
                  <a:lnTo>
                    <a:pt x="179" y="0"/>
                  </a:lnTo>
                  <a:lnTo>
                    <a:pt x="151" y="17"/>
                  </a:lnTo>
                  <a:lnTo>
                    <a:pt x="124" y="35"/>
                  </a:lnTo>
                  <a:lnTo>
                    <a:pt x="99" y="56"/>
                  </a:lnTo>
                  <a:lnTo>
                    <a:pt x="76" y="78"/>
                  </a:lnTo>
                  <a:lnTo>
                    <a:pt x="54" y="101"/>
                  </a:lnTo>
                  <a:lnTo>
                    <a:pt x="35" y="126"/>
                  </a:lnTo>
                  <a:lnTo>
                    <a:pt x="17" y="153"/>
                  </a:lnTo>
                  <a:lnTo>
                    <a:pt x="0" y="181"/>
                  </a:lnTo>
                  <a:lnTo>
                    <a:pt x="0" y="181"/>
                  </a:lnTo>
                  <a:lnTo>
                    <a:pt x="9" y="191"/>
                  </a:lnTo>
                  <a:lnTo>
                    <a:pt x="20" y="199"/>
                  </a:lnTo>
                  <a:lnTo>
                    <a:pt x="32" y="206"/>
                  </a:lnTo>
                  <a:lnTo>
                    <a:pt x="46" y="213"/>
                  </a:lnTo>
                  <a:lnTo>
                    <a:pt x="46" y="213"/>
                  </a:lnTo>
                  <a:lnTo>
                    <a:pt x="53" y="215"/>
                  </a:lnTo>
                  <a:lnTo>
                    <a:pt x="53" y="215"/>
                  </a:lnTo>
                  <a:lnTo>
                    <a:pt x="69" y="221"/>
                  </a:lnTo>
                  <a:lnTo>
                    <a:pt x="86" y="226"/>
                  </a:lnTo>
                  <a:lnTo>
                    <a:pt x="101" y="228"/>
                  </a:lnTo>
                  <a:lnTo>
                    <a:pt x="117" y="230"/>
                  </a:lnTo>
                  <a:lnTo>
                    <a:pt x="117" y="230"/>
                  </a:lnTo>
                  <a:lnTo>
                    <a:pt x="138" y="228"/>
                  </a:lnTo>
                  <a:lnTo>
                    <a:pt x="156" y="225"/>
                  </a:lnTo>
                  <a:lnTo>
                    <a:pt x="173" y="221"/>
                  </a:lnTo>
                  <a:lnTo>
                    <a:pt x="188" y="216"/>
                  </a:lnTo>
                  <a:lnTo>
                    <a:pt x="200" y="211"/>
                  </a:lnTo>
                  <a:lnTo>
                    <a:pt x="208" y="206"/>
                  </a:lnTo>
                  <a:lnTo>
                    <a:pt x="215" y="203"/>
                  </a:lnTo>
                  <a:lnTo>
                    <a:pt x="215" y="203"/>
                  </a:lnTo>
                  <a:lnTo>
                    <a:pt x="206" y="199"/>
                  </a:lnTo>
                  <a:lnTo>
                    <a:pt x="197" y="196"/>
                  </a:lnTo>
                  <a:lnTo>
                    <a:pt x="190" y="191"/>
                  </a:lnTo>
                  <a:lnTo>
                    <a:pt x="183" y="186"/>
                  </a:lnTo>
                  <a:lnTo>
                    <a:pt x="183" y="186"/>
                  </a:lnTo>
                  <a:lnTo>
                    <a:pt x="191" y="176"/>
                  </a:lnTo>
                  <a:lnTo>
                    <a:pt x="198" y="166"/>
                  </a:lnTo>
                  <a:lnTo>
                    <a:pt x="206" y="156"/>
                  </a:lnTo>
                  <a:lnTo>
                    <a:pt x="212" y="143"/>
                  </a:lnTo>
                  <a:lnTo>
                    <a:pt x="212" y="143"/>
                  </a:lnTo>
                  <a:lnTo>
                    <a:pt x="214" y="134"/>
                  </a:lnTo>
                  <a:lnTo>
                    <a:pt x="218" y="124"/>
                  </a:lnTo>
                  <a:lnTo>
                    <a:pt x="219" y="114"/>
                  </a:lnTo>
                  <a:lnTo>
                    <a:pt x="220" y="105"/>
                  </a:lnTo>
                  <a:lnTo>
                    <a:pt x="222" y="95"/>
                  </a:lnTo>
                  <a:lnTo>
                    <a:pt x="220" y="85"/>
                  </a:lnTo>
                  <a:lnTo>
                    <a:pt x="219" y="76"/>
                  </a:lnTo>
                  <a:lnTo>
                    <a:pt x="218" y="66"/>
                  </a:lnTo>
                  <a:lnTo>
                    <a:pt x="212" y="48"/>
                  </a:lnTo>
                  <a:lnTo>
                    <a:pt x="203" y="31"/>
                  </a:lnTo>
                  <a:lnTo>
                    <a:pt x="198" y="22"/>
                  </a:lnTo>
                  <a:lnTo>
                    <a:pt x="192" y="15"/>
                  </a:lnTo>
                  <a:lnTo>
                    <a:pt x="185" y="8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76" tIns="34288" rIns="68576" bIns="34288" numCol="1" anchor="t" anchorCtr="0" compatLnSpc="1"/>
            <a:lstStyle/>
            <a:p>
              <a:endParaRPr lang="fr-FR" sz="1350"/>
            </a:p>
          </p:txBody>
        </p:sp>
        <p:sp>
          <p:nvSpPr>
            <p:cNvPr id="23" name="矩形 22"/>
            <p:cNvSpPr/>
            <p:nvPr/>
          </p:nvSpPr>
          <p:spPr>
            <a:xfrm>
              <a:off x="1449" y="1258"/>
              <a:ext cx="12988" cy="20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buSzPct val="100000"/>
              </a:pPr>
              <a:r>
                <a:rPr lang="en-US" sz="2800" b="1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latin typeface="Times New Roman" panose="02020603050405020304" pitchFamily="18" charset="0"/>
                  <a:sym typeface="+mn-ea"/>
                </a:rPr>
                <a:t>Fill in the blanks according to the conversation.</a:t>
              </a:r>
            </a:p>
          </p:txBody>
        </p:sp>
      </p:grpSp>
      <p:pic>
        <p:nvPicPr>
          <p:cNvPr id="2" name="U11B1c">
            <a:hlinkClick r:id="" action="ppaction://media"/>
            <a:extLst>
              <a:ext uri="{FF2B5EF4-FFF2-40B4-BE49-F238E27FC236}">
                <a16:creationId xmlns:a16="http://schemas.microsoft.com/office/drawing/2014/main" id="{F40EFAC8-C189-C63A-1E39-46BDFA4826D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339752" y="74777"/>
            <a:ext cx="504056" cy="504056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810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33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矩形 2"/>
          <p:cNvSpPr>
            <a:spLocks noChangeArrowheads="1"/>
          </p:cNvSpPr>
          <p:nvPr/>
        </p:nvSpPr>
        <p:spPr bwMode="auto">
          <a:xfrm>
            <a:off x="1481138" y="842963"/>
            <a:ext cx="6259512" cy="1528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2800"/>
              </a:lnSpc>
            </a:pPr>
            <a:r>
              <a:rPr lang="en-US" altLang="zh-CN" sz="2700" b="1" noProof="1">
                <a:solidFill>
                  <a:srgbClr val="0000E1"/>
                </a:solidFill>
              </a:rPr>
              <a:t>Do you agree with the poor man’s thoughts about happiness? Discuss your ideas with your group. Then role-play the rest of the story.</a:t>
            </a:r>
          </a:p>
        </p:txBody>
      </p:sp>
      <p:sp>
        <p:nvSpPr>
          <p:cNvPr id="6" name="单圆角矩形 5"/>
          <p:cNvSpPr/>
          <p:nvPr/>
        </p:nvSpPr>
        <p:spPr bwMode="auto">
          <a:xfrm>
            <a:off x="611188" y="974725"/>
            <a:ext cx="625475" cy="588963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5000"/>
              </a:lnSpc>
              <a:defRPr/>
            </a:pPr>
            <a:r>
              <a:rPr kumimoji="1" lang="en-US" altLang="zh-CN" sz="3200" b="1" dirty="0">
                <a:solidFill>
                  <a:schemeClr val="bg1"/>
                </a:solidFill>
              </a:rPr>
              <a:t>1e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56" t="44374"/>
          <a:stretch/>
        </p:blipFill>
        <p:spPr bwMode="auto">
          <a:xfrm>
            <a:off x="3059832" y="2371725"/>
            <a:ext cx="2088232" cy="27300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plus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2" descr="G:\resource\U11\jpg\B_1c.jpg"/>
          <p:cNvPicPr>
            <a:picLocks noChangeAspect="1" noChangeArrowheads="1"/>
          </p:cNvPicPr>
          <p:nvPr/>
        </p:nvPicPr>
        <p:blipFill>
          <a:blip r:embed="rId2"/>
          <a:srcRect l="12117" t="6500" r="12656" b="6361"/>
          <a:stretch>
            <a:fillRect/>
          </a:stretch>
        </p:blipFill>
        <p:spPr bwMode="auto">
          <a:xfrm>
            <a:off x="3354388" y="2530475"/>
            <a:ext cx="2611437" cy="227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994" name="圆角矩形标注 3"/>
          <p:cNvSpPr>
            <a:spLocks noChangeArrowheads="1"/>
          </p:cNvSpPr>
          <p:nvPr/>
        </p:nvSpPr>
        <p:spPr bwMode="auto">
          <a:xfrm>
            <a:off x="467544" y="950912"/>
            <a:ext cx="3341638" cy="1458913"/>
          </a:xfrm>
          <a:prstGeom prst="wedgeRoundRectCallout">
            <a:avLst>
              <a:gd name="adj1" fmla="val 36759"/>
              <a:gd name="adj2" fmla="val 76411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accent1">
                <a:lumMod val="40000"/>
                <a:lumOff val="60000"/>
              </a:schemeClr>
            </a:solidFill>
            <a:miter lim="800000"/>
          </a:ln>
        </p:spPr>
        <p:txBody>
          <a:bodyPr anchor="ctr"/>
          <a:lstStyle/>
          <a:p>
            <a:r>
              <a:rPr lang="en-US" altLang="zh-CN" sz="2800" b="1" noProof="1">
                <a:latin typeface="Times New Roman" panose="02020603050405020304" pitchFamily="18" charset="0"/>
              </a:rPr>
              <a:t>I heard you singing just now, and you sound very happy.</a:t>
            </a:r>
            <a:endParaRPr lang="en-US" altLang="en-US" sz="28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995" name="圆角矩形标注 8"/>
          <p:cNvSpPr>
            <a:spLocks noChangeArrowheads="1"/>
          </p:cNvSpPr>
          <p:nvPr/>
        </p:nvSpPr>
        <p:spPr bwMode="auto">
          <a:xfrm>
            <a:off x="5364163" y="1276350"/>
            <a:ext cx="2752725" cy="1133475"/>
          </a:xfrm>
          <a:prstGeom prst="wedgeRoundRectCallout">
            <a:avLst>
              <a:gd name="adj1" fmla="val -41916"/>
              <a:gd name="adj2" fmla="val 124185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25400">
            <a:solidFill>
              <a:schemeClr val="accent3">
                <a:lumMod val="40000"/>
                <a:lumOff val="60000"/>
              </a:schemeClr>
            </a:solidFill>
            <a:miter lim="800000"/>
          </a:ln>
        </p:spPr>
        <p:txBody>
          <a:bodyPr anchor="ctr"/>
          <a:lstStyle/>
          <a:p>
            <a:r>
              <a:rPr lang="en-US" altLang="zh-CN" sz="2800" b="1" noProof="1">
                <a:latin typeface="Times New Roman" panose="02020603050405020304" pitchFamily="18" charset="0"/>
              </a:rPr>
              <a:t>That’s because I am happy.</a:t>
            </a:r>
            <a:endParaRPr lang="en-US" altLang="en-US" sz="28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4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49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49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4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4" grpId="0" bldLvl="0" animBg="1"/>
      <p:bldP spid="8499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2" descr="G:\resource\U11\jpg\B_1c.jpg"/>
          <p:cNvPicPr>
            <a:picLocks noChangeAspect="1" noChangeArrowheads="1"/>
          </p:cNvPicPr>
          <p:nvPr/>
        </p:nvPicPr>
        <p:blipFill>
          <a:blip r:embed="rId2"/>
          <a:srcRect l="12117" t="6500" r="12656" b="6361"/>
          <a:stretch>
            <a:fillRect/>
          </a:stretch>
        </p:blipFill>
        <p:spPr bwMode="auto">
          <a:xfrm>
            <a:off x="2843808" y="2715765"/>
            <a:ext cx="2599482" cy="2256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018" name="圆角矩形标注 3"/>
          <p:cNvSpPr>
            <a:spLocks noChangeArrowheads="1"/>
          </p:cNvSpPr>
          <p:nvPr/>
        </p:nvSpPr>
        <p:spPr bwMode="auto">
          <a:xfrm>
            <a:off x="250825" y="738188"/>
            <a:ext cx="4392613" cy="1689546"/>
          </a:xfrm>
          <a:prstGeom prst="wedgeRoundRectCallout">
            <a:avLst>
              <a:gd name="adj1" fmla="val 24537"/>
              <a:gd name="adj2" fmla="val 74005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accent1">
                <a:lumMod val="40000"/>
                <a:lumOff val="60000"/>
              </a:schemeClr>
            </a:solidFill>
            <a:miter lim="800000"/>
          </a:ln>
        </p:spPr>
        <p:txBody>
          <a:bodyPr anchor="ctr"/>
          <a:lstStyle/>
          <a:p>
            <a:r>
              <a:rPr lang="en-US" altLang="zh-CN" sz="2800" b="1" dirty="0">
                <a:latin typeface="Times New Roman" panose="02020603050405020304" pitchFamily="18" charset="0"/>
              </a:rPr>
              <a:t>But I don’t understand. What makes you so happy? You have no power, money or fame.</a:t>
            </a:r>
          </a:p>
        </p:txBody>
      </p:sp>
      <p:sp>
        <p:nvSpPr>
          <p:cNvPr id="86019" name="圆角矩形标注 8"/>
          <p:cNvSpPr>
            <a:spLocks noChangeArrowheads="1"/>
          </p:cNvSpPr>
          <p:nvPr/>
        </p:nvSpPr>
        <p:spPr bwMode="auto">
          <a:xfrm>
            <a:off x="4860032" y="700088"/>
            <a:ext cx="4032448" cy="2751137"/>
          </a:xfrm>
          <a:prstGeom prst="wedgeRoundRectCallout">
            <a:avLst>
              <a:gd name="adj1" fmla="val -30905"/>
              <a:gd name="adj2" fmla="val 61980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25400">
            <a:solidFill>
              <a:schemeClr val="accent3">
                <a:lumMod val="40000"/>
                <a:lumOff val="60000"/>
              </a:schemeClr>
            </a:solidFill>
            <a:miter lim="800000"/>
          </a:ln>
        </p:spPr>
        <p:txBody>
          <a:bodyPr anchor="ctr"/>
          <a:lstStyle/>
          <a:p>
            <a:r>
              <a:rPr lang="en-US" altLang="zh-CN" sz="2800" b="1">
                <a:latin typeface="Times New Roman" panose="02020603050405020304" pitchFamily="18" charset="0"/>
              </a:rPr>
              <a:t>I have everything I want, and I don’t want what I can’t have. So I’m happy, and my song comes from the happiness in my heart.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6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60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60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6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 bldLvl="0" animBg="1"/>
      <p:bldP spid="860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87043"/>
          <p:cNvSpPr>
            <a:spLocks noTextEdit="1"/>
          </p:cNvSpPr>
          <p:nvPr/>
        </p:nvSpPr>
        <p:spPr>
          <a:xfrm>
            <a:off x="323528" y="483136"/>
            <a:ext cx="3177854" cy="674696"/>
          </a:xfrm>
          <a:prstGeom prst="rect">
            <a:avLst/>
          </a:prstGeom>
        </p:spPr>
        <p:txBody>
          <a:bodyPr wrap="none" lIns="68580" tIns="34290" rIns="68580" bIns="34290" fromWordArt="1">
            <a:scene3d>
              <a:camera prst="orthographicFront"/>
              <a:lightRig rig="threePt" dir="t"/>
            </a:scene3d>
          </a:bodyPr>
          <a:lstStyle/>
          <a:p>
            <a:pPr marL="514350" indent="-514350">
              <a:lnSpc>
                <a:spcPct val="125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3600" b="1" noProof="1">
                <a:ln w="127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Comic Sans MS" panose="030F0702030302020204" pitchFamily="66" charset="0"/>
                <a:ea typeface="Comic Sans MS" panose="030F0702030302020204" pitchFamily="66" charset="0"/>
                <a:sym typeface="+mn-ea"/>
              </a:rPr>
              <a:t>Objectives</a:t>
            </a:r>
          </a:p>
        </p:txBody>
      </p:sp>
      <p:sp>
        <p:nvSpPr>
          <p:cNvPr id="2" name="矩形 1"/>
          <p:cNvSpPr/>
          <p:nvPr/>
        </p:nvSpPr>
        <p:spPr>
          <a:xfrm>
            <a:off x="1043608" y="1327032"/>
            <a:ext cx="7272808" cy="3323987"/>
          </a:xfrm>
          <a:prstGeom prst="rect">
            <a:avLst/>
          </a:prstGeom>
          <a:ln w="38100"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4BACC6"/>
              </a:buClr>
              <a:buFont typeface="Wingdings" panose="05000000000000000000" pitchFamily="2" charset="2"/>
              <a:buChar char="u"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ea typeface="宋体"/>
                <a:sym typeface="+mn-ea"/>
              </a:rPr>
              <a:t>To guess the ending of </a:t>
            </a:r>
            <a:r>
              <a:rPr lang="en-US" altLang="zh-CN" sz="2800" b="1" i="1" dirty="0">
                <a:solidFill>
                  <a:srgbClr val="002060"/>
                </a:solidFill>
                <a:latin typeface="Comic Sans MS" panose="030F0702030302020204" pitchFamily="66" charset="0"/>
                <a:ea typeface="宋体"/>
                <a:sym typeface="+mn-ea"/>
              </a:rPr>
              <a:t>The shirt of a Happy Man</a:t>
            </a: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ea typeface="宋体"/>
                <a:sym typeface="+mn-ea"/>
              </a:rPr>
              <a:t>.</a:t>
            </a:r>
            <a:endParaRPr lang="en-US" altLang="zh-CN" sz="2800" b="1" dirty="0">
              <a:solidFill>
                <a:srgbClr val="002060"/>
              </a:solidFill>
              <a:latin typeface="Comic Sans MS" panose="030F0702030302020204" pitchFamily="66" charset="0"/>
              <a:ea typeface="宋体"/>
            </a:endParaRP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4BACC6"/>
              </a:buClr>
              <a:buFont typeface="Wingdings" panose="05000000000000000000" pitchFamily="2" charset="2"/>
              <a:buChar char="u"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ea typeface="宋体"/>
                <a:sym typeface="+mn-ea"/>
              </a:rPr>
              <a:t>To listen to the Part </a:t>
            </a:r>
            <a:r>
              <a:rPr lang="en-US" altLang="zh-CN" sz="2800" b="1" dirty="0">
                <a:solidFill>
                  <a:srgbClr val="002060"/>
                </a:solidFill>
                <a:latin typeface="微软雅黑"/>
                <a:ea typeface="微软雅黑"/>
                <a:sym typeface="+mn-ea"/>
              </a:rPr>
              <a:t>Ⅱ</a:t>
            </a: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ea typeface="宋体"/>
                <a:sym typeface="+mn-ea"/>
              </a:rPr>
              <a:t> of the story, and finish the tasks.</a:t>
            </a:r>
            <a:endParaRPr lang="en-US" altLang="zh-CN" sz="2800" b="1" dirty="0">
              <a:solidFill>
                <a:srgbClr val="002060"/>
              </a:solidFill>
              <a:latin typeface="Comic Sans MS" panose="030F0702030302020204" pitchFamily="66" charset="0"/>
              <a:ea typeface="宋体"/>
            </a:endParaRP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4BACC6"/>
              </a:buClr>
              <a:buFont typeface="Wingdings" panose="05000000000000000000" pitchFamily="2" charset="2"/>
              <a:buChar char="u"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ea typeface="宋体"/>
                <a:sym typeface="+mn-ea"/>
              </a:rPr>
              <a:t>To discuss the meaning of happiness.</a:t>
            </a: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Picture 2" descr="G:\resource\U11\jpg\B_1c.jpg"/>
          <p:cNvPicPr>
            <a:picLocks noChangeAspect="1" noChangeArrowheads="1"/>
          </p:cNvPicPr>
          <p:nvPr/>
        </p:nvPicPr>
        <p:blipFill>
          <a:blip r:embed="rId2"/>
          <a:srcRect l="12117" t="6500" r="12656" b="6361"/>
          <a:stretch>
            <a:fillRect/>
          </a:stretch>
        </p:blipFill>
        <p:spPr bwMode="auto">
          <a:xfrm>
            <a:off x="3300413" y="2427288"/>
            <a:ext cx="2867025" cy="249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42" name="圆角矩形标注 4"/>
          <p:cNvSpPr>
            <a:spLocks noChangeArrowheads="1"/>
          </p:cNvSpPr>
          <p:nvPr/>
        </p:nvSpPr>
        <p:spPr bwMode="auto">
          <a:xfrm>
            <a:off x="323850" y="627534"/>
            <a:ext cx="4608513" cy="1799754"/>
          </a:xfrm>
          <a:prstGeom prst="wedgeRoundRectCallout">
            <a:avLst>
              <a:gd name="adj1" fmla="val 28431"/>
              <a:gd name="adj2" fmla="val 74449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accent1">
                <a:lumMod val="40000"/>
                <a:lumOff val="60000"/>
              </a:schemeClr>
            </a:solidFill>
            <a:miter lim="800000"/>
          </a:ln>
        </p:spPr>
        <p:txBody>
          <a:bodyPr anchor="ctr"/>
          <a:lstStyle/>
          <a:p>
            <a:pPr>
              <a:lnSpc>
                <a:spcPct val="115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Then I need to give your shirt to the king. Is it there in your bag? How much do you want for it?</a:t>
            </a:r>
          </a:p>
        </p:txBody>
      </p:sp>
      <p:sp>
        <p:nvSpPr>
          <p:cNvPr id="87043" name="圆角矩形标注 5"/>
          <p:cNvSpPr>
            <a:spLocks noChangeArrowheads="1"/>
          </p:cNvSpPr>
          <p:nvPr/>
        </p:nvSpPr>
        <p:spPr bwMode="auto">
          <a:xfrm>
            <a:off x="5381625" y="1257300"/>
            <a:ext cx="2862263" cy="1458913"/>
          </a:xfrm>
          <a:prstGeom prst="wedgeRoundRectCallout">
            <a:avLst>
              <a:gd name="adj1" fmla="val -41912"/>
              <a:gd name="adj2" fmla="val 89421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25400">
            <a:solidFill>
              <a:schemeClr val="accent3">
                <a:lumMod val="40000"/>
                <a:lumOff val="60000"/>
              </a:schemeClr>
            </a:solidFill>
            <a:miter lim="800000"/>
          </a:ln>
        </p:spPr>
        <p:txBody>
          <a:bodyPr anchor="ctr"/>
          <a:lstStyle/>
          <a:p>
            <a:pPr>
              <a:lnSpc>
                <a:spcPct val="115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Shirt? What shirt? I don’t own any shirts!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7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7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2" grpId="0" bldLvl="0" animBg="1"/>
      <p:bldP spid="8704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标注 8"/>
          <p:cNvSpPr/>
          <p:nvPr/>
        </p:nvSpPr>
        <p:spPr>
          <a:xfrm>
            <a:off x="1671320" y="1522730"/>
            <a:ext cx="6297930" cy="2877820"/>
          </a:xfrm>
          <a:prstGeom prst="wedgeRoundRectCallout">
            <a:avLst>
              <a:gd name="adj1" fmla="val 22789"/>
              <a:gd name="adj2" fmla="val 49285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9050" cmpd="sng">
            <a:solidFill>
              <a:srgbClr val="28CCF4"/>
            </a:solidFill>
            <a:prstDash val="solid"/>
          </a:ln>
          <a:effectLst>
            <a:glow rad="508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68576" tIns="34288" rIns="68576" bIns="34288" numCol="1" spcCol="0" rtlCol="0" fromWordArt="0" anchor="ctr" anchorCtr="0" forceAA="0" compatLnSpc="1">
            <a:noAutofit/>
            <a:scene3d>
              <a:camera prst="orthographicFront"/>
              <a:lightRig rig="threePt" dir="t"/>
            </a:scene3d>
          </a:bodyPr>
          <a:lstStyle/>
          <a:p>
            <a:pPr algn="l" fontAlgn="auto">
              <a:lnSpc>
                <a:spcPts val="3500"/>
              </a:lnSpc>
            </a:pP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Comic Sans MS" panose="030F0702030302020204" pitchFamily="66" charset="0"/>
              <a:ea typeface="方正艺黑简体" panose="03000509000000000000" pitchFamily="65" charset="-122"/>
              <a:sym typeface="+mn-lt"/>
            </a:endParaRPr>
          </a:p>
        </p:txBody>
      </p:sp>
      <p:pic>
        <p:nvPicPr>
          <p:cNvPr id="12" name="图片 11" hidden="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33" b="24201"/>
          <a:stretch>
            <a:fillRect/>
          </a:stretch>
        </p:blipFill>
        <p:spPr>
          <a:xfrm>
            <a:off x="1887113" y="-1232"/>
            <a:ext cx="4717073" cy="514504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203848" y="771550"/>
            <a:ext cx="2416175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altLang="zh-CN" sz="3200" b="1" dirty="0">
                <a:ln/>
                <a:solidFill>
                  <a:schemeClr val="accent3"/>
                </a:solidFill>
                <a:latin typeface="Comic Sans MS" panose="030F0702030302020204" pitchFamily="66" charset="0"/>
                <a:ea typeface="方正艺黑简体" panose="03000509000000000000" pitchFamily="65" charset="-122"/>
              </a:rPr>
              <a:t>Talking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781810" y="1623060"/>
            <a:ext cx="618680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hangingPunct="1">
              <a:lnSpc>
                <a:spcPts val="4500"/>
              </a:lnSpc>
            </a:pPr>
            <a:r>
              <a:rPr lang="en-US" altLang="zh-CN" sz="3000" b="1" dirty="0">
                <a:latin typeface="Times New Roman" panose="02020603050405020304" pitchFamily="18" charset="0"/>
                <a:sym typeface="+mn-ea"/>
              </a:rPr>
              <a:t>What is happiness?</a:t>
            </a:r>
          </a:p>
          <a:p>
            <a:pPr algn="l" eaLnBrk="1" hangingPunct="1">
              <a:lnSpc>
                <a:spcPct val="60000"/>
              </a:lnSpc>
            </a:pPr>
            <a:endParaRPr lang="en-US" altLang="zh-CN" sz="3000" b="1" dirty="0">
              <a:latin typeface="Times New Roman" panose="02020603050405020304" pitchFamily="18" charset="0"/>
            </a:endParaRPr>
          </a:p>
          <a:p>
            <a:pPr algn="l" eaLnBrk="1" hangingPunct="1">
              <a:lnSpc>
                <a:spcPts val="4500"/>
              </a:lnSpc>
            </a:pPr>
            <a:r>
              <a:rPr lang="en-US" altLang="zh-CN" sz="3000" b="1" dirty="0">
                <a:latin typeface="Times New Roman" panose="02020603050405020304" pitchFamily="18" charset="0"/>
                <a:sym typeface="+mn-ea"/>
              </a:rPr>
              <a:t>What’s the relationship between   happiness, power, wealth and fame? Are they important?</a:t>
            </a:r>
            <a:endParaRPr lang="zh-CN" altLang="en-US" sz="3000" dirty="0"/>
          </a:p>
        </p:txBody>
      </p:sp>
    </p:spTree>
  </p:cSld>
  <p:clrMapOvr>
    <a:masterClrMapping/>
  </p:clrMapOvr>
  <p:transition spd="slow"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ext Box 2"/>
          <p:cNvSpPr txBox="1">
            <a:spLocks noChangeArrowheads="1"/>
          </p:cNvSpPr>
          <p:nvPr/>
        </p:nvSpPr>
        <p:spPr bwMode="auto">
          <a:xfrm>
            <a:off x="611188" y="1347788"/>
            <a:ext cx="7975600" cy="3340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1. The general cannot find a happy person and the king remains unhappy forever.   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general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400" b="1" dirty="0">
                <a:latin typeface="宋体" panose="02010600030101010101" pitchFamily="2" charset="-122"/>
              </a:rPr>
              <a:t>在此作名词，意为“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将军；上将</a:t>
            </a:r>
            <a:r>
              <a:rPr lang="zh-CN" altLang="en-US" sz="2400" b="1" dirty="0">
                <a:latin typeface="宋体" panose="02010600030101010101" pitchFamily="2" charset="-122"/>
              </a:rPr>
              <a:t>”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。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The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general designated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an officer to the command.       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宋体" panose="02010600030101010101" pitchFamily="2" charset="-122"/>
              </a:rPr>
              <a:t>该将军任命一名军官担任指挥官。 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They dismounted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the general by stealing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his horse.  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宋体" panose="02010600030101010101" pitchFamily="2" charset="-122"/>
              </a:rPr>
              <a:t>他们盗走将军的马匹使他丧失坐骑。 </a:t>
            </a:r>
          </a:p>
        </p:txBody>
      </p:sp>
      <p:sp>
        <p:nvSpPr>
          <p:cNvPr id="92162" name="Text Box 3"/>
          <p:cNvSpPr txBox="1"/>
          <p:nvPr/>
        </p:nvSpPr>
        <p:spPr>
          <a:xfrm>
            <a:off x="2124075" y="555625"/>
            <a:ext cx="4843463" cy="727075"/>
          </a:xfrm>
          <a:prstGeom prst="rect">
            <a:avLst/>
          </a:prstGeom>
          <a:noFill/>
          <a:ln w="9525">
            <a:noFill/>
          </a:ln>
        </p:spPr>
        <p:txBody>
          <a:bodyPr lIns="51432" tIns="25716" rIns="51432" bIns="25716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4400" b="1" noProof="1">
                <a:solidFill>
                  <a:srgbClr val="0000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Arial Unicode MS" charset="-122"/>
                <a:cs typeface="Arial" panose="020B0604020202020204" pitchFamily="34" charset="0"/>
              </a:rPr>
              <a:t>Language points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49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49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49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49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49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49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49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49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49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49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49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ext Box 4"/>
          <p:cNvSpPr txBox="1">
            <a:spLocks noChangeArrowheads="1"/>
          </p:cNvSpPr>
          <p:nvPr/>
        </p:nvSpPr>
        <p:spPr bwMode="auto">
          <a:xfrm>
            <a:off x="539750" y="823913"/>
            <a:ext cx="7762875" cy="35385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general </a:t>
            </a:r>
            <a:r>
              <a:rPr lang="zh-CN" altLang="en-US" sz="2800" b="1" dirty="0">
                <a:latin typeface="+mn-lt"/>
                <a:ea typeface="宋体" panose="02010600030101010101" pitchFamily="2" charset="-122"/>
              </a:rPr>
              <a:t>还可作形容词，意为“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宋体" panose="02010600030101010101" pitchFamily="2" charset="-122"/>
              </a:rPr>
              <a:t>一般的，普通的；综合的；大体的</a:t>
            </a:r>
            <a:r>
              <a:rPr lang="zh-CN" altLang="en-US" sz="2800" b="1" dirty="0">
                <a:latin typeface="+mn-lt"/>
                <a:ea typeface="宋体" panose="02010600030101010101" pitchFamily="2" charset="-122"/>
              </a:rPr>
              <a:t>”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It concerns me because of the safety of my friends, general citizens, and my folks back home.  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我关心这个问题，这是因为它关系到我的家人、朋友和普通公民的安全。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I mean, in a general sense, I think, no, they should not. 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我的意思是，在一般意义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上来说，我认为，不会，他们不应该会。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60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60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60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60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60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" name="TextBox 2"/>
          <p:cNvSpPr/>
          <p:nvPr/>
        </p:nvSpPr>
        <p:spPr>
          <a:xfrm>
            <a:off x="611188" y="843280"/>
            <a:ext cx="7416800" cy="31940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110000"/>
              </a:lnSpc>
              <a:buSzPct val="100000"/>
              <a:defRPr/>
            </a:pPr>
            <a:r>
              <a:rPr lang="en-US" altLang="zh-CN" sz="2800" b="1" noProof="1">
                <a:latin typeface="Times New Roman" panose="02020603050405020304" pitchFamily="18" charset="0"/>
                <a:ea typeface="宋体" panose="02010600030101010101" pitchFamily="2" charset="-122"/>
              </a:rPr>
              <a:t>2. The general finds a happy person </a:t>
            </a:r>
            <a:r>
              <a:rPr lang="en-US" altLang="zh-CN" sz="28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with</a:t>
            </a:r>
            <a:r>
              <a:rPr lang="en-US" altLang="zh-CN" sz="2800" b="1" noProof="1">
                <a:latin typeface="Times New Roman" panose="02020603050405020304" pitchFamily="18" charset="0"/>
                <a:ea typeface="宋体" panose="02010600030101010101" pitchFamily="2" charset="-122"/>
              </a:rPr>
              <a:t> power,   </a:t>
            </a:r>
          </a:p>
          <a:p>
            <a:pPr>
              <a:lnSpc>
                <a:spcPct val="110000"/>
              </a:lnSpc>
              <a:buSzPct val="100000"/>
              <a:defRPr/>
            </a:pPr>
            <a:r>
              <a:rPr lang="en-US" altLang="zh-CN" sz="2800" b="1" noProof="1">
                <a:latin typeface="Times New Roman" panose="02020603050405020304" pitchFamily="18" charset="0"/>
                <a:ea typeface="宋体" panose="02010600030101010101" pitchFamily="2" charset="-122"/>
              </a:rPr>
              <a:t>   money and fame. </a:t>
            </a:r>
          </a:p>
          <a:p>
            <a:pPr marL="441325" indent="-441325">
              <a:lnSpc>
                <a:spcPct val="110000"/>
              </a:lnSpc>
              <a:buSzPct val="100000"/>
              <a:defRPr/>
            </a:pPr>
            <a:r>
              <a:rPr lang="en-US" altLang="zh-CN" sz="28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with </a:t>
            </a:r>
            <a:r>
              <a:rPr lang="zh-CN" altLang="en-US" sz="2800" b="1" noProof="1">
                <a:latin typeface="黑体" panose="02010609060101010101" charset="-122"/>
                <a:ea typeface="黑体" panose="02010609060101010101" charset="-122"/>
              </a:rPr>
              <a:t>表伴随，</a:t>
            </a:r>
            <a:r>
              <a:rPr lang="en-US" altLang="zh-CN" sz="2800" b="1" noProof="1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2800" b="1" noProof="1">
                <a:latin typeface="黑体" panose="02010609060101010101" charset="-122"/>
                <a:ea typeface="黑体" panose="02010609060101010101" charset="-122"/>
              </a:rPr>
              <a:t>带着</a:t>
            </a:r>
            <a:r>
              <a:rPr lang="en-US" altLang="zh-CN" sz="2800" b="1" noProof="1">
                <a:latin typeface="黑体" panose="02010609060101010101" charset="-122"/>
                <a:ea typeface="黑体" panose="02010609060101010101" charset="-122"/>
              </a:rPr>
              <a:t>……</a:t>
            </a:r>
            <a:r>
              <a:rPr lang="zh-CN" altLang="en-US" sz="2800" b="1" noProof="1">
                <a:latin typeface="黑体" panose="02010609060101010101" charset="-122"/>
                <a:ea typeface="黑体" panose="02010609060101010101" charset="-122"/>
              </a:rPr>
              <a:t>，与</a:t>
            </a:r>
            <a:r>
              <a:rPr lang="en-US" altLang="zh-CN" sz="2800" b="1" noProof="1">
                <a:latin typeface="黑体" panose="02010609060101010101" charset="-122"/>
                <a:ea typeface="黑体" panose="02010609060101010101" charset="-122"/>
              </a:rPr>
              <a:t>…… </a:t>
            </a:r>
            <a:r>
              <a:rPr lang="zh-CN" altLang="en-US" sz="2800" b="1" noProof="1">
                <a:latin typeface="黑体" panose="02010609060101010101" charset="-122"/>
                <a:ea typeface="黑体" panose="02010609060101010101" charset="-122"/>
              </a:rPr>
              <a:t>一起，</a:t>
            </a:r>
            <a:endParaRPr lang="en-US" altLang="zh-CN" sz="2800" b="1" noProof="1">
              <a:latin typeface="黑体" panose="02010609060101010101" charset="-122"/>
              <a:ea typeface="黑体" panose="02010609060101010101" charset="-122"/>
            </a:endParaRPr>
          </a:p>
          <a:p>
            <a:pPr marL="441325" indent="-441325">
              <a:lnSpc>
                <a:spcPct val="110000"/>
              </a:lnSpc>
              <a:buSzPct val="100000"/>
              <a:defRPr/>
            </a:pPr>
            <a:r>
              <a:rPr lang="en-US" altLang="zh-CN" sz="2800" b="1" noProof="1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2800" b="1" noProof="1">
                <a:latin typeface="黑体" panose="02010609060101010101" charset="-122"/>
                <a:ea typeface="黑体" panose="02010609060101010101" charset="-122"/>
              </a:rPr>
              <a:t>随着，有”；反义词：</a:t>
            </a:r>
            <a:r>
              <a:rPr lang="en-US" altLang="zh-CN" sz="2800" b="1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without</a:t>
            </a:r>
            <a:r>
              <a:rPr lang="zh-CN" altLang="en-US" sz="2800" b="1" noProof="1">
                <a:latin typeface="黑体" panose="02010609060101010101" charset="-122"/>
                <a:ea typeface="黑体" panose="02010609060101010101" charset="-122"/>
              </a:rPr>
              <a:t>“没有”。</a:t>
            </a:r>
            <a:endParaRPr lang="en-US" altLang="zh-CN" sz="2800" b="1" noProof="1">
              <a:latin typeface="黑体" panose="02010609060101010101" charset="-122"/>
              <a:ea typeface="黑体" panose="02010609060101010101" charset="-122"/>
            </a:endParaRPr>
          </a:p>
          <a:p>
            <a:pPr marL="441325" indent="-441325">
              <a:lnSpc>
                <a:spcPct val="110000"/>
              </a:lnSpc>
              <a:buSzPct val="100000"/>
              <a:defRPr/>
            </a:pPr>
            <a:r>
              <a:rPr lang="en-US" altLang="zh-CN" sz="2800" b="1" noProof="1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2800" b="1" noProof="1">
                <a:latin typeface="黑体" panose="02010609060101010101" charset="-122"/>
                <a:ea typeface="黑体" panose="02010609060101010101" charset="-122"/>
              </a:rPr>
              <a:t>后面均可接名词或动名词。</a:t>
            </a:r>
            <a:endParaRPr lang="en-US" altLang="zh-CN" sz="2800" b="1" noProof="1">
              <a:latin typeface="黑体" panose="02010609060101010101" charset="-122"/>
              <a:ea typeface="黑体" panose="02010609060101010101" charset="-122"/>
            </a:endParaRPr>
          </a:p>
          <a:p>
            <a:pPr marL="441325" indent="-441325">
              <a:lnSpc>
                <a:spcPct val="110000"/>
              </a:lnSpc>
              <a:buSzPct val="100000"/>
              <a:defRPr/>
            </a:pPr>
            <a:r>
              <a:rPr lang="en-US" altLang="zh-CN" sz="2800" b="1" noProof="1">
                <a:latin typeface="Times New Roman" panose="02020603050405020304" pitchFamily="18" charset="0"/>
                <a:ea typeface="宋体" panose="02010600030101010101" pitchFamily="2" charset="-122"/>
              </a:rPr>
              <a:t>e.g.</a:t>
            </a:r>
            <a:r>
              <a:rPr lang="zh-CN" altLang="en-US" sz="2800" b="1" noProof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noProof="1">
                <a:latin typeface="Times New Roman" panose="02020603050405020304" pitchFamily="18" charset="0"/>
                <a:ea typeface="宋体" panose="02010600030101010101" pitchFamily="2" charset="-122"/>
              </a:rPr>
              <a:t>He left</a:t>
            </a:r>
            <a:r>
              <a:rPr lang="en-US" altLang="zh-CN" sz="28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without</a:t>
            </a:r>
            <a:r>
              <a:rPr lang="en-US" altLang="zh-CN" sz="2800" b="1" noProof="1">
                <a:latin typeface="Times New Roman" panose="02020603050405020304" pitchFamily="18" charset="0"/>
                <a:ea typeface="宋体" panose="02010600030101010101" pitchFamily="2" charset="-122"/>
              </a:rPr>
              <a:t> saying a word.</a:t>
            </a:r>
          </a:p>
          <a:p>
            <a:pPr marL="441325" indent="-441325">
              <a:lnSpc>
                <a:spcPct val="110000"/>
              </a:lnSpc>
              <a:buSzPct val="100000"/>
              <a:defRPr/>
            </a:pPr>
            <a:r>
              <a:rPr lang="zh-CN" altLang="en-US" sz="2800" b="1" noProof="1">
                <a:latin typeface="Times New Roman" panose="02020603050405020304" pitchFamily="18" charset="0"/>
                <a:ea typeface="宋体" panose="02010600030101010101" pitchFamily="2" charset="-122"/>
              </a:rPr>
              <a:t>      他一句话都没有说就走了。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1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矩形 559105"/>
          <p:cNvSpPr>
            <a:spLocks noChangeArrowheads="1"/>
          </p:cNvSpPr>
          <p:nvPr/>
        </p:nvSpPr>
        <p:spPr bwMode="auto">
          <a:xfrm>
            <a:off x="179388" y="752386"/>
            <a:ext cx="864076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I. </a:t>
            </a:r>
            <a:r>
              <a:rPr lang="zh-CN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根据句意，选择方框中的单词并用其适当形式填空。</a:t>
            </a:r>
            <a:endParaRPr lang="en-US" altLang="zh-CN" sz="28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210" name="矩形 559106"/>
          <p:cNvSpPr>
            <a:spLocks noChangeArrowheads="1"/>
          </p:cNvSpPr>
          <p:nvPr/>
        </p:nvSpPr>
        <p:spPr bwMode="auto">
          <a:xfrm>
            <a:off x="701675" y="1828800"/>
            <a:ext cx="8118475" cy="3046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Volunteers joined in searching  ________ the lost child.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  <a:cs typeface="Times New Roman" panose="02020603050405020304" pitchFamily="18" charset="0"/>
              </a:rPr>
              <a:t>2.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plane _____________ on the ground for two hours 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because of the bad weather.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</a:rPr>
              <a:t>3.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will _________ to work in my hometown after finishing 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school.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</a:rPr>
              <a:t>4.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 didn’t ________ the importance of the problem.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</a:rPr>
              <a:t>5.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don’t know how to start a talk with Betty. She can sit all 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day long ___________ a word.</a:t>
            </a:r>
          </a:p>
        </p:txBody>
      </p:sp>
      <p:sp>
        <p:nvSpPr>
          <p:cNvPr id="559108" name="矩形 559107"/>
          <p:cNvSpPr>
            <a:spLocks noChangeArrowheads="1"/>
          </p:cNvSpPr>
          <p:nvPr/>
        </p:nvSpPr>
        <p:spPr bwMode="auto">
          <a:xfrm>
            <a:off x="5322888" y="1836738"/>
            <a:ext cx="1049337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for</a:t>
            </a:r>
          </a:p>
        </p:txBody>
      </p:sp>
      <p:sp>
        <p:nvSpPr>
          <p:cNvPr id="559109" name="矩形 559108"/>
          <p:cNvSpPr>
            <a:spLocks noChangeArrowheads="1"/>
          </p:cNvSpPr>
          <p:nvPr/>
        </p:nvSpPr>
        <p:spPr bwMode="auto">
          <a:xfrm>
            <a:off x="2555875" y="2192338"/>
            <a:ext cx="163353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remained</a:t>
            </a:r>
          </a:p>
        </p:txBody>
      </p:sp>
      <p:sp>
        <p:nvSpPr>
          <p:cNvPr id="559110" name="矩形 559109"/>
          <p:cNvSpPr>
            <a:spLocks noChangeArrowheads="1"/>
          </p:cNvSpPr>
          <p:nvPr/>
        </p:nvSpPr>
        <p:spPr bwMode="auto">
          <a:xfrm>
            <a:off x="1908175" y="2859088"/>
            <a:ext cx="11747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return</a:t>
            </a:r>
          </a:p>
        </p:txBody>
      </p:sp>
      <p:sp>
        <p:nvSpPr>
          <p:cNvPr id="559111" name="矩形 559110"/>
          <p:cNvSpPr>
            <a:spLocks noChangeArrowheads="1"/>
          </p:cNvSpPr>
          <p:nvPr/>
        </p:nvSpPr>
        <p:spPr bwMode="auto">
          <a:xfrm>
            <a:off x="2700338" y="3632200"/>
            <a:ext cx="11906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realize</a:t>
            </a:r>
          </a:p>
        </p:txBody>
      </p:sp>
      <p:sp>
        <p:nvSpPr>
          <p:cNvPr id="559112" name="矩形 559111"/>
          <p:cNvSpPr>
            <a:spLocks noChangeArrowheads="1"/>
          </p:cNvSpPr>
          <p:nvPr/>
        </p:nvSpPr>
        <p:spPr bwMode="auto">
          <a:xfrm>
            <a:off x="2484438" y="4371975"/>
            <a:ext cx="16764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without</a:t>
            </a:r>
          </a:p>
        </p:txBody>
      </p:sp>
      <p:sp>
        <p:nvSpPr>
          <p:cNvPr id="94216" name="TextBox 1"/>
          <p:cNvSpPr txBox="1">
            <a:spLocks noChangeArrowheads="1"/>
          </p:cNvSpPr>
          <p:nvPr/>
        </p:nvSpPr>
        <p:spPr bwMode="auto">
          <a:xfrm>
            <a:off x="971550" y="1276350"/>
            <a:ext cx="6696075" cy="522288"/>
          </a:xfrm>
          <a:prstGeom prst="rect">
            <a:avLst/>
          </a:prstGeom>
          <a:noFill/>
          <a:ln w="28575">
            <a:solidFill>
              <a:srgbClr val="7030A0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realize,  return,  without,  remain,  for</a:t>
            </a:r>
            <a:endParaRPr lang="zh-CN" altLang="en-US" sz="2800" b="1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387"/>
          <p:cNvSpPr>
            <a:spLocks noChangeArrowheads="1"/>
          </p:cNvSpPr>
          <p:nvPr/>
        </p:nvSpPr>
        <p:spPr bwMode="auto">
          <a:xfrm>
            <a:off x="2864643" y="141883"/>
            <a:ext cx="3792538" cy="701675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>
            <a:spAutoFit/>
          </a:bodyPr>
          <a:lstStyle/>
          <a:p>
            <a:pPr fontAlgn="base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kumimoji="1" lang="en-US" altLang="zh-CN" sz="4400" b="1" strike="noStrike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charset="-122"/>
                <a:cs typeface="Arial" panose="020B0604020202020204" pitchFamily="34" charset="0"/>
              </a:rPr>
              <a:t>Exercises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59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59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59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59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59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9108" grpId="0"/>
      <p:bldP spid="559109" grpId="0"/>
      <p:bldP spid="559110" grpId="0"/>
      <p:bldP spid="559111" grpId="0"/>
      <p:bldP spid="5591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Text Box 4"/>
          <p:cNvSpPr txBox="1">
            <a:spLocks noChangeArrowheads="1"/>
          </p:cNvSpPr>
          <p:nvPr/>
        </p:nvSpPr>
        <p:spPr bwMode="auto">
          <a:xfrm>
            <a:off x="742950" y="771525"/>
            <a:ext cx="7178675" cy="38410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II.</a:t>
            </a: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单项选择。</a:t>
            </a:r>
            <a:endParaRPr lang="en-US" altLang="zh-CN" sz="28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1. He can’t succeed ____ your help.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A. with                     B. no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C. without               D. not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2. The police are ____ the hill.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A. searching             B. searching for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C. looking                D. looking at</a:t>
            </a:r>
          </a:p>
        </p:txBody>
      </p:sp>
      <p:sp>
        <p:nvSpPr>
          <p:cNvPr id="87043" name="Text Box 5"/>
          <p:cNvSpPr>
            <a:spLocks noChangeArrowheads="1"/>
          </p:cNvSpPr>
          <p:nvPr/>
        </p:nvSpPr>
        <p:spPr bwMode="auto">
          <a:xfrm>
            <a:off x="4284663" y="1435677"/>
            <a:ext cx="4445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</a:p>
        </p:txBody>
      </p:sp>
      <p:sp>
        <p:nvSpPr>
          <p:cNvPr id="87044" name="Text Box 6"/>
          <p:cNvSpPr>
            <a:spLocks noChangeArrowheads="1"/>
          </p:cNvSpPr>
          <p:nvPr/>
        </p:nvSpPr>
        <p:spPr bwMode="auto">
          <a:xfrm>
            <a:off x="3840163" y="3003798"/>
            <a:ext cx="4445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3" grpId="0" bldLvl="0"/>
      <p:bldP spid="87044" grpId="0" bldLvl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Rectangle 4"/>
          <p:cNvSpPr>
            <a:spLocks noChangeArrowheads="1"/>
          </p:cNvSpPr>
          <p:nvPr/>
        </p:nvSpPr>
        <p:spPr bwMode="auto">
          <a:xfrm>
            <a:off x="1143000" y="1974850"/>
            <a:ext cx="261938" cy="4397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7500" tIns="35100" rIns="67500" bIns="35100" anchor="ctr">
            <a:spAutoFit/>
          </a:bodyPr>
          <a:lstStyle/>
          <a:p>
            <a:endParaRPr lang="zh-CN" altLang="en-US" sz="2400"/>
          </a:p>
        </p:txBody>
      </p:sp>
      <p:graphicFrame>
        <p:nvGraphicFramePr>
          <p:cNvPr id="189446" name="表格 189445"/>
          <p:cNvGraphicFramePr/>
          <p:nvPr>
            <p:extLst>
              <p:ext uri="{D42A27DB-BD31-4B8C-83A1-F6EECF244321}">
                <p14:modId xmlns:p14="http://schemas.microsoft.com/office/powerpoint/2010/main" val="627629326"/>
              </p:ext>
            </p:extLst>
          </p:nvPr>
        </p:nvGraphicFramePr>
        <p:xfrm>
          <a:off x="755576" y="1014413"/>
          <a:ext cx="7484745" cy="3682365"/>
        </p:xfrm>
        <a:graphic>
          <a:graphicData uri="http://schemas.openxmlformats.org/drawingml/2006/table">
            <a:tbl>
              <a:tblPr/>
              <a:tblGrid>
                <a:gridCol w="74847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8236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3. Loud music always makes us ___________.</a:t>
                      </a:r>
                      <a:br>
                        <a:rPr lang="en-US" altLang="zh-CN" sz="28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</a:b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   A. want dance             B. to want dance</a:t>
                      </a:r>
                      <a:br>
                        <a:rPr lang="en-US" altLang="zh-CN" sz="28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</a:b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   C. want to dance         D. to want to dance </a:t>
                      </a:r>
                      <a:br>
                        <a:rPr lang="en-US" altLang="zh-CN" sz="28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</a:b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4. Excuse me, could you help me? I don’t know ______ exchange money.</a:t>
                      </a:r>
                      <a:br>
                        <a:rPr lang="en-US" altLang="zh-CN" sz="28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</a:b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   A. how to                     B. how</a:t>
                      </a:r>
                      <a:br>
                        <a:rPr lang="en-US" altLang="zh-CN" sz="28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</a:b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   C. how can                   D. how can I</a:t>
                      </a:r>
                    </a:p>
                  </a:txBody>
                  <a:tcPr marL="67500" marR="67500" marT="35100" marB="35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9399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89448" name="Text Box 29"/>
          <p:cNvSpPr txBox="1">
            <a:spLocks noChangeArrowheads="1"/>
          </p:cNvSpPr>
          <p:nvPr/>
        </p:nvSpPr>
        <p:spPr bwMode="auto">
          <a:xfrm>
            <a:off x="5861050" y="1014413"/>
            <a:ext cx="685800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7500" tIns="35100" rIns="67500" bIns="351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89449" name="Text Box 30"/>
          <p:cNvSpPr txBox="1">
            <a:spLocks noChangeArrowheads="1"/>
          </p:cNvSpPr>
          <p:nvPr/>
        </p:nvSpPr>
        <p:spPr bwMode="auto">
          <a:xfrm>
            <a:off x="1143000" y="3075940"/>
            <a:ext cx="685800" cy="5032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7500" tIns="35100" rIns="67500" bIns="351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94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9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89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9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94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9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89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9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48" grpId="0"/>
      <p:bldP spid="18944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Rectangle 4"/>
          <p:cNvSpPr>
            <a:spLocks noChangeArrowheads="1"/>
          </p:cNvSpPr>
          <p:nvPr/>
        </p:nvSpPr>
        <p:spPr bwMode="auto">
          <a:xfrm>
            <a:off x="1143000" y="1917700"/>
            <a:ext cx="261938" cy="4397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7500" tIns="35100" rIns="67500" bIns="35100" anchor="ctr">
            <a:spAutoFit/>
          </a:bodyPr>
          <a:lstStyle/>
          <a:p>
            <a:endParaRPr lang="zh-CN" altLang="en-US" sz="2400"/>
          </a:p>
        </p:txBody>
      </p:sp>
      <p:graphicFrame>
        <p:nvGraphicFramePr>
          <p:cNvPr id="190470" name="表格 190469"/>
          <p:cNvGraphicFramePr/>
          <p:nvPr/>
        </p:nvGraphicFramePr>
        <p:xfrm>
          <a:off x="488950" y="704850"/>
          <a:ext cx="8640960" cy="4122008"/>
        </p:xfrm>
        <a:graphic>
          <a:graphicData uri="http://schemas.openxmlformats.org/drawingml/2006/table">
            <a:tbl>
              <a:tblPr/>
              <a:tblGrid>
                <a:gridCol w="86409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36232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5.  _____ his new sunglasses ___ Tony look mysterious.</a:t>
                      </a:r>
                      <a:br>
                        <a:rPr lang="en-US" altLang="zh-CN" sz="28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</a:b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    A. Wears; make         B. Wears; makes</a:t>
                      </a:r>
                      <a:br>
                        <a:rPr lang="en-US" altLang="zh-CN" sz="28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</a:b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    C. Wearing; make     D. Wearing; makes</a:t>
                      </a:r>
                      <a:br>
                        <a:rPr lang="en-US" altLang="zh-CN" sz="28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</a:b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6.  As students, we are supposed to spend more time</a:t>
                      </a:r>
                    </a:p>
                    <a:p>
                      <a:pPr marL="0" lvl="0" indent="0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_________ .</a:t>
                      </a:r>
                      <a:br>
                        <a:rPr lang="en-US" altLang="zh-CN" sz="28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</a:b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    A. study                       B. studied</a:t>
                      </a:r>
                      <a:br>
                        <a:rPr lang="en-US" altLang="zh-CN" sz="28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</a:b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    C. studying                  D. to study</a:t>
                      </a:r>
                      <a:br>
                        <a:rPr lang="en-US" altLang="zh-CN" sz="28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</a:br>
                      <a:endParaRPr lang="en-US" altLang="zh-CN" sz="28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7497" marR="67497" marT="35100" marB="35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9399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90472" name="Text Box 26"/>
          <p:cNvSpPr txBox="1">
            <a:spLocks noChangeArrowheads="1"/>
          </p:cNvSpPr>
          <p:nvPr/>
        </p:nvSpPr>
        <p:spPr bwMode="auto">
          <a:xfrm>
            <a:off x="1219203" y="699542"/>
            <a:ext cx="685800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7500" tIns="35100" rIns="67500" bIns="351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190473" name="Text Box 27"/>
          <p:cNvSpPr txBox="1">
            <a:spLocks noChangeArrowheads="1"/>
          </p:cNvSpPr>
          <p:nvPr/>
        </p:nvSpPr>
        <p:spPr bwMode="auto">
          <a:xfrm>
            <a:off x="1692275" y="2787650"/>
            <a:ext cx="685800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7500" tIns="35100" rIns="67500" bIns="351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04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0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90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0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04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0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90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0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472" grpId="0"/>
      <p:bldP spid="19047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文本框 2"/>
          <p:cNvSpPr txBox="1">
            <a:spLocks noChangeArrowheads="1"/>
          </p:cNvSpPr>
          <p:nvPr/>
        </p:nvSpPr>
        <p:spPr bwMode="auto">
          <a:xfrm>
            <a:off x="539750" y="838200"/>
            <a:ext cx="7670800" cy="3970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7. </a:t>
            </a:r>
            <a:r>
              <a:rPr lang="zh-CN" altLang="en-US" sz="2800" b="1" dirty="0">
                <a:latin typeface="Times New Roman" panose="02020603050405020304" pitchFamily="18" charset="0"/>
              </a:rPr>
              <a:t>—Do you have any difficulty in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______ </a:t>
            </a:r>
            <a:r>
              <a:rPr lang="zh-CN" altLang="en-US" sz="2800" b="1" dirty="0">
                <a:latin typeface="Times New Roman" panose="02020603050405020304" pitchFamily="18" charset="0"/>
              </a:rPr>
              <a:t>English?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    —Yes, but I try to make myself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______ </a:t>
            </a:r>
            <a:r>
              <a:rPr lang="zh-CN" altLang="en-US" sz="2800" b="1" dirty="0">
                <a:latin typeface="Times New Roman" panose="02020603050405020304" pitchFamily="18" charset="0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           A</a:t>
            </a:r>
            <a:r>
              <a:rPr lang="en-US" altLang="zh-CN" sz="2800" b="1" dirty="0">
                <a:latin typeface="Times New Roman" panose="02020603050405020304" pitchFamily="18" charset="0"/>
              </a:rPr>
              <a:t>. </a:t>
            </a:r>
            <a:r>
              <a:rPr lang="zh-CN" altLang="en-US" sz="2800" b="1" dirty="0">
                <a:latin typeface="Times New Roman" panose="02020603050405020304" pitchFamily="18" charset="0"/>
              </a:rPr>
              <a:t>to speak; understood           	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           B</a:t>
            </a:r>
            <a:r>
              <a:rPr lang="en-US" altLang="zh-CN" sz="2800" b="1" dirty="0">
                <a:latin typeface="Times New Roman" panose="02020603050405020304" pitchFamily="18" charset="0"/>
              </a:rPr>
              <a:t>. </a:t>
            </a:r>
            <a:r>
              <a:rPr lang="zh-CN" altLang="en-US" sz="2800" b="1" dirty="0">
                <a:latin typeface="Times New Roman" panose="02020603050405020304" pitchFamily="18" charset="0"/>
              </a:rPr>
              <a:t>speaking; understand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           C</a:t>
            </a:r>
            <a:r>
              <a:rPr lang="en-US" altLang="zh-CN" sz="2800" b="1" dirty="0">
                <a:latin typeface="Times New Roman" panose="02020603050405020304" pitchFamily="18" charset="0"/>
              </a:rPr>
              <a:t>. </a:t>
            </a:r>
            <a:r>
              <a:rPr lang="zh-CN" altLang="en-US" sz="2800" b="1" dirty="0">
                <a:latin typeface="Times New Roman" panose="02020603050405020304" pitchFamily="18" charset="0"/>
              </a:rPr>
              <a:t>to speak; to understand         	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           D</a:t>
            </a:r>
            <a:r>
              <a:rPr lang="en-US" altLang="zh-CN" sz="2800" b="1" dirty="0">
                <a:latin typeface="Times New Roman" panose="02020603050405020304" pitchFamily="18" charset="0"/>
              </a:rPr>
              <a:t>. </a:t>
            </a:r>
            <a:r>
              <a:rPr lang="zh-CN" altLang="en-US" sz="2800" b="1" dirty="0">
                <a:latin typeface="Times New Roman" panose="02020603050405020304" pitchFamily="18" charset="0"/>
              </a:rPr>
              <a:t>speaking; understood 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915025" y="842963"/>
            <a:ext cx="601663" cy="661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7043"/>
          <p:cNvSpPr>
            <a:spLocks noTextEdit="1"/>
          </p:cNvSpPr>
          <p:nvPr/>
        </p:nvSpPr>
        <p:spPr>
          <a:xfrm>
            <a:off x="611560" y="699542"/>
            <a:ext cx="3649881" cy="602689"/>
          </a:xfrm>
          <a:prstGeom prst="rect">
            <a:avLst/>
          </a:prstGeom>
        </p:spPr>
        <p:txBody>
          <a:bodyPr wrap="none" lIns="68580" tIns="34290" rIns="68580" bIns="34290" fromWordArt="1">
            <a:scene3d>
              <a:camera prst="orthographicFront"/>
              <a:lightRig rig="threePt" dir="t"/>
            </a:scene3d>
          </a:bodyPr>
          <a:lstStyle/>
          <a:p>
            <a:pPr marL="514350" indent="-514350">
              <a:lnSpc>
                <a:spcPct val="125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3600" b="1" noProof="1">
                <a:solidFill>
                  <a:srgbClr val="C0000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Free talk</a:t>
            </a:r>
          </a:p>
        </p:txBody>
      </p:sp>
      <p:sp>
        <p:nvSpPr>
          <p:cNvPr id="3" name="矩形 2"/>
          <p:cNvSpPr/>
          <p:nvPr/>
        </p:nvSpPr>
        <p:spPr>
          <a:xfrm>
            <a:off x="992698" y="1419225"/>
            <a:ext cx="6812280" cy="737235"/>
          </a:xfrm>
          <a:prstGeom prst="rect">
            <a:avLst/>
          </a:prstGeom>
          <a:ln w="38100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accent5"/>
              </a:buClr>
              <a:defRPr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What can make you happy?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322" y="2283718"/>
            <a:ext cx="4694237" cy="2414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rand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Text Box 4"/>
          <p:cNvSpPr txBox="1">
            <a:spLocks noChangeArrowheads="1"/>
          </p:cNvSpPr>
          <p:nvPr/>
        </p:nvSpPr>
        <p:spPr bwMode="auto">
          <a:xfrm>
            <a:off x="579438" y="411510"/>
            <a:ext cx="8385050" cy="45735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2060"/>
                </a:solidFill>
                <a:latin typeface="微软雅黑"/>
                <a:ea typeface="微软雅黑"/>
              </a:rPr>
              <a:t>Ⅲ</a:t>
            </a: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根据汉语意思完成句子。</a:t>
            </a: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他什么也没说就离开了。</a:t>
            </a: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He left ________ _______ _________.</a:t>
            </a: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他在他房间找老鼠。</a:t>
            </a: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He is __________ his room ____the mouse.</a:t>
            </a: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虽然他没有钱和车子，但他很快乐。</a:t>
            </a: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He is very happy ______ _______ he has no</a:t>
            </a: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money or cars.</a:t>
            </a:r>
          </a:p>
        </p:txBody>
      </p:sp>
      <p:sp>
        <p:nvSpPr>
          <p:cNvPr id="88067" name="Text Box 5"/>
          <p:cNvSpPr>
            <a:spLocks noChangeArrowheads="1"/>
          </p:cNvSpPr>
          <p:nvPr/>
        </p:nvSpPr>
        <p:spPr bwMode="auto">
          <a:xfrm>
            <a:off x="2267744" y="1635646"/>
            <a:ext cx="44196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without   saying    anything</a:t>
            </a:r>
          </a:p>
        </p:txBody>
      </p:sp>
      <p:sp>
        <p:nvSpPr>
          <p:cNvPr id="88068" name="Text Box 6"/>
          <p:cNvSpPr>
            <a:spLocks noChangeArrowheads="1"/>
          </p:cNvSpPr>
          <p:nvPr/>
        </p:nvSpPr>
        <p:spPr bwMode="auto">
          <a:xfrm>
            <a:off x="2051720" y="2683860"/>
            <a:ext cx="427831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searching                   for</a:t>
            </a:r>
          </a:p>
        </p:txBody>
      </p:sp>
      <p:sp>
        <p:nvSpPr>
          <p:cNvPr id="88069" name="Text Box 7"/>
          <p:cNvSpPr>
            <a:spLocks noChangeArrowheads="1"/>
          </p:cNvSpPr>
          <p:nvPr/>
        </p:nvSpPr>
        <p:spPr bwMode="auto">
          <a:xfrm>
            <a:off x="3779912" y="3867894"/>
            <a:ext cx="241141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even    though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8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7" grpId="0" bldLvl="0"/>
      <p:bldP spid="88068" grpId="0" bldLvl="0"/>
      <p:bldP spid="88069" grpId="0" bldLvl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hidden="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33" b="24201"/>
          <a:stretch>
            <a:fillRect/>
          </a:stretch>
        </p:blipFill>
        <p:spPr>
          <a:xfrm>
            <a:off x="1887113" y="-1232"/>
            <a:ext cx="4717073" cy="514504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84951" y="1059815"/>
            <a:ext cx="855154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4. 他父亲为了赚钱，从早忙到晚。</a:t>
            </a:r>
          </a:p>
          <a:p>
            <a:pPr algn="l" eaLnBrk="1" hangingPunct="1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His father is busy all day in order to _____ ______. </a:t>
            </a:r>
          </a:p>
          <a:p>
            <a:pPr algn="l" eaLnBrk="1" hangingPunct="1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5. 看足球赛使我疯狂。</a:t>
            </a:r>
          </a:p>
          <a:p>
            <a:pPr algn="l" eaLnBrk="1" hangingPunct="1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________________________________________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</a:t>
            </a:r>
          </a:p>
        </p:txBody>
      </p:sp>
      <p:sp>
        <p:nvSpPr>
          <p:cNvPr id="18436" name="TextBox 3"/>
          <p:cNvSpPr txBox="1"/>
          <p:nvPr/>
        </p:nvSpPr>
        <p:spPr>
          <a:xfrm>
            <a:off x="6084168" y="1851670"/>
            <a:ext cx="2130711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make money</a:t>
            </a:r>
          </a:p>
        </p:txBody>
      </p:sp>
      <p:sp>
        <p:nvSpPr>
          <p:cNvPr id="18437" name="TextBox 4"/>
          <p:cNvSpPr txBox="1"/>
          <p:nvPr/>
        </p:nvSpPr>
        <p:spPr>
          <a:xfrm>
            <a:off x="594246" y="3057892"/>
            <a:ext cx="76501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Watching the football match makes me crazy.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TextBox 3"/>
          <p:cNvSpPr txBox="1">
            <a:spLocks noChangeArrowheads="1"/>
          </p:cNvSpPr>
          <p:nvPr/>
        </p:nvSpPr>
        <p:spPr bwMode="auto">
          <a:xfrm>
            <a:off x="535286" y="771550"/>
            <a:ext cx="2360612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中考链接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06705" y="1708150"/>
            <a:ext cx="8530590" cy="14700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hangingPunct="1">
              <a:lnSpc>
                <a:spcPct val="160000"/>
              </a:lnSpc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长时间等她使我生气了。</a:t>
            </a:r>
          </a:p>
          <a:p>
            <a:pPr algn="l" eaLnBrk="1" hangingPunct="1">
              <a:lnSpc>
                <a:spcPct val="16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Waiting a long time for her _________________.</a:t>
            </a:r>
            <a:endParaRPr lang="zh-CN" altLang="en-US" sz="2800" dirty="0"/>
          </a:p>
        </p:txBody>
      </p:sp>
      <p:sp>
        <p:nvSpPr>
          <p:cNvPr id="3" name="TextBox 6"/>
          <p:cNvSpPr txBox="1"/>
          <p:nvPr/>
        </p:nvSpPr>
        <p:spPr>
          <a:xfrm>
            <a:off x="4931728" y="2499995"/>
            <a:ext cx="253301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made me angry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773906" y="1514475"/>
            <a:ext cx="7632700" cy="1406525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marL="0" indent="-457200">
              <a:lnSpc>
                <a:spcPct val="130000"/>
              </a:lnSpc>
              <a:spcBef>
                <a:spcPct val="0"/>
              </a:spcBef>
              <a:buClr>
                <a:srgbClr val="002060"/>
              </a:buClr>
              <a:buFont typeface="Wingdings" panose="05000000000000000000" pitchFamily="2" charset="2"/>
              <a:buChar char="ü"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Make conversations with other students  </a:t>
            </a:r>
          </a:p>
          <a:p>
            <a:pPr marL="0" indent="0">
              <a:lnSpc>
                <a:spcPct val="130000"/>
              </a:lnSpc>
              <a:spcBef>
                <a:spcPct val="0"/>
              </a:spcBef>
              <a:buClr>
                <a:srgbClr val="002060"/>
              </a:buClr>
              <a:buNone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   to discuss your own thoughts about </a:t>
            </a:r>
          </a:p>
          <a:p>
            <a:pPr marL="0" indent="0">
              <a:lnSpc>
                <a:spcPct val="130000"/>
              </a:lnSpc>
              <a:spcBef>
                <a:spcPct val="0"/>
              </a:spcBef>
              <a:buClr>
                <a:srgbClr val="002060"/>
              </a:buClr>
              <a:buNone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   happiness.</a:t>
            </a:r>
          </a:p>
          <a:p>
            <a:pPr marL="0" indent="-457200">
              <a:lnSpc>
                <a:spcPct val="130000"/>
              </a:lnSpc>
              <a:spcBef>
                <a:spcPct val="0"/>
              </a:spcBef>
              <a:buClr>
                <a:srgbClr val="002060"/>
              </a:buClr>
              <a:buFont typeface="Wingdings" panose="05000000000000000000" pitchFamily="2" charset="2"/>
              <a:buChar char="ü"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Preview the article </a:t>
            </a:r>
            <a:r>
              <a:rPr lang="en-US" altLang="zh-CN" sz="2800" b="1" i="1" dirty="0">
                <a:solidFill>
                  <a:srgbClr val="002060"/>
                </a:solidFill>
                <a:latin typeface="Comic Sans MS" panose="030F0702030302020204" pitchFamily="66" charset="0"/>
              </a:rPr>
              <a:t>The Winning Team </a:t>
            </a:r>
          </a:p>
          <a:p>
            <a:pPr marL="0" indent="0">
              <a:lnSpc>
                <a:spcPct val="130000"/>
              </a:lnSpc>
              <a:spcBef>
                <a:spcPct val="0"/>
              </a:spcBef>
              <a:buClr>
                <a:srgbClr val="002060"/>
              </a:buClr>
              <a:buNone/>
            </a:pPr>
            <a:r>
              <a:rPr lang="en-US" altLang="zh-CN" sz="2800" b="1" i="1" dirty="0">
                <a:solidFill>
                  <a:srgbClr val="002060"/>
                </a:solidFill>
                <a:latin typeface="Comic Sans MS" panose="030F0702030302020204" pitchFamily="66" charset="0"/>
              </a:rPr>
              <a:t>   </a:t>
            </a: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on page 86.</a:t>
            </a:r>
          </a:p>
        </p:txBody>
      </p:sp>
      <p:sp>
        <p:nvSpPr>
          <p:cNvPr id="99330" name="文本框 3"/>
          <p:cNvSpPr txBox="1"/>
          <p:nvPr/>
        </p:nvSpPr>
        <p:spPr>
          <a:xfrm>
            <a:off x="3095625" y="700088"/>
            <a:ext cx="2989263" cy="814387"/>
          </a:xfrm>
          <a:prstGeom prst="rect">
            <a:avLst/>
          </a:prstGeom>
          <a:noFill/>
          <a:ln w="9525">
            <a:noFill/>
          </a:ln>
        </p:spPr>
        <p:txBody>
          <a:bodyPr wrap="none" lIns="51435" tIns="25717" rIns="51435" bIns="25717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en-US" altLang="zh-CN" sz="4400" b="1" noProof="1">
                <a:solidFill>
                  <a:srgbClr val="0000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Arial Unicode MS" charset="-122"/>
                <a:cs typeface="Arial" panose="020B0604020202020204" pitchFamily="34" charset="0"/>
              </a:rPr>
              <a:t>Homework</a:t>
            </a:r>
          </a:p>
        </p:txBody>
      </p:sp>
    </p:spTree>
  </p:cSld>
  <p:clrMapOvr>
    <a:masterClrMapping/>
  </p:clrMapOvr>
  <p:transition spd="med">
    <p:zoom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3"/>
          <p:cNvSpPr txBox="1">
            <a:spLocks noChangeArrowheads="1"/>
          </p:cNvSpPr>
          <p:nvPr/>
        </p:nvSpPr>
        <p:spPr bwMode="auto">
          <a:xfrm>
            <a:off x="652463" y="1708150"/>
            <a:ext cx="7834312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 eaLnBrk="0" hangingPunct="0">
              <a:defRPr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defRPr>
            </a:lvl1pPr>
            <a:lvl2pPr defTabSz="685800" eaLnBrk="0" hangingPunct="0">
              <a:defRPr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defRPr>
            </a:lvl2pPr>
            <a:lvl3pPr defTabSz="685800" eaLnBrk="0" hangingPunct="0">
              <a:defRPr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defRPr>
            </a:lvl3pPr>
            <a:lvl4pPr defTabSz="685800" eaLnBrk="0" hangingPunct="0">
              <a:defRPr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defRPr>
            </a:lvl4pPr>
            <a:lvl5pPr defTabSz="685800" eaLnBrk="0" hangingPunct="0">
              <a:defRPr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defRPr>
            </a:lvl5pPr>
            <a:lvl6pPr marL="2284413" indent="1588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defRPr>
            </a:lvl6pPr>
            <a:lvl7pPr marL="2741613" indent="1588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defRPr>
            </a:lvl7pPr>
            <a:lvl8pPr marL="3198813" indent="1588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defRPr>
            </a:lvl8pPr>
            <a:lvl9pPr marL="3656013" indent="1588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6600" noProof="1">
                <a:solidFill>
                  <a:srgbClr val="FF6600"/>
                </a:solidFill>
                <a:latin typeface="宋体" pitchFamily="2" charset="-122"/>
              </a:rPr>
              <a:t>七彩课堂  伴你成长</a:t>
            </a:r>
          </a:p>
        </p:txBody>
      </p:sp>
    </p:spTree>
    <p:extLst>
      <p:ext uri="{BB962C8B-B14F-4D97-AF65-F5344CB8AC3E}">
        <p14:creationId xmlns:p14="http://schemas.microsoft.com/office/powerpoint/2010/main" val="1550836759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75656" y="3579862"/>
            <a:ext cx="5904656" cy="792088"/>
          </a:xfrm>
          <a:prstGeom prst="rect">
            <a:avLst/>
          </a:prstGeom>
          <a:solidFill>
            <a:schemeClr val="accent5">
              <a:lumMod val="75000"/>
              <a:alpha val="78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Can money make you happy?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554990"/>
            <a:ext cx="3810000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图片 101"/>
          <p:cNvPicPr/>
          <p:nvPr/>
        </p:nvPicPr>
        <p:blipFill>
          <a:blip r:embed="rId3"/>
          <a:srcRect l="5734" t="11924" b="4109"/>
          <a:stretch>
            <a:fillRect/>
          </a:stretch>
        </p:blipFill>
        <p:spPr>
          <a:xfrm>
            <a:off x="1392992" y="667162"/>
            <a:ext cx="6003290" cy="3035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1619672" y="3702462"/>
            <a:ext cx="6048349" cy="863828"/>
          </a:xfrm>
          <a:prstGeom prst="rect">
            <a:avLst/>
          </a:prstGeom>
          <a:solidFill>
            <a:schemeClr val="accent5">
              <a:lumMod val="75000"/>
              <a:alpha val="78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Can power make you happy?</a:t>
            </a:r>
          </a:p>
        </p:txBody>
      </p:sp>
    </p:spTree>
  </p:cSld>
  <p:clrMapOvr>
    <a:masterClrMapping/>
  </p:clrMapOvr>
  <p:transition spd="slow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图片 102"/>
          <p:cNvPicPr/>
          <p:nvPr/>
        </p:nvPicPr>
        <p:blipFill>
          <a:blip r:embed="rId3"/>
          <a:stretch>
            <a:fillRect/>
          </a:stretch>
        </p:blipFill>
        <p:spPr>
          <a:xfrm>
            <a:off x="2915920" y="652780"/>
            <a:ext cx="2802890" cy="34556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1403648" y="3867893"/>
            <a:ext cx="5976341" cy="792073"/>
          </a:xfrm>
          <a:prstGeom prst="rect">
            <a:avLst/>
          </a:prstGeom>
          <a:solidFill>
            <a:schemeClr val="accent5">
              <a:lumMod val="75000"/>
              <a:alpha val="78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Can family make you happy?</a:t>
            </a:r>
          </a:p>
        </p:txBody>
      </p:sp>
    </p:spTree>
  </p:cSld>
  <p:clrMapOvr>
    <a:masterClrMapping/>
  </p:clrMapOvr>
  <p:transition spd="slow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图片 104"/>
          <p:cNvPicPr/>
          <p:nvPr/>
        </p:nvPicPr>
        <p:blipFill>
          <a:blip r:embed="rId2"/>
          <a:stretch>
            <a:fillRect/>
          </a:stretch>
        </p:blipFill>
        <p:spPr>
          <a:xfrm>
            <a:off x="3419870" y="987574"/>
            <a:ext cx="2051923" cy="29908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1475656" y="4034382"/>
            <a:ext cx="5976719" cy="719683"/>
          </a:xfrm>
          <a:prstGeom prst="rect">
            <a:avLst/>
          </a:prstGeom>
          <a:solidFill>
            <a:schemeClr val="accent5">
              <a:lumMod val="75000"/>
              <a:alpha val="78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Can fame make you happy?</a:t>
            </a:r>
          </a:p>
        </p:txBody>
      </p:sp>
    </p:spTree>
  </p:cSld>
  <p:clrMapOvr>
    <a:masterClrMapping/>
  </p:clrMapOvr>
  <p:transition spd="slow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F:\公司画图-课件用人物\公司画图-课件用人物\半身男孩9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324" y="2880330"/>
            <a:ext cx="1335087" cy="1960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F:\公司画图-课件用人物\公司画图-课件用人物\半身女孩1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4636" y="2894965"/>
            <a:ext cx="1554163" cy="1960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图片 11" hidden="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33" b="24201"/>
          <a:stretch>
            <a:fillRect/>
          </a:stretch>
        </p:blipFill>
        <p:spPr>
          <a:xfrm>
            <a:off x="1887113" y="-1232"/>
            <a:ext cx="4717073" cy="5145048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123190" y="1403985"/>
            <a:ext cx="2842678" cy="1490980"/>
            <a:chOff x="6149" y="1686"/>
            <a:chExt cx="6132" cy="1630"/>
          </a:xfrm>
        </p:grpSpPr>
        <p:sp>
          <p:nvSpPr>
            <p:cNvPr id="18" name="圆角矩形标注 17"/>
            <p:cNvSpPr/>
            <p:nvPr/>
          </p:nvSpPr>
          <p:spPr>
            <a:xfrm>
              <a:off x="6149" y="1686"/>
              <a:ext cx="5764" cy="1630"/>
            </a:xfrm>
            <a:prstGeom prst="wedgeRoundRectCallout">
              <a:avLst>
                <a:gd name="adj1" fmla="val 57010"/>
                <a:gd name="adj2" fmla="val 32240"/>
                <a:gd name="adj3" fmla="val 16667"/>
              </a:avLst>
            </a:prstGeom>
            <a:solidFill>
              <a:srgbClr val="F7F4F8"/>
            </a:solidFill>
            <a:ln w="19050" cmpd="sng">
              <a:solidFill>
                <a:srgbClr val="FF9CAF"/>
              </a:solidFill>
              <a:prstDash val="solid"/>
            </a:ln>
            <a:effectLst>
              <a:glow rad="50800">
                <a:srgbClr val="FFCBD5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vertOverflow="overflow" horzOverflow="overflow" vert="horz" wrap="square" lIns="68576" tIns="34288" rIns="68576" bIns="34288" numCol="1" spcCol="0" rtlCol="0" fromWordArt="0" anchor="ctr" anchorCtr="0" forceAA="0" compatLnSpc="1">
              <a:noAutofit/>
              <a:scene3d>
                <a:camera prst="orthographicFront"/>
                <a:lightRig rig="threePt" dir="t"/>
              </a:scene3d>
            </a:bodyPr>
            <a:lstStyle/>
            <a:p>
              <a:pPr algn="ctr" fontAlgn="auto">
                <a:lnSpc>
                  <a:spcPts val="3500"/>
                </a:lnSpc>
              </a:pP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  <a:ea typeface="方正艺黑简体" panose="03000509000000000000" pitchFamily="65" charset="-122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159" y="1686"/>
              <a:ext cx="6122" cy="1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SzPct val="100000"/>
              </a:pPr>
              <a:r>
                <a:rPr lang="en-US" altLang="zh-CN" sz="3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mic Sans MS" panose="030F0702030302020204" pitchFamily="66" charset="0"/>
                  <a:ea typeface="方正艺黑简体" panose="03000509000000000000" pitchFamily="65" charset="-122"/>
                  <a:sym typeface="+mn-ea"/>
                </a:rPr>
                <a:t>Jenny, what can make you feel happy?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931718" y="793432"/>
            <a:ext cx="3982412" cy="2465468"/>
            <a:chOff x="-167" y="1505"/>
            <a:chExt cx="5975" cy="2248"/>
          </a:xfrm>
        </p:grpSpPr>
        <p:sp>
          <p:nvSpPr>
            <p:cNvPr id="8" name="圆角矩形标注 7"/>
            <p:cNvSpPr/>
            <p:nvPr/>
          </p:nvSpPr>
          <p:spPr>
            <a:xfrm>
              <a:off x="-167" y="1505"/>
              <a:ext cx="5975" cy="2248"/>
            </a:xfrm>
            <a:prstGeom prst="wedgeRoundRectCallout">
              <a:avLst>
                <a:gd name="adj1" fmla="val -58291"/>
                <a:gd name="adj2" fmla="val 38750"/>
                <a:gd name="adj3" fmla="val 16667"/>
              </a:avLst>
            </a:prstGeom>
            <a:solidFill>
              <a:srgbClr val="F7F4F8"/>
            </a:solidFill>
            <a:ln w="19050" cmpd="sng">
              <a:solidFill>
                <a:srgbClr val="28CCF4"/>
              </a:solidFill>
              <a:prstDash val="solid"/>
            </a:ln>
            <a:effectLst>
              <a:glow rad="508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vertOverflow="overflow" horzOverflow="overflow" vert="horz" wrap="square" lIns="68576" tIns="34288" rIns="68576" bIns="34288" numCol="1" spcCol="0" rtlCol="0" fromWordArt="0" anchor="ctr" anchorCtr="0" forceAA="0" compatLnSpc="1">
              <a:noAutofit/>
              <a:scene3d>
                <a:camera prst="orthographicFront"/>
                <a:lightRig rig="threePt" dir="t"/>
              </a:scene3d>
            </a:bodyPr>
            <a:lstStyle/>
            <a:p>
              <a:pPr algn="ctr" fontAlgn="auto">
                <a:lnSpc>
                  <a:spcPts val="3500"/>
                </a:lnSpc>
              </a:pP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  <a:ea typeface="方正艺黑简体" panose="03000509000000000000" pitchFamily="65" charset="-122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0" y="1682"/>
              <a:ext cx="5523" cy="2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SzPct val="100000"/>
              </a:pPr>
              <a:r>
                <a:rPr lang="en-US" altLang="zh-CN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mic Sans MS" panose="030F0702030302020204" pitchFamily="66" charset="0"/>
                  <a:ea typeface="方正艺黑简体" panose="03000509000000000000" pitchFamily="65" charset="-122"/>
                  <a:sym typeface="+mn-ea"/>
                </a:rPr>
                <a:t>Well,  I think family is the most important thing for me. So family will make me happy!</a:t>
              </a: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2125980" y="555625"/>
            <a:ext cx="24161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anose="030F0702030302020204" pitchFamily="66" charset="0"/>
                <a:ea typeface="方正艺黑简体" panose="03000509000000000000" pitchFamily="65" charset="-122"/>
              </a:rPr>
              <a:t>Pair work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矩形 1"/>
          <p:cNvSpPr>
            <a:spLocks noChangeArrowheads="1"/>
          </p:cNvSpPr>
          <p:nvPr/>
        </p:nvSpPr>
        <p:spPr bwMode="auto">
          <a:xfrm>
            <a:off x="1187450" y="699453"/>
            <a:ext cx="7056438" cy="1655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100000"/>
              </a:lnSpc>
              <a:buSzPct val="100000"/>
            </a:pPr>
            <a:r>
              <a:rPr lang="en-US" altLang="zh-CN" sz="2700" b="1" noProof="1">
                <a:solidFill>
                  <a:srgbClr val="0000E1"/>
                </a:solidFill>
              </a:rPr>
              <a:t>Look at the possible endings to the story about the unhappy king. Do you think any of these is the right one? If so, which one?</a:t>
            </a:r>
          </a:p>
        </p:txBody>
      </p:sp>
      <p:pic>
        <p:nvPicPr>
          <p:cNvPr id="46082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87675" y="2393315"/>
            <a:ext cx="2564130" cy="2338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单圆角矩形 4"/>
          <p:cNvSpPr/>
          <p:nvPr/>
        </p:nvSpPr>
        <p:spPr bwMode="auto">
          <a:xfrm>
            <a:off x="468313" y="1046163"/>
            <a:ext cx="623887" cy="588962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5000"/>
              </a:lnSpc>
              <a:defRPr/>
            </a:pPr>
            <a:r>
              <a:rPr kumimoji="1" lang="en-US" altLang="zh-CN" sz="3200" b="1" dirty="0">
                <a:solidFill>
                  <a:schemeClr val="bg1"/>
                </a:solidFill>
              </a:rPr>
              <a:t>1a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circl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hjNGIwYjk0NmIyMWUwOTAwYjc1NGMyMDIzNTUxMzQ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0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8107.500787401575,&quot;width&quot;:14400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798,&quot;width&quot;:5222.499212598425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0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0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0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0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0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03"/>
</p:tagLst>
</file>

<file path=ppt/theme/theme1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1528</Words>
  <Application>Microsoft Office PowerPoint</Application>
  <PresentationFormat>全屏显示(16:9)</PresentationFormat>
  <Paragraphs>166</Paragraphs>
  <Slides>34</Slides>
  <Notes>8</Notes>
  <HiddenSlides>0</HiddenSlides>
  <MMClips>3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34</vt:i4>
      </vt:variant>
    </vt:vector>
  </HeadingPairs>
  <TitlesOfParts>
    <vt:vector size="50" baseType="lpstr">
      <vt:lpstr>Al Bayan</vt:lpstr>
      <vt:lpstr>方正粗圆简体</vt:lpstr>
      <vt:lpstr>黑体</vt:lpstr>
      <vt:lpstr>宋体</vt:lpstr>
      <vt:lpstr>微软雅黑</vt:lpstr>
      <vt:lpstr>Arial</vt:lpstr>
      <vt:lpstr>Calibri</vt:lpstr>
      <vt:lpstr>Calibri Light</vt:lpstr>
      <vt:lpstr>Comic Sans MS</vt:lpstr>
      <vt:lpstr>Impact</vt:lpstr>
      <vt:lpstr>Times New Roman</vt:lpstr>
      <vt:lpstr>Wingdings</vt:lpstr>
      <vt:lpstr>3_自定义设计方案</vt:lpstr>
      <vt:lpstr>Office 主题</vt:lpstr>
      <vt:lpstr>《七彩课堂》课件模板（新）</vt:lpstr>
      <vt:lpstr>1_《七彩课堂》课件模板（新）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 do</dc:creator>
  <cp:lastModifiedBy>ma xiaojie</cp:lastModifiedBy>
  <cp:revision>112</cp:revision>
  <dcterms:created xsi:type="dcterms:W3CDTF">2019-06-02T17:39:00Z</dcterms:created>
  <dcterms:modified xsi:type="dcterms:W3CDTF">2022-10-28T07:47:49Z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2052-11.1.0.11875</vt:lpwstr>
  </property>
  <property fmtid="{D5CDD505-2E9C-101B-9397-08002B2CF9AE}" pid="3" name="ICV">
    <vt:lpwstr>12FE0688A56049D5B81047B879F3DBBB</vt:lpwstr>
  </property>
</Properties>
</file>