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  <p:sldMasterId id="2147483705" r:id="rId2"/>
  </p:sldMasterIdLst>
  <p:notesMasterIdLst>
    <p:notesMasterId r:id="rId38"/>
  </p:notesMasterIdLst>
  <p:sldIdLst>
    <p:sldId id="308" r:id="rId3"/>
    <p:sldId id="259" r:id="rId4"/>
    <p:sldId id="267" r:id="rId5"/>
    <p:sldId id="268" r:id="rId6"/>
    <p:sldId id="260" r:id="rId7"/>
    <p:sldId id="261" r:id="rId8"/>
    <p:sldId id="271" r:id="rId9"/>
    <p:sldId id="272" r:id="rId10"/>
    <p:sldId id="273" r:id="rId11"/>
    <p:sldId id="274" r:id="rId12"/>
    <p:sldId id="275" r:id="rId13"/>
    <p:sldId id="276" r:id="rId14"/>
    <p:sldId id="282" r:id="rId15"/>
    <p:sldId id="279" r:id="rId16"/>
    <p:sldId id="304" r:id="rId17"/>
    <p:sldId id="280" r:id="rId18"/>
    <p:sldId id="281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306" r:id="rId35"/>
    <p:sldId id="262" r:id="rId36"/>
    <p:sldId id="307" r:id="rId3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1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" clrIdx="0"/>
  <p:cmAuthor id="1" name="xkb1.com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243" y="36"/>
      </p:cViewPr>
      <p:guideLst>
        <p:guide orient="horz" pos="1561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  <a:pPr/>
              <a:t>2022/10/28</a:t>
            </a:fld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DECFAFD-E59C-404C-92EF-860E7314D4A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29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34"/>
            <a:ext cx="8229600" cy="857894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053"/>
            <a:ext cx="8229600" cy="3397023"/>
          </a:xfrm>
          <a:prstGeom prst="rect">
            <a:avLst/>
          </a:prstGeom>
        </p:spPr>
        <p:txBody>
          <a:bodyPr lIns="91438" tIns="45719" rIns="91438" bIns="45719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3225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3225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91438" tIns="45719" rIns="91438" bIns="45719" numCol="1" anchor="t" anchorCtr="0" compatLnSpc="1"/>
          <a:lstStyle>
            <a:lvl1pPr>
              <a:lnSpc>
                <a:spcPct val="125000"/>
              </a:lnSpc>
              <a:defRPr sz="3200"/>
            </a:lvl1pPr>
          </a:lstStyle>
          <a:p>
            <a:fld id="{62527502-2A42-452C-82D0-4A997E1CCC1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4363109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247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79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768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34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572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0376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0181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890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457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29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十二单元02">
            <a:extLst>
              <a:ext uri="{FF2B5EF4-FFF2-40B4-BE49-F238E27FC236}">
                <a16:creationId xmlns:a16="http://schemas.microsoft.com/office/drawing/2014/main" id="{9098F2F5-1E28-4D4C-A27E-77B726300CD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-1" y="-9410"/>
            <a:ext cx="9158672" cy="5152910"/>
          </a:xfrm>
          <a:prstGeom prst="rect">
            <a:avLst/>
          </a:prstGeom>
        </p:spPr>
      </p:pic>
      <p:pic>
        <p:nvPicPr>
          <p:cNvPr id="3" name="图片 2" descr="初中七彩图标">
            <a:extLst>
              <a:ext uri="{FF2B5EF4-FFF2-40B4-BE49-F238E27FC236}">
                <a16:creationId xmlns:a16="http://schemas.microsoft.com/office/drawing/2014/main" id="{AC2682A3-D80F-4C0E-AD41-F068B02D6457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CA0AECA-E642-4525-8765-C17657810A67}"/>
              </a:ext>
            </a:extLst>
          </p:cNvPr>
          <p:cNvSpPr txBox="1"/>
          <p:nvPr userDrawn="1"/>
        </p:nvSpPr>
        <p:spPr>
          <a:xfrm>
            <a:off x="1" y="8255"/>
            <a:ext cx="2266950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12  SECTION 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92" r:id="rId16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2022/10/28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787"/>
            <a:ext cx="30861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1317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7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九年级第十二单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4655"/>
          </a:xfrm>
          <a:prstGeom prst="rect">
            <a:avLst/>
          </a:prstGeom>
        </p:spPr>
      </p:pic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7744" y="2223323"/>
            <a:ext cx="4798088" cy="492443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9B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</a:t>
            </a:r>
            <a:r>
              <a:rPr lang="en-US" altLang="zh-CN" sz="2400" b="1" dirty="0">
                <a:solidFill>
                  <a:srgbClr val="FF9B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Grammar Focus- 4c</a:t>
            </a:r>
          </a:p>
        </p:txBody>
      </p:sp>
    </p:spTree>
    <p:extLst>
      <p:ext uri="{BB962C8B-B14F-4D97-AF65-F5344CB8AC3E}">
        <p14:creationId xmlns:p14="http://schemas.microsoft.com/office/powerpoint/2010/main" val="1334061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80120" y="1385366"/>
            <a:ext cx="6932240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1.</a:t>
            </a:r>
            <a:r>
              <a:rPr lang="zh-CN" altLang="en-US" sz="2700" b="1" dirty="0">
                <a:solidFill>
                  <a:srgbClr val="0033CC"/>
                </a:solidFill>
                <a:latin typeface="Times New Roman" panose="02020603050405020304" charset="0"/>
              </a:rPr>
              <a:t>一般过去时</a:t>
            </a:r>
            <a:r>
              <a:rPr lang="zh-CN" altLang="en-US" sz="2700" b="1" dirty="0">
                <a:latin typeface="Times New Roman" panose="02020603050405020304" charset="0"/>
              </a:rPr>
              <a:t>表示在</a:t>
            </a:r>
            <a:r>
              <a:rPr lang="zh-CN" altLang="en-US" sz="2700" b="1" dirty="0">
                <a:solidFill>
                  <a:srgbClr val="0033CC"/>
                </a:solidFill>
                <a:latin typeface="Times New Roman" panose="02020603050405020304" charset="0"/>
              </a:rPr>
              <a:t>过去</a:t>
            </a:r>
            <a:r>
              <a:rPr lang="zh-CN" altLang="en-US" sz="2700" b="1" dirty="0">
                <a:latin typeface="Times New Roman" panose="02020603050405020304" charset="0"/>
              </a:rPr>
              <a:t>某时发生的动作或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    存在的状态。 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例：We </a:t>
            </a:r>
            <a:r>
              <a:rPr lang="zh-CN" altLang="en-US" sz="2700" b="1" i="1" dirty="0">
                <a:solidFill>
                  <a:srgbClr val="CC00FF"/>
                </a:solidFill>
                <a:latin typeface="Times New Roman" panose="02020603050405020304" charset="0"/>
              </a:rPr>
              <a:t>started</a:t>
            </a:r>
            <a:r>
              <a:rPr lang="zh-CN" altLang="en-US" sz="2700" b="1" dirty="0">
                <a:latin typeface="Times New Roman" panose="02020603050405020304" charset="0"/>
              </a:rPr>
              <a:t> to learn English </a:t>
            </a:r>
            <a:r>
              <a:rPr lang="zh-CN" altLang="en-US" sz="2700" b="1" u="sng" dirty="0">
                <a:latin typeface="Times New Roman" panose="02020603050405020304" charset="0"/>
              </a:rPr>
              <a:t>5 years ago</a:t>
            </a:r>
            <a:r>
              <a:rPr lang="zh-CN" altLang="en-US" sz="2700" b="1" dirty="0">
                <a:latin typeface="Times New Roman" panose="0202060305040502030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        我们五年前开始学英语。</a:t>
            </a:r>
          </a:p>
        </p:txBody>
      </p:sp>
      <p:sp>
        <p:nvSpPr>
          <p:cNvPr id="19458" name="AutoShape 14"/>
          <p:cNvSpPr/>
          <p:nvPr/>
        </p:nvSpPr>
        <p:spPr bwMode="auto">
          <a:xfrm>
            <a:off x="4032250" y="4651375"/>
            <a:ext cx="215900" cy="485775"/>
          </a:xfrm>
          <a:prstGeom prst="rightBrace">
            <a:avLst>
              <a:gd name="adj1" fmla="val 20833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59" name="AutoShape 15"/>
          <p:cNvSpPr/>
          <p:nvPr/>
        </p:nvSpPr>
        <p:spPr bwMode="auto">
          <a:xfrm>
            <a:off x="4192588" y="4611688"/>
            <a:ext cx="69850" cy="495300"/>
          </a:xfrm>
          <a:prstGeom prst="rightBrace">
            <a:avLst>
              <a:gd name="adj1" fmla="val 82005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0" name="AutoShape 17"/>
          <p:cNvSpPr/>
          <p:nvPr/>
        </p:nvSpPr>
        <p:spPr bwMode="auto">
          <a:xfrm flipV="1">
            <a:off x="4303713" y="4491038"/>
            <a:ext cx="538162" cy="482600"/>
          </a:xfrm>
          <a:prstGeom prst="rightBrace">
            <a:avLst>
              <a:gd name="adj1" fmla="val 832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1" name="AutoShape 18"/>
          <p:cNvSpPr/>
          <p:nvPr/>
        </p:nvSpPr>
        <p:spPr bwMode="auto">
          <a:xfrm>
            <a:off x="4627563" y="4503738"/>
            <a:ext cx="66675" cy="493712"/>
          </a:xfrm>
          <a:prstGeom prst="rightBrace">
            <a:avLst>
              <a:gd name="adj1" fmla="val 85635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2" name="AutoShape 19"/>
          <p:cNvSpPr/>
          <p:nvPr/>
        </p:nvSpPr>
        <p:spPr bwMode="auto">
          <a:xfrm>
            <a:off x="6354763" y="4611688"/>
            <a:ext cx="66675" cy="495300"/>
          </a:xfrm>
          <a:prstGeom prst="rightBrace">
            <a:avLst>
              <a:gd name="adj1" fmla="val 8591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3" name="AutoShape 21"/>
          <p:cNvSpPr/>
          <p:nvPr/>
        </p:nvSpPr>
        <p:spPr bwMode="auto">
          <a:xfrm>
            <a:off x="6516688" y="4900613"/>
            <a:ext cx="323850" cy="476250"/>
          </a:xfrm>
          <a:prstGeom prst="rightBrace">
            <a:avLst>
              <a:gd name="adj1" fmla="val 832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4" name="AutoShape 22"/>
          <p:cNvSpPr/>
          <p:nvPr/>
        </p:nvSpPr>
        <p:spPr bwMode="auto">
          <a:xfrm flipV="1">
            <a:off x="6678613" y="4738688"/>
            <a:ext cx="57150" cy="473075"/>
          </a:xfrm>
          <a:prstGeom prst="rightBrace">
            <a:avLst>
              <a:gd name="adj1" fmla="val 39319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5" name="AutoShape 23"/>
          <p:cNvSpPr/>
          <p:nvPr/>
        </p:nvSpPr>
        <p:spPr bwMode="auto">
          <a:xfrm>
            <a:off x="7002463" y="4883150"/>
            <a:ext cx="68262" cy="493713"/>
          </a:xfrm>
          <a:prstGeom prst="rightBrace">
            <a:avLst>
              <a:gd name="adj1" fmla="val 8364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6" name="AutoShape 24"/>
          <p:cNvSpPr/>
          <p:nvPr/>
        </p:nvSpPr>
        <p:spPr bwMode="auto">
          <a:xfrm>
            <a:off x="7002463" y="4935538"/>
            <a:ext cx="68262" cy="495300"/>
          </a:xfrm>
          <a:prstGeom prst="rightBrace">
            <a:avLst>
              <a:gd name="adj1" fmla="val 83913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19467" name="AutoShape 25"/>
          <p:cNvSpPr/>
          <p:nvPr/>
        </p:nvSpPr>
        <p:spPr bwMode="auto">
          <a:xfrm>
            <a:off x="6408738" y="4773613"/>
            <a:ext cx="68262" cy="495300"/>
          </a:xfrm>
          <a:prstGeom prst="rightBrace">
            <a:avLst>
              <a:gd name="adj1" fmla="val 83913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 sz="2400"/>
          </a:p>
        </p:txBody>
      </p:sp>
      <p:sp>
        <p:nvSpPr>
          <p:cNvPr id="7182" name="文本框 7181"/>
          <p:cNvSpPr txBox="1">
            <a:spLocks noChangeArrowheads="1"/>
          </p:cNvSpPr>
          <p:nvPr/>
        </p:nvSpPr>
        <p:spPr bwMode="auto">
          <a:xfrm>
            <a:off x="1043608" y="727075"/>
            <a:ext cx="643510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一般过去时、现在完成时与过去完成时</a:t>
            </a:r>
          </a:p>
        </p:txBody>
      </p:sp>
      <p:sp>
        <p:nvSpPr>
          <p:cNvPr id="7183" name="Line 6"/>
          <p:cNvSpPr>
            <a:spLocks noChangeShapeType="1"/>
          </p:cNvSpPr>
          <p:nvPr/>
        </p:nvSpPr>
        <p:spPr bwMode="auto">
          <a:xfrm>
            <a:off x="1771650" y="3943350"/>
            <a:ext cx="56578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Text Box 9"/>
          <p:cNvSpPr txBox="1">
            <a:spLocks noChangeArrowheads="1"/>
          </p:cNvSpPr>
          <p:nvPr/>
        </p:nvSpPr>
        <p:spPr bwMode="auto">
          <a:xfrm>
            <a:off x="2343150" y="4400550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</a:rPr>
              <a:t>5 years ago</a:t>
            </a:r>
          </a:p>
        </p:txBody>
      </p:sp>
      <p:sp>
        <p:nvSpPr>
          <p:cNvPr id="7185" name="流程图: 排序 7184"/>
          <p:cNvSpPr>
            <a:spLocks noChangeArrowheads="1"/>
          </p:cNvSpPr>
          <p:nvPr/>
        </p:nvSpPr>
        <p:spPr bwMode="auto">
          <a:xfrm>
            <a:off x="2914650" y="3657600"/>
            <a:ext cx="114300" cy="285750"/>
          </a:xfrm>
          <a:prstGeom prst="flowChartSort">
            <a:avLst/>
          </a:prstGeom>
          <a:solidFill>
            <a:srgbClr val="33CCCC">
              <a:alpha val="59998"/>
            </a:srgbClr>
          </a:solidFill>
          <a:ln w="9525">
            <a:solidFill>
              <a:srgbClr val="FF00FF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186" name="流程图: 排序 7185"/>
          <p:cNvSpPr>
            <a:spLocks noChangeArrowheads="1"/>
          </p:cNvSpPr>
          <p:nvPr/>
        </p:nvSpPr>
        <p:spPr bwMode="auto">
          <a:xfrm>
            <a:off x="5372100" y="3657600"/>
            <a:ext cx="114300" cy="285750"/>
          </a:xfrm>
          <a:prstGeom prst="flowChartSort">
            <a:avLst/>
          </a:prstGeom>
          <a:solidFill>
            <a:srgbClr val="33CCCC">
              <a:alpha val="59998"/>
            </a:srgbClr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/>
              <a:t> </a:t>
            </a:r>
          </a:p>
        </p:txBody>
      </p:sp>
      <p:sp>
        <p:nvSpPr>
          <p:cNvPr id="7187" name="下箭头 7186"/>
          <p:cNvSpPr>
            <a:spLocks noChangeArrowheads="1"/>
          </p:cNvSpPr>
          <p:nvPr/>
        </p:nvSpPr>
        <p:spPr bwMode="auto">
          <a:xfrm>
            <a:off x="2914650" y="4000500"/>
            <a:ext cx="171450" cy="457200"/>
          </a:xfrm>
          <a:prstGeom prst="downArrow">
            <a:avLst>
              <a:gd name="adj1" fmla="val 50000"/>
              <a:gd name="adj2" fmla="val 66642"/>
            </a:avLst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188" name="下箭头 7187"/>
          <p:cNvSpPr>
            <a:spLocks noChangeArrowheads="1"/>
          </p:cNvSpPr>
          <p:nvPr/>
        </p:nvSpPr>
        <p:spPr bwMode="auto">
          <a:xfrm>
            <a:off x="5372100" y="4000500"/>
            <a:ext cx="171450" cy="457200"/>
          </a:xfrm>
          <a:prstGeom prst="downArrow">
            <a:avLst>
              <a:gd name="adj1" fmla="val 50000"/>
              <a:gd name="adj2" fmla="val 66642"/>
            </a:avLst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 vert="eaVert" wrap="none" anchor="ctr"/>
          <a:lstStyle/>
          <a:p>
            <a:pPr algn="ctr"/>
            <a:r>
              <a:rPr lang="zh-CN" altLang="en-US" sz="2400" b="1"/>
              <a:t>       </a:t>
            </a:r>
          </a:p>
        </p:txBody>
      </p:sp>
      <p:sp>
        <p:nvSpPr>
          <p:cNvPr id="7189" name="矩形 7188"/>
          <p:cNvSpPr>
            <a:spLocks noChangeArrowheads="1"/>
          </p:cNvSpPr>
          <p:nvPr/>
        </p:nvSpPr>
        <p:spPr bwMode="auto">
          <a:xfrm>
            <a:off x="5143500" y="4514850"/>
            <a:ext cx="725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</a:rPr>
              <a:t>now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/>
      <p:bldP spid="7183" grpId="0" animBg="1"/>
      <p:bldP spid="7184" grpId="0"/>
      <p:bldP spid="7186" grpId="0" bldLvl="0" animBg="1"/>
      <p:bldP spid="7188" grpId="0" bldLvl="0" animBg="1"/>
      <p:bldP spid="71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95536" y="699542"/>
            <a:ext cx="799288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2. 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charset="0"/>
              </a:rPr>
              <a:t>现在完成时</a:t>
            </a:r>
            <a:r>
              <a:rPr lang="zh-CN" altLang="en-US" sz="2700" b="1" dirty="0">
                <a:latin typeface="Times New Roman" panose="02020603050405020304" charset="0"/>
              </a:rPr>
              <a:t>表示的动作发生在过去，但侧重对现</a:t>
            </a:r>
            <a:endParaRPr lang="en-US" altLang="zh-CN" sz="2700" b="1" dirty="0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    </a:t>
            </a:r>
            <a:r>
              <a:rPr lang="zh-CN" altLang="en-US" sz="2700" b="1" dirty="0">
                <a:latin typeface="Times New Roman" panose="02020603050405020304" charset="0"/>
              </a:rPr>
              <a:t>在产生的结果或造成的影响，与现在有关。其结</a:t>
            </a:r>
            <a:endParaRPr lang="en-US" altLang="zh-CN" sz="2700" b="1" dirty="0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    </a:t>
            </a:r>
            <a:r>
              <a:rPr lang="zh-CN" altLang="en-US" sz="2700" b="1" dirty="0">
                <a:latin typeface="Times New Roman" panose="02020603050405020304" charset="0"/>
              </a:rPr>
              <a:t>构为：“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charset="0"/>
              </a:rPr>
              <a:t>助动词 have（has）+过去分词</a:t>
            </a:r>
            <a:r>
              <a:rPr lang="zh-CN" altLang="en-US" sz="2700" b="1" dirty="0">
                <a:latin typeface="Times New Roman" panose="02020603050405020304" charset="0"/>
              </a:rPr>
              <a:t>” 。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例：We </a:t>
            </a:r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charset="0"/>
              </a:rPr>
              <a:t>have learned</a:t>
            </a:r>
            <a:r>
              <a:rPr lang="zh-CN" altLang="en-US" sz="2700" b="1" dirty="0">
                <a:latin typeface="Times New Roman" panose="02020603050405020304" charset="0"/>
              </a:rPr>
              <a:t> English </a:t>
            </a:r>
            <a:r>
              <a:rPr lang="zh-CN" altLang="en-US" sz="2700" b="1" u="sng" dirty="0">
                <a:latin typeface="Times New Roman" panose="02020603050405020304" charset="0"/>
              </a:rPr>
              <a:t>for 5 years</a:t>
            </a:r>
            <a:r>
              <a:rPr lang="zh-CN" altLang="en-US" sz="2700" b="1" dirty="0">
                <a:latin typeface="Times New Roman" panose="0202060305040502030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         我们已经学了五年的英语了。</a:t>
            </a:r>
          </a:p>
        </p:txBody>
      </p:sp>
      <p:sp>
        <p:nvSpPr>
          <p:cNvPr id="8195" name="Line 10"/>
          <p:cNvSpPr>
            <a:spLocks noChangeShapeType="1"/>
          </p:cNvSpPr>
          <p:nvPr/>
        </p:nvSpPr>
        <p:spPr bwMode="auto">
          <a:xfrm>
            <a:off x="1600200" y="3486150"/>
            <a:ext cx="5943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AutoShape 11"/>
          <p:cNvSpPr>
            <a:spLocks noChangeArrowheads="1"/>
          </p:cNvSpPr>
          <p:nvPr/>
        </p:nvSpPr>
        <p:spPr bwMode="auto">
          <a:xfrm>
            <a:off x="2286000" y="3600450"/>
            <a:ext cx="228600" cy="742950"/>
          </a:xfrm>
          <a:prstGeom prst="downArrow">
            <a:avLst>
              <a:gd name="adj1" fmla="val 50000"/>
              <a:gd name="adj2" fmla="val 8125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/>
            <a:endParaRPr lang="zh-CN" altLang="en-US" sz="2400">
              <a:solidFill>
                <a:srgbClr val="FFCC00"/>
              </a:solidFill>
            </a:endParaRPr>
          </a:p>
        </p:txBody>
      </p:sp>
      <p:sp>
        <p:nvSpPr>
          <p:cNvPr id="8197" name="Text Box 13"/>
          <p:cNvSpPr txBox="1">
            <a:spLocks noChangeArrowheads="1"/>
          </p:cNvSpPr>
          <p:nvPr/>
        </p:nvSpPr>
        <p:spPr bwMode="auto">
          <a:xfrm>
            <a:off x="1409700" y="4286250"/>
            <a:ext cx="1981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years ago</a:t>
            </a:r>
          </a:p>
        </p:txBody>
      </p:sp>
      <p:sp>
        <p:nvSpPr>
          <p:cNvPr id="8198" name="AutoShape 12"/>
          <p:cNvSpPr>
            <a:spLocks noChangeArrowheads="1"/>
          </p:cNvSpPr>
          <p:nvPr/>
        </p:nvSpPr>
        <p:spPr bwMode="auto">
          <a:xfrm>
            <a:off x="6115050" y="3543300"/>
            <a:ext cx="228600" cy="742950"/>
          </a:xfrm>
          <a:prstGeom prst="downArrow">
            <a:avLst>
              <a:gd name="adj1" fmla="val 50000"/>
              <a:gd name="adj2" fmla="val 8125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/>
            <a:r>
              <a:rPr lang="zh-CN" altLang="en-US" sz="2400">
                <a:solidFill>
                  <a:srgbClr val="FFCC00"/>
                </a:solidFill>
              </a:rPr>
              <a:t>   </a:t>
            </a:r>
          </a:p>
        </p:txBody>
      </p:sp>
      <p:sp>
        <p:nvSpPr>
          <p:cNvPr id="8199" name="流程图: 排序 8198"/>
          <p:cNvSpPr>
            <a:spLocks noChangeArrowheads="1"/>
          </p:cNvSpPr>
          <p:nvPr/>
        </p:nvSpPr>
        <p:spPr bwMode="auto">
          <a:xfrm>
            <a:off x="2343150" y="3143250"/>
            <a:ext cx="114300" cy="285750"/>
          </a:xfrm>
          <a:prstGeom prst="flowChartSort">
            <a:avLst/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200" name="流程图: 排序 8199"/>
          <p:cNvSpPr>
            <a:spLocks noChangeArrowheads="1"/>
          </p:cNvSpPr>
          <p:nvPr/>
        </p:nvSpPr>
        <p:spPr bwMode="auto">
          <a:xfrm>
            <a:off x="6172200" y="3143250"/>
            <a:ext cx="114300" cy="285750"/>
          </a:xfrm>
          <a:prstGeom prst="flowChartSort">
            <a:avLst/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201" name="矩形 8200"/>
          <p:cNvSpPr>
            <a:spLocks noChangeArrowheads="1"/>
          </p:cNvSpPr>
          <p:nvPr/>
        </p:nvSpPr>
        <p:spPr bwMode="auto">
          <a:xfrm>
            <a:off x="3600450" y="4343400"/>
            <a:ext cx="18678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learned</a:t>
            </a:r>
          </a:p>
        </p:txBody>
      </p:sp>
      <p:sp>
        <p:nvSpPr>
          <p:cNvPr id="8202" name="矩形 8201"/>
          <p:cNvSpPr>
            <a:spLocks noChangeArrowheads="1"/>
          </p:cNvSpPr>
          <p:nvPr/>
        </p:nvSpPr>
        <p:spPr bwMode="auto">
          <a:xfrm>
            <a:off x="6000750" y="4343400"/>
            <a:ext cx="7328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</a:p>
        </p:txBody>
      </p:sp>
      <p:sp>
        <p:nvSpPr>
          <p:cNvPr id="8203" name="左大括号 8202"/>
          <p:cNvSpPr/>
          <p:nvPr/>
        </p:nvSpPr>
        <p:spPr bwMode="auto">
          <a:xfrm rot="-5400000">
            <a:off x="4029075" y="2314575"/>
            <a:ext cx="685800" cy="3257550"/>
          </a:xfrm>
          <a:prstGeom prst="leftBrace">
            <a:avLst>
              <a:gd name="adj1" fmla="val 39539"/>
              <a:gd name="adj2" fmla="val 49995"/>
            </a:avLst>
          </a:prstGeom>
          <a:noFill/>
          <a:ln w="9525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bldLvl="0" animBg="1"/>
      <p:bldP spid="8197" grpId="0"/>
      <p:bldP spid="8198" grpId="0" bldLvl="0" animBg="1"/>
      <p:bldP spid="8201" grpId="0"/>
      <p:bldP spid="82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683568" y="627534"/>
            <a:ext cx="784887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619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charset="0"/>
              </a:rPr>
              <a:t>3.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charset="0"/>
              </a:rPr>
              <a:t>过去完成时</a:t>
            </a:r>
            <a:r>
              <a:rPr lang="zh-CN" altLang="en-US" sz="2700" b="1" dirty="0">
                <a:latin typeface="Times New Roman" panose="02020603050405020304" charset="0"/>
              </a:rPr>
              <a:t>表示在过去某个时间或动作之前 </a:t>
            </a:r>
          </a:p>
          <a:p>
            <a:pPr indent="0"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charset="0"/>
              </a:rPr>
              <a:t>   已经发生或完成了的动作或存在的状态，即  </a:t>
            </a:r>
          </a:p>
          <a:p>
            <a:pPr indent="0"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charset="0"/>
              </a:rPr>
              <a:t>   “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charset="0"/>
              </a:rPr>
              <a:t>过去的过去（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</a:rPr>
              <a:t>past-in-the-past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charset="0"/>
              </a:rPr>
              <a:t>）</a:t>
            </a:r>
            <a:r>
              <a:rPr lang="zh-CN" altLang="en-US" sz="2700" b="1" dirty="0">
                <a:latin typeface="Times New Roman" panose="02020603050405020304" charset="0"/>
              </a:rPr>
              <a:t>”。 </a:t>
            </a:r>
          </a:p>
          <a:p>
            <a:pPr indent="0"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charset="0"/>
              </a:rPr>
              <a:t>例：</a:t>
            </a:r>
            <a:r>
              <a:rPr lang="en-US" altLang="zh-CN" sz="2700" b="1" dirty="0">
                <a:latin typeface="Times New Roman" panose="02020603050405020304" charset="0"/>
              </a:rPr>
              <a:t>We 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charset="0"/>
              </a:rPr>
              <a:t>had learned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2700" b="1" dirty="0">
                <a:latin typeface="Times New Roman" panose="02020603050405020304" charset="0"/>
              </a:rPr>
              <a:t>English for 4 years by last year.  </a:t>
            </a:r>
          </a:p>
          <a:p>
            <a:pPr indent="0"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charset="0"/>
              </a:rPr>
              <a:t>        </a:t>
            </a:r>
            <a:r>
              <a:rPr lang="zh-CN" altLang="en-US" sz="2700" b="1" dirty="0">
                <a:latin typeface="Times New Roman" panose="02020603050405020304" charset="0"/>
              </a:rPr>
              <a:t>到去年为止，我们已经学英语四年了。　　　　　</a:t>
            </a:r>
            <a:r>
              <a:rPr lang="zh-CN" altLang="en-US" sz="2700" dirty="0">
                <a:latin typeface="Times New Roman" panose="02020603050405020304" charset="0"/>
              </a:rPr>
              <a:t> </a:t>
            </a:r>
          </a:p>
        </p:txBody>
      </p:sp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1828800" y="3000350"/>
            <a:ext cx="4000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/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1145704" y="4342333"/>
            <a:ext cx="2801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in the past</a:t>
            </a: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4173066" y="4342333"/>
            <a:ext cx="1033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zh-CN" altLang="en-US" sz="240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5716116" y="4343623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 flipV="1">
            <a:off x="1600200" y="3514700"/>
            <a:ext cx="61150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下箭头 9223"/>
          <p:cNvSpPr>
            <a:spLocks noChangeArrowheads="1"/>
          </p:cNvSpPr>
          <p:nvPr/>
        </p:nvSpPr>
        <p:spPr bwMode="auto">
          <a:xfrm>
            <a:off x="2457450" y="3571850"/>
            <a:ext cx="228600" cy="742950"/>
          </a:xfrm>
          <a:prstGeom prst="downArrow">
            <a:avLst>
              <a:gd name="adj1" fmla="val 50000"/>
              <a:gd name="adj2" fmla="val 81250"/>
            </a:avLst>
          </a:prstGeom>
          <a:solidFill>
            <a:srgbClr val="CC99FF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225" name="下箭头 9224"/>
          <p:cNvSpPr>
            <a:spLocks noChangeArrowheads="1"/>
          </p:cNvSpPr>
          <p:nvPr/>
        </p:nvSpPr>
        <p:spPr bwMode="auto">
          <a:xfrm>
            <a:off x="4343400" y="3629000"/>
            <a:ext cx="228600" cy="742950"/>
          </a:xfrm>
          <a:prstGeom prst="downArrow">
            <a:avLst>
              <a:gd name="adj1" fmla="val 50000"/>
              <a:gd name="adj2" fmla="val 81250"/>
            </a:avLst>
          </a:prstGeom>
          <a:solidFill>
            <a:srgbClr val="CC99FF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226" name="下箭头 9225"/>
          <p:cNvSpPr>
            <a:spLocks noChangeArrowheads="1"/>
          </p:cNvSpPr>
          <p:nvPr/>
        </p:nvSpPr>
        <p:spPr bwMode="auto">
          <a:xfrm>
            <a:off x="5886450" y="3629000"/>
            <a:ext cx="228600" cy="742950"/>
          </a:xfrm>
          <a:prstGeom prst="downArrow">
            <a:avLst>
              <a:gd name="adj1" fmla="val 50000"/>
              <a:gd name="adj2" fmla="val 81250"/>
            </a:avLst>
          </a:prstGeom>
          <a:solidFill>
            <a:srgbClr val="CC99FF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227" name="流程图: 排序 9226"/>
          <p:cNvSpPr>
            <a:spLocks noChangeArrowheads="1"/>
          </p:cNvSpPr>
          <p:nvPr/>
        </p:nvSpPr>
        <p:spPr bwMode="auto">
          <a:xfrm>
            <a:off x="2514600" y="3171800"/>
            <a:ext cx="114300" cy="285750"/>
          </a:xfrm>
          <a:prstGeom prst="flowChartSort">
            <a:avLst/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228" name="流程图: 排序 9227"/>
          <p:cNvSpPr>
            <a:spLocks noChangeArrowheads="1"/>
          </p:cNvSpPr>
          <p:nvPr/>
        </p:nvSpPr>
        <p:spPr bwMode="auto">
          <a:xfrm>
            <a:off x="4400550" y="3228950"/>
            <a:ext cx="114300" cy="285750"/>
          </a:xfrm>
          <a:prstGeom prst="flowChartSort">
            <a:avLst/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9229" name="流程图: 排序 9228"/>
          <p:cNvSpPr>
            <a:spLocks noChangeArrowheads="1"/>
          </p:cNvSpPr>
          <p:nvPr/>
        </p:nvSpPr>
        <p:spPr bwMode="auto">
          <a:xfrm>
            <a:off x="5943600" y="3228950"/>
            <a:ext cx="114300" cy="285750"/>
          </a:xfrm>
          <a:prstGeom prst="flowChartSort">
            <a:avLst/>
          </a:prstGeom>
          <a:solidFill>
            <a:srgbClr val="008000">
              <a:alpha val="59998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34172" y="664270"/>
            <a:ext cx="1501924" cy="6113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 eaLnBrk="1" hangingPunct="1"/>
            <a:r>
              <a:rPr lang="zh-CN" altLang="en-US" sz="3200" b="1" dirty="0">
                <a:solidFill>
                  <a:srgbClr val="0000FF"/>
                </a:solidFill>
              </a:rPr>
              <a:t>总   结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99592" y="1257300"/>
            <a:ext cx="6912769" cy="3395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/>
              <a:t>1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过去完成时的构成</a:t>
            </a:r>
            <a:r>
              <a:rPr lang="zh-CN" altLang="en-US" sz="2400" b="1" dirty="0"/>
              <a:t>：</a:t>
            </a:r>
            <a:r>
              <a:rPr lang="zh-CN" altLang="zh-CN" sz="2400" b="1" dirty="0"/>
              <a:t>_____+___________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/>
              <a:t>2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过去完成时表示：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/>
              <a:t>   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 __________________________________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/>
              <a:t>    </a:t>
            </a:r>
            <a:r>
              <a:rPr lang="en-US" altLang="zh-CN" sz="2400" b="1" dirty="0"/>
              <a:t>  </a:t>
            </a:r>
            <a:r>
              <a:rPr lang="zh-CN" altLang="zh-CN" sz="2400" b="1" dirty="0"/>
              <a:t>__________________________________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/>
              <a:t>3.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过去完成时常于</a:t>
            </a:r>
            <a:r>
              <a:rPr lang="zh-CN" altLang="zh-CN" sz="2400" b="1" dirty="0"/>
              <a:t>___________________________</a:t>
            </a:r>
            <a:endParaRPr lang="en-US" altLang="zh-CN" sz="2400" b="1" dirty="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等引导的时间状语连用。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4211960" y="1257300"/>
            <a:ext cx="809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5220072" y="1257300"/>
            <a:ext cx="162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</a:rPr>
              <a:t>过去分词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491881" y="3488690"/>
            <a:ext cx="4320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when, before, by the time 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1403573" y="2343150"/>
            <a:ext cx="5400675" cy="107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过去某一时刻或动作之前已经发生或完成的动作。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uiExpand="1" build="p"/>
      <p:bldP spid="102404" grpId="0"/>
      <p:bldP spid="102405" grpId="0"/>
      <p:bldP spid="102406" grpId="0"/>
      <p:bldP spid="1024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内容占位符 118786"/>
          <p:cNvSpPr>
            <a:spLocks noGrp="1"/>
          </p:cNvSpPr>
          <p:nvPr>
            <p:ph idx="1"/>
          </p:nvPr>
        </p:nvSpPr>
        <p:spPr>
          <a:xfrm>
            <a:off x="683568" y="1059582"/>
            <a:ext cx="7718425" cy="2952328"/>
          </a:xfrm>
        </p:spPr>
        <p:txBody>
          <a:bodyPr vert="horz" wrap="square" lIns="68580" tIns="34290" rIns="68580" bIns="34290" numCol="1" anchor="t" anchorCtr="0" compatLnSpc="1"/>
          <a:lstStyle/>
          <a:p>
            <a:pPr marL="342900" indent="-342900" defTabSz="68580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用所给词的适当形式填空。 </a:t>
            </a:r>
          </a:p>
          <a:p>
            <a:pPr marL="342900" indent="-342900" defTabSz="68580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 When I got there, the bus _________ (go). </a:t>
            </a:r>
          </a:p>
          <a:p>
            <a:pPr marL="342900" indent="-342900" defTabSz="68580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 By the time I got to class,  the teacher</a:t>
            </a:r>
          </a:p>
          <a:p>
            <a:pPr marL="342900" indent="-342900" defTabSz="68580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___________ (start) the class.  </a:t>
            </a:r>
          </a:p>
          <a:p>
            <a:pPr marL="342900" indent="-342900" defTabSz="68580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8788" name="文本框 118787"/>
          <p:cNvSpPr txBox="1">
            <a:spLocks noChangeArrowheads="1"/>
          </p:cNvSpPr>
          <p:nvPr/>
        </p:nvSpPr>
        <p:spPr bwMode="auto">
          <a:xfrm>
            <a:off x="5004048" y="1782507"/>
            <a:ext cx="1704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gone</a:t>
            </a:r>
          </a:p>
        </p:txBody>
      </p:sp>
      <p:sp>
        <p:nvSpPr>
          <p:cNvPr id="118789" name="文本框 118788"/>
          <p:cNvSpPr txBox="1">
            <a:spLocks noChangeArrowheads="1"/>
          </p:cNvSpPr>
          <p:nvPr/>
        </p:nvSpPr>
        <p:spPr bwMode="auto">
          <a:xfrm>
            <a:off x="1187624" y="3049907"/>
            <a:ext cx="1943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started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7875" y="1190625"/>
            <a:ext cx="73945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3. We _____________ (learn) over 1,000 words by the end of last term.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4. I ___________ (clean) the room before he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     arrived here. </a:t>
            </a:r>
          </a:p>
        </p:txBody>
      </p:sp>
      <p:sp>
        <p:nvSpPr>
          <p:cNvPr id="118790" name="文本框 118789"/>
          <p:cNvSpPr txBox="1">
            <a:spLocks noChangeArrowheads="1"/>
          </p:cNvSpPr>
          <p:nvPr/>
        </p:nvSpPr>
        <p:spPr bwMode="auto">
          <a:xfrm>
            <a:off x="2019121" y="1328450"/>
            <a:ext cx="25528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 learnt</a:t>
            </a:r>
          </a:p>
        </p:txBody>
      </p:sp>
      <p:sp>
        <p:nvSpPr>
          <p:cNvPr id="118791" name="文本框 118790"/>
          <p:cNvSpPr txBox="1">
            <a:spLocks noChangeArrowheads="1"/>
          </p:cNvSpPr>
          <p:nvPr/>
        </p:nvSpPr>
        <p:spPr bwMode="auto">
          <a:xfrm>
            <a:off x="1403648" y="2624594"/>
            <a:ext cx="26302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 cleaned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0" grpId="0"/>
      <p:bldP spid="1187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内容占位符 191489"/>
          <p:cNvSpPr>
            <a:spLocks noGrp="1" noChangeArrowheads="1"/>
          </p:cNvSpPr>
          <p:nvPr>
            <p:ph idx="1"/>
          </p:nvPr>
        </p:nvSpPr>
        <p:spPr bwMode="auto">
          <a:xfrm>
            <a:off x="755576" y="1203598"/>
            <a:ext cx="7632848" cy="36724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8" tIns="34289" rIns="68578" bIns="34289" numCol="1" anchor="t" anchorCtr="0" compatLnSpc="1"/>
          <a:lstStyle/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当我到达学校的时候，我才意识到我把书包忘  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在家里了。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 I got to school, I realized that I 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______ ______ my backpack at home. 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到我返回学校的时候，铃声已经响过了。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 _____ _____ I got back to school, the bell ______ _______.</a:t>
            </a:r>
          </a:p>
        </p:txBody>
      </p:sp>
      <p:sp>
        <p:nvSpPr>
          <p:cNvPr id="191491" name="文本框 191490"/>
          <p:cNvSpPr txBox="1">
            <a:spLocks noChangeArrowheads="1"/>
          </p:cNvSpPr>
          <p:nvPr/>
        </p:nvSpPr>
        <p:spPr bwMode="auto">
          <a:xfrm>
            <a:off x="1208286" y="2139702"/>
            <a:ext cx="17075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When</a:t>
            </a:r>
          </a:p>
        </p:txBody>
      </p:sp>
      <p:sp>
        <p:nvSpPr>
          <p:cNvPr id="191492" name="文本框 191491"/>
          <p:cNvSpPr txBox="1">
            <a:spLocks noChangeArrowheads="1"/>
          </p:cNvSpPr>
          <p:nvPr/>
        </p:nvSpPr>
        <p:spPr bwMode="auto">
          <a:xfrm>
            <a:off x="1331640" y="2696602"/>
            <a:ext cx="1169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</a:p>
        </p:txBody>
      </p:sp>
      <p:sp>
        <p:nvSpPr>
          <p:cNvPr id="191493" name="文本框 191492"/>
          <p:cNvSpPr txBox="1">
            <a:spLocks noChangeArrowheads="1"/>
          </p:cNvSpPr>
          <p:nvPr/>
        </p:nvSpPr>
        <p:spPr bwMode="auto">
          <a:xfrm>
            <a:off x="2544040" y="2696602"/>
            <a:ext cx="1163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left</a:t>
            </a:r>
          </a:p>
        </p:txBody>
      </p:sp>
      <p:sp>
        <p:nvSpPr>
          <p:cNvPr id="191494" name="文本框 191493"/>
          <p:cNvSpPr txBox="1">
            <a:spLocks noChangeArrowheads="1"/>
          </p:cNvSpPr>
          <p:nvPr/>
        </p:nvSpPr>
        <p:spPr bwMode="auto">
          <a:xfrm>
            <a:off x="1376721" y="3605213"/>
            <a:ext cx="2691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By    the    time </a:t>
            </a:r>
          </a:p>
        </p:txBody>
      </p:sp>
      <p:sp>
        <p:nvSpPr>
          <p:cNvPr id="191495" name="文本框 191494"/>
          <p:cNvSpPr txBox="1">
            <a:spLocks noChangeArrowheads="1"/>
          </p:cNvSpPr>
          <p:nvPr/>
        </p:nvSpPr>
        <p:spPr bwMode="auto">
          <a:xfrm>
            <a:off x="1752253" y="4136762"/>
            <a:ext cx="2963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     rung</a:t>
            </a:r>
          </a:p>
        </p:txBody>
      </p:sp>
      <p:sp>
        <p:nvSpPr>
          <p:cNvPr id="25607" name="文本框 191495"/>
          <p:cNvSpPr txBox="1">
            <a:spLocks noChangeArrowheads="1"/>
          </p:cNvSpPr>
          <p:nvPr/>
        </p:nvSpPr>
        <p:spPr bwMode="auto">
          <a:xfrm>
            <a:off x="827584" y="680378"/>
            <a:ext cx="4321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charset="0"/>
              </a:rPr>
              <a:t>根据汉语提示完成句子。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1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1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1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1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1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1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0" grpId="0" build="p"/>
      <p:bldP spid="191491" grpId="0"/>
      <p:bldP spid="191492" grpId="0"/>
      <p:bldP spid="191493" grpId="0"/>
      <p:bldP spid="191494" grpId="0"/>
      <p:bldP spid="1914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内容占位符 192513"/>
          <p:cNvSpPr>
            <a:spLocks noGrp="1" noChangeArrowheads="1"/>
          </p:cNvSpPr>
          <p:nvPr>
            <p:ph idx="1"/>
          </p:nvPr>
        </p:nvSpPr>
        <p:spPr bwMode="auto">
          <a:xfrm>
            <a:off x="611560" y="915566"/>
            <a:ext cx="7560840" cy="35284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8" tIns="34289" rIns="68578" bIns="34289" numCol="1" anchor="t" anchorCtr="0" compatLnSpc="1"/>
          <a:lstStyle/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我到达公共汽车站之前， 汽车已经离开了。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I _____ _____ the bus stop, the bus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______ _______ _______.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我决定先买一杯咖啡，然后再去办公室。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______ ______ ______ go up to my office when I decided to get a coffee first.</a:t>
            </a:r>
          </a:p>
        </p:txBody>
      </p:sp>
      <p:sp>
        <p:nvSpPr>
          <p:cNvPr id="192515" name="文本框 192514"/>
          <p:cNvSpPr txBox="1">
            <a:spLocks noChangeArrowheads="1"/>
          </p:cNvSpPr>
          <p:nvPr/>
        </p:nvSpPr>
        <p:spPr bwMode="auto">
          <a:xfrm>
            <a:off x="2483768" y="1472466"/>
            <a:ext cx="15863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got    to </a:t>
            </a:r>
          </a:p>
        </p:txBody>
      </p:sp>
      <p:sp>
        <p:nvSpPr>
          <p:cNvPr id="192516" name="文本框 192515"/>
          <p:cNvSpPr txBox="1">
            <a:spLocks noChangeArrowheads="1"/>
          </p:cNvSpPr>
          <p:nvPr/>
        </p:nvSpPr>
        <p:spPr bwMode="auto">
          <a:xfrm>
            <a:off x="1243838" y="2048530"/>
            <a:ext cx="8798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</a:p>
        </p:txBody>
      </p:sp>
      <p:sp>
        <p:nvSpPr>
          <p:cNvPr id="192517" name="文本框 192516"/>
          <p:cNvSpPr txBox="1">
            <a:spLocks noChangeArrowheads="1"/>
          </p:cNvSpPr>
          <p:nvPr/>
        </p:nvSpPr>
        <p:spPr bwMode="auto">
          <a:xfrm>
            <a:off x="2123728" y="2048530"/>
            <a:ext cx="30893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already   left </a:t>
            </a:r>
          </a:p>
        </p:txBody>
      </p:sp>
      <p:sp>
        <p:nvSpPr>
          <p:cNvPr id="192518" name="文本框 192517"/>
          <p:cNvSpPr txBox="1">
            <a:spLocks noChangeArrowheads="1"/>
          </p:cNvSpPr>
          <p:nvPr/>
        </p:nvSpPr>
        <p:spPr bwMode="auto">
          <a:xfrm>
            <a:off x="1403649" y="3128650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was    about      to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2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2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2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2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build="p"/>
      <p:bldP spid="192515" grpId="0"/>
      <p:bldP spid="192516" grpId="0"/>
      <p:bldP spid="192517" grpId="0"/>
      <p:bldP spid="1925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59632" y="1635646"/>
            <a:ext cx="669674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14375" indent="-714375" defTabSz="0"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fontAlgn="base">
              <a:spcBef>
                <a:spcPct val="0"/>
              </a:spcBef>
              <a:spcAft>
                <a:spcPct val="0"/>
              </a:spcAft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fontAlgn="base">
              <a:spcBef>
                <a:spcPct val="0"/>
              </a:spcBef>
              <a:spcAft>
                <a:spcPct val="0"/>
              </a:spcAft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fontAlgn="base">
              <a:spcBef>
                <a:spcPct val="0"/>
              </a:spcBef>
              <a:spcAft>
                <a:spcPct val="0"/>
              </a:spcAft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fontAlgn="base">
              <a:spcBef>
                <a:spcPct val="0"/>
              </a:spcBef>
              <a:spcAft>
                <a:spcPct val="0"/>
              </a:spcAft>
              <a:tabLst>
                <a:tab pos="7143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1. Tim went into the bathroom. Mary got up.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9933FF"/>
                </a:solidFill>
                <a:latin typeface="Times New Roman" panose="02020603050405020304" charset="0"/>
              </a:rPr>
              <a:t>    </a:t>
            </a:r>
            <a:r>
              <a:rPr lang="en-US" altLang="zh-CN" sz="2400" b="1" dirty="0">
                <a:latin typeface="Times New Roman" panose="02020603050405020304" charset="0"/>
              </a:rPr>
              <a:t>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    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2. The coffee became cold. I put cream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charset="0"/>
              </a:rPr>
              <a:t>(</a:t>
            </a: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charset="0"/>
              </a:rPr>
              <a:t>n.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charset="0"/>
              </a:rPr>
              <a:t> 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charset="0"/>
              </a:rPr>
              <a:t>奶油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charset="0"/>
              </a:rPr>
              <a:t>) 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charset="0"/>
              </a:rPr>
              <a:t>    </a:t>
            </a:r>
            <a:r>
              <a:rPr lang="en-US" altLang="zh-CN" sz="2400" b="1" dirty="0">
                <a:latin typeface="Times New Roman" panose="02020603050405020304" charset="0"/>
              </a:rPr>
              <a:t>in the coffee.`																																												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    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    __________________________________</a:t>
            </a:r>
            <a:endParaRPr lang="en-US" altLang="zh-CN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38379" y="3867894"/>
            <a:ext cx="5454650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Before I put cream in the coffee, the coffee had become cold.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  <p:sp>
        <p:nvSpPr>
          <p:cNvPr id="7" name="单圆角矩形 6"/>
          <p:cNvSpPr/>
          <p:nvPr/>
        </p:nvSpPr>
        <p:spPr bwMode="auto">
          <a:xfrm>
            <a:off x="899592" y="834281"/>
            <a:ext cx="629717" cy="585341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4a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672" y="691611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Make sentences using </a:t>
            </a:r>
            <a:r>
              <a:rPr lang="en-US" altLang="zh-CN" sz="2700" b="1" i="1" dirty="0">
                <a:solidFill>
                  <a:srgbClr val="0000FF"/>
                </a:solidFill>
              </a:rPr>
              <a:t>by the time </a:t>
            </a:r>
            <a:r>
              <a:rPr lang="en-US" altLang="zh-CN" sz="2700" b="1" dirty="0">
                <a:solidFill>
                  <a:srgbClr val="0000FF"/>
                </a:solidFill>
              </a:rPr>
              <a:t>or </a:t>
            </a:r>
            <a:r>
              <a:rPr lang="en-US" altLang="zh-CN" sz="2700" b="1" i="1" dirty="0">
                <a:solidFill>
                  <a:srgbClr val="0000FF"/>
                </a:solidFill>
              </a:rPr>
              <a:t>before</a:t>
            </a:r>
            <a:r>
              <a:rPr lang="en-US" altLang="zh-CN" sz="2700" b="1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53053" y="2067694"/>
            <a:ext cx="63367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By the time Mary got up,Tim had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already gone into the bathroom.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827584" y="700186"/>
            <a:ext cx="7488832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6405" indent="-4464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3. The teacher collected the math homework. I got to school.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4. I completed the work for my boss. The workday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(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anose="02020603050405020304" charset="0"/>
              </a:rPr>
              <a:t>n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.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charset="0"/>
              </a:rPr>
              <a:t>工作日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)</a:t>
            </a:r>
            <a:r>
              <a:rPr lang="en-US" altLang="zh-CN" sz="2800" b="1" dirty="0">
                <a:latin typeface="Times New Roman" panose="02020603050405020304" charset="0"/>
              </a:rPr>
              <a:t> ended.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_______________________________________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30076" y="1798191"/>
            <a:ext cx="6410276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By the time I got to school, the teacher had collected the math homework.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49598" y="3867894"/>
            <a:ext cx="6102722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 had completed the work for my boss before the workday ended.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83568" y="555526"/>
            <a:ext cx="3208307" cy="746703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1510894"/>
            <a:ext cx="6696744" cy="2529923"/>
          </a:xfrm>
          <a:prstGeom prst="rect">
            <a:avLst/>
          </a:prstGeom>
          <a:ln w="28575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learn the words and phrases:</a:t>
            </a: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4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cream, workday, show up, bean, </a:t>
            </a: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   market, by the end of...</a:t>
            </a:r>
            <a:endParaRPr lang="en-US" altLang="zh-CN" sz="2400" b="1" i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457200" indent="-457200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learn the usage of the past perfect tense.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67544" y="699542"/>
            <a:ext cx="8352928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5. The movie started. I arrived at the cinema.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6. My mother finished making the apple pie. I got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home from my language course.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______________________________________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115616" y="1131590"/>
            <a:ext cx="545465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The movie had started before I arrived at the cinema.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33698" y="3146970"/>
            <a:ext cx="639063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By the time I got home from my language course, my mother had finished making the apple pie.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11560" y="2787774"/>
            <a:ext cx="8280920" cy="19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1. By the time I arrived at the party, everyone else  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 _____ already ____________.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2. When he put the noodles into a bowl, he realized he ______________ to add the green beans (</a:t>
            </a:r>
            <a:r>
              <a:rPr lang="en-US" altLang="zh-CN" sz="2800" b="1" i="1" dirty="0">
                <a:solidFill>
                  <a:srgbClr val="FF3300"/>
                </a:solidFill>
                <a:latin typeface="Times New Roman" panose="02020603050405020304" charset="0"/>
              </a:rPr>
              <a:t>n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.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charset="0"/>
              </a:rPr>
              <a:t>豆</a:t>
            </a:r>
            <a:r>
              <a:rPr lang="en-US" altLang="zh-CN" sz="2800" b="1" dirty="0">
                <a:latin typeface="Times New Roman" panose="02020603050405020304" charset="0"/>
              </a:rPr>
              <a:t>).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835696" y="1667445"/>
            <a:ext cx="5760640" cy="112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rush out, forget, arrive at, </a:t>
            </a: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go into, show up, find out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cs typeface="Times New Roman" panose="0202060305040502030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403602" y="3251989"/>
            <a:ext cx="16546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shown up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286767" y="3272666"/>
            <a:ext cx="764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1286767" y="4208770"/>
            <a:ext cx="2271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forgotten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单圆角矩形 8"/>
          <p:cNvSpPr/>
          <p:nvPr/>
        </p:nvSpPr>
        <p:spPr bwMode="auto">
          <a:xfrm>
            <a:off x="917947" y="771550"/>
            <a:ext cx="629717" cy="585341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4b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680" y="741054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Fill in the blanks with the correct forms of the words in the box.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 bldLvl="0" animBg="1"/>
      <p:bldP spid="15368" grpId="0"/>
      <p:bldP spid="15369" grpId="0"/>
      <p:bldP spid="153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67544" y="578679"/>
            <a:ext cx="8280920" cy="451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0"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3. By the time my mother came back from the 	market, I ____ already __________  of the door to 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go for my piano lesson.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4. Before she got to the airport, she ______________ 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about the earthquake. 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5. When she _____________ the movie theater, she     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remembered she had forgotten to feed her 	dog.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6. Before she got a chance to say goodbye, he     </a:t>
            </a: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    ________________ the building.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521609" y="1131590"/>
            <a:ext cx="764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608004" y="1131590"/>
            <a:ext cx="19223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rushed out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627784" y="3003798"/>
            <a:ext cx="17091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arrived at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024404" y="4515966"/>
            <a:ext cx="22621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gone into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6012160" y="2067694"/>
            <a:ext cx="2345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found out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/>
          <p:nvPr/>
        </p:nvSpPr>
        <p:spPr>
          <a:xfrm>
            <a:off x="827584" y="2571399"/>
            <a:ext cx="7677472" cy="21605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446405" algn="l"/>
              </a:tabLst>
            </a:pPr>
            <a:r>
              <a:rPr lang="zh-CN" altLang="zh-CN" sz="2800" b="1" noProof="1">
                <a:latin typeface="Times New Roman" panose="02020603050405020304" charset="0"/>
              </a:rPr>
              <a:t>1. By the time I left for school in the morning, 	__________________________________</a:t>
            </a:r>
          </a:p>
          <a:p>
            <a:pPr>
              <a:lnSpc>
                <a:spcPct val="120000"/>
              </a:lnSpc>
              <a:tabLst>
                <a:tab pos="446405" algn="l"/>
              </a:tabLst>
            </a:pPr>
            <a:r>
              <a:rPr lang="zh-CN" altLang="zh-CN" sz="2800" b="1" noProof="1">
                <a:latin typeface="Times New Roman" panose="02020603050405020304" charset="0"/>
              </a:rPr>
              <a:t>    __________________________________</a:t>
            </a:r>
          </a:p>
          <a:p>
            <a:pPr>
              <a:lnSpc>
                <a:spcPct val="120000"/>
              </a:lnSpc>
              <a:tabLst>
                <a:tab pos="446405" algn="l"/>
              </a:tabLst>
            </a:pPr>
            <a:r>
              <a:rPr lang="zh-CN" altLang="zh-CN" sz="2800" b="1" noProof="1">
                <a:latin typeface="Times New Roman" panose="02020603050405020304" charset="0"/>
              </a:rPr>
              <a:t>    __________________________________</a:t>
            </a:r>
          </a:p>
        </p:txBody>
      </p:sp>
      <p:sp>
        <p:nvSpPr>
          <p:cNvPr id="118789" name="Rectangle 5"/>
          <p:cNvSpPr/>
          <p:nvPr/>
        </p:nvSpPr>
        <p:spPr>
          <a:xfrm>
            <a:off x="1709738" y="3167063"/>
            <a:ext cx="453348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noProof="1">
                <a:solidFill>
                  <a:srgbClr val="FF0000"/>
                </a:solidFill>
                <a:latin typeface="Times New Roman" panose="02020603050405020304" charset="0"/>
              </a:rPr>
              <a:t>I had already had breakfast.</a:t>
            </a:r>
          </a:p>
        </p:txBody>
      </p:sp>
      <p:sp>
        <p:nvSpPr>
          <p:cNvPr id="118790" name="Rectangle 6"/>
          <p:cNvSpPr/>
          <p:nvPr/>
        </p:nvSpPr>
        <p:spPr>
          <a:xfrm>
            <a:off x="1709738" y="3627438"/>
            <a:ext cx="410785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noProof="1">
                <a:solidFill>
                  <a:srgbClr val="FF0000"/>
                </a:solidFill>
                <a:latin typeface="Times New Roman" panose="02020603050405020304" charset="0"/>
              </a:rPr>
              <a:t>I had already had supper.</a:t>
            </a:r>
          </a:p>
        </p:txBody>
      </p:sp>
      <p:sp>
        <p:nvSpPr>
          <p:cNvPr id="118791" name="Rectangle 7"/>
          <p:cNvSpPr/>
          <p:nvPr/>
        </p:nvSpPr>
        <p:spPr>
          <a:xfrm>
            <a:off x="1709738" y="4113213"/>
            <a:ext cx="485248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noProof="1">
                <a:solidFill>
                  <a:srgbClr val="FF0000"/>
                </a:solidFill>
                <a:latin typeface="Times New Roman" panose="02020603050405020304" charset="0"/>
              </a:rPr>
              <a:t>I had already had my hair cut.</a:t>
            </a:r>
          </a:p>
        </p:txBody>
      </p:sp>
      <p:sp>
        <p:nvSpPr>
          <p:cNvPr id="2" name="矩形 1"/>
          <p:cNvSpPr/>
          <p:nvPr/>
        </p:nvSpPr>
        <p:spPr>
          <a:xfrm>
            <a:off x="1475656" y="699542"/>
            <a:ext cx="6696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Write two true statements and one false statement about your day yesterday. Then ask your classmates to guess the false statement.</a:t>
            </a:r>
          </a:p>
        </p:txBody>
      </p:sp>
      <p:sp>
        <p:nvSpPr>
          <p:cNvPr id="9" name="单圆角矩形 8"/>
          <p:cNvSpPr/>
          <p:nvPr/>
        </p:nvSpPr>
        <p:spPr bwMode="auto">
          <a:xfrm>
            <a:off x="755576" y="834281"/>
            <a:ext cx="629717" cy="585341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4c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  <p:bldP spid="118789" grpId="0"/>
      <p:bldP spid="118790" grpId="0"/>
      <p:bldP spid="1187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1115616" y="699542"/>
            <a:ext cx="7200974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By the end of the school day, 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__________________________________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__________________________________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__________________________________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By dinner time,         	I_________________________________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I_________________________________</a:t>
            </a: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I_________________________________</a:t>
            </a:r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1925638" y="1689373"/>
            <a:ext cx="4889993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charset="0"/>
              </a:rPr>
              <a:t>I have got a present from Tom.</a:t>
            </a: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1925638" y="2134195"/>
            <a:ext cx="4605684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I had had these articles read.</a:t>
            </a: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1925638" y="1203598"/>
            <a:ext cx="4687502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charset="0"/>
              </a:rPr>
              <a:t>I had finished my homework.</a:t>
            </a: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1835696" y="3087613"/>
            <a:ext cx="4110421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had too many apples.</a:t>
            </a:r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1763688" y="3591669"/>
            <a:ext cx="4047903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eaten plenty of meat.</a:t>
            </a:r>
          </a:p>
        </p:txBody>
      </p:sp>
      <p:sp>
        <p:nvSpPr>
          <p:cNvPr id="119816" name="Rectangle 8"/>
          <p:cNvSpPr>
            <a:spLocks noChangeArrowheads="1"/>
          </p:cNvSpPr>
          <p:nvPr/>
        </p:nvSpPr>
        <p:spPr bwMode="auto">
          <a:xfrm>
            <a:off x="1763688" y="4095725"/>
            <a:ext cx="5774338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have had all the housework finished.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/>
      <p:bldP spid="119812" grpId="0"/>
      <p:bldP spid="119813" grpId="0"/>
      <p:bldP spid="119814" grpId="0"/>
      <p:bldP spid="119815" grpId="0"/>
      <p:bldP spid="1198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724192" y="1923066"/>
            <a:ext cx="7848872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3230" indent="-443230"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4577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charset="0"/>
              </a:rPr>
              <a:t>1. When Tim get back home, he started to realize that the thief ___________ (come) to his house.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charset="0"/>
              </a:rPr>
              <a:t>2. By the time I received the letter, I ________________ (tell) the content of it.</a:t>
            </a:r>
          </a:p>
        </p:txBody>
      </p:sp>
      <p:sp>
        <p:nvSpPr>
          <p:cNvPr id="120836" name="Rectangle 2"/>
          <p:cNvSpPr>
            <a:spLocks noChangeArrowheads="1"/>
          </p:cNvSpPr>
          <p:nvPr/>
        </p:nvSpPr>
        <p:spPr bwMode="auto">
          <a:xfrm>
            <a:off x="3404895" y="2643758"/>
            <a:ext cx="19002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come</a:t>
            </a:r>
          </a:p>
        </p:txBody>
      </p:sp>
      <p:sp>
        <p:nvSpPr>
          <p:cNvPr id="120837" name="Rectangle 2"/>
          <p:cNvSpPr>
            <a:spLocks noChangeArrowheads="1"/>
          </p:cNvSpPr>
          <p:nvPr/>
        </p:nvSpPr>
        <p:spPr bwMode="auto">
          <a:xfrm>
            <a:off x="1403648" y="3985046"/>
            <a:ext cx="267991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been told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3100" y="585788"/>
            <a:ext cx="3084513" cy="728662"/>
          </a:xfrm>
          <a:prstGeom prst="rect">
            <a:avLst/>
          </a:prstGeom>
          <a:noFill/>
        </p:spPr>
        <p:txBody>
          <a:bodyPr lIns="51435" tIns="25717" rIns="51435" bIns="25717">
            <a:spAutoFit/>
          </a:bodyPr>
          <a:lstStyle/>
          <a:p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1352036"/>
            <a:ext cx="61398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用括号里所给词的适当形式填空。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  <p:bldP spid="120836" grpId="0"/>
      <p:bldP spid="1208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699542"/>
            <a:ext cx="3617913" cy="530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 eaLnBrk="1" hangingPunct="1"/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  <a:cs typeface="+mn-cs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翻译下列句子。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99592" y="1419622"/>
            <a:ext cx="7758980" cy="21598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当他到达学校的时候，老师已经开始上课了。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当我出来的时候，我爸爸已经离开家了。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297398" y="2139702"/>
            <a:ext cx="66144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By the time he got to school, the teacher had already started teaching.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285374" y="3822888"/>
            <a:ext cx="5940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When I got outside, my father had left home.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uiExpand="1" build="p"/>
      <p:bldP spid="70660" grpId="0"/>
      <p:bldP spid="706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ChangeArrowheads="1"/>
          </p:cNvSpPr>
          <p:nvPr/>
        </p:nvSpPr>
        <p:spPr bwMode="auto">
          <a:xfrm>
            <a:off x="1115616" y="843558"/>
            <a:ext cx="6758508" cy="209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在我拿书包以前我把门锁上了。</a:t>
            </a: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在她做完作业之前我妈妈已经回来了。</a:t>
            </a: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393404" y="1563638"/>
            <a:ext cx="64807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Before I got my schoolbag, I had locked the door.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407999" y="3147814"/>
            <a:ext cx="5940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charset="0"/>
              </a:rPr>
              <a:t>Before she finished her homework, my mother had already been back.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35169"/>
          <p:cNvSpPr>
            <a:spLocks noChangeArrowheads="1"/>
          </p:cNvSpPr>
          <p:nvPr/>
        </p:nvSpPr>
        <p:spPr bwMode="auto">
          <a:xfrm>
            <a:off x="1452564" y="1628095"/>
            <a:ext cx="6143772" cy="1169551"/>
          </a:xfrm>
          <a:prstGeom prst="rect">
            <a:avLst/>
          </a:prstGeom>
          <a:solidFill>
            <a:schemeClr val="accent3">
              <a:lumMod val="20000"/>
              <a:lumOff val="80000"/>
              <a:alpha val="38039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</a:rPr>
              <a:t>market        burn       above 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</a:rPr>
              <a:t> miss     unexpected    pie 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37890" name="矩形 135170"/>
          <p:cNvSpPr>
            <a:spLocks noChangeArrowheads="1"/>
          </p:cNvSpPr>
          <p:nvPr/>
        </p:nvSpPr>
        <p:spPr bwMode="auto">
          <a:xfrm>
            <a:off x="827584" y="2773253"/>
            <a:ext cx="7920880" cy="224676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1. I got up late and _________ the early bus this 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morning.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2. The mountain is 1, 000 meters ______ the sea level.  </a:t>
            </a:r>
          </a:p>
        </p:txBody>
      </p:sp>
      <p:sp>
        <p:nvSpPr>
          <p:cNvPr id="37891" name="矩形 135171"/>
          <p:cNvSpPr>
            <a:spLocks noChangeArrowheads="1"/>
          </p:cNvSpPr>
          <p:nvPr/>
        </p:nvSpPr>
        <p:spPr bwMode="auto">
          <a:xfrm>
            <a:off x="899592" y="947650"/>
            <a:ext cx="7488832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</a:rPr>
              <a:t>Ⅲ. </a:t>
            </a:r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</a:rPr>
              <a:t>用方框中词的适当形式完成下面的句子。</a:t>
            </a:r>
          </a:p>
        </p:txBody>
      </p:sp>
      <p:sp>
        <p:nvSpPr>
          <p:cNvPr id="135173" name="文本框 135172"/>
          <p:cNvSpPr txBox="1">
            <a:spLocks noChangeArrowheads="1"/>
          </p:cNvSpPr>
          <p:nvPr/>
        </p:nvSpPr>
        <p:spPr bwMode="auto">
          <a:xfrm>
            <a:off x="4024486" y="2787774"/>
            <a:ext cx="1771650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missed</a:t>
            </a:r>
          </a:p>
        </p:txBody>
      </p:sp>
      <p:sp>
        <p:nvSpPr>
          <p:cNvPr id="135174" name="文本框 135173"/>
          <p:cNvSpPr txBox="1">
            <a:spLocks noChangeArrowheads="1"/>
          </p:cNvSpPr>
          <p:nvPr/>
        </p:nvSpPr>
        <p:spPr bwMode="auto">
          <a:xfrm>
            <a:off x="5940152" y="4031074"/>
            <a:ext cx="1584176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above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 bldLvl="0" animBg="1"/>
      <p:bldP spid="13517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36193"/>
          <p:cNvSpPr>
            <a:spLocks noChangeArrowheads="1"/>
          </p:cNvSpPr>
          <p:nvPr/>
        </p:nvSpPr>
        <p:spPr bwMode="auto">
          <a:xfrm>
            <a:off x="755576" y="1901762"/>
            <a:ext cx="7848872" cy="28371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3. My daughter went with me to the ________ and bought clothes.  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4. His wife made some apple _____ for dinner.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5. He became worried when he heard of the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 ______________ news. 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38914" name="矩形 136194"/>
          <p:cNvSpPr>
            <a:spLocks noChangeArrowheads="1"/>
          </p:cNvSpPr>
          <p:nvPr/>
        </p:nvSpPr>
        <p:spPr bwMode="auto">
          <a:xfrm>
            <a:off x="1331640" y="763999"/>
            <a:ext cx="5760640" cy="1169551"/>
          </a:xfrm>
          <a:prstGeom prst="rect">
            <a:avLst/>
          </a:prstGeom>
          <a:solidFill>
            <a:schemeClr val="accent3">
              <a:lumMod val="20000"/>
              <a:lumOff val="80000"/>
              <a:alpha val="38039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market    burn   above 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miss     unexpected    pie </a:t>
            </a:r>
            <a:endParaRPr lang="zh-CN" altLang="en-US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36196" name="文本框 136195"/>
          <p:cNvSpPr txBox="1">
            <a:spLocks noChangeArrowheads="1"/>
          </p:cNvSpPr>
          <p:nvPr/>
        </p:nvSpPr>
        <p:spPr bwMode="auto">
          <a:xfrm>
            <a:off x="6337424" y="1933550"/>
            <a:ext cx="1509712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market</a:t>
            </a:r>
          </a:p>
        </p:txBody>
      </p:sp>
      <p:sp>
        <p:nvSpPr>
          <p:cNvPr id="136197" name="文本框 136196"/>
          <p:cNvSpPr txBox="1">
            <a:spLocks noChangeArrowheads="1"/>
          </p:cNvSpPr>
          <p:nvPr/>
        </p:nvSpPr>
        <p:spPr bwMode="auto">
          <a:xfrm>
            <a:off x="5292080" y="3075806"/>
            <a:ext cx="885825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pies</a:t>
            </a:r>
          </a:p>
        </p:txBody>
      </p:sp>
      <p:sp>
        <p:nvSpPr>
          <p:cNvPr id="136198" name="文本框 136197"/>
          <p:cNvSpPr txBox="1">
            <a:spLocks noChangeArrowheads="1"/>
          </p:cNvSpPr>
          <p:nvPr/>
        </p:nvSpPr>
        <p:spPr bwMode="auto">
          <a:xfrm>
            <a:off x="1331640" y="4209120"/>
            <a:ext cx="2160240" cy="523220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unexpected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bldLvl="0" animBg="1"/>
      <p:bldP spid="136197" grpId="0" bldLvl="0" animBg="1"/>
      <p:bldP spid="13619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539552" y="793750"/>
            <a:ext cx="29241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5" tIns="25717" rIns="51435" bIns="25717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anose="030F0702030302020204" pitchFamily="66" charset="0"/>
              </a:rPr>
              <a:t>Warming up</a:t>
            </a: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943595" y="1452563"/>
            <a:ext cx="47085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latin typeface="Times New Roman" panose="02020603050405020304" charset="0"/>
                <a:sym typeface="微软雅黑" panose="020B0503020204020204" pitchFamily="34" charset="-122"/>
              </a:rPr>
              <a:t>Talk about </a:t>
            </a:r>
            <a:r>
              <a:rPr lang="en-US" altLang="zh-CN" sz="2800" b="1" dirty="0">
                <a:latin typeface="Times New Roman" panose="02020603050405020304" charset="0"/>
                <a:ea typeface="华文新魏" pitchFamily="2" charset="-122"/>
                <a:sym typeface="微软雅黑" panose="020B0503020204020204" pitchFamily="34" charset="-122"/>
              </a:rPr>
              <a:t>Mary’s  morning.</a:t>
            </a: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1937">
            <a:off x="6637338" y="1824038"/>
            <a:ext cx="1350962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67918">
            <a:off x="5078413" y="2062163"/>
            <a:ext cx="145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98576">
            <a:off x="7334250" y="3221038"/>
            <a:ext cx="1417638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3317">
            <a:off x="6300788" y="2765425"/>
            <a:ext cx="138112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7484">
            <a:off x="4918075" y="3205163"/>
            <a:ext cx="1646238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内容占位符 2"/>
          <p:cNvSpPr txBox="1">
            <a:spLocks noChangeArrowheads="1"/>
          </p:cNvSpPr>
          <p:nvPr/>
        </p:nvSpPr>
        <p:spPr bwMode="auto">
          <a:xfrm>
            <a:off x="943596" y="2283719"/>
            <a:ext cx="3732784" cy="21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By the time </a:t>
            </a: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she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got up</a:t>
            </a: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, her brother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had</a:t>
            </a: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 already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gotten</a:t>
            </a:r>
            <a:r>
              <a:rPr lang="en-US" altLang="zh-CN" sz="2800" b="1" dirty="0">
                <a:latin typeface="Times New Roman" panose="02020603050405020304" charset="0"/>
                <a:ea typeface="微软雅黑" panose="020B0503020204020204" pitchFamily="34" charset="-122"/>
              </a:rPr>
              <a:t> in the bathroom.</a:t>
            </a:r>
            <a:endParaRPr lang="zh-CN" altLang="en-US" sz="2800" b="1" dirty="0"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20481"/>
          <p:cNvSpPr>
            <a:spLocks noChangeArrowheads="1"/>
          </p:cNvSpPr>
          <p:nvPr/>
        </p:nvSpPr>
        <p:spPr bwMode="auto">
          <a:xfrm>
            <a:off x="755576" y="1443370"/>
            <a:ext cx="799288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1. —Did you see Lily in the meeting room?</a:t>
            </a:r>
          </a:p>
          <a:p>
            <a:pPr marL="0" indent="0" eaLnBrk="0" hangingPunct="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— No. When I got there, she ______ another meeting.</a:t>
            </a:r>
          </a:p>
          <a:p>
            <a:pPr marL="0" indent="0" eaLnBrk="0" hangingPunct="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A. had left for                           B. had left to</a:t>
            </a:r>
          </a:p>
          <a:p>
            <a:pPr marL="0" indent="0" eaLnBrk="0" hangingPunct="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C. was leaving for                     D. was leaving to</a:t>
            </a:r>
          </a:p>
        </p:txBody>
      </p:sp>
      <p:sp>
        <p:nvSpPr>
          <p:cNvPr id="39938" name="矩形 20482"/>
          <p:cNvSpPr>
            <a:spLocks noChangeArrowheads="1"/>
          </p:cNvSpPr>
          <p:nvPr/>
        </p:nvSpPr>
        <p:spPr bwMode="auto">
          <a:xfrm>
            <a:off x="655632" y="699542"/>
            <a:ext cx="24416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</a:rPr>
              <a:t>Ⅳ</a:t>
            </a: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微软雅黑"/>
                <a:ea typeface="微软雅黑"/>
              </a:rPr>
              <a:t>单项选择。</a:t>
            </a:r>
          </a:p>
        </p:txBody>
      </p:sp>
      <p:sp>
        <p:nvSpPr>
          <p:cNvPr id="20484" name="矩形 20483"/>
          <p:cNvSpPr>
            <a:spLocks noChangeArrowheads="1"/>
          </p:cNvSpPr>
          <p:nvPr/>
        </p:nvSpPr>
        <p:spPr bwMode="auto">
          <a:xfrm>
            <a:off x="5508104" y="2067694"/>
            <a:ext cx="40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1505"/>
          <p:cNvSpPr>
            <a:spLocks noChangeArrowheads="1"/>
          </p:cNvSpPr>
          <p:nvPr/>
        </p:nvSpPr>
        <p:spPr bwMode="auto">
          <a:xfrm>
            <a:off x="611560" y="767247"/>
            <a:ext cx="83167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2. What did you do ______ April Fool’s Day?   </a:t>
            </a:r>
          </a:p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  A. on                          B. at   </a:t>
            </a:r>
          </a:p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  C. in                           D. with  </a:t>
            </a:r>
          </a:p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3. ______ last month, I had learned twenty sentences.</a:t>
            </a:r>
          </a:p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A. To the end                       B. At the end of</a:t>
            </a:r>
          </a:p>
          <a:p>
            <a:pPr marL="0" indent="0" eaLnBrk="0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C. In the end                        D. By the end of</a:t>
            </a:r>
          </a:p>
        </p:txBody>
      </p:sp>
      <p:sp>
        <p:nvSpPr>
          <p:cNvPr id="21507" name="矩形 21506"/>
          <p:cNvSpPr>
            <a:spLocks noChangeArrowheads="1"/>
          </p:cNvSpPr>
          <p:nvPr/>
        </p:nvSpPr>
        <p:spPr bwMode="auto">
          <a:xfrm>
            <a:off x="3944767" y="915566"/>
            <a:ext cx="40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</a:p>
        </p:txBody>
      </p:sp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1419647" y="2859782"/>
            <a:ext cx="40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22529"/>
          <p:cNvSpPr>
            <a:spLocks noChangeArrowheads="1"/>
          </p:cNvSpPr>
          <p:nvPr/>
        </p:nvSpPr>
        <p:spPr bwMode="auto">
          <a:xfrm>
            <a:off x="755576" y="767247"/>
            <a:ext cx="7920880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4. Johnny announced that he would never _____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 before finding a satisfying job. 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 A. marry                      B. married 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  C. get married             D. get marry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5. — Why was Miss Lee angry this morning? 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    — Because Tom didn’t _____ his homework.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   A. hand out                  B. hand in </a:t>
            </a:r>
          </a:p>
          <a:p>
            <a:pPr marL="0" indent="0" eaLnBrk="0" hangingPunct="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   C. give away                D. give out </a:t>
            </a:r>
          </a:p>
        </p:txBody>
      </p:sp>
      <p:sp>
        <p:nvSpPr>
          <p:cNvPr id="22531" name="矩形 22530"/>
          <p:cNvSpPr>
            <a:spLocks noChangeArrowheads="1"/>
          </p:cNvSpPr>
          <p:nvPr/>
        </p:nvSpPr>
        <p:spPr bwMode="auto">
          <a:xfrm>
            <a:off x="7364313" y="768950"/>
            <a:ext cx="40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</a:p>
        </p:txBody>
      </p:sp>
      <p:sp>
        <p:nvSpPr>
          <p:cNvPr id="22532" name="矩形 22531"/>
          <p:cNvSpPr>
            <a:spLocks noChangeArrowheads="1"/>
          </p:cNvSpPr>
          <p:nvPr/>
        </p:nvSpPr>
        <p:spPr bwMode="auto">
          <a:xfrm>
            <a:off x="4943475" y="3312717"/>
            <a:ext cx="40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674638" y="627534"/>
            <a:ext cx="2889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1121" y="1396631"/>
            <a:ext cx="7507605" cy="339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While the lights_______to red, a car suddenly appeared round the corner.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A. change           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B. have changed  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C. were changing 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D. will change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3981321" y="2948170"/>
            <a:ext cx="4313254" cy="1207756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句意为“当交通灯正在变红的时候，一辆车突然在拐角出现。”</a:t>
            </a:r>
            <a:r>
              <a:rPr lang="en-US" altLang="zh-CN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while</a:t>
            </a: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当</a:t>
            </a:r>
            <a:r>
              <a:rPr lang="en-US" altLang="zh-CN" sz="1600" b="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itchFamily="18" charset="0"/>
              </a:rPr>
              <a:t>……</a:t>
            </a: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的时候，引导的从句要用过去进行时。</a:t>
            </a:r>
            <a:endParaRPr lang="en-US" altLang="zh-CN" sz="1600" b="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 2050"/>
          <p:cNvSpPr>
            <a:spLocks/>
          </p:cNvSpPr>
          <p:nvPr/>
        </p:nvSpPr>
        <p:spPr bwMode="auto">
          <a:xfrm>
            <a:off x="1018900" y="3651869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31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1"/>
          <p:cNvSpPr txBox="1">
            <a:spLocks noChangeArrowheads="1"/>
          </p:cNvSpPr>
          <p:nvPr/>
        </p:nvSpPr>
        <p:spPr bwMode="auto">
          <a:xfrm>
            <a:off x="971600" y="1635646"/>
            <a:ext cx="7488832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Review Grammar Focus. </a:t>
            </a:r>
          </a:p>
          <a:p>
            <a:pPr marL="457200" indent="-457200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Try to make sentences with “before”, </a:t>
            </a:r>
          </a:p>
          <a:p>
            <a:pPr>
              <a:lnSpc>
                <a:spcPct val="13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“by the time”and “when”, and </a:t>
            </a:r>
          </a:p>
          <a:p>
            <a:pPr>
              <a:lnSpc>
                <a:spcPct val="13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make use of the past perfect tense.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0" y="699542"/>
            <a:ext cx="35814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charset="-122"/>
                <a:cs typeface="Arial" panose="020B0604020202020204" pitchFamily="34" charset="0"/>
              </a:rPr>
              <a:t>Homework</a:t>
            </a:r>
            <a:endParaRPr lang="zh-CN" altLang="en-US" sz="4400" noProof="1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5425522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椭圆 114689"/>
          <p:cNvSpPr/>
          <p:nvPr/>
        </p:nvSpPr>
        <p:spPr>
          <a:xfrm>
            <a:off x="2963362" y="411510"/>
            <a:ext cx="3179762" cy="73977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89803" dir="2699999" algn="ctr" rotWithShape="0">
              <a:schemeClr val="accent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000" b="1" noProof="1"/>
              <a:t>Grammar Focus</a:t>
            </a:r>
          </a:p>
        </p:txBody>
      </p:sp>
      <p:graphicFrame>
        <p:nvGraphicFramePr>
          <p:cNvPr id="114691" name="表格 114690"/>
          <p:cNvGraphicFramePr/>
          <p:nvPr>
            <p:extLst>
              <p:ext uri="{D42A27DB-BD31-4B8C-83A1-F6EECF244321}">
                <p14:modId xmlns:p14="http://schemas.microsoft.com/office/powerpoint/2010/main" val="3336295036"/>
              </p:ext>
            </p:extLst>
          </p:nvPr>
        </p:nvGraphicFramePr>
        <p:xfrm>
          <a:off x="755577" y="1151285"/>
          <a:ext cx="7992888" cy="3659356"/>
        </p:xfrm>
        <a:graphic>
          <a:graphicData uri="http://schemas.openxmlformats.org/drawingml/2006/table">
            <a:tbl>
              <a:tblPr/>
              <a:tblGrid>
                <a:gridCol w="799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5459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When I got to school,</a:t>
                      </a:r>
                      <a:r>
                        <a:rPr lang="en-US" altLang="zh-CN" sz="2400" b="1" baseline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I realized that I had left my backpack at home.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9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By the time I got back to school,</a:t>
                      </a:r>
                      <a:r>
                        <a:rPr lang="en-US" altLang="zh-CN" sz="2400" b="1" baseline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the bell had rung.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0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Before I got to the bus stop,</a:t>
                      </a:r>
                      <a:r>
                        <a:rPr lang="en-US" altLang="zh-CN" sz="2400" b="1" baseline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the bus had already left.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33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I was about to go up to my office when I decided to get a coffee first.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334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As I was waiting in line with other office workers,</a:t>
                      </a:r>
                      <a:r>
                        <a:rPr lang="en-US" altLang="zh-CN" sz="2400" b="1" baseline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I heard a loud sound.  </a:t>
                      </a:r>
                    </a:p>
                  </a:txBody>
                  <a:tcPr marL="68580" marR="68580" marT="34286" marB="3428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/>
        </p:nvSpPr>
        <p:spPr bwMode="auto">
          <a:xfrm>
            <a:off x="971600" y="1203598"/>
            <a:ext cx="2708746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过去完成时</a:t>
            </a:r>
          </a:p>
        </p:txBody>
      </p:sp>
      <p:sp>
        <p:nvSpPr>
          <p:cNvPr id="6147" name="Rectangle 3"/>
          <p:cNvSpPr>
            <a:spLocks noGrp="1" noChangeArrowheads="1"/>
          </p:cNvSpPr>
          <p:nvPr/>
        </p:nvSpPr>
        <p:spPr>
          <a:xfrm>
            <a:off x="899592" y="1635646"/>
            <a:ext cx="7560840" cy="3168351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用法：</a:t>
            </a:r>
            <a:endParaRPr lang="en-US" altLang="zh-CN" sz="2400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用来描述在过去某一时间或动作之前已经发生或完成了的动作。（过去的过去）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 </a:t>
            </a: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构成：</a:t>
            </a:r>
            <a:endParaRPr lang="en-US" altLang="zh-CN" sz="2400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由“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助动词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had(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用于各种人称和数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+ </a:t>
            </a:r>
            <a:r>
              <a:rPr lang="zh-CN" altLang="en-US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过去分词</a:t>
            </a: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”构成</a:t>
            </a:r>
            <a:r>
              <a:rPr lang="en-US" altLang="zh-CN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否定式：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had not </a:t>
            </a:r>
            <a:r>
              <a:rPr lang="en-US" altLang="zh-CN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+ </a:t>
            </a: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过去分词   </a:t>
            </a:r>
            <a:endParaRPr lang="en-US" altLang="zh-CN" sz="2400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sz="2400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缩写形式：</a:t>
            </a:r>
            <a:r>
              <a:rPr lang="en-US" altLang="zh-CN" sz="240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hadn’t </a:t>
            </a:r>
            <a:endParaRPr lang="en-US" altLang="zh-CN" sz="2400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2239839" y="483518"/>
            <a:ext cx="5212481" cy="727075"/>
          </a:xfrm>
          <a:prstGeom prst="rect">
            <a:avLst/>
          </a:prstGeom>
          <a:noFill/>
          <a:ln w="9525">
            <a:noFill/>
          </a:ln>
        </p:spPr>
        <p:txBody>
          <a:bodyPr wrap="square" lIns="51432" tIns="25716" rIns="51432" bIns="25716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charset="0"/>
              </a:rPr>
              <a:t>Language points</a:t>
            </a:r>
            <a:endParaRPr lang="en-US" altLang="zh-CN" sz="4400" b="1">
              <a:solidFill>
                <a:srgbClr val="0000E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 noChangeArrowheads="1"/>
          </p:cNvSpPr>
          <p:nvPr/>
        </p:nvSpPr>
        <p:spPr bwMode="auto">
          <a:xfrm>
            <a:off x="755576" y="800025"/>
            <a:ext cx="7560840" cy="364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charset="0"/>
              </a:rPr>
              <a:t>(3) 标志词：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charset="0"/>
              </a:rPr>
              <a:t>表示过去某一时间发生的动作用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</a:rPr>
              <a:t>by the time, before, 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charset="0"/>
              </a:rPr>
              <a:t>when</a:t>
            </a:r>
            <a:r>
              <a:rPr lang="en-US" altLang="zh-CN" sz="2400" b="1" dirty="0" err="1">
                <a:latin typeface="Times New Roman" panose="02020603050405020304" charset="0"/>
              </a:rPr>
              <a:t>引导时间状语从句</a:t>
            </a:r>
            <a:r>
              <a:rPr lang="zh-CN" altLang="en-US" sz="2400" b="1" dirty="0">
                <a:latin typeface="Times New Roman" panose="02020603050405020304" charset="0"/>
              </a:rPr>
              <a:t>；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</a:rPr>
              <a:t>by the end of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</a:rPr>
              <a:t>接短语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表示过去的过去发生的动作常与already, since+点时间，for +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</a:rPr>
              <a:t>一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charset="0"/>
              </a:rPr>
              <a:t>段时间</a:t>
            </a:r>
            <a:r>
              <a:rPr lang="en-US" altLang="zh-CN" sz="2400" b="1" dirty="0" err="1">
                <a:latin typeface="Times New Roman" panose="02020603050405020304" charset="0"/>
              </a:rPr>
              <a:t>连用</a:t>
            </a:r>
            <a:r>
              <a:rPr lang="en-US" altLang="zh-CN" sz="2400" b="1" dirty="0">
                <a:latin typeface="Times New Roman" panose="02020603050405020304" charset="0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latin typeface="Times New Roman" panose="02020603050405020304" charset="0"/>
              </a:rPr>
              <a:t>(4) 口诀：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有两个动作发生在过去，一个先发生， 一个后发生，先发生的用过完，后发生的用过去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矩形 51203"/>
          <p:cNvSpPr>
            <a:spLocks noChangeArrowheads="1"/>
          </p:cNvSpPr>
          <p:nvPr/>
        </p:nvSpPr>
        <p:spPr bwMode="auto">
          <a:xfrm>
            <a:off x="899592" y="1319360"/>
            <a:ext cx="6972300" cy="152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zh-CN" altLang="en-US" sz="2700" b="1" dirty="0">
                <a:solidFill>
                  <a:srgbClr val="002060"/>
                </a:solidFill>
                <a:latin typeface="+mn-ea"/>
                <a:ea typeface="+mn-ea"/>
              </a:rPr>
              <a:t>过去完成时表示过去某一时间或某一动作之前完成的动作或状态。强调过去某一动作发生在另一动作之前。</a:t>
            </a:r>
          </a:p>
        </p:txBody>
      </p:sp>
      <p:sp>
        <p:nvSpPr>
          <p:cNvPr id="51205" name="文本框 51204"/>
          <p:cNvSpPr txBox="1">
            <a:spLocks noChangeArrowheads="1"/>
          </p:cNvSpPr>
          <p:nvPr/>
        </p:nvSpPr>
        <p:spPr bwMode="auto">
          <a:xfrm>
            <a:off x="899592" y="2984634"/>
            <a:ext cx="4481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charset="0"/>
              </a:rPr>
              <a:t>他说他以前见过你。</a:t>
            </a:r>
          </a:p>
        </p:txBody>
      </p:sp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971600" y="3651870"/>
            <a:ext cx="6765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</a:rPr>
              <a:t>He said that he _________ (see) you before.</a:t>
            </a:r>
          </a:p>
        </p:txBody>
      </p:sp>
      <p:sp>
        <p:nvSpPr>
          <p:cNvPr id="51207" name="文本框 51206"/>
          <p:cNvSpPr txBox="1">
            <a:spLocks noChangeArrowheads="1"/>
          </p:cNvSpPr>
          <p:nvPr/>
        </p:nvSpPr>
        <p:spPr bwMode="auto">
          <a:xfrm>
            <a:off x="3419872" y="3632706"/>
            <a:ext cx="1657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 seen</a:t>
            </a:r>
          </a:p>
        </p:txBody>
      </p:sp>
      <p:sp>
        <p:nvSpPr>
          <p:cNvPr id="51211" name="右箭头 51210"/>
          <p:cNvSpPr>
            <a:spLocks noChangeArrowheads="1"/>
          </p:cNvSpPr>
          <p:nvPr/>
        </p:nvSpPr>
        <p:spPr bwMode="auto">
          <a:xfrm>
            <a:off x="2195513" y="1492250"/>
            <a:ext cx="1135062" cy="161925"/>
          </a:xfrm>
          <a:prstGeom prst="rightArrow">
            <a:avLst>
              <a:gd name="adj1" fmla="val 50000"/>
              <a:gd name="adj2" fmla="val 1751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6393" name="文本框 1"/>
          <p:cNvSpPr txBox="1">
            <a:spLocks noChangeArrowheads="1"/>
          </p:cNvSpPr>
          <p:nvPr/>
        </p:nvSpPr>
        <p:spPr bwMode="auto">
          <a:xfrm>
            <a:off x="899592" y="699542"/>
            <a:ext cx="434181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过去完成时的具体用法</a:t>
            </a: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 bldLvl="0"/>
      <p:bldP spid="51206" grpId="0"/>
      <p:bldP spid="51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52225"/>
          <p:cNvSpPr txBox="1">
            <a:spLocks noChangeArrowheads="1"/>
          </p:cNvSpPr>
          <p:nvPr/>
        </p:nvSpPr>
        <p:spPr bwMode="auto">
          <a:xfrm>
            <a:off x="467544" y="627534"/>
            <a:ext cx="75815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过去完成时可以表示过去某一时刻之前发</a:t>
            </a:r>
            <a:endParaRPr lang="en-US" altLang="zh-CN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生的动作或呈现的状态，这一动作一直持续</a:t>
            </a:r>
            <a:endParaRPr lang="en-US" altLang="zh-CN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或将继续下去。</a:t>
            </a:r>
          </a:p>
        </p:txBody>
      </p:sp>
      <p:sp>
        <p:nvSpPr>
          <p:cNvPr id="52227" name="文本框 52226"/>
          <p:cNvSpPr txBox="1">
            <a:spLocks noChangeArrowheads="1"/>
          </p:cNvSpPr>
          <p:nvPr/>
        </p:nvSpPr>
        <p:spPr bwMode="auto">
          <a:xfrm>
            <a:off x="539552" y="1969376"/>
            <a:ext cx="7848872" cy="283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到六点钟为止，他们已经工作了八小时了。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By six o’clock they ____________ (work)for eight hours.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我到广州时，他在那里很长时间了。</a:t>
            </a:r>
            <a:endParaRPr lang="en-US" altLang="zh-CN" sz="2700" b="1" dirty="0">
              <a:latin typeface="Times New Roman" panose="0202060305040502030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When I came to GZ , he _____________(be) there for a long time.</a:t>
            </a:r>
            <a:endParaRPr lang="zh-CN" altLang="en-US" sz="2700" b="1" dirty="0">
              <a:latin typeface="Times New Roman" panose="02020603050405020304" charset="0"/>
            </a:endParaRPr>
          </a:p>
        </p:txBody>
      </p:sp>
      <p:sp>
        <p:nvSpPr>
          <p:cNvPr id="52232" name="文本框 52231"/>
          <p:cNvSpPr txBox="1">
            <a:spLocks noChangeArrowheads="1"/>
          </p:cNvSpPr>
          <p:nvPr/>
        </p:nvSpPr>
        <p:spPr bwMode="auto">
          <a:xfrm>
            <a:off x="3419078" y="2408570"/>
            <a:ext cx="2305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had worked</a:t>
            </a:r>
          </a:p>
        </p:txBody>
      </p:sp>
      <p:sp>
        <p:nvSpPr>
          <p:cNvPr id="52233" name="文本框 52232"/>
          <p:cNvSpPr txBox="1">
            <a:spLocks noChangeArrowheads="1"/>
          </p:cNvSpPr>
          <p:nvPr/>
        </p:nvSpPr>
        <p:spPr bwMode="auto">
          <a:xfrm>
            <a:off x="4429125" y="3776722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 been</a:t>
            </a:r>
          </a:p>
        </p:txBody>
      </p:sp>
      <p:sp>
        <p:nvSpPr>
          <p:cNvPr id="52237" name="右箭头 52236"/>
          <p:cNvSpPr>
            <a:spLocks noChangeArrowheads="1"/>
          </p:cNvSpPr>
          <p:nvPr/>
        </p:nvSpPr>
        <p:spPr bwMode="auto">
          <a:xfrm>
            <a:off x="2411413" y="736600"/>
            <a:ext cx="1025525" cy="161925"/>
          </a:xfrm>
          <a:prstGeom prst="rightArrow">
            <a:avLst>
              <a:gd name="adj1" fmla="val 50000"/>
              <a:gd name="adj2" fmla="val 15827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ldLvl="0"/>
      <p:bldP spid="52227" grpId="0"/>
      <p:bldP spid="52232" grpId="0"/>
      <p:bldP spid="522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54273"/>
          <p:cNvSpPr txBox="1">
            <a:spLocks noChangeArrowheads="1"/>
          </p:cNvSpPr>
          <p:nvPr/>
        </p:nvSpPr>
        <p:spPr bwMode="auto">
          <a:xfrm>
            <a:off x="683568" y="736600"/>
            <a:ext cx="72913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过去完成时和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already, just, ever, yet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endParaRPr lang="en-US" altLang="zh-CN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连用表示过去的过去。</a:t>
            </a:r>
          </a:p>
        </p:txBody>
      </p:sp>
      <p:sp>
        <p:nvSpPr>
          <p:cNvPr id="54277" name="文本框 54276"/>
          <p:cNvSpPr txBox="1">
            <a:spLocks noChangeArrowheads="1"/>
          </p:cNvSpPr>
          <p:nvPr/>
        </p:nvSpPr>
        <p:spPr bwMode="auto">
          <a:xfrm>
            <a:off x="755576" y="1769204"/>
            <a:ext cx="7488832" cy="283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他告诉我说他们队已经赢了。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He told me that his team _________ already ___________ (win).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700" b="1" dirty="0">
                <a:latin typeface="Times New Roman" panose="02020603050405020304" charset="0"/>
              </a:rPr>
              <a:t>她说她还没去过长城。</a:t>
            </a:r>
            <a:endParaRPr lang="en-US" altLang="zh-CN" sz="2700" b="1" dirty="0">
              <a:latin typeface="Times New Roman" panose="0202060305040502030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charset="0"/>
              </a:rPr>
              <a:t>She said that she _______________(not go to)  the Great Wall yet.</a:t>
            </a:r>
            <a:endParaRPr lang="zh-CN" altLang="en-US" sz="2700" b="1" dirty="0">
              <a:latin typeface="Times New Roman" panose="02020603050405020304" charset="0"/>
            </a:endParaRPr>
          </a:p>
        </p:txBody>
      </p:sp>
      <p:sp>
        <p:nvSpPr>
          <p:cNvPr id="54278" name="文本框 54277"/>
          <p:cNvSpPr txBox="1">
            <a:spLocks noChangeArrowheads="1"/>
          </p:cNvSpPr>
          <p:nvPr/>
        </p:nvSpPr>
        <p:spPr bwMode="auto">
          <a:xfrm>
            <a:off x="4926310" y="2192546"/>
            <a:ext cx="1085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</a:t>
            </a:r>
          </a:p>
        </p:txBody>
      </p:sp>
      <p:sp>
        <p:nvSpPr>
          <p:cNvPr id="54279" name="文本框 54278"/>
          <p:cNvSpPr txBox="1">
            <a:spLocks noChangeArrowheads="1"/>
          </p:cNvSpPr>
          <p:nvPr/>
        </p:nvSpPr>
        <p:spPr bwMode="auto">
          <a:xfrm>
            <a:off x="1331640" y="2643758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won</a:t>
            </a:r>
          </a:p>
        </p:txBody>
      </p:sp>
      <p:sp>
        <p:nvSpPr>
          <p:cNvPr id="54282" name="文本框 54281"/>
          <p:cNvSpPr txBox="1">
            <a:spLocks noChangeArrowheads="1"/>
          </p:cNvSpPr>
          <p:nvPr/>
        </p:nvSpPr>
        <p:spPr bwMode="auto">
          <a:xfrm>
            <a:off x="3419872" y="3579862"/>
            <a:ext cx="2514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</a:rPr>
              <a:t>hadn’t been to</a:t>
            </a:r>
          </a:p>
        </p:txBody>
      </p:sp>
      <p:sp>
        <p:nvSpPr>
          <p:cNvPr id="54283" name="右箭头 54282"/>
          <p:cNvSpPr>
            <a:spLocks noChangeArrowheads="1"/>
          </p:cNvSpPr>
          <p:nvPr/>
        </p:nvSpPr>
        <p:spPr bwMode="auto">
          <a:xfrm>
            <a:off x="2519363" y="574675"/>
            <a:ext cx="1135062" cy="161925"/>
          </a:xfrm>
          <a:prstGeom prst="rightArrow">
            <a:avLst>
              <a:gd name="adj1" fmla="val 50000"/>
              <a:gd name="adj2" fmla="val 1751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/>
      <p:bldP spid="54277" grpId="0"/>
      <p:bldP spid="54278" grpId="0"/>
      <p:bldP spid="54279" grpId="0"/>
      <p:bldP spid="54282" grpId="0"/>
    </p:bld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1860</TotalTime>
  <Words>2107</Words>
  <Application>Microsoft Office PowerPoint</Application>
  <PresentationFormat>全屏显示(16:9)</PresentationFormat>
  <Paragraphs>267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Al Bayan</vt:lpstr>
      <vt:lpstr>Arial Unicode MS</vt:lpstr>
      <vt:lpstr>方正粗圆简体</vt:lpstr>
      <vt:lpstr>黑体</vt:lpstr>
      <vt:lpstr>宋体</vt:lpstr>
      <vt:lpstr>微软雅黑</vt:lpstr>
      <vt:lpstr>新宋体</vt:lpstr>
      <vt:lpstr>Arial</vt:lpstr>
      <vt:lpstr>Calibri</vt:lpstr>
      <vt:lpstr>Calibri Light</vt:lpstr>
      <vt:lpstr>Comic Sans MS</vt:lpstr>
      <vt:lpstr>Times New Roman</vt:lpstr>
      <vt:lpstr>Wingdings</vt:lpstr>
      <vt:lpstr>3_自定义设计方案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   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Ⅱ. 翻译下列句子。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74</cp:revision>
  <dcterms:created xsi:type="dcterms:W3CDTF">2019-06-15T07:11:00Z</dcterms:created>
  <dcterms:modified xsi:type="dcterms:W3CDTF">2022-10-28T02:47:47Z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