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2"/>
  </p:sldMasterIdLst>
  <p:notesMasterIdLst>
    <p:notesMasterId r:id="rId36"/>
  </p:notesMasterIdLst>
  <p:sldIdLst>
    <p:sldId id="347" r:id="rId3"/>
    <p:sldId id="259" r:id="rId4"/>
    <p:sldId id="263" r:id="rId5"/>
    <p:sldId id="264" r:id="rId6"/>
    <p:sldId id="265" r:id="rId7"/>
    <p:sldId id="266" r:id="rId8"/>
    <p:sldId id="267" r:id="rId9"/>
    <p:sldId id="268" r:id="rId10"/>
    <p:sldId id="418" r:id="rId11"/>
    <p:sldId id="419" r:id="rId12"/>
    <p:sldId id="420" r:id="rId13"/>
    <p:sldId id="269" r:id="rId14"/>
    <p:sldId id="270" r:id="rId15"/>
    <p:sldId id="271" r:id="rId16"/>
    <p:sldId id="272" r:id="rId17"/>
    <p:sldId id="273" r:id="rId18"/>
    <p:sldId id="409" r:id="rId19"/>
    <p:sldId id="274" r:id="rId20"/>
    <p:sldId id="421" r:id="rId21"/>
    <p:sldId id="275" r:id="rId22"/>
    <p:sldId id="444" r:id="rId23"/>
    <p:sldId id="445" r:id="rId24"/>
    <p:sldId id="336" r:id="rId25"/>
    <p:sldId id="337" r:id="rId26"/>
    <p:sldId id="408" r:id="rId27"/>
    <p:sldId id="311" r:id="rId28"/>
    <p:sldId id="411" r:id="rId29"/>
    <p:sldId id="410" r:id="rId30"/>
    <p:sldId id="416" r:id="rId31"/>
    <p:sldId id="417" r:id="rId32"/>
    <p:sldId id="345" r:id="rId33"/>
    <p:sldId id="315" r:id="rId34"/>
    <p:sldId id="348" r:id="rId35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4">
          <p15:clr>
            <a:srgbClr val="A4A3A4"/>
          </p15:clr>
        </p15:guide>
        <p15:guide id="2" pos="28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0EF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1" autoAdjust="0"/>
    <p:restoredTop sz="94362" autoAdjust="0"/>
  </p:normalViewPr>
  <p:slideViewPr>
    <p:cSldViewPr>
      <p:cViewPr varScale="1">
        <p:scale>
          <a:sx n="93" d="100"/>
          <a:sy n="93" d="100"/>
        </p:scale>
        <p:origin x="552" y="60"/>
      </p:cViewPr>
      <p:guideLst>
        <p:guide orient="horz" pos="1584"/>
        <p:guide pos="28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E8E745F-85D9-449F-BCE5-C3EFE21EB075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3277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922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8ADDF7A-AB59-4E1E-8D54-DF17A82D6AD7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4883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A6770238-0F7B-4B1D-BB4F-C48E98E11D69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3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6" name="幻灯片图像占位符 19968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6867" name="文本占位符 19968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21838DB3-509B-46B4-B3E7-53F553C0CAA7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4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4" name="幻灯片图像占位符 20172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8915" name="文本占位符 201730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D24555BF-37DF-4AA6-9C7C-5A68384C6CAB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5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2" name="幻灯片图像占位符 20582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0963" name="文本占位符 205826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4BEAD370-6F2E-4B4F-9A94-A767BA7A5F1B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13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6" name="幻灯片图像占位符 25190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7107" name="文本占位符 251906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F9FE9A93-6731-450B-BF4E-B080DE83480C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14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4" name="幻灯片图像占位符 253953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9155" name="文本占位符 253954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C96FD4DF-4915-4A37-86C4-DF6F0773E8BF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15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2" name="幻灯片图像占位符 25600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1203" name="文本占位符 25600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7C365D5-2F99-4D70-B3F1-CEA5DC2C630F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16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0" name="幻灯片图像占位符 25804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3251" name="文本占位符 258050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838A88B-477B-4AFA-9FF0-FE036580D065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18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298" name="幻灯片图像占位符 26009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5299" name="文本占位符 260098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6CBF44F7-180D-4A51-84C4-8855A5CDCC87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32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882" name="幻灯片图像占位符 27852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22883" name="文本占位符 278530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159"/>
            <a:ext cx="8229600" cy="858000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1201"/>
            <a:ext cx="8229600" cy="3397442"/>
          </a:xfrm>
          <a:prstGeom prst="rect">
            <a:avLst/>
          </a:prstGeom>
        </p:spPr>
        <p:txBody>
          <a:bodyPr lIns="121917" tIns="60958" rIns="121917" bIns="60958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91063"/>
            <a:ext cx="2133600" cy="357187"/>
          </a:xfrm>
          <a:prstGeom prst="rect">
            <a:avLst/>
          </a:prstGeom>
        </p:spPr>
        <p:txBody>
          <a:bodyPr lIns="121917" tIns="60958" rIns="121917" bIns="60958"/>
          <a:lstStyle>
            <a:lvl1pPr eaLnBrk="1" hangingPunct="1">
              <a:lnSpc>
                <a:spcPct val="125000"/>
              </a:lnSpc>
              <a:buFont typeface="Arial" panose="020B0604020202020204" pitchFamily="34" charset="0"/>
              <a:buNone/>
              <a:defRPr sz="4300" b="1" noProof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91063"/>
            <a:ext cx="2895600" cy="357187"/>
          </a:xfrm>
          <a:prstGeom prst="rect">
            <a:avLst/>
          </a:prstGeom>
        </p:spPr>
        <p:txBody>
          <a:bodyPr lIns="121917" tIns="60958" rIns="121917" bIns="60958"/>
          <a:lstStyle>
            <a:lvl1pPr eaLnBrk="1" hangingPunct="1">
              <a:lnSpc>
                <a:spcPct val="125000"/>
              </a:lnSpc>
              <a:buFont typeface="Arial" panose="020B0604020202020204" pitchFamily="34" charset="0"/>
              <a:buNone/>
              <a:defRPr sz="4300" b="1" noProof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91063"/>
            <a:ext cx="2133600" cy="357187"/>
          </a:xfrm>
          <a:prstGeom prst="rect">
            <a:avLst/>
          </a:prstGeom>
        </p:spPr>
        <p:txBody>
          <a:bodyPr vert="horz" wrap="square" lIns="121917" tIns="60958" rIns="121917" bIns="60958" numCol="1" anchor="t" anchorCtr="0" compatLnSpc="1"/>
          <a:lstStyle>
            <a:lvl1pPr>
              <a:lnSpc>
                <a:spcPct val="125000"/>
              </a:lnSpc>
              <a:defRPr sz="43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D0774DF-F2AA-4D85-BB09-F743A5590695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  <a:prstGeom prst="rect">
            <a:avLst/>
          </a:prstGeo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5F5666A-CBA6-4248-9184-1C4B5F3C3505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09716AC-3C0B-48A4-A6BD-304CA9E6A6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</p:spPr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</p:spPr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baseline="0"/>
              <a:t>‹#›</a:t>
            </a:fld>
            <a:endParaRPr lang="zh-CN" altLang="en-US" sz="1000" u="none" baseline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九年级第十二单元02"/>
          <p:cNvPicPr>
            <a:picLocks noChangeAspect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0" y="-9525"/>
            <a:ext cx="9158288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2" descr="初中七彩图标"/>
          <p:cNvPicPr>
            <a:picLocks noChangeAspect="1"/>
          </p:cNvPicPr>
          <p:nvPr userDrawn="1"/>
        </p:nvPicPr>
        <p:blipFill>
          <a:blip r:embed="rId21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 userDrawn="1"/>
        </p:nvSpPr>
        <p:spPr>
          <a:xfrm>
            <a:off x="0" y="7938"/>
            <a:ext cx="2266950" cy="357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3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UNIT 12  SECTION B</a:t>
            </a:r>
            <a:r>
              <a:rPr lang="zh-CN" altLang="zh-CN" sz="172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 </a:t>
            </a:r>
            <a:endParaRPr kumimoji="1" lang="zh-CN" altLang="en-US" sz="1725" b="1" dirty="0">
              <a:solidFill>
                <a:srgbClr val="595758"/>
              </a:solidFill>
              <a:latin typeface="方正粗圆简体" panose="02010601030101010101" charset="-122"/>
              <a:ea typeface="方正粗圆简体" panose="02010601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68453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21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3" descr="九年级第十二单元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7625"/>
            <a:ext cx="9261475" cy="521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图片 6" descr="初中七彩图标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3425825" y="2259013"/>
            <a:ext cx="3314700" cy="491490"/>
          </a:xfrm>
          <a:prstGeom prst="rect">
            <a:avLst/>
          </a:prstGeom>
          <a:noFill/>
          <a:effectLst>
            <a:outerShdw dist="381000" dir="3600000" sx="105000" sy="105000" algn="t" rotWithShape="0">
              <a:srgbClr val="000000">
                <a:alpha val="22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FF9B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l Bayan" charset="0"/>
                <a:ea typeface="华康勘亭流W9(P)" panose="03000900000000000000" charset="-122"/>
                <a:cs typeface="Al Bayan" charset="0"/>
              </a:rPr>
              <a:t>Section B 1a-1e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9" name="矩形 2068"/>
          <p:cNvSpPr/>
          <p:nvPr/>
        </p:nvSpPr>
        <p:spPr>
          <a:xfrm>
            <a:off x="2411571" y="3507423"/>
            <a:ext cx="3621881" cy="98345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r>
              <a:rPr lang="en-US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embarrassed    </a:t>
            </a:r>
            <a:r>
              <a:rPr lang="en-US" altLang="en-US" sz="3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adj.</a:t>
            </a:r>
          </a:p>
          <a:p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窘迫的；害羞的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5" t="8796" r="12874" b="18062"/>
          <a:stretch/>
        </p:blipFill>
        <p:spPr bwMode="auto">
          <a:xfrm>
            <a:off x="2771800" y="794708"/>
            <a:ext cx="2543176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 fill="hold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9" grpId="0" animBg="1"/>
      <p:bldP spid="206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3" name="矩形 2072"/>
          <p:cNvSpPr/>
          <p:nvPr/>
        </p:nvSpPr>
        <p:spPr>
          <a:xfrm>
            <a:off x="3096816" y="3643313"/>
            <a:ext cx="3089672" cy="98345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r>
              <a:rPr lang="en-US" altLang="en-US" sz="3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costume party</a:t>
            </a:r>
          </a:p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化装舞会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895764"/>
            <a:ext cx="4425280" cy="2942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27" name="表格 94226"/>
          <p:cNvGraphicFramePr/>
          <p:nvPr/>
        </p:nvGraphicFramePr>
        <p:xfrm>
          <a:off x="611188" y="987425"/>
          <a:ext cx="7848872" cy="3528392"/>
        </p:xfrm>
        <a:graphic>
          <a:graphicData uri="http://schemas.openxmlformats.org/drawingml/2006/table">
            <a:tbl>
              <a:tblPr/>
              <a:tblGrid>
                <a:gridCol w="2591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8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88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30417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Nouns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(people, places, things</a:t>
                      </a:r>
                      <a:r>
                        <a:rPr lang="zh-CN" altLang="en-US" sz="2400" b="1" dirty="0">
                          <a:latin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Verbs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(action words)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Adjectives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(description words)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938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fool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fool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embarrassed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4228" name="文本框 94227"/>
          <p:cNvSpPr txBox="1">
            <a:spLocks noChangeArrowheads="1"/>
          </p:cNvSpPr>
          <p:nvPr/>
        </p:nvSpPr>
        <p:spPr bwMode="auto">
          <a:xfrm>
            <a:off x="3132138" y="2501900"/>
            <a:ext cx="2419350" cy="193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invite, go off</a:t>
            </a:r>
          </a:p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call, get dressed</a:t>
            </a:r>
          </a:p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show up</a:t>
            </a:r>
          </a:p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realize, change</a:t>
            </a:r>
          </a:p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stay up</a:t>
            </a:r>
          </a:p>
        </p:txBody>
      </p:sp>
      <p:sp>
        <p:nvSpPr>
          <p:cNvPr id="94229" name="文本框 94228"/>
          <p:cNvSpPr txBox="1">
            <a:spLocks noChangeArrowheads="1"/>
          </p:cNvSpPr>
          <p:nvPr/>
        </p:nvSpPr>
        <p:spPr bwMode="auto">
          <a:xfrm>
            <a:off x="900113" y="2767013"/>
            <a:ext cx="2016125" cy="1549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002060"/>
                </a:solidFill>
                <a:latin typeface="Times New Roman" panose="02020603050405020304" pitchFamily="18" charset="0"/>
              </a:rPr>
              <a:t>costume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002060"/>
                </a:solidFill>
                <a:latin typeface="Times New Roman" panose="02020603050405020304" pitchFamily="18" charset="0"/>
              </a:rPr>
              <a:t>call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002060"/>
                </a:solidFill>
                <a:latin typeface="Times New Roman" panose="02020603050405020304" pitchFamily="18" charset="0"/>
              </a:rPr>
              <a:t>change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002060"/>
                </a:solidFill>
                <a:latin typeface="Times New Roman" panose="02020603050405020304" pitchFamily="18" charset="0"/>
              </a:rPr>
              <a:t>clock</a:t>
            </a:r>
          </a:p>
        </p:txBody>
      </p:sp>
      <p:sp>
        <p:nvSpPr>
          <p:cNvPr id="94230" name="文本框 94229"/>
          <p:cNvSpPr txBox="1">
            <a:spLocks noChangeArrowheads="1"/>
          </p:cNvSpPr>
          <p:nvPr/>
        </p:nvSpPr>
        <p:spPr bwMode="auto">
          <a:xfrm>
            <a:off x="6229350" y="2987675"/>
            <a:ext cx="1366838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empty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tired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42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42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942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28" grpId="0"/>
      <p:bldP spid="94229" grpId="0"/>
      <p:bldP spid="942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文本框 250881"/>
          <p:cNvSpPr txBox="1">
            <a:spLocks noChangeArrowheads="1"/>
          </p:cNvSpPr>
          <p:nvPr/>
        </p:nvSpPr>
        <p:spPr bwMode="auto">
          <a:xfrm>
            <a:off x="1476375" y="771525"/>
            <a:ext cx="7007225" cy="1338263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700" b="1" noProof="1">
                <a:solidFill>
                  <a:srgbClr val="0000E1"/>
                </a:solidFill>
              </a:rPr>
              <a:t>Tell your partner about something that</a:t>
            </a:r>
          </a:p>
          <a:p>
            <a:r>
              <a:rPr lang="en-US" altLang="zh-CN" sz="2700" b="1" noProof="1">
                <a:solidFill>
                  <a:srgbClr val="0000E1"/>
                </a:solidFill>
              </a:rPr>
              <a:t>happened to you recently. Use two or more words in 1a. </a:t>
            </a:r>
          </a:p>
        </p:txBody>
      </p:sp>
      <p:sp>
        <p:nvSpPr>
          <p:cNvPr id="250883" name="文本框 250882"/>
          <p:cNvSpPr txBox="1">
            <a:spLocks noChangeArrowheads="1"/>
          </p:cNvSpPr>
          <p:nvPr/>
        </p:nvSpPr>
        <p:spPr bwMode="auto">
          <a:xfrm>
            <a:off x="1400175" y="2339975"/>
            <a:ext cx="6210300" cy="1641475"/>
          </a:xfrm>
          <a:prstGeom prst="rect">
            <a:avLst/>
          </a:prstGeom>
          <a:solidFill>
            <a:schemeClr val="bg1">
              <a:alpha val="5098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i="1" dirty="0">
                <a:latin typeface="Times New Roman" panose="02020603050405020304" pitchFamily="18" charset="0"/>
              </a:rPr>
              <a:t>Last Friday night, my friend invited me to watch some videos. We stayed up really late. On Saturday I was exhausted.</a:t>
            </a:r>
          </a:p>
        </p:txBody>
      </p:sp>
      <p:sp>
        <p:nvSpPr>
          <p:cNvPr id="5" name="单圆角矩形 4"/>
          <p:cNvSpPr/>
          <p:nvPr/>
        </p:nvSpPr>
        <p:spPr bwMode="auto">
          <a:xfrm>
            <a:off x="755650" y="906463"/>
            <a:ext cx="630238" cy="585787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noProof="1">
                <a:solidFill>
                  <a:schemeClr val="bg1"/>
                </a:solidFill>
              </a:rPr>
              <a:t>1b</a:t>
            </a:r>
            <a:endParaRPr kumimoji="1" lang="zh-CN" altLang="en-US" sz="30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0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331913" y="842963"/>
            <a:ext cx="7192962" cy="1425575"/>
          </a:xfrm>
          <a:prstGeom prst="rect">
            <a:avLst/>
          </a:prstGeom>
          <a:noFill/>
          <a:ln>
            <a:miter lim="800000"/>
          </a:ln>
        </p:spPr>
        <p:txBody>
          <a:bodyPr wrap="none"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cleaned our house last Sunday. Mother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emptied a room to put things away, but father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not show up until afternoon …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0" t="14206" r="6400"/>
          <a:stretch/>
        </p:blipFill>
        <p:spPr bwMode="auto">
          <a:xfrm>
            <a:off x="3275856" y="2449035"/>
            <a:ext cx="2592288" cy="2395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内容占位符 254977"/>
          <p:cNvSpPr>
            <a:spLocks noGrp="1" noChangeArrowheads="1"/>
          </p:cNvSpPr>
          <p:nvPr>
            <p:ph idx="1"/>
          </p:nvPr>
        </p:nvSpPr>
        <p:spPr bwMode="auto">
          <a:xfrm>
            <a:off x="395536" y="503783"/>
            <a:ext cx="8352927" cy="3940175"/>
          </a:xfrm>
          <a:noFill/>
          <a:ln>
            <a:miter lim="800000"/>
          </a:ln>
        </p:spPr>
        <p:txBody>
          <a:bodyPr vert="horz" wrap="square" lIns="68578" tIns="34289" rIns="68578" bIns="34289" numCol="1" anchor="t" anchorCtr="0" compatLnSpc="1"/>
          <a:lstStyle/>
          <a:p>
            <a:pPr marL="609600" indent="-60960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en-US" altLang="zh-CN" sz="2800" b="1" dirty="0"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A sample version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 weekend, my friend Tina invited me to her costume 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party. I got dressed and showed up on time. I met many 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 that I had not seen for a long time. They asked 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 to sing a song, but I am not good at singing. So I felt 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embarrassed at first, but then I told them a funny story 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 made everyone laugh. We stayed up fairly late. I 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 up late the next morning and I was a little exhausted.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49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027" name="图片 257026" descr="3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87450" y="2938463"/>
            <a:ext cx="1712913" cy="1890712"/>
          </a:xfrm>
          <a:prstGeom prst="rect">
            <a:avLst/>
          </a:prstGeom>
          <a:noFill/>
          <a:ln w="76200" cmpd="tri">
            <a:solidFill>
              <a:srgbClr val="6666FF"/>
            </a:solidFill>
            <a:miter lim="800000"/>
            <a:headEnd/>
            <a:tailEnd/>
          </a:ln>
        </p:spPr>
      </p:pic>
      <p:sp>
        <p:nvSpPr>
          <p:cNvPr id="257028" name="矩形 257027"/>
          <p:cNvSpPr>
            <a:spLocks noChangeArrowheads="1"/>
          </p:cNvSpPr>
          <p:nvPr/>
        </p:nvSpPr>
        <p:spPr bwMode="auto">
          <a:xfrm>
            <a:off x="1476375" y="4249738"/>
            <a:ext cx="12033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No name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257029" name="图片 257028" descr="3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35693" y="2938463"/>
            <a:ext cx="1782762" cy="1943100"/>
          </a:xfrm>
          <a:prstGeom prst="rect">
            <a:avLst/>
          </a:prstGeom>
          <a:noFill/>
          <a:ln w="76200" cmpd="tri">
            <a:solidFill>
              <a:srgbClr val="6666FF"/>
            </a:solidFill>
            <a:miter lim="800000"/>
            <a:headEnd/>
            <a:tailEnd/>
          </a:ln>
        </p:spPr>
      </p:pic>
      <p:sp>
        <p:nvSpPr>
          <p:cNvPr id="257030" name="矩形 257029"/>
          <p:cNvSpPr>
            <a:spLocks noChangeArrowheads="1"/>
          </p:cNvSpPr>
          <p:nvPr/>
        </p:nvSpPr>
        <p:spPr bwMode="auto">
          <a:xfrm>
            <a:off x="4211638" y="4342333"/>
            <a:ext cx="71913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Joe </a:t>
            </a:r>
          </a:p>
        </p:txBody>
      </p:sp>
      <p:pic>
        <p:nvPicPr>
          <p:cNvPr id="257031" name="图片 257030" descr="图片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27763" y="2931478"/>
            <a:ext cx="1663700" cy="1943100"/>
          </a:xfrm>
          <a:prstGeom prst="rect">
            <a:avLst/>
          </a:prstGeom>
          <a:noFill/>
          <a:ln w="76200" cmpd="tri">
            <a:solidFill>
              <a:srgbClr val="3333FF"/>
            </a:solidFill>
            <a:miter lim="800000"/>
            <a:headEnd/>
            <a:tailEnd/>
          </a:ln>
        </p:spPr>
      </p:pic>
      <p:sp>
        <p:nvSpPr>
          <p:cNvPr id="257032" name="矩形 257031"/>
          <p:cNvSpPr>
            <a:spLocks noChangeArrowheads="1"/>
          </p:cNvSpPr>
          <p:nvPr/>
        </p:nvSpPr>
        <p:spPr bwMode="auto">
          <a:xfrm>
            <a:off x="6536333" y="4295131"/>
            <a:ext cx="91598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Nick </a:t>
            </a:r>
          </a:p>
        </p:txBody>
      </p:sp>
      <p:pic>
        <p:nvPicPr>
          <p:cNvPr id="257033" name="图片 257032" descr="4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86463" y="699770"/>
            <a:ext cx="1689100" cy="1835150"/>
          </a:xfrm>
          <a:prstGeom prst="rect">
            <a:avLst/>
          </a:prstGeom>
          <a:noFill/>
          <a:ln w="76200" cmpd="tri">
            <a:solidFill>
              <a:srgbClr val="6666FF"/>
            </a:solidFill>
            <a:miter lim="800000"/>
            <a:headEnd/>
            <a:tailEnd/>
          </a:ln>
        </p:spPr>
      </p:pic>
      <p:sp>
        <p:nvSpPr>
          <p:cNvPr id="257034" name="矩形 257033"/>
          <p:cNvSpPr>
            <a:spLocks noChangeArrowheads="1"/>
          </p:cNvSpPr>
          <p:nvPr/>
        </p:nvSpPr>
        <p:spPr bwMode="auto">
          <a:xfrm>
            <a:off x="6413525" y="1995686"/>
            <a:ext cx="96678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Dave </a:t>
            </a:r>
          </a:p>
        </p:txBody>
      </p:sp>
      <p:sp>
        <p:nvSpPr>
          <p:cNvPr id="257035" name="文本框 257034"/>
          <p:cNvSpPr txBox="1">
            <a:spLocks noChangeArrowheads="1"/>
          </p:cNvSpPr>
          <p:nvPr/>
        </p:nvSpPr>
        <p:spPr bwMode="auto">
          <a:xfrm>
            <a:off x="1216025" y="619125"/>
            <a:ext cx="4292600" cy="216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700" b="1">
                <a:solidFill>
                  <a:srgbClr val="0000FF"/>
                </a:solidFill>
              </a:rPr>
              <a:t>Dave, Nick and Joe are talking about April Fool’s Day. Listen and write each person’s name under the correct picture.</a:t>
            </a:r>
          </a:p>
        </p:txBody>
      </p:sp>
      <p:sp>
        <p:nvSpPr>
          <p:cNvPr id="13" name="单圆角矩形 12"/>
          <p:cNvSpPr/>
          <p:nvPr/>
        </p:nvSpPr>
        <p:spPr bwMode="auto">
          <a:xfrm>
            <a:off x="454025" y="768350"/>
            <a:ext cx="630238" cy="585788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noProof="1">
                <a:solidFill>
                  <a:schemeClr val="bg1"/>
                </a:solidFill>
              </a:rPr>
              <a:t>1c</a:t>
            </a:r>
            <a:endParaRPr kumimoji="1" lang="zh-CN" altLang="en-US" sz="3000" b="1" noProof="1">
              <a:solidFill>
                <a:schemeClr val="bg1"/>
              </a:solidFill>
            </a:endParaRPr>
          </a:p>
        </p:txBody>
      </p:sp>
      <p:pic>
        <p:nvPicPr>
          <p:cNvPr id="2" name="U12B1c">
            <a:hlinkClick r:id="" action="ppaction://media"/>
            <a:extLst>
              <a:ext uri="{FF2B5EF4-FFF2-40B4-BE49-F238E27FC236}">
                <a16:creationId xmlns:a16="http://schemas.microsoft.com/office/drawing/2014/main" id="{66657832-0356-FCAA-3DB2-01A0619FB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00392" y="994098"/>
            <a:ext cx="720080" cy="72008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7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57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57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7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57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57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57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57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674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5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57028" grpId="0"/>
      <p:bldP spid="257030" grpId="0"/>
      <p:bldP spid="257032" grpId="0"/>
      <p:bldP spid="2570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4410" y="1494790"/>
            <a:ext cx="6718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330E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Dave wore </a:t>
            </a:r>
            <a:r>
              <a:rPr lang="en-US" altLang="zh-CN" sz="2800" b="1" dirty="0">
                <a:solidFill>
                  <a:srgbClr val="330EF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 costume at</a:t>
            </a:r>
            <a:r>
              <a:rPr lang="en-US" altLang="zh-CN" sz="2800" b="1" dirty="0">
                <a:solidFill>
                  <a:srgbClr val="330E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330EF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 costume party. </a:t>
            </a:r>
            <a:r>
              <a:rPr lang="en-US" altLang="zh-CN" dirty="0"/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71550" y="2310765"/>
            <a:ext cx="6718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330E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Nick went to school an hour earlier.</a:t>
            </a:r>
            <a:r>
              <a:rPr lang="en-US" altLang="zh-CN" sz="2800" b="1" dirty="0">
                <a:solidFill>
                  <a:srgbClr val="330EF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dirty="0"/>
          </a:p>
        </p:txBody>
      </p:sp>
      <p:sp>
        <p:nvSpPr>
          <p:cNvPr id="5" name="文本框 4"/>
          <p:cNvSpPr txBox="1"/>
          <p:nvPr/>
        </p:nvSpPr>
        <p:spPr>
          <a:xfrm>
            <a:off x="899795" y="3075940"/>
            <a:ext cx="6718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330EF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Joe stayed up all night studying.</a:t>
            </a:r>
            <a:r>
              <a:rPr lang="en-US" altLang="zh-CN" sz="2800" b="1" dirty="0">
                <a:solidFill>
                  <a:srgbClr val="330EF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dirty="0"/>
          </a:p>
        </p:txBody>
      </p:sp>
      <p:sp>
        <p:nvSpPr>
          <p:cNvPr id="6" name="文本框 5"/>
          <p:cNvSpPr txBox="1"/>
          <p:nvPr/>
        </p:nvSpPr>
        <p:spPr>
          <a:xfrm>
            <a:off x="1979930" y="555625"/>
            <a:ext cx="3994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Read the sentences.</a:t>
            </a:r>
            <a:r>
              <a:rPr lang="en-US" altLang="zh-CN" sz="2800" b="1" dirty="0">
                <a:solidFill>
                  <a:srgbClr val="330EF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dirty="0"/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5" name="内容占位符 259074"/>
          <p:cNvSpPr>
            <a:spLocks noGrp="1" noChangeArrowheads="1"/>
          </p:cNvSpPr>
          <p:nvPr>
            <p:ph idx="1"/>
          </p:nvPr>
        </p:nvSpPr>
        <p:spPr bwMode="auto">
          <a:xfrm>
            <a:off x="1764183" y="1765191"/>
            <a:ext cx="5472113" cy="2786062"/>
          </a:xfrm>
          <a:noFill/>
          <a:ln>
            <a:miter lim="800000"/>
          </a:ln>
        </p:spPr>
        <p:txBody>
          <a:bodyPr vert="horz" wrap="square" lIns="68578" tIns="34289" rIns="68578" bIns="34289" numCol="1" anchor="t" anchorCtr="0" compatLnSpc="1"/>
          <a:lstStyle/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1.______ a costume party</a:t>
            </a:r>
          </a:p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2.______ my alarm went off</a:t>
            </a:r>
          </a:p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3.______ stayed up all night</a:t>
            </a:r>
          </a:p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______ was tired</a:t>
            </a:r>
          </a:p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______ was really embarrassed</a:t>
            </a:r>
          </a:p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______ the other kids showed up </a:t>
            </a:r>
          </a:p>
        </p:txBody>
      </p:sp>
      <p:sp>
        <p:nvSpPr>
          <p:cNvPr id="54274" name="文本框 259081"/>
          <p:cNvSpPr txBox="1">
            <a:spLocks noChangeArrowheads="1"/>
          </p:cNvSpPr>
          <p:nvPr/>
        </p:nvSpPr>
        <p:spPr bwMode="auto">
          <a:xfrm>
            <a:off x="1116013" y="555625"/>
            <a:ext cx="7343775" cy="1208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2900"/>
              </a:lnSpc>
              <a:buFont typeface="Arial" panose="020B0604020202020204" pitchFamily="34" charset="0"/>
              <a:buNone/>
            </a:pPr>
            <a:r>
              <a:rPr lang="en-US" altLang="zh-CN" sz="2700" b="1" noProof="1">
                <a:solidFill>
                  <a:srgbClr val="0000FF"/>
                </a:solidFill>
              </a:rPr>
              <a:t>Listen again. Who says each of the phrases below? Write </a:t>
            </a:r>
            <a:r>
              <a:rPr lang="en-US" altLang="zh-CN" sz="2700" b="1" i="1" noProof="1">
                <a:solidFill>
                  <a:srgbClr val="0000FF"/>
                </a:solidFill>
              </a:rPr>
              <a:t>D</a:t>
            </a:r>
            <a:r>
              <a:rPr lang="en-US" altLang="zh-CN" sz="2700" b="1" noProof="1">
                <a:solidFill>
                  <a:srgbClr val="0000FF"/>
                </a:solidFill>
              </a:rPr>
              <a:t> for Dave, </a:t>
            </a:r>
            <a:r>
              <a:rPr lang="en-US" altLang="zh-CN" sz="2700" b="1" i="1" noProof="1">
                <a:solidFill>
                  <a:srgbClr val="0000FF"/>
                </a:solidFill>
              </a:rPr>
              <a:t>N</a:t>
            </a:r>
            <a:r>
              <a:rPr lang="en-US" altLang="zh-CN" sz="2700" b="1" noProof="1">
                <a:solidFill>
                  <a:srgbClr val="0000FF"/>
                </a:solidFill>
              </a:rPr>
              <a:t> for Nick and </a:t>
            </a:r>
            <a:r>
              <a:rPr lang="en-US" altLang="zh-CN" sz="2700" b="1" i="1" noProof="1">
                <a:solidFill>
                  <a:srgbClr val="0000FF"/>
                </a:solidFill>
              </a:rPr>
              <a:t>J</a:t>
            </a:r>
            <a:r>
              <a:rPr lang="en-US" altLang="zh-CN" sz="2700" b="1" noProof="1">
                <a:solidFill>
                  <a:srgbClr val="0000FF"/>
                </a:solidFill>
              </a:rPr>
              <a:t> for Joe.</a:t>
            </a:r>
          </a:p>
        </p:txBody>
      </p:sp>
      <p:sp>
        <p:nvSpPr>
          <p:cNvPr id="12" name="单圆角矩形 11"/>
          <p:cNvSpPr/>
          <p:nvPr/>
        </p:nvSpPr>
        <p:spPr bwMode="auto">
          <a:xfrm>
            <a:off x="323850" y="700088"/>
            <a:ext cx="628650" cy="585787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noProof="1">
                <a:solidFill>
                  <a:schemeClr val="bg1"/>
                </a:solidFill>
              </a:rPr>
              <a:t>1d</a:t>
            </a:r>
            <a:endParaRPr kumimoji="1" lang="zh-CN" altLang="en-US" sz="3000" b="1" noProof="1">
              <a:solidFill>
                <a:schemeClr val="bg1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365846" y="2283718"/>
            <a:ext cx="476412" cy="60529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N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375371" y="2787774"/>
            <a:ext cx="423514" cy="60529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J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400771" y="3291830"/>
            <a:ext cx="423514" cy="60529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J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399456" y="3795886"/>
            <a:ext cx="444352" cy="60529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404341" y="4299942"/>
            <a:ext cx="476412" cy="60529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N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365846" y="1779662"/>
            <a:ext cx="444352" cy="60529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ts val="4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2" name="U12B1c">
            <a:hlinkClick r:id="" action="ppaction://media"/>
            <a:extLst>
              <a:ext uri="{FF2B5EF4-FFF2-40B4-BE49-F238E27FC236}">
                <a16:creationId xmlns:a16="http://schemas.microsoft.com/office/drawing/2014/main" id="{CB0B0EF9-28C8-8BA0-6094-873BFDE8AD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15378" y="1021414"/>
            <a:ext cx="633086" cy="633086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5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59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59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5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59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59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674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58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 bldLvl="0"/>
      <p:bldP spid="15" grpId="0" bldLvl="0"/>
      <p:bldP spid="16" grpId="0" bldLvl="0"/>
      <p:bldP spid="17" grpId="0" bldLvl="0"/>
      <p:bldP spid="18" grpId="0" bldLvl="0"/>
      <p:bldP spid="20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3568" y="448945"/>
            <a:ext cx="79762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Write the sentences about </a:t>
            </a:r>
            <a:r>
              <a:rPr lang="en-US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sym typeface="+mn-ea"/>
              </a:rPr>
              <a:t>Dave’s, Nick’s </a:t>
            </a:r>
          </a:p>
          <a:p>
            <a:r>
              <a:rPr lang="en-US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sym typeface="+mn-ea"/>
              </a:rPr>
              <a:t>and Joe’s Fool’s Day</a:t>
            </a:r>
            <a:r>
              <a:rPr lang="en-US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9750" y="1384300"/>
            <a:ext cx="742061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330EF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Dave went to a costume party. He wore a costume. Nobody wore like him. He felt really embarrassed. </a:t>
            </a:r>
            <a:r>
              <a:rPr lang="en-US" altLang="zh-CN" b="1" dirty="0">
                <a:solidFill>
                  <a:srgbClr val="330EF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b="1" dirty="0">
                <a:solidFill>
                  <a:srgbClr val="330EF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dirty="0">
                <a:sym typeface="+mn-ea"/>
              </a:rPr>
              <a:t> 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67360" y="2787650"/>
            <a:ext cx="78873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After Nick’s clock went off, he went to school.  As a result, the other kids showed up an hour later.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360" y="3898900"/>
            <a:ext cx="77400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b="1">
                <a:solidFill>
                  <a:srgbClr val="330EF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Joe stayed up all night studying so he was really tired.   </a:t>
            </a:r>
            <a:endParaRPr lang="zh-CN" altLang="en-US" sz="2800"/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611560" y="483402"/>
            <a:ext cx="2958679" cy="630794"/>
          </a:xfrm>
          <a:prstGeom prst="rect">
            <a:avLst/>
          </a:prstGeom>
        </p:spPr>
        <p:txBody>
          <a:bodyPr wrap="none" lIns="51435" tIns="25717" rIns="51435" bIns="25717" fromWordArt="1">
            <a:scene3d>
              <a:camera prst="orthographicFront"/>
              <a:lightRig rig="threePt" dir="t"/>
            </a:scene3d>
          </a:bodyPr>
          <a:lstStyle/>
          <a:p>
            <a:pPr marL="514350" indent="-51435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20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Objectives</a:t>
            </a:r>
            <a:endParaRPr lang="zh-CN" altLang="en-US" sz="3200" b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650" y="1347470"/>
            <a:ext cx="7704138" cy="2677656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learn the new words and expressions: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</a:t>
            </a:r>
            <a:r>
              <a:rPr lang="en-US" altLang="zh-CN" sz="2800" b="1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fool, costume, embarrassed, costume    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   </a:t>
            </a:r>
            <a:r>
              <a:rPr lang="en-US" altLang="zh-CN" sz="2800" b="1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party... </a:t>
            </a:r>
            <a:endParaRPr lang="en-US" altLang="zh-CN" sz="2800" b="1" dirty="0">
              <a:solidFill>
                <a:srgbClr val="00206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know about the April Fool’s Day.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2226"/>
          <p:cNvSpPr>
            <a:spLocks noGrp="1" noChangeArrowheads="1"/>
          </p:cNvSpPr>
          <p:nvPr/>
        </p:nvSpPr>
        <p:spPr bwMode="auto">
          <a:xfrm>
            <a:off x="1259523" y="1995488"/>
            <a:ext cx="6912877" cy="21605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5">
                <a:lumMod val="60000"/>
                <a:lumOff val="40000"/>
              </a:schemeClr>
            </a:solidFill>
            <a:miter lim="800000"/>
          </a:ln>
        </p:spPr>
        <p:txBody>
          <a:bodyPr/>
          <a:lstStyle/>
          <a:p>
            <a:pPr marL="625475" indent="-625475" eaLnBrk="0" hangingPunct="0">
              <a:lnSpc>
                <a:spcPct val="115000"/>
              </a:lnSpc>
            </a:pPr>
            <a:r>
              <a:rPr lang="en-US" altLang="zh-CN" sz="2800" b="1" dirty="0">
                <a:latin typeface="Comic Sans MS" panose="030F0702030302020204" pitchFamily="66" charset="0"/>
                <a:ea typeface="微软雅黑" panose="020B0503020204020204" pitchFamily="34" charset="-122"/>
              </a:rPr>
              <a:t>A: What happened to Dave on April Fool’s Day?</a:t>
            </a:r>
          </a:p>
          <a:p>
            <a:pPr marL="625475" indent="-625475" eaLnBrk="0" hangingPunct="0">
              <a:lnSpc>
                <a:spcPct val="115000"/>
              </a:lnSpc>
            </a:pPr>
            <a:r>
              <a:rPr lang="en-US" altLang="zh-CN" sz="2800" b="1" dirty="0">
                <a:latin typeface="Comic Sans MS" panose="030F0702030302020204" pitchFamily="66" charset="0"/>
                <a:ea typeface="微软雅黑" panose="020B0503020204020204" pitchFamily="34" charset="-122"/>
              </a:rPr>
              <a:t>B: Well, a friend invited him to a costume party …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561783" y="771208"/>
            <a:ext cx="6667500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0000FF"/>
                </a:solidFill>
              </a:rPr>
              <a:t>Tell April Fool’s Day stories in your group. Use the information in 1c and 1d. </a:t>
            </a:r>
          </a:p>
        </p:txBody>
      </p:sp>
      <p:sp>
        <p:nvSpPr>
          <p:cNvPr id="8" name="单圆角矩形 7"/>
          <p:cNvSpPr/>
          <p:nvPr/>
        </p:nvSpPr>
        <p:spPr bwMode="auto">
          <a:xfrm>
            <a:off x="704850" y="842963"/>
            <a:ext cx="628650" cy="585787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noProof="1">
                <a:solidFill>
                  <a:schemeClr val="bg1"/>
                </a:solidFill>
              </a:rPr>
              <a:t>1e</a:t>
            </a:r>
            <a:endParaRPr kumimoji="1" lang="zh-CN" altLang="en-US" sz="30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61129" y="613489"/>
            <a:ext cx="792055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sym typeface="+mn-ea"/>
              </a:rPr>
              <a:t>After listening, fill in the blanks with the proper words.</a:t>
            </a:r>
            <a:endParaRPr lang="en-US" altLang="zh-CN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5806" y="1485344"/>
            <a:ext cx="742061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Dave was invited to a costume party. When he got there. _________ wore a costume except him, He felt really embarrassed.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en-US" altLang="zh-CN" dirty="0">
                <a:sym typeface="+mn-ea"/>
              </a:rPr>
              <a:t> 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861129" y="2898775"/>
            <a:ext cx="7095247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After Nick’s alarm went off, he _________  and went to school. As a result, the other kids showed up an hour later. His brother changed the clock to an hour earlier.  </a:t>
            </a:r>
            <a:endParaRPr lang="zh-CN" altLang="en-US" sz="2800" dirty="0"/>
          </a:p>
        </p:txBody>
      </p:sp>
      <p:sp>
        <p:nvSpPr>
          <p:cNvPr id="92162" name="Text Box 3"/>
          <p:cNvSpPr txBox="1"/>
          <p:nvPr/>
        </p:nvSpPr>
        <p:spPr>
          <a:xfrm>
            <a:off x="2319157" y="1946404"/>
            <a:ext cx="2051685" cy="481330"/>
          </a:xfrm>
          <a:prstGeom prst="rect">
            <a:avLst/>
          </a:prstGeom>
          <a:noFill/>
          <a:ln w="9525">
            <a:noFill/>
          </a:ln>
        </p:spPr>
        <p:txBody>
          <a:bodyPr wrap="square" lIns="51432" tIns="25716" rIns="51432" bIns="25716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Nobody</a:t>
            </a:r>
            <a:endParaRPr kumimoji="1" lang="en-US" altLang="zh-CN" sz="28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rial Unicode MS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Text Box 3"/>
          <p:cNvSpPr txBox="1"/>
          <p:nvPr/>
        </p:nvSpPr>
        <p:spPr>
          <a:xfrm>
            <a:off x="5580504" y="2898775"/>
            <a:ext cx="1717675" cy="481330"/>
          </a:xfrm>
          <a:prstGeom prst="rect">
            <a:avLst/>
          </a:prstGeom>
          <a:noFill/>
          <a:ln w="9525">
            <a:noFill/>
          </a:ln>
        </p:spPr>
        <p:txBody>
          <a:bodyPr wrap="square" lIns="51432" tIns="25716" rIns="51432" bIns="25716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Arial Unicode MS" charset="-122"/>
                <a:cs typeface="Times New Roman" panose="02020603050405020304" pitchFamily="18" charset="0"/>
                <a:sym typeface="+mn-ea"/>
              </a:rPr>
              <a:t>got up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" t="11523" r="7939"/>
          <a:stretch/>
        </p:blipFill>
        <p:spPr bwMode="auto">
          <a:xfrm>
            <a:off x="5724128" y="1532012"/>
            <a:ext cx="2924176" cy="3162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859412" y="1024000"/>
            <a:ext cx="6535187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8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>
                <a:sym typeface="+mn-ea"/>
              </a:rPr>
              <a:t>Joe was told to have a ____________ 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ym typeface="+mn-ea"/>
              </a:rPr>
              <a:t>the next day. So he stayed up all 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ym typeface="+mn-ea"/>
              </a:rPr>
              <a:t>night to study for it. So he was 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ym typeface="+mn-ea"/>
              </a:rPr>
              <a:t>really tired.  </a:t>
            </a:r>
            <a:endParaRPr lang="zh-CN" altLang="en-US" dirty="0"/>
          </a:p>
        </p:txBody>
      </p:sp>
      <p:sp>
        <p:nvSpPr>
          <p:cNvPr id="92162" name="Text Box 3"/>
          <p:cNvSpPr txBox="1"/>
          <p:nvPr/>
        </p:nvSpPr>
        <p:spPr>
          <a:xfrm>
            <a:off x="4283968" y="1203598"/>
            <a:ext cx="2051685" cy="481330"/>
          </a:xfrm>
          <a:prstGeom prst="rect">
            <a:avLst/>
          </a:prstGeom>
          <a:noFill/>
          <a:ln w="9525">
            <a:noFill/>
          </a:ln>
        </p:spPr>
        <p:txBody>
          <a:bodyPr wrap="square" lIns="51432" tIns="25716" rIns="51432" bIns="25716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math test</a:t>
            </a:r>
            <a:r>
              <a:rPr lang="en-US" altLang="zh-CN" sz="2800" b="1" dirty="0">
                <a:solidFill>
                  <a:srgbClr val="330EF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kumimoji="1" lang="en-US" altLang="zh-CN" sz="28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rial Unicode MS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 Box 3"/>
          <p:cNvSpPr txBox="1"/>
          <p:nvPr/>
        </p:nvSpPr>
        <p:spPr>
          <a:xfrm>
            <a:off x="2198091" y="470853"/>
            <a:ext cx="4843463" cy="727075"/>
          </a:xfrm>
          <a:prstGeom prst="rect">
            <a:avLst/>
          </a:prstGeom>
          <a:noFill/>
          <a:ln w="9525">
            <a:noFill/>
          </a:ln>
        </p:spPr>
        <p:txBody>
          <a:bodyPr lIns="51432" tIns="25716" rIns="51432" bIns="25716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en-US" altLang="zh-CN" sz="4400" b="1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charset="-122"/>
                <a:cs typeface="Arial" panose="020B0604020202020204" pitchFamily="34" charset="0"/>
              </a:rPr>
              <a:t>Language points</a:t>
            </a:r>
          </a:p>
        </p:txBody>
      </p:sp>
      <p:sp>
        <p:nvSpPr>
          <p:cNvPr id="74754" name="文本框 1"/>
          <p:cNvSpPr txBox="1"/>
          <p:nvPr/>
        </p:nvSpPr>
        <p:spPr>
          <a:xfrm>
            <a:off x="635198" y="1121762"/>
            <a:ext cx="7969250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 fool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  <a:p>
            <a:pPr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傻瓜；愚人；受骗者 </a:t>
            </a:r>
            <a:endParaRPr lang="en-US" altLang="zh-CN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 charset="0"/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e.g. People always think I’m a fool, and I dare say </a:t>
            </a:r>
          </a:p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they’re right. </a:t>
            </a:r>
          </a:p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人们总认为我是个傻瓜，想必他们是对的。</a:t>
            </a:r>
          </a:p>
          <a:p>
            <a:pPr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vt.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愚弄，欺骗； </a:t>
            </a:r>
          </a:p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e.g. He was fooled by his friend on April Fool’s Day. </a:t>
            </a:r>
          </a:p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愚人节那天他被他的朋友愚弄了。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47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7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47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7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47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47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47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47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文本框 1"/>
          <p:cNvSpPr txBox="1">
            <a:spLocks noChangeArrowheads="1"/>
          </p:cNvSpPr>
          <p:nvPr/>
        </p:nvSpPr>
        <p:spPr bwMode="auto">
          <a:xfrm>
            <a:off x="611188" y="790575"/>
            <a:ext cx="7621587" cy="40134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2. embarrassed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adj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 窘迫的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；害羞的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e.g. He looked a bit embarrassed. 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他看起来有点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窘迫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embarrassing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adj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 使人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害羞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（难堪的或惭愧的）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e.g. That was an embarrassing situation for me. 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那种情形让我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难堪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8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8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8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88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8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88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文本框 1"/>
          <p:cNvSpPr txBox="1">
            <a:spLocks noChangeArrowheads="1"/>
          </p:cNvSpPr>
          <p:nvPr/>
        </p:nvSpPr>
        <p:spPr bwMode="auto">
          <a:xfrm>
            <a:off x="611188" y="987425"/>
            <a:ext cx="7489825" cy="3322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3. The other kids showed up.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show up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露面，到场；（使）看得见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e.g. We waited until five o’clock, but he did not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show up.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我们一直等到了5点，但是他始终没有露面。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9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9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文本框 1"/>
          <p:cNvSpPr txBox="1">
            <a:spLocks noChangeArrowheads="1"/>
          </p:cNvSpPr>
          <p:nvPr/>
        </p:nvSpPr>
        <p:spPr bwMode="auto">
          <a:xfrm>
            <a:off x="576263" y="1347788"/>
            <a:ext cx="8028185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Ⅰ.用括号中所给词的适当形式填空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1. He is such a </a:t>
            </a:r>
            <a:r>
              <a:rPr lang="en-US" altLang="zh-CN" sz="2800" b="1" u="sng" dirty="0">
                <a:latin typeface="Times New Roman" panose="02020603050405020304" pitchFamily="18" charset="0"/>
              </a:rPr>
              <a:t>          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 (fool) man. He often makes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    the same mistake again and again.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2. The situation was so </a:t>
            </a:r>
            <a:r>
              <a:rPr lang="en-US" altLang="zh-CN" sz="2800" b="1" u="sng" dirty="0">
                <a:latin typeface="Times New Roman" panose="02020603050405020304" pitchFamily="18" charset="0"/>
              </a:rPr>
              <a:t>                    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 (embarrass).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   </a:t>
            </a:r>
            <a:r>
              <a:rPr lang="en-US" altLang="zh-CN" sz="2800" b="1" dirty="0">
                <a:latin typeface="Times New Roman" panose="02020603050405020304" pitchFamily="18" charset="0"/>
              </a:rPr>
              <a:t>I really wanted to leave the house.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09938" y="555625"/>
            <a:ext cx="2786062" cy="728663"/>
          </a:xfrm>
          <a:prstGeom prst="rect">
            <a:avLst/>
          </a:prstGeom>
          <a:noFill/>
        </p:spPr>
        <p:txBody>
          <a:bodyPr lIns="51435" tIns="25717" rIns="51435" bIns="25717">
            <a:spAutoFit/>
          </a:bodyPr>
          <a:lstStyle/>
          <a:p>
            <a:pPr>
              <a:defRPr/>
            </a:pPr>
            <a:r>
              <a:rPr kumimoji="1" lang="en-US" altLang="zh-CN" sz="4400" b="1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charset="-122"/>
                <a:cs typeface="Arial" panose="020B0604020202020204" pitchFamily="34" charset="0"/>
              </a:rPr>
              <a:t>Exercises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873698" y="2139702"/>
            <a:ext cx="15192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foolish  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139952" y="3291830"/>
            <a:ext cx="3449637" cy="660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embarrassing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2" name="矩形 2161"/>
          <p:cNvSpPr/>
          <p:nvPr/>
        </p:nvSpPr>
        <p:spPr>
          <a:xfrm>
            <a:off x="132438" y="915670"/>
            <a:ext cx="8767762" cy="26558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 Zhang Kai _______ (stay) up all night last Monday.</a:t>
            </a:r>
          </a:p>
          <a:p>
            <a:pPr>
              <a:lnSpc>
                <a:spcPct val="15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4. What do you do on April ________ (fool) Day?</a:t>
            </a:r>
          </a:p>
          <a:p>
            <a:pPr>
              <a:lnSpc>
                <a:spcPct val="15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5. Did you invite KangKang __________ (have) dinner?</a:t>
            </a:r>
          </a:p>
          <a:p>
            <a:pPr>
              <a:lnSpc>
                <a:spcPct val="15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6. The boy can get _________ (dress) now.</a:t>
            </a:r>
          </a:p>
        </p:txBody>
      </p:sp>
      <p:sp>
        <p:nvSpPr>
          <p:cNvPr id="2163" name="矩形 2162"/>
          <p:cNvSpPr/>
          <p:nvPr/>
        </p:nvSpPr>
        <p:spPr>
          <a:xfrm>
            <a:off x="2268220" y="1059815"/>
            <a:ext cx="1358900" cy="5194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stayed</a:t>
            </a:r>
          </a:p>
        </p:txBody>
      </p:sp>
      <p:sp>
        <p:nvSpPr>
          <p:cNvPr id="2" name="矩形 1"/>
          <p:cNvSpPr/>
          <p:nvPr/>
        </p:nvSpPr>
        <p:spPr>
          <a:xfrm>
            <a:off x="4427855" y="1635760"/>
            <a:ext cx="1358900" cy="5194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Fool’s</a:t>
            </a:r>
          </a:p>
        </p:txBody>
      </p:sp>
      <p:sp>
        <p:nvSpPr>
          <p:cNvPr id="3" name="矩形 2"/>
          <p:cNvSpPr/>
          <p:nvPr/>
        </p:nvSpPr>
        <p:spPr>
          <a:xfrm>
            <a:off x="4572000" y="2312035"/>
            <a:ext cx="1358900" cy="5194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to have</a:t>
            </a:r>
          </a:p>
        </p:txBody>
      </p:sp>
      <p:sp>
        <p:nvSpPr>
          <p:cNvPr id="4" name="矩形 3"/>
          <p:cNvSpPr/>
          <p:nvPr/>
        </p:nvSpPr>
        <p:spPr>
          <a:xfrm>
            <a:off x="3131820" y="3019425"/>
            <a:ext cx="1358900" cy="5194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dressed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3" grpId="0" animBg="1"/>
      <p:bldP spid="2" grpId="0" animBg="1"/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" name="矩形 2169"/>
          <p:cNvSpPr/>
          <p:nvPr/>
        </p:nvSpPr>
        <p:spPr>
          <a:xfrm>
            <a:off x="604142" y="411510"/>
            <a:ext cx="8288338" cy="4537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II. 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单项选择。</a:t>
            </a:r>
          </a:p>
          <a:p>
            <a:pPr>
              <a:lnSpc>
                <a:spcPct val="13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Fun, was it? Well, you could have _____ me!</a:t>
            </a:r>
          </a:p>
          <a:p>
            <a:pPr>
              <a:lnSpc>
                <a:spcPct val="13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fool                                B. fools</a:t>
            </a:r>
          </a:p>
          <a:p>
            <a:pPr>
              <a:lnSpc>
                <a:spcPct val="13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C. fooling                           D. fooled</a:t>
            </a:r>
          </a:p>
          <a:p>
            <a:pPr>
              <a:lnSpc>
                <a:spcPct val="13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On New Year everyone _____ and goes out </a:t>
            </a:r>
          </a:p>
          <a:p>
            <a:pPr>
              <a:lnSpc>
                <a:spcPct val="13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to visit friends and relatives.</a:t>
            </a:r>
          </a:p>
          <a:p>
            <a:pPr>
              <a:lnSpc>
                <a:spcPct val="13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A. gets dressed                  B. puts up</a:t>
            </a:r>
          </a:p>
          <a:p>
            <a:pPr>
              <a:lnSpc>
                <a:spcPct val="13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C. hurries up                     D. looks up</a:t>
            </a:r>
          </a:p>
        </p:txBody>
      </p:sp>
      <p:sp>
        <p:nvSpPr>
          <p:cNvPr id="2171" name="矩形 2170"/>
          <p:cNvSpPr/>
          <p:nvPr/>
        </p:nvSpPr>
        <p:spPr>
          <a:xfrm>
            <a:off x="6264826" y="1059498"/>
            <a:ext cx="635000" cy="51911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2" name="矩形 1"/>
          <p:cNvSpPr/>
          <p:nvPr/>
        </p:nvSpPr>
        <p:spPr>
          <a:xfrm>
            <a:off x="4750469" y="2696046"/>
            <a:ext cx="635000" cy="51911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1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2" name="矩形 267265"/>
          <p:cNvSpPr/>
          <p:nvPr/>
        </p:nvSpPr>
        <p:spPr>
          <a:xfrm>
            <a:off x="395605" y="295910"/>
            <a:ext cx="8280400" cy="11890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III. 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用方框中所给词或短语的适当形式填空。</a:t>
            </a:r>
            <a:endParaRPr lang="en-US" altLang="zh-CN" sz="2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3" name="文本框 267266"/>
          <p:cNvSpPr/>
          <p:nvPr/>
        </p:nvSpPr>
        <p:spPr>
          <a:xfrm>
            <a:off x="1215333" y="1419860"/>
            <a:ext cx="6640944" cy="641350"/>
          </a:xfrm>
          <a:prstGeom prst="rect">
            <a:avLst/>
          </a:prstGeom>
          <a:noFill/>
          <a:ln w="57150" cap="flat" cmpd="thinThick">
            <a:solidFill>
              <a:srgbClr val="66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rush, realize, show up, invite, stay up</a:t>
            </a:r>
          </a:p>
        </p:txBody>
      </p:sp>
      <p:sp>
        <p:nvSpPr>
          <p:cNvPr id="2144" name="矩形 267267"/>
          <p:cNvSpPr/>
          <p:nvPr/>
        </p:nvSpPr>
        <p:spPr>
          <a:xfrm>
            <a:off x="827584" y="1924050"/>
            <a:ext cx="8042275" cy="28384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I was waiting for the school bus but it didn’t come. Then I __________ it was Saturday.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I woke up late this morning. I had to really _________ to get to school on time.</a:t>
            </a:r>
          </a:p>
        </p:txBody>
      </p:sp>
      <p:sp>
        <p:nvSpPr>
          <p:cNvPr id="2145" name="文本框 267268"/>
          <p:cNvSpPr/>
          <p:nvPr/>
        </p:nvSpPr>
        <p:spPr>
          <a:xfrm>
            <a:off x="3081977" y="2866504"/>
            <a:ext cx="1519555" cy="6413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realized</a:t>
            </a:r>
          </a:p>
        </p:txBody>
      </p:sp>
      <p:sp>
        <p:nvSpPr>
          <p:cNvPr id="2146" name="文本框 267269"/>
          <p:cNvSpPr/>
          <p:nvPr/>
        </p:nvSpPr>
        <p:spPr>
          <a:xfrm>
            <a:off x="994097" y="4155410"/>
            <a:ext cx="1356360" cy="5765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rush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 fill="hold"/>
                                        <p:tgtEl>
                                          <p:spTgt spid="2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5" grpId="0" animBg="1"/>
      <p:bldP spid="214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文本框 198657"/>
          <p:cNvSpPr txBox="1">
            <a:spLocks noChangeArrowheads="1"/>
          </p:cNvSpPr>
          <p:nvPr/>
        </p:nvSpPr>
        <p:spPr bwMode="auto">
          <a:xfrm>
            <a:off x="1187450" y="4084638"/>
            <a:ext cx="324008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</a:rPr>
              <a:t>Mid –Autumn Day </a:t>
            </a:r>
          </a:p>
        </p:txBody>
      </p:sp>
      <p:sp>
        <p:nvSpPr>
          <p:cNvPr id="198660" name="文本框 198659"/>
          <p:cNvSpPr txBox="1">
            <a:spLocks noChangeArrowheads="1"/>
          </p:cNvSpPr>
          <p:nvPr/>
        </p:nvSpPr>
        <p:spPr bwMode="auto">
          <a:xfrm>
            <a:off x="2535238" y="1333500"/>
            <a:ext cx="45577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What festivals are they?</a:t>
            </a:r>
          </a:p>
        </p:txBody>
      </p:sp>
      <p:pic>
        <p:nvPicPr>
          <p:cNvPr id="198662" name="图片 198661" descr="Childrens_da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8350" y="2066925"/>
            <a:ext cx="301783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文本框 1"/>
          <p:cNvSpPr txBox="1">
            <a:spLocks noChangeArrowheads="1"/>
          </p:cNvSpPr>
          <p:nvPr/>
        </p:nvSpPr>
        <p:spPr bwMode="auto">
          <a:xfrm>
            <a:off x="467043" y="482918"/>
            <a:ext cx="2924175" cy="54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1435" tIns="25717" rIns="51435" bIns="25717">
            <a:spAutoFit/>
          </a:bodyPr>
          <a:lstStyle/>
          <a:p>
            <a:pPr marL="514350" indent="-514350">
              <a:buFont typeface="Wingdings" panose="05000000000000000000" pitchFamily="2" charset="2"/>
              <a:buChar char="Ø"/>
            </a:pPr>
            <a:r>
              <a:rPr lang="en-US" altLang="zh-CN" sz="3200" b="1">
                <a:solidFill>
                  <a:srgbClr val="C00000"/>
                </a:solidFill>
                <a:latin typeface="Comic Sans MS" panose="030F0702030302020204" pitchFamily="66" charset="0"/>
              </a:rPr>
              <a:t>Warming up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787900" y="4084638"/>
            <a:ext cx="33750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</a:rPr>
              <a:t>Children’s Day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067967"/>
            <a:ext cx="2808312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8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8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58" grpId="0"/>
      <p:bldP spid="198660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9" name="矩形 268289"/>
          <p:cNvSpPr/>
          <p:nvPr/>
        </p:nvSpPr>
        <p:spPr>
          <a:xfrm>
            <a:off x="562173" y="483235"/>
            <a:ext cx="8042275" cy="41440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marL="342900" indent="-34290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 There’s a good TV show tonight but it’s at 1:00 a.m. I don’t want to _________ that late.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 Sally ___________ me to her birthday party. It’s at her house on Saturday.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5. Do you know where John is? He was going to meet me earlier but he didn’t ____________.</a:t>
            </a:r>
          </a:p>
        </p:txBody>
      </p:sp>
      <p:sp>
        <p:nvSpPr>
          <p:cNvPr id="2150" name="文本框 268290"/>
          <p:cNvSpPr/>
          <p:nvPr/>
        </p:nvSpPr>
        <p:spPr>
          <a:xfrm>
            <a:off x="3923348" y="1412384"/>
            <a:ext cx="1727200" cy="6413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stay up</a:t>
            </a:r>
          </a:p>
        </p:txBody>
      </p:sp>
      <p:sp>
        <p:nvSpPr>
          <p:cNvPr id="2" name="文本框 268290"/>
          <p:cNvSpPr/>
          <p:nvPr/>
        </p:nvSpPr>
        <p:spPr>
          <a:xfrm>
            <a:off x="1835785" y="1347470"/>
            <a:ext cx="1384935" cy="6413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>
              <a:spcBef>
                <a:spcPct val="50000"/>
              </a:spcBef>
            </a:pPr>
            <a:endParaRPr lang="en-US" altLang="zh-CN" sz="2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2" name="文本框 268292"/>
          <p:cNvSpPr/>
          <p:nvPr/>
        </p:nvSpPr>
        <p:spPr>
          <a:xfrm>
            <a:off x="5477480" y="4018632"/>
            <a:ext cx="1797050" cy="6413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show up</a:t>
            </a:r>
          </a:p>
        </p:txBody>
      </p:sp>
      <p:sp>
        <p:nvSpPr>
          <p:cNvPr id="3" name="文本框 268292"/>
          <p:cNvSpPr/>
          <p:nvPr/>
        </p:nvSpPr>
        <p:spPr>
          <a:xfrm>
            <a:off x="1691640" y="2068195"/>
            <a:ext cx="1797050" cy="6413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invited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 fill="hold"/>
                                        <p:tgtEl>
                                          <p:spTgt spid="2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" grpId="0" animBg="1"/>
      <p:bldP spid="2" grpId="0" animBg="1"/>
      <p:bldP spid="2152" grpId="2" animBg="1"/>
      <p:bldP spid="3" grpId="2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0088" y="1924050"/>
            <a:ext cx="7777162" cy="7372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31775" indent="-231775"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800" kern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</a:rPr>
              <a:t> </a:t>
            </a:r>
          </a:p>
        </p:txBody>
      </p:sp>
      <p:sp>
        <p:nvSpPr>
          <p:cNvPr id="120834" name="TextBox 1"/>
          <p:cNvSpPr txBox="1">
            <a:spLocks noChangeArrowheads="1"/>
          </p:cNvSpPr>
          <p:nvPr/>
        </p:nvSpPr>
        <p:spPr bwMode="auto">
          <a:xfrm>
            <a:off x="755650" y="699453"/>
            <a:ext cx="25923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中考链接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98677" y="1496060"/>
            <a:ext cx="702691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700" b="1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defRPr>
            </a:lvl1pPr>
          </a:lstStyle>
          <a:p>
            <a:r>
              <a:rPr lang="zh-CN" altLang="en-US" dirty="0">
                <a:sym typeface="+mn-ea"/>
              </a:rPr>
              <a:t>昨天</a:t>
            </a:r>
            <a:r>
              <a:rPr lang="en-US" altLang="zh-CN" dirty="0">
                <a:sym typeface="+mn-ea"/>
              </a:rPr>
              <a:t>他</a:t>
            </a:r>
            <a:r>
              <a:rPr lang="zh-CN" altLang="en-US" dirty="0">
                <a:sym typeface="+mn-ea"/>
              </a:rPr>
              <a:t>感到很</a:t>
            </a:r>
            <a:r>
              <a:rPr lang="en-US" altLang="zh-CN" dirty="0">
                <a:sym typeface="+mn-ea"/>
              </a:rPr>
              <a:t>尴尬。</a:t>
            </a:r>
          </a:p>
          <a:p>
            <a:endParaRPr lang="en-US" altLang="zh-CN" dirty="0">
              <a:sym typeface="+mn-ea"/>
            </a:endParaRPr>
          </a:p>
          <a:p>
            <a:r>
              <a:rPr lang="en-US" altLang="zh-CN" dirty="0">
                <a:sym typeface="+mn-ea"/>
              </a:rPr>
              <a:t>He felt very _______________ yesterday. </a:t>
            </a:r>
            <a:endParaRPr lang="en-US" altLang="zh-CN" dirty="0"/>
          </a:p>
          <a:p>
            <a:r>
              <a:rPr lang="en-US" altLang="zh-CN" dirty="0">
                <a:sym typeface="+mn-ea"/>
              </a:rPr>
              <a:t>       </a:t>
            </a:r>
          </a:p>
        </p:txBody>
      </p:sp>
      <p:sp>
        <p:nvSpPr>
          <p:cNvPr id="6" name="文本框 268292"/>
          <p:cNvSpPr/>
          <p:nvPr/>
        </p:nvSpPr>
        <p:spPr>
          <a:xfrm>
            <a:off x="3348038" y="2636812"/>
            <a:ext cx="2280920" cy="6413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embarrassed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文本框 277508"/>
          <p:cNvSpPr txBox="1">
            <a:spLocks noChangeArrowheads="1"/>
          </p:cNvSpPr>
          <p:nvPr/>
        </p:nvSpPr>
        <p:spPr bwMode="auto">
          <a:xfrm>
            <a:off x="684213" y="1635125"/>
            <a:ext cx="7451725" cy="2606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Listen to 1c. </a:t>
            </a:r>
          </a:p>
          <a:p>
            <a:pPr marL="457200" indent="-457200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Interview two Ss and write down their </a:t>
            </a:r>
          </a:p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 interesting stories</a:t>
            </a:r>
            <a:r>
              <a:rPr lang="en-US" altLang="zh-CN" sz="2800" b="1" dirty="0">
                <a:solidFill>
                  <a:srgbClr val="00B05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that happened on </a:t>
            </a:r>
          </a:p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 April Fool’s Day.</a:t>
            </a:r>
          </a:p>
        </p:txBody>
      </p:sp>
      <p:sp>
        <p:nvSpPr>
          <p:cNvPr id="99330" name="文本框 3"/>
          <p:cNvSpPr txBox="1"/>
          <p:nvPr/>
        </p:nvSpPr>
        <p:spPr>
          <a:xfrm>
            <a:off x="3051175" y="771525"/>
            <a:ext cx="3105150" cy="898525"/>
          </a:xfrm>
          <a:prstGeom prst="rect">
            <a:avLst/>
          </a:prstGeom>
          <a:noFill/>
          <a:ln w="9525">
            <a:noFill/>
          </a:ln>
        </p:spPr>
        <p:txBody>
          <a:bodyPr lIns="51435" tIns="25717" rIns="51435" bIns="25717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charset="0"/>
                <a:ea typeface="宋体" panose="02010600030101010101" pitchFamily="2" charset="-122"/>
              </a:rPr>
              <a:t>Homework</a:t>
            </a:r>
            <a:endParaRPr lang="en-US" altLang="zh-CN" sz="3300">
              <a:solidFill>
                <a:srgbClr val="0000E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文本框 200705"/>
          <p:cNvSpPr txBox="1">
            <a:spLocks noChangeArrowheads="1"/>
          </p:cNvSpPr>
          <p:nvPr/>
        </p:nvSpPr>
        <p:spPr bwMode="auto">
          <a:xfrm>
            <a:off x="1619250" y="2468796"/>
            <a:ext cx="21605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National Day </a:t>
            </a:r>
          </a:p>
        </p:txBody>
      </p:sp>
      <p:sp>
        <p:nvSpPr>
          <p:cNvPr id="200708" name="文本框 200707"/>
          <p:cNvSpPr txBox="1">
            <a:spLocks noChangeArrowheads="1"/>
          </p:cNvSpPr>
          <p:nvPr/>
        </p:nvSpPr>
        <p:spPr bwMode="auto">
          <a:xfrm>
            <a:off x="5357813" y="2357438"/>
            <a:ext cx="23764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Spring Festival</a:t>
            </a:r>
          </a:p>
        </p:txBody>
      </p:sp>
      <p:sp>
        <p:nvSpPr>
          <p:cNvPr id="200710" name="文本框 200709"/>
          <p:cNvSpPr txBox="1">
            <a:spLocks noChangeArrowheads="1"/>
          </p:cNvSpPr>
          <p:nvPr/>
        </p:nvSpPr>
        <p:spPr bwMode="auto">
          <a:xfrm>
            <a:off x="1619250" y="4462463"/>
            <a:ext cx="216058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Father’s Day </a:t>
            </a:r>
          </a:p>
        </p:txBody>
      </p:sp>
      <p:sp>
        <p:nvSpPr>
          <p:cNvPr id="200711" name="文本框 200710"/>
          <p:cNvSpPr txBox="1">
            <a:spLocks noChangeArrowheads="1"/>
          </p:cNvSpPr>
          <p:nvPr/>
        </p:nvSpPr>
        <p:spPr bwMode="auto">
          <a:xfrm>
            <a:off x="4572000" y="4516438"/>
            <a:ext cx="25130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Mother’s Day </a:t>
            </a:r>
          </a:p>
        </p:txBody>
      </p:sp>
      <p:pic>
        <p:nvPicPr>
          <p:cNvPr id="37893" name="图片 200711" descr="OOOPIC_lenwumin_200906191695cbfff0d2d9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77906">
            <a:off x="1168400" y="3098800"/>
            <a:ext cx="2147888" cy="142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图片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72513">
            <a:off x="5661025" y="571500"/>
            <a:ext cx="1933575" cy="165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图片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780000">
            <a:off x="5658485" y="2950845"/>
            <a:ext cx="2108200" cy="1570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43758">
            <a:off x="1095450" y="455798"/>
            <a:ext cx="2005137" cy="200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0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0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0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0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6" grpId="0"/>
      <p:bldP spid="200708" grpId="0"/>
      <p:bldP spid="200710" grpId="0"/>
      <p:bldP spid="2007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矩形 204801"/>
          <p:cNvSpPr>
            <a:spLocks noChangeArrowheads="1"/>
          </p:cNvSpPr>
          <p:nvPr/>
        </p:nvSpPr>
        <p:spPr bwMode="auto">
          <a:xfrm>
            <a:off x="2771775" y="593725"/>
            <a:ext cx="5910263" cy="782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5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  <a:ea typeface="MS PGothic" panose="020B0600070205080204" pitchFamily="34" charset="-128"/>
              </a:rPr>
              <a:t>April Fool’s Day</a:t>
            </a:r>
            <a:r>
              <a:rPr lang="en-US" altLang="zh-CN" sz="33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  <a:ea typeface="MS PGothic" panose="020B0600070205080204" pitchFamily="34" charset="-128"/>
              </a:rPr>
              <a:t> </a:t>
            </a:r>
          </a:p>
        </p:txBody>
      </p:sp>
      <p:sp>
        <p:nvSpPr>
          <p:cNvPr id="204804" name="文本框 204803"/>
          <p:cNvSpPr txBox="1">
            <a:spLocks noChangeArrowheads="1"/>
          </p:cNvSpPr>
          <p:nvPr/>
        </p:nvSpPr>
        <p:spPr bwMode="auto">
          <a:xfrm>
            <a:off x="3363838" y="1916112"/>
            <a:ext cx="54054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you ever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fool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 others?</a:t>
            </a:r>
          </a:p>
        </p:txBody>
      </p:sp>
      <p:sp>
        <p:nvSpPr>
          <p:cNvPr id="204805" name="文本框 204804"/>
          <p:cNvSpPr txBox="1">
            <a:spLocks noChangeArrowheads="1"/>
          </p:cNvSpPr>
          <p:nvPr/>
        </p:nvSpPr>
        <p:spPr bwMode="auto">
          <a:xfrm>
            <a:off x="3363838" y="2643758"/>
            <a:ext cx="5329238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you ever been fooled by others?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479" y="1667892"/>
            <a:ext cx="2477121" cy="2477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4" grpId="0"/>
      <p:bldP spid="20480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2" name="矩形 165891"/>
          <p:cNvSpPr>
            <a:spLocks noChangeArrowheads="1"/>
          </p:cNvSpPr>
          <p:nvPr/>
        </p:nvSpPr>
        <p:spPr bwMode="auto">
          <a:xfrm>
            <a:off x="684213" y="2792413"/>
            <a:ext cx="7775575" cy="1939925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 dirty="0">
                <a:latin typeface="Comic Sans MS" panose="030F0702030302020204" pitchFamily="66" charset="0"/>
              </a:rPr>
              <a:t>It is celebrated every year on the first day of </a:t>
            </a:r>
          </a:p>
          <a:p>
            <a:r>
              <a:rPr lang="en-US" altLang="zh-CN" sz="2400" b="1" dirty="0">
                <a:latin typeface="Comic Sans MS" panose="030F0702030302020204" pitchFamily="66" charset="0"/>
              </a:rPr>
              <a:t>April. It has been popular since the 19th century.</a:t>
            </a:r>
          </a:p>
          <a:p>
            <a:r>
              <a:rPr lang="en-US" altLang="zh-CN" sz="2400" b="1" dirty="0">
                <a:latin typeface="Comic Sans MS" panose="030F0702030302020204" pitchFamily="66" charset="0"/>
              </a:rPr>
              <a:t>The day is not a 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national holiday</a:t>
            </a:r>
            <a:r>
              <a:rPr lang="en-US" altLang="zh-CN" sz="2400" b="1" dirty="0">
                <a:latin typeface="Comic Sans MS" panose="030F0702030302020204" pitchFamily="66" charset="0"/>
              </a:rPr>
              <a:t> in any country, </a:t>
            </a:r>
          </a:p>
          <a:p>
            <a:r>
              <a:rPr lang="en-US" altLang="zh-CN" sz="2400" b="1" dirty="0">
                <a:latin typeface="Comic Sans MS" panose="030F0702030302020204" pitchFamily="66" charset="0"/>
              </a:rPr>
              <a:t>but it is well known in Europe, Australia, Brazil </a:t>
            </a:r>
          </a:p>
          <a:p>
            <a:r>
              <a:rPr lang="en-US" altLang="zh-CN" sz="2400" b="1" dirty="0">
                <a:latin typeface="Comic Sans MS" panose="030F0702030302020204" pitchFamily="66" charset="0"/>
              </a:rPr>
              <a:t>and the United States.</a:t>
            </a:r>
          </a:p>
        </p:txBody>
      </p:sp>
      <p:pic>
        <p:nvPicPr>
          <p:cNvPr id="165898" name="图片 165897" descr="U_3603~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1706" y="717550"/>
            <a:ext cx="2160587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1658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8" name="矩形 166917"/>
          <p:cNvSpPr>
            <a:spLocks noChangeArrowheads="1"/>
          </p:cNvSpPr>
          <p:nvPr/>
        </p:nvSpPr>
        <p:spPr bwMode="auto">
          <a:xfrm>
            <a:off x="611188" y="992188"/>
            <a:ext cx="7777162" cy="1939925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latin typeface="Comic Sans MS" panose="030F0702030302020204" pitchFamily="66" charset="0"/>
              </a:rPr>
              <a:t>On this day, people play 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jokes</a:t>
            </a:r>
            <a:r>
              <a:rPr lang="en-US" altLang="zh-CN" sz="2400" b="1">
                <a:latin typeface="Comic Sans MS" panose="030F0702030302020204" pitchFamily="66" charset="0"/>
              </a:rPr>
              <a:t> and 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hoaxes</a:t>
            </a:r>
            <a:r>
              <a:rPr lang="en-US" altLang="zh-CN" sz="2400" b="1">
                <a:latin typeface="Comic Sans MS" panose="030F0702030302020204" pitchFamily="66" charset="0"/>
              </a:rPr>
              <a:t> on each other. The jokes and their victims are known as </a:t>
            </a:r>
          </a:p>
          <a:p>
            <a:r>
              <a:rPr lang="en-US" altLang="zh-CN" sz="2400" b="1">
                <a:latin typeface="Comic Sans MS" panose="030F0702030302020204" pitchFamily="66" charset="0"/>
              </a:rPr>
              <a:t>"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</a:rPr>
              <a:t>April fools</a:t>
            </a:r>
            <a:r>
              <a:rPr lang="en-US" altLang="zh-CN" sz="2400" b="1">
                <a:latin typeface="Comic Sans MS" panose="030F0702030302020204" pitchFamily="66" charset="0"/>
              </a:rPr>
              <a:t>". Hoax stories may be reported by </a:t>
            </a:r>
          </a:p>
          <a:p>
            <a:r>
              <a:rPr lang="en-US" altLang="zh-CN" sz="2400" b="1">
                <a:latin typeface="Comic Sans MS" panose="030F0702030302020204" pitchFamily="66" charset="0"/>
              </a:rPr>
              <a:t>the press and other media on this day and </a:t>
            </a:r>
          </a:p>
          <a:p>
            <a:r>
              <a:rPr lang="en-US" altLang="zh-CN" sz="2400" b="1">
                <a:latin typeface="Comic Sans MS" panose="030F0702030302020204" pitchFamily="66" charset="0"/>
              </a:rPr>
              <a:t>explained later.</a:t>
            </a:r>
          </a:p>
        </p:txBody>
      </p:sp>
      <p:pic>
        <p:nvPicPr>
          <p:cNvPr id="43010" name="图片 166920" descr="U_7383~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6138" y="3148013"/>
            <a:ext cx="22288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669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矩形 93187"/>
          <p:cNvSpPr>
            <a:spLocks noChangeArrowheads="1"/>
          </p:cNvSpPr>
          <p:nvPr/>
        </p:nvSpPr>
        <p:spPr bwMode="auto">
          <a:xfrm>
            <a:off x="1457325" y="658813"/>
            <a:ext cx="6859588" cy="1208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2700" b="1" dirty="0">
                <a:solidFill>
                  <a:srgbClr val="0000FF"/>
                </a:solidFill>
              </a:rPr>
              <a:t>Put these words in the correct columns in the chart. Some words can go in more than one column.</a:t>
            </a:r>
          </a:p>
        </p:txBody>
      </p:sp>
      <p:sp>
        <p:nvSpPr>
          <p:cNvPr id="93208" name="文本框 93207"/>
          <p:cNvSpPr txBox="1"/>
          <p:nvPr/>
        </p:nvSpPr>
        <p:spPr>
          <a:xfrm>
            <a:off x="1317625" y="1995488"/>
            <a:ext cx="6643688" cy="25542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fool                     invite            costume            </a:t>
            </a:r>
          </a:p>
          <a:p>
            <a:pPr>
              <a:spcBef>
                <a:spcPts val="600"/>
              </a:spcBef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embarrassed     go off            call</a:t>
            </a:r>
          </a:p>
          <a:p>
            <a:pPr>
              <a:spcBef>
                <a:spcPts val="600"/>
              </a:spcBef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get dressed        empty           show up            </a:t>
            </a:r>
          </a:p>
          <a:p>
            <a:pPr>
              <a:spcBef>
                <a:spcPts val="600"/>
              </a:spcBef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realize                change         clock</a:t>
            </a:r>
          </a:p>
          <a:p>
            <a:pPr>
              <a:spcBef>
                <a:spcPts val="600"/>
              </a:spcBef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tired                   stay up</a:t>
            </a:r>
          </a:p>
        </p:txBody>
      </p:sp>
      <p:sp>
        <p:nvSpPr>
          <p:cNvPr id="5" name="单圆角矩形 4"/>
          <p:cNvSpPr/>
          <p:nvPr/>
        </p:nvSpPr>
        <p:spPr bwMode="auto">
          <a:xfrm>
            <a:off x="684213" y="842963"/>
            <a:ext cx="628650" cy="585787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noProof="1">
                <a:solidFill>
                  <a:schemeClr val="bg1"/>
                </a:solidFill>
              </a:rPr>
              <a:t>1a</a:t>
            </a:r>
            <a:endParaRPr kumimoji="1" lang="zh-CN" altLang="en-US" sz="32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3" name="矩形 2062"/>
          <p:cNvSpPr/>
          <p:nvPr/>
        </p:nvSpPr>
        <p:spPr>
          <a:xfrm>
            <a:off x="1375172" y="3433763"/>
            <a:ext cx="3418284" cy="98345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r>
              <a:rPr lang="en-US" altLang="en-US" sz="3000" b="1" dirty="0">
                <a:solidFill>
                  <a:schemeClr val="fol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fool </a:t>
            </a:r>
            <a:r>
              <a:rPr lang="en-US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en-US" altLang="en-US" sz="3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蠢人；傻瓜</a:t>
            </a:r>
          </a:p>
          <a:p>
            <a:r>
              <a:rPr lang="en-US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</a:t>
            </a:r>
            <a:r>
              <a:rPr lang="en-US" altLang="en-US" sz="3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v. 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愚弄</a:t>
            </a:r>
          </a:p>
        </p:txBody>
      </p:sp>
      <p:sp>
        <p:nvSpPr>
          <p:cNvPr id="2064" name="矩形 2063"/>
          <p:cNvSpPr/>
          <p:nvPr/>
        </p:nvSpPr>
        <p:spPr>
          <a:xfrm>
            <a:off x="4997054" y="3245644"/>
            <a:ext cx="2890838" cy="144065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r>
              <a:rPr lang="en-US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costume    </a:t>
            </a:r>
            <a:r>
              <a:rPr lang="en-US" altLang="en-US" sz="30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  <a:p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特定场合穿的）服装；装束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639" y="667718"/>
            <a:ext cx="2761853" cy="2761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90"/>
          <a:stretch/>
        </p:blipFill>
        <p:spPr bwMode="auto">
          <a:xfrm>
            <a:off x="4716016" y="698847"/>
            <a:ext cx="2964619" cy="2730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3" grpId="0" animBg="1"/>
      <p:bldP spid="2064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hjNGIwYjk0NmIyMWUwOTAwYjc1NGMyMDIzNTUxMzQifQ=="/>
</p:tagLst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1309</Words>
  <Application>Microsoft Office PowerPoint</Application>
  <PresentationFormat>全屏显示(16:9)</PresentationFormat>
  <Paragraphs>199</Paragraphs>
  <Slides>33</Slides>
  <Notes>9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8" baseType="lpstr">
      <vt:lpstr>Al Bayan</vt:lpstr>
      <vt:lpstr>Arial Unicode MS</vt:lpstr>
      <vt:lpstr>方正粗圆简体</vt:lpstr>
      <vt:lpstr>宋体</vt:lpstr>
      <vt:lpstr>微软雅黑</vt:lpstr>
      <vt:lpstr>Arial</vt:lpstr>
      <vt:lpstr>Arial Black</vt:lpstr>
      <vt:lpstr>Calibri</vt:lpstr>
      <vt:lpstr>Comic Sans MS</vt:lpstr>
      <vt:lpstr>Impact</vt:lpstr>
      <vt:lpstr>Monotype Corsiva</vt:lpstr>
      <vt:lpstr>Times New Roman</vt:lpstr>
      <vt:lpstr>Wingdings</vt:lpstr>
      <vt:lpstr>3_自定义设计方案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 do</dc:creator>
  <cp:lastModifiedBy>ma xiaojie</cp:lastModifiedBy>
  <cp:revision>116</cp:revision>
  <dcterms:created xsi:type="dcterms:W3CDTF">2019-06-15T09:13:00Z</dcterms:created>
  <dcterms:modified xsi:type="dcterms:W3CDTF">2022-10-28T07:50:39Z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2052-11.1.0.11875</vt:lpwstr>
  </property>
  <property fmtid="{D5CDD505-2E9C-101B-9397-08002B2CF9AE}" pid="3" name="ICV">
    <vt:lpwstr>BF83292944C74BCC884AE40335A0F98B</vt:lpwstr>
  </property>
</Properties>
</file>