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  <p:sldMasterId id="2147483680" r:id="rId3"/>
  </p:sldMasterIdLst>
  <p:notesMasterIdLst>
    <p:notesMasterId r:id="rId49"/>
  </p:notesMasterIdLst>
  <p:sldIdLst>
    <p:sldId id="256" r:id="rId4"/>
    <p:sldId id="460" r:id="rId5"/>
    <p:sldId id="344" r:id="rId6"/>
    <p:sldId id="413" r:id="rId7"/>
    <p:sldId id="500" r:id="rId8"/>
    <p:sldId id="499" r:id="rId9"/>
    <p:sldId id="498" r:id="rId10"/>
    <p:sldId id="501" r:id="rId11"/>
    <p:sldId id="502" r:id="rId12"/>
    <p:sldId id="580" r:id="rId13"/>
    <p:sldId id="504" r:id="rId14"/>
    <p:sldId id="576" r:id="rId15"/>
    <p:sldId id="577" r:id="rId16"/>
    <p:sldId id="578" r:id="rId17"/>
    <p:sldId id="579" r:id="rId18"/>
    <p:sldId id="505" r:id="rId19"/>
    <p:sldId id="503" r:id="rId20"/>
    <p:sldId id="540" r:id="rId21"/>
    <p:sldId id="508" r:id="rId22"/>
    <p:sldId id="509" r:id="rId23"/>
    <p:sldId id="512" r:id="rId24"/>
    <p:sldId id="516" r:id="rId25"/>
    <p:sldId id="517" r:id="rId26"/>
    <p:sldId id="518" r:id="rId27"/>
    <p:sldId id="519" r:id="rId28"/>
    <p:sldId id="520" r:id="rId29"/>
    <p:sldId id="523" r:id="rId30"/>
    <p:sldId id="524" r:id="rId31"/>
    <p:sldId id="525" r:id="rId32"/>
    <p:sldId id="527" r:id="rId33"/>
    <p:sldId id="585" r:id="rId34"/>
    <p:sldId id="529" r:id="rId35"/>
    <p:sldId id="530" r:id="rId36"/>
    <p:sldId id="531" r:id="rId37"/>
    <p:sldId id="571" r:id="rId38"/>
    <p:sldId id="532" r:id="rId39"/>
    <p:sldId id="533" r:id="rId40"/>
    <p:sldId id="534" r:id="rId41"/>
    <p:sldId id="535" r:id="rId42"/>
    <p:sldId id="536" r:id="rId43"/>
    <p:sldId id="581" r:id="rId44"/>
    <p:sldId id="537" r:id="rId45"/>
    <p:sldId id="583" r:id="rId46"/>
    <p:sldId id="573" r:id="rId47"/>
    <p:sldId id="584" r:id="rId4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rtl="0" fontAlgn="base">
      <a:spcBef>
        <a:spcPct val="0"/>
      </a:spcBef>
      <a:spcAft>
        <a:spcPct val="0"/>
      </a:spcAft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rtl="0" fontAlgn="base">
      <a:spcBef>
        <a:spcPct val="0"/>
      </a:spcBef>
      <a:spcAft>
        <a:spcPct val="0"/>
      </a:spcAft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rtl="0" fontAlgn="base">
      <a:spcBef>
        <a:spcPct val="0"/>
      </a:spcBef>
      <a:spcAft>
        <a:spcPct val="0"/>
      </a:spcAft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rtl="0" fontAlgn="base">
      <a:spcBef>
        <a:spcPct val="0"/>
      </a:spcBef>
      <a:spcAft>
        <a:spcPct val="0"/>
      </a:spcAft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inhu.m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1" autoAdjust="0"/>
    <p:restoredTop sz="94218" autoAdjust="0"/>
  </p:normalViewPr>
  <p:slideViewPr>
    <p:cSldViewPr>
      <p:cViewPr varScale="1">
        <p:scale>
          <a:sx n="99" d="100"/>
          <a:sy n="99" d="100"/>
        </p:scale>
        <p:origin x="378" y="42"/>
      </p:cViewPr>
      <p:guideLst>
        <p:guide orient="horz" pos="17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3796" name="幻灯片图像占位符 409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60421" name="文本占位符 4100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25000"/>
              </a:lnSpc>
              <a:buFont typeface="Arial" panose="020B0604020202020204" pitchFamily="34" charset="0"/>
              <a:buNone/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9A87D4-59B7-44B5-BB01-89D32757E8F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593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313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033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753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37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505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45127785-732E-4C9A-9230-ECA1D43BAF1F}" type="slidenum">
              <a:rPr lang="zh-CN" altLang="en-US" sz="1200">
                <a:latin typeface="Calibri" panose="020F0502020204030204" pitchFamily="34" charset="0"/>
              </a:rPr>
              <a:t>10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F6E117C7-EDAD-4F5D-AD5F-4F8A792F1A0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t>16</a:t>
            </a:fld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FBB38B46-0C98-41D0-8710-F221CF7BA472}" type="slidenum">
              <a:rPr lang="zh-CN" altLang="en-US" smtClean="0">
                <a:ea typeface="宋体" panose="02010600030101010101" pitchFamily="2" charset="-122"/>
              </a:rPr>
              <a:t>43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8CAE2AE-882A-4298-957E-581929B5EC2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68B705E-C353-4E4C-A13C-E54137282B8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34"/>
            <a:ext cx="8229600" cy="857894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053"/>
            <a:ext cx="8229600" cy="3397023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F6EA11-AC7A-4872-81B7-71F65F7B217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ED297-1DC6-4CF0-9B00-C837D0600E2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8635-E597-44D0-8368-832E7F1FD1C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8CAE2AE-882A-4298-957E-581929B5EC2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68B705E-C353-4E4C-A13C-E54137282B8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34"/>
            <a:ext cx="8229600" cy="857894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053"/>
            <a:ext cx="8229600" cy="3397023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F6EA11-AC7A-4872-81B7-71F65F7B217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ED297-1DC6-4CF0-9B00-C837D0600E2B}" type="datetimeFigureOut">
              <a:rPr lang="zh-CN" altLang="en-US">
                <a:ea typeface="宋体" panose="02010600030101010101" pitchFamily="2" charset="-122"/>
              </a:rPr>
              <a:t>2022/10/28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8635-E597-44D0-8368-832E7F1FD1CC}" type="slidenum">
              <a:rPr lang="zh-CN" altLang="en-US">
                <a:ea typeface="宋体" panose="02010600030101010101" pitchFamily="2" charset="-122"/>
              </a:rPr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A</a:t>
            </a:r>
            <a:r>
              <a:rPr lang="zh-CN" altLang="zh-CN" sz="172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A</a:t>
            </a:r>
            <a:r>
              <a:rPr lang="zh-CN" altLang="zh-CN" sz="172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xStyles>
    <p:titleStyle>
      <a:lvl1pPr algn="ctr" defTabSz="68453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453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453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45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九年级第一单元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"/>
          <p:cNvSpPr txBox="1"/>
          <p:nvPr/>
        </p:nvSpPr>
        <p:spPr>
          <a:xfrm>
            <a:off x="2283710" y="2278999"/>
            <a:ext cx="4691472" cy="113274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dirty="0">
              <a:solidFill>
                <a:srgbClr val="EBBE0D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Section A 3a-3c</a:t>
            </a:r>
          </a:p>
        </p:txBody>
      </p:sp>
      <p:pic>
        <p:nvPicPr>
          <p:cNvPr id="34819" name="图片 6" descr="初中七彩图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9"/>
          <p:cNvSpPr txBox="1">
            <a:spLocks noChangeArrowheads="1"/>
          </p:cNvSpPr>
          <p:nvPr/>
        </p:nvSpPr>
        <p:spPr bwMode="auto">
          <a:xfrm>
            <a:off x="685902" y="1390284"/>
            <a:ext cx="7272337" cy="1643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Describe an English movie that you have ever watched. 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How did you feel after watching it?</a:t>
            </a:r>
          </a:p>
        </p:txBody>
      </p:sp>
      <p:sp>
        <p:nvSpPr>
          <p:cNvPr id="44034" name="文本框 1"/>
          <p:cNvSpPr txBox="1">
            <a:spLocks noChangeArrowheads="1"/>
          </p:cNvSpPr>
          <p:nvPr/>
        </p:nvSpPr>
        <p:spPr bwMode="auto">
          <a:xfrm>
            <a:off x="457200" y="742950"/>
            <a:ext cx="3581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>
                <a:solidFill>
                  <a:srgbClr val="FF0000"/>
                </a:solidFill>
                <a:latin typeface="Comic Sans MS" panose="030F0702030302020204" pitchFamily="66" charset="0"/>
                <a:cs typeface="Simplified Arabic Fixed" panose="02070309020205020404" pitchFamily="49" charset="-78"/>
              </a:rPr>
              <a:t>Group work</a:t>
            </a:r>
          </a:p>
        </p:txBody>
      </p:sp>
      <p:pic>
        <p:nvPicPr>
          <p:cNvPr id="44035" name="图片 2" descr="6639bc009dfe405f234367252152cd8b"/>
          <p:cNvPicPr>
            <a:picLocks noChangeAspect="1"/>
          </p:cNvPicPr>
          <p:nvPr/>
        </p:nvPicPr>
        <p:blipFill>
          <a:blip r:embed="rId3"/>
          <a:srcRect t="12521" b="11485"/>
          <a:stretch>
            <a:fillRect/>
          </a:stretch>
        </p:blipFill>
        <p:spPr bwMode="auto">
          <a:xfrm>
            <a:off x="5181600" y="3105150"/>
            <a:ext cx="22066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22886"/>
          <p:cNvSpPr txBox="1">
            <a:spLocks noChangeArrowheads="1"/>
          </p:cNvSpPr>
          <p:nvPr/>
        </p:nvSpPr>
        <p:spPr bwMode="auto">
          <a:xfrm>
            <a:off x="3868738" y="790575"/>
            <a:ext cx="485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1143000" y="666750"/>
            <a:ext cx="6915150" cy="1169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Read the passage.</a:t>
            </a:r>
            <a:r>
              <a:rPr lang="en-US" altLang="zh-CN" sz="2700" u="sng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Underline</a:t>
            </a: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the </a:t>
            </a:r>
          </a:p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different kinds of movies and circle the </a:t>
            </a:r>
          </a:p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movie names.</a:t>
            </a:r>
            <a:endParaRPr lang="en-US" altLang="zh-CN" sz="2400" noProof="1">
              <a:solidFill>
                <a:schemeClr val="tx1"/>
              </a:solidFill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24200" y="972000"/>
            <a:ext cx="1828800" cy="990600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6084" name="图片 6" descr="3a5212621c0903ee610ece5ab8875b53"/>
          <p:cNvPicPr>
            <a:picLocks noChangeAspect="1"/>
          </p:cNvPicPr>
          <p:nvPr/>
        </p:nvPicPr>
        <p:blipFill>
          <a:blip r:embed="rId2"/>
          <a:srcRect t="11139" b="9981"/>
          <a:stretch>
            <a:fillRect/>
          </a:stretch>
        </p:blipFill>
        <p:spPr bwMode="auto">
          <a:xfrm>
            <a:off x="3041650" y="2005013"/>
            <a:ext cx="32289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单圆角矩形 7"/>
          <p:cNvSpPr/>
          <p:nvPr/>
        </p:nvSpPr>
        <p:spPr>
          <a:xfrm>
            <a:off x="468313" y="720725"/>
            <a:ext cx="552450" cy="5302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3a</a:t>
            </a:r>
            <a:r>
              <a:rPr kumimoji="1" lang="en-US" altLang="zh-CN" sz="2400" dirty="0"/>
              <a:t>    </a:t>
            </a:r>
            <a:endParaRPr kumimoji="1" lang="zh-CN" altLang="en-US" sz="2400" dirty="0"/>
          </a:p>
        </p:txBody>
      </p:sp>
      <p:sp>
        <p:nvSpPr>
          <p:cNvPr id="46086" name="椭圆 15373"/>
          <p:cNvSpPr>
            <a:spLocks noChangeArrowheads="1"/>
          </p:cNvSpPr>
          <p:nvPr/>
        </p:nvSpPr>
        <p:spPr bwMode="auto">
          <a:xfrm>
            <a:off x="6019800" y="1060450"/>
            <a:ext cx="973138" cy="3794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1"/>
          <p:cNvSpPr>
            <a:spLocks noChangeArrowheads="1"/>
          </p:cNvSpPr>
          <p:nvPr/>
        </p:nvSpPr>
        <p:spPr bwMode="auto">
          <a:xfrm>
            <a:off x="457200" y="590550"/>
            <a:ext cx="8534400" cy="430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</a:rPr>
              <a:t>What Do You Feel Like Watching Today?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/>
              <a:t>      </a:t>
            </a:r>
            <a:r>
              <a:rPr lang="en-US" altLang="zh-CN" sz="2800" dirty="0">
                <a:solidFill>
                  <a:srgbClr val="002060"/>
                </a:solidFill>
              </a:rPr>
              <a:t>While some people stick to only one kind of movie, I like to watch different kinds depending on how I feel that day.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   When I’m down or tired, I prefer movies that can cheer me up. Comedies like </a:t>
            </a:r>
            <a:r>
              <a:rPr lang="en-US" altLang="zh-CN" sz="2800" i="1" dirty="0">
                <a:solidFill>
                  <a:srgbClr val="002060"/>
                </a:solidFill>
              </a:rPr>
              <a:t>Men in Black </a:t>
            </a:r>
            <a:r>
              <a:rPr lang="en-US" altLang="zh-CN" sz="2800" dirty="0">
                <a:solidFill>
                  <a:srgbClr val="002060"/>
                </a:solidFill>
              </a:rPr>
              <a:t>or cartoons like </a:t>
            </a:r>
            <a:r>
              <a:rPr lang="en-US" altLang="zh-CN" sz="2800" i="1" dirty="0">
                <a:solidFill>
                  <a:srgbClr val="002060"/>
                </a:solidFill>
              </a:rPr>
              <a:t>Kungfu Panda </a:t>
            </a:r>
            <a:r>
              <a:rPr lang="en-US" altLang="zh-CN" sz="2800" dirty="0">
                <a:solidFill>
                  <a:srgbClr val="002060"/>
                </a:solidFill>
              </a:rPr>
              <a:t>have funny dialog and usually have a happy ending. The characters may not be perfect, 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590852" y="3714720"/>
            <a:ext cx="14477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724400" y="3257532"/>
            <a:ext cx="2133540" cy="5333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238930" y="3704432"/>
            <a:ext cx="1295366" cy="10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066892" y="3798211"/>
            <a:ext cx="2362138" cy="5333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U9A3a">
            <a:hlinkClick r:id="" action="ppaction://media"/>
            <a:extLst>
              <a:ext uri="{FF2B5EF4-FFF2-40B4-BE49-F238E27FC236}">
                <a16:creationId xmlns:a16="http://schemas.microsoft.com/office/drawing/2014/main" id="{021FDB5A-E81F-A44A-A9AE-6F8FA6AF06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7429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3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1"/>
          <p:cNvSpPr>
            <a:spLocks noChangeArrowheads="1"/>
          </p:cNvSpPr>
          <p:nvPr/>
        </p:nvSpPr>
        <p:spPr bwMode="auto">
          <a:xfrm>
            <a:off x="381000" y="765175"/>
            <a:ext cx="830580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but they try their best to solve their problems. After I watch them, my problems suddenly seem less serious and I feel much better again. Laughing for two hours is a good way to relax!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   I don’t watch dramas or documentaries when I’m sad or tired. Dramas like </a:t>
            </a:r>
            <a:r>
              <a:rPr lang="en-US" altLang="zh-CN" sz="2800" i="1">
                <a:solidFill>
                  <a:srgbClr val="002060"/>
                </a:solidFill>
              </a:rPr>
              <a:t>Titanic</a:t>
            </a:r>
            <a:r>
              <a:rPr lang="en-US" altLang="zh-CN" sz="2800">
                <a:solidFill>
                  <a:srgbClr val="002060"/>
                </a:solidFill>
              </a:rPr>
              <a:t> make me feel even sadder. Documentaries like </a:t>
            </a:r>
            <a:r>
              <a:rPr lang="en-US" altLang="zh-CN" sz="2800" i="1">
                <a:solidFill>
                  <a:srgbClr val="002060"/>
                </a:solidFill>
              </a:rPr>
              <a:t>March of the Penguins</a:t>
            </a:r>
            <a:r>
              <a:rPr lang="en-US" altLang="zh-CN" sz="280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38456" y="3827521"/>
            <a:ext cx="11429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676476" y="4324304"/>
            <a:ext cx="220974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267208" y="3409928"/>
            <a:ext cx="1219168" cy="4175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33900" y="3916676"/>
            <a:ext cx="3771802" cy="483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>
            <a:spLocks noChangeArrowheads="1"/>
          </p:cNvSpPr>
          <p:nvPr/>
        </p:nvSpPr>
        <p:spPr bwMode="auto">
          <a:xfrm>
            <a:off x="381000" y="819150"/>
            <a:ext cx="822960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which provide plenty of information about a certain subject can be interesting, but when I’m tired I don’t want to think too much. I don’t mind action movies like </a:t>
            </a:r>
            <a:r>
              <a:rPr lang="en-US" altLang="zh-CN" sz="2800" i="1" dirty="0">
                <a:solidFill>
                  <a:srgbClr val="002060"/>
                </a:solidFill>
              </a:rPr>
              <a:t>Spider-Man</a:t>
            </a:r>
            <a:r>
              <a:rPr lang="en-US" altLang="zh-CN" sz="2800" dirty="0">
                <a:solidFill>
                  <a:srgbClr val="002060"/>
                </a:solidFill>
              </a:rPr>
              <a:t> when I’m too tired to think. I can just shut off my brain, sit back and enjoy watching an exciting superhero who always saves the world just in time.</a:t>
            </a:r>
            <a:endParaRPr lang="zh-CN" altLang="zh-CN" sz="2800" dirty="0">
              <a:solidFill>
                <a:srgbClr val="00206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248356" y="2343156"/>
            <a:ext cx="19811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990694" y="2343156"/>
            <a:ext cx="1904950" cy="573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"/>
          <p:cNvSpPr>
            <a:spLocks noChangeArrowheads="1"/>
          </p:cNvSpPr>
          <p:nvPr/>
        </p:nvSpPr>
        <p:spPr bwMode="auto">
          <a:xfrm>
            <a:off x="533400" y="971550"/>
            <a:ext cx="8001000" cy="265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   Once in a while, I like to watch movies that are scary. They can be fun, but I’m too scared to watch them alone. I always bring a friend who isn’t afraid of these kinds of movies, and it doesn’t feel so scary anymore.</a:t>
            </a:r>
            <a:endParaRPr lang="zh-CN" altLang="en-US" sz="2800">
              <a:solidFill>
                <a:srgbClr val="00206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67366" y="1504978"/>
            <a:ext cx="23621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704" y="2038364"/>
            <a:ext cx="83817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881414" y="1047790"/>
          <a:ext cx="2395220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5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48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Kinds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1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63970" y="1504978"/>
            <a:ext cx="157927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comedies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03243" y="2038364"/>
            <a:ext cx="15007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cartoons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03243" y="2560320"/>
            <a:ext cx="13420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</a:rPr>
              <a:t>dramas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38146" y="3028950"/>
            <a:ext cx="24384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</a:rPr>
              <a:t>documentaries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31866" y="3496292"/>
            <a:ext cx="226857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</a:rPr>
              <a:t>action movies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5105386" y="1123988"/>
          <a:ext cx="3620784" cy="349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77496" y="4029678"/>
            <a:ext cx="21467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scary movies</a:t>
            </a:r>
            <a:endParaRPr lang="zh-CN" altLang="en-US" sz="2800" dirty="0">
              <a:solidFill>
                <a:srgbClr val="002060"/>
              </a:solidFill>
              <a:latin typeface="Lao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651500" y="1657374"/>
            <a:ext cx="21980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i="1" dirty="0">
                <a:ea typeface="微软雅黑" panose="020B0503020204020204" pitchFamily="34" charset="-122"/>
              </a:rPr>
              <a:t>Men in Black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618163" y="2190760"/>
            <a:ext cx="23727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i="1" dirty="0">
                <a:ea typeface="微软雅黑" panose="020B0503020204020204" pitchFamily="34" charset="-122"/>
              </a:rPr>
              <a:t>Kungfu Panda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562574" y="2647948"/>
            <a:ext cx="122770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i="1" dirty="0">
                <a:ea typeface="微软雅黑" panose="020B0503020204020204" pitchFamily="34" charset="-122"/>
              </a:rPr>
              <a:t>Titanic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181584" y="3098800"/>
            <a:ext cx="360707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i="1" dirty="0">
                <a:ea typeface="微软雅黑" panose="020B0503020204020204" pitchFamily="34" charset="-122"/>
              </a:rPr>
              <a:t>March of the Penguins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618163" y="3572490"/>
            <a:ext cx="19607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i="1" dirty="0">
                <a:ea typeface="微软雅黑" panose="020B0503020204020204" pitchFamily="34" charset="-122"/>
              </a:rPr>
              <a:t>Spider-Man</a:t>
            </a:r>
          </a:p>
        </p:txBody>
      </p:sp>
      <p:pic>
        <p:nvPicPr>
          <p:cNvPr id="51248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4238" y="1836738"/>
            <a:ext cx="1820862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22886"/>
          <p:cNvSpPr txBox="1">
            <a:spLocks noChangeArrowheads="1"/>
          </p:cNvSpPr>
          <p:nvPr/>
        </p:nvSpPr>
        <p:spPr bwMode="auto">
          <a:xfrm>
            <a:off x="3868738" y="790575"/>
            <a:ext cx="485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53250" name="文本框 9"/>
          <p:cNvSpPr txBox="1">
            <a:spLocks noChangeArrowheads="1"/>
          </p:cNvSpPr>
          <p:nvPr/>
        </p:nvSpPr>
        <p:spPr bwMode="auto">
          <a:xfrm>
            <a:off x="533400" y="976313"/>
            <a:ext cx="763746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noProof="1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Read the first paragraph, and fill in the blanks.</a:t>
            </a:r>
          </a:p>
        </p:txBody>
      </p:sp>
      <p:sp>
        <p:nvSpPr>
          <p:cNvPr id="53251" name="Rectangle 48"/>
          <p:cNvSpPr>
            <a:spLocks noChangeArrowheads="1"/>
          </p:cNvSpPr>
          <p:nvPr/>
        </p:nvSpPr>
        <p:spPr bwMode="auto">
          <a:xfrm>
            <a:off x="533400" y="1809750"/>
            <a:ext cx="8270875" cy="2030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  <a:sym typeface="Lato Light"/>
              </a:rPr>
              <a:t>Without</a:t>
            </a:r>
            <a:r>
              <a:rPr lang="en-US" altLang="zh-CN" sz="2800" dirty="0">
                <a:solidFill>
                  <a:srgbClr val="FF0000"/>
                </a:solidFill>
                <a:ea typeface="微软雅黑" panose="020B0503020204020204" pitchFamily="34" charset="-122"/>
                <a:sym typeface="Lato Light"/>
              </a:rPr>
              <a:t> </a:t>
            </a:r>
            <a:r>
              <a:rPr lang="en-US" altLang="zh-CN" sz="2800" dirty="0">
                <a:solidFill>
                  <a:srgbClr val="0D0D0D"/>
                </a:solidFill>
                <a:ea typeface="微软雅黑" panose="020B0503020204020204" pitchFamily="34" charset="-122"/>
                <a:sym typeface="Lato Light"/>
              </a:rPr>
              <a:t>__________ only one kind of movie, Mary likes to watch different kinds ______________ how she feels that day.</a:t>
            </a:r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993900" y="1908176"/>
            <a:ext cx="2501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sticking to </a:t>
            </a:r>
            <a:endParaRPr lang="en-US" altLang="zh-CN" sz="28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81600" y="2563813"/>
            <a:ext cx="24384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depending on </a:t>
            </a:r>
            <a:endParaRPr lang="en-US" altLang="zh-CN" sz="28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0" y="1962150"/>
            <a:ext cx="8255000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1.What is the meaning of “down” in the passage</a:t>
            </a:r>
            <a:r>
              <a:rPr lang="en-US" altLang="zh-CN" sz="2800" noProof="1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2.When Mary is tired what kinds of movies does she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prefer?</a:t>
            </a:r>
            <a:endParaRPr lang="en-US" altLang="zh-CN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3.Why does Mary prefer comedies and cartoons?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4.How does Mary feel after watching the movies?</a:t>
            </a:r>
            <a:endParaRPr lang="en-US" altLang="zh-CN" sz="2800" noProof="1">
              <a:solidFill>
                <a:schemeClr val="tx1"/>
              </a:solidFill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0752" y="959774"/>
            <a:ext cx="2109788" cy="9223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800" u="sng" noProof="1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Underline</a:t>
            </a:r>
            <a:r>
              <a:rPr lang="en-US" altLang="zh-CN" sz="1800" noProof="1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(</a:t>
            </a:r>
            <a:r>
              <a:rPr lang="zh-CN" altLang="en-US" sz="1800" noProof="1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画线</a:t>
            </a:r>
            <a:r>
              <a:rPr lang="zh-CN" altLang="zh-CN" sz="1800" noProof="1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zh-CN" sz="1800" noProof="1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800" noProof="1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the answers on your book.</a:t>
            </a:r>
            <a:endParaRPr lang="en-US" altLang="zh-CN" sz="1800" noProof="1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4275" name="文本框 9"/>
          <p:cNvSpPr txBox="1">
            <a:spLocks noChangeArrowheads="1"/>
          </p:cNvSpPr>
          <p:nvPr/>
        </p:nvSpPr>
        <p:spPr bwMode="auto">
          <a:xfrm>
            <a:off x="381000" y="755650"/>
            <a:ext cx="6172148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noProof="1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Read the second paragraph quietly by yourself,and answer the questions.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 descr="57b0b1853285402384e4b98182b266b2_WPS图片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8713" y="2266950"/>
            <a:ext cx="6303962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71488" y="1057275"/>
            <a:ext cx="7910512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What is the meaning of “down” in the passage</a:t>
            </a:r>
            <a:r>
              <a:rPr lang="en-US" altLang="zh-CN" sz="2800" noProof="1">
                <a:solidFill>
                  <a:schemeClr val="tx1">
                    <a:lumMod val="50000"/>
                  </a:schemeClr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800" dirty="0">
              <a:solidFill>
                <a:srgbClr val="660066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5859463" y="2038350"/>
            <a:ext cx="1177925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0" name="文本框 2"/>
          <p:cNvSpPr txBox="1">
            <a:spLocks noChangeArrowheads="1"/>
          </p:cNvSpPr>
          <p:nvPr/>
        </p:nvSpPr>
        <p:spPr bwMode="auto">
          <a:xfrm>
            <a:off x="2232025" y="1885950"/>
            <a:ext cx="1260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/>
              <a:t>A</a:t>
            </a:r>
          </a:p>
        </p:txBody>
      </p:sp>
      <p:sp>
        <p:nvSpPr>
          <p:cNvPr id="55301" name="文本框 3"/>
          <p:cNvSpPr txBox="1">
            <a:spLocks noChangeArrowheads="1"/>
          </p:cNvSpPr>
          <p:nvPr/>
        </p:nvSpPr>
        <p:spPr bwMode="auto">
          <a:xfrm>
            <a:off x="6019800" y="1885950"/>
            <a:ext cx="857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/>
              <a:t>B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89478" y="514404"/>
            <a:ext cx="3459365" cy="609584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5486" y="1438275"/>
            <a:ext cx="6705518" cy="3192780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To grasp the new words and phrases.</a:t>
            </a:r>
          </a:p>
          <a:p>
            <a:pPr marL="342900" indent="-342900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To learn to get the main idea and detail  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information by using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skimming, scanning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and careful reading skills.</a:t>
            </a:r>
          </a:p>
          <a:p>
            <a:pPr marL="342900" indent="-342900"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To learn to express preference about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music, movies, teachers etc.by using</a:t>
            </a:r>
            <a:r>
              <a:rPr lang="en-US" altLang="zh-CN" sz="2400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</a:t>
            </a:r>
            <a:r>
              <a:rPr lang="en-US" altLang="zh-CN" sz="2400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Attributive Clauses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7"/>
          <p:cNvSpPr txBox="1">
            <a:spLocks noChangeArrowheads="1"/>
          </p:cNvSpPr>
          <p:nvPr/>
        </p:nvSpPr>
        <p:spPr bwMode="auto">
          <a:xfrm>
            <a:off x="520700" y="931863"/>
            <a:ext cx="78613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When Mary is tired what kinds of movies does  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she prefer?</a:t>
            </a:r>
            <a:endParaRPr lang="en-US" altLang="zh-CN" sz="2800" dirty="0">
              <a:solidFill>
                <a:schemeClr val="tx1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322" name="文本框 2"/>
          <p:cNvSpPr txBox="1">
            <a:spLocks noChangeArrowheads="1"/>
          </p:cNvSpPr>
          <p:nvPr/>
        </p:nvSpPr>
        <p:spPr bwMode="auto">
          <a:xfrm>
            <a:off x="1695450" y="2205038"/>
            <a:ext cx="26670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Action movies.</a:t>
            </a:r>
          </a:p>
        </p:txBody>
      </p:sp>
      <p:sp>
        <p:nvSpPr>
          <p:cNvPr id="56323" name="文本框 3"/>
          <p:cNvSpPr txBox="1">
            <a:spLocks noChangeArrowheads="1"/>
          </p:cNvSpPr>
          <p:nvPr/>
        </p:nvSpPr>
        <p:spPr bwMode="auto">
          <a:xfrm>
            <a:off x="1695450" y="3049588"/>
            <a:ext cx="194468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Comedies.</a:t>
            </a:r>
          </a:p>
        </p:txBody>
      </p:sp>
      <p:sp>
        <p:nvSpPr>
          <p:cNvPr id="56324" name="文本框 5"/>
          <p:cNvSpPr txBox="1">
            <a:spLocks noChangeArrowheads="1"/>
          </p:cNvSpPr>
          <p:nvPr/>
        </p:nvSpPr>
        <p:spPr bwMode="auto">
          <a:xfrm>
            <a:off x="1695450" y="3898900"/>
            <a:ext cx="40322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Comedies and cartoons.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1033463" y="4019550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6" name="文本框 1"/>
          <p:cNvSpPr txBox="1">
            <a:spLocks noChangeArrowheads="1"/>
          </p:cNvSpPr>
          <p:nvPr/>
        </p:nvSpPr>
        <p:spPr bwMode="auto">
          <a:xfrm>
            <a:off x="1208088" y="2216150"/>
            <a:ext cx="6207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/>
              <a:t>A</a:t>
            </a:r>
          </a:p>
        </p:txBody>
      </p:sp>
      <p:sp>
        <p:nvSpPr>
          <p:cNvPr id="56327" name="文本框 6"/>
          <p:cNvSpPr txBox="1">
            <a:spLocks noChangeArrowheads="1"/>
          </p:cNvSpPr>
          <p:nvPr/>
        </p:nvSpPr>
        <p:spPr bwMode="auto">
          <a:xfrm>
            <a:off x="1174750" y="3033713"/>
            <a:ext cx="3190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/>
              <a:t>B</a:t>
            </a:r>
          </a:p>
        </p:txBody>
      </p:sp>
      <p:sp>
        <p:nvSpPr>
          <p:cNvPr id="56328" name="文本框 7"/>
          <p:cNvSpPr txBox="1">
            <a:spLocks noChangeArrowheads="1"/>
          </p:cNvSpPr>
          <p:nvPr/>
        </p:nvSpPr>
        <p:spPr bwMode="auto">
          <a:xfrm>
            <a:off x="1174750" y="3868738"/>
            <a:ext cx="369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/>
              <a:t>C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 txBox="1">
            <a:spLocks noChangeArrowheads="1"/>
          </p:cNvSpPr>
          <p:nvPr/>
        </p:nvSpPr>
        <p:spPr bwMode="auto">
          <a:xfrm>
            <a:off x="228600" y="666750"/>
            <a:ext cx="81803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 .Why does Mary prefer comedies and cartoons?</a:t>
            </a:r>
            <a:endParaRPr lang="en-US" altLang="zh-CN" sz="2800" noProof="1">
              <a:solidFill>
                <a:schemeClr val="tx1"/>
              </a:solidFill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7346" name="文本框 5"/>
          <p:cNvSpPr txBox="1">
            <a:spLocks noChangeArrowheads="1"/>
          </p:cNvSpPr>
          <p:nvPr/>
        </p:nvSpPr>
        <p:spPr bwMode="auto">
          <a:xfrm>
            <a:off x="609600" y="1254125"/>
            <a:ext cx="8239125" cy="227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Lao UI" panose="020B0502040204020203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①</a:t>
            </a:r>
            <a:r>
              <a:rPr lang="en-US" altLang="zh-CN" sz="24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Comedies or cartoons 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  <a:sym typeface="微软雅黑" panose="020B0503020204020204" pitchFamily="34" charset="-122"/>
              </a:rPr>
              <a:t>_____________________and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  <a:sym typeface="微软雅黑" panose="020B0503020204020204" pitchFamily="34" charset="-122"/>
              </a:rPr>
              <a:t>     ______________________.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②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  <a:sym typeface="微软雅黑" panose="020B0503020204020204" pitchFamily="34" charset="-122"/>
              </a:rPr>
              <a:t>Characters may not be ________ but they___________            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  <a:sym typeface="微软雅黑" panose="020B0503020204020204" pitchFamily="34" charset="-122"/>
              </a:rPr>
              <a:t>    to solve the problems.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40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271" name="文本框 2"/>
          <p:cNvSpPr txBox="1">
            <a:spLocks noChangeArrowheads="1"/>
          </p:cNvSpPr>
          <p:nvPr/>
        </p:nvSpPr>
        <p:spPr bwMode="auto">
          <a:xfrm>
            <a:off x="4127500" y="1135063"/>
            <a:ext cx="33512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Times New Roman" panose="02020603050405020304" pitchFamily="18" charset="0"/>
              </a:rPr>
              <a:t>have funny dialog</a:t>
            </a:r>
            <a:r>
              <a:rPr lang="en-US" sz="2700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1268" name="文本框 12291"/>
          <p:cNvSpPr txBox="1">
            <a:spLocks noChangeArrowheads="1"/>
          </p:cNvSpPr>
          <p:nvPr/>
        </p:nvSpPr>
        <p:spPr bwMode="auto">
          <a:xfrm>
            <a:off x="3943350" y="2149475"/>
            <a:ext cx="1409700" cy="477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Times New Roman" panose="02020603050405020304" pitchFamily="18" charset="0"/>
              </a:rPr>
              <a:t>perfect </a:t>
            </a:r>
            <a:endParaRPr lang="zh-CN" altLang="en-US" sz="27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0" name="文本框 12291"/>
          <p:cNvSpPr txBox="1">
            <a:spLocks noChangeArrowheads="1"/>
          </p:cNvSpPr>
          <p:nvPr/>
        </p:nvSpPr>
        <p:spPr bwMode="auto">
          <a:xfrm>
            <a:off x="6335713" y="2106613"/>
            <a:ext cx="22860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Times New Roman" panose="02020603050405020304" pitchFamily="18" charset="0"/>
              </a:rPr>
              <a:t>try their best  </a:t>
            </a:r>
            <a:endParaRPr lang="zh-CN" altLang="en-US" sz="27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047750" y="1581150"/>
            <a:ext cx="36004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  <a:cs typeface="Times New Roman" panose="02020603050405020304" pitchFamily="18" charset="0"/>
              </a:rPr>
              <a:t>have a happy ending </a:t>
            </a:r>
            <a:endParaRPr lang="en-US" sz="2700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28600" y="3114675"/>
            <a:ext cx="9156700" cy="523875"/>
          </a:xfrm>
          <a:prstGeom prst="rect">
            <a:avLst/>
          </a:prstGeom>
          <a:noFill/>
          <a:ln w="25400" cmpd="sng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en-US" altLang="zh-CN" sz="2800" noProof="1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How does </a:t>
            </a:r>
            <a:r>
              <a:rPr lang="en-US" altLang="zh-CN" sz="280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Mary</a:t>
            </a:r>
            <a:r>
              <a:rPr lang="en-US" altLang="zh-CN" sz="2800" noProof="1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feel after watching the movies?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87375" y="3743325"/>
            <a:ext cx="7794625" cy="103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微软雅黑" panose="020B0503020204020204" pitchFamily="34" charset="-122"/>
              </a:rPr>
              <a:t>Her problems seem less serious and she feels much better and relaxed.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68" grpId="0" bldLvl="0" animBg="1"/>
      <p:bldP spid="10" grpId="0" bldLvl="0" animBg="1"/>
      <p:bldP spid="5" grpId="0" bldLvl="0" animBg="1"/>
      <p:bldP spid="12" grpId="0" bldLvl="0"/>
      <p:bldP spid="12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 descr="图片1_副本"/>
          <p:cNvPicPr>
            <a:picLocks noChangeAspect="1"/>
          </p:cNvPicPr>
          <p:nvPr/>
        </p:nvPicPr>
        <p:blipFill>
          <a:blip r:embed="rId2"/>
          <a:srcRect r="6459" b="1852"/>
          <a:stretch>
            <a:fillRect/>
          </a:stretch>
        </p:blipFill>
        <p:spPr bwMode="auto">
          <a:xfrm>
            <a:off x="604838" y="1657350"/>
            <a:ext cx="587216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文本框 2"/>
          <p:cNvSpPr txBox="1"/>
          <p:nvPr/>
        </p:nvSpPr>
        <p:spPr>
          <a:xfrm>
            <a:off x="685800" y="3983038"/>
            <a:ext cx="75342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>
                <a:solidFill>
                  <a:srgbClr val="FF0000"/>
                </a:solidFill>
                <a:ea typeface="微软雅黑" panose="020B0503020204020204" pitchFamily="34" charset="-122"/>
              </a:rPr>
              <a:t>When</a:t>
            </a:r>
            <a:r>
              <a:rPr lang="en-US" altLang="zh-CN" sz="3000">
                <a:ea typeface="微软雅黑" panose="020B0503020204020204" pitchFamily="34" charset="-122"/>
              </a:rPr>
              <a:t> </a:t>
            </a:r>
            <a:r>
              <a:rPr lang="en-US" altLang="zh-CN" sz="3000">
                <a:solidFill>
                  <a:schemeClr val="tx1">
                    <a:lumMod val="50000"/>
                  </a:schemeClr>
                </a:solidFill>
                <a:ea typeface="宋体" panose="02010600030101010101" pitchFamily="2" charset="-122"/>
                <a:sym typeface="+mn-ea"/>
              </a:rPr>
              <a:t>Mary</a:t>
            </a:r>
            <a:r>
              <a:rPr lang="en-US" altLang="zh-CN" sz="3000">
                <a:ea typeface="微软雅黑" panose="020B0503020204020204" pitchFamily="34" charset="-122"/>
              </a:rPr>
              <a:t> is____________________,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52838" y="3983038"/>
            <a:ext cx="3014662" cy="55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ea typeface="微软雅黑" panose="020B0503020204020204" pitchFamily="34" charset="-122"/>
              </a:rPr>
              <a:t>sad and tired</a:t>
            </a:r>
          </a:p>
        </p:txBody>
      </p:sp>
      <p:pic>
        <p:nvPicPr>
          <p:cNvPr id="58372" name="图片 1" descr="图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311275"/>
            <a:ext cx="103981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图片 2" descr="图片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4925" y="1276350"/>
            <a:ext cx="1382713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文本框 9"/>
          <p:cNvSpPr txBox="1">
            <a:spLocks noChangeArrowheads="1"/>
          </p:cNvSpPr>
          <p:nvPr/>
        </p:nvSpPr>
        <p:spPr bwMode="auto">
          <a:xfrm>
            <a:off x="604838" y="576263"/>
            <a:ext cx="759460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noProof="1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Read the third paragraph loudly by yourself, </a:t>
            </a:r>
            <a:r>
              <a:rPr lang="en-US" altLang="zh-CN" sz="2800" dirty="0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and fill in the blanks.</a:t>
            </a:r>
            <a:endParaRPr lang="en-US" altLang="zh-CN" sz="2800" noProof="1">
              <a:solidFill>
                <a:srgbClr val="C00000"/>
              </a:solidFill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188" y="3740150"/>
            <a:ext cx="85264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noProof="1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She dislikes___________</a:t>
            </a:r>
            <a:r>
              <a:rPr lang="en-US" altLang="zh-CN" sz="2400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that</a:t>
            </a:r>
            <a:r>
              <a:rPr lang="en-US" altLang="zh-CN" sz="2400" noProof="1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____________________________.</a:t>
            </a:r>
          </a:p>
        </p:txBody>
      </p:sp>
      <p:pic>
        <p:nvPicPr>
          <p:cNvPr id="59395" name="图片 23555" descr="Cover"/>
          <p:cNvPicPr>
            <a:picLocks noChangeAspect="1"/>
          </p:cNvPicPr>
          <p:nvPr/>
        </p:nvPicPr>
        <p:blipFill>
          <a:blip r:embed="rId3"/>
          <a:srcRect l="500" t="43231" r="42339" b="14333"/>
          <a:stretch>
            <a:fillRect/>
          </a:stretch>
        </p:blipFill>
        <p:spPr bwMode="auto">
          <a:xfrm>
            <a:off x="231775" y="484188"/>
            <a:ext cx="7367588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24050" y="3648075"/>
            <a:ext cx="1435100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ea typeface="微软雅黑" panose="020B0503020204020204" pitchFamily="34" charset="-122"/>
              </a:rPr>
              <a:t>dramas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16400" y="3648075"/>
            <a:ext cx="3871913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ea typeface="微软雅黑" panose="020B0503020204020204" pitchFamily="34" charset="-122"/>
              </a:rPr>
              <a:t>make her sadder</a:t>
            </a:r>
          </a:p>
        </p:txBody>
      </p:sp>
      <p:pic>
        <p:nvPicPr>
          <p:cNvPr id="59398" name="图片 2" descr="图片2_副本"/>
          <p:cNvPicPr>
            <a:picLocks noChangeAspect="1"/>
          </p:cNvPicPr>
          <p:nvPr/>
        </p:nvPicPr>
        <p:blipFill>
          <a:blip r:embed="rId4"/>
          <a:srcRect t="68568" r="87354" b="3674"/>
          <a:stretch>
            <a:fillRect/>
          </a:stretch>
        </p:blipFill>
        <p:spPr bwMode="auto">
          <a:xfrm>
            <a:off x="342900" y="2611438"/>
            <a:ext cx="109537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399" name="组合 2"/>
          <p:cNvGrpSpPr/>
          <p:nvPr/>
        </p:nvGrpSpPr>
        <p:grpSpPr bwMode="auto">
          <a:xfrm>
            <a:off x="1720850" y="1971675"/>
            <a:ext cx="5586413" cy="779463"/>
            <a:chOff x="3367" y="3755"/>
            <a:chExt cx="12401" cy="2448"/>
          </a:xfrm>
        </p:grpSpPr>
        <p:pic>
          <p:nvPicPr>
            <p:cNvPr id="59401" name="图片 35843" descr="Cover"/>
            <p:cNvPicPr>
              <a:picLocks noChangeAspect="1"/>
            </p:cNvPicPr>
            <p:nvPr/>
          </p:nvPicPr>
          <p:blipFill>
            <a:blip r:embed="rId5"/>
            <a:srcRect l="250" t="28676" r="78168" b="43324"/>
            <a:stretch>
              <a:fillRect/>
            </a:stretch>
          </p:blipFill>
          <p:spPr bwMode="auto">
            <a:xfrm>
              <a:off x="3367" y="3755"/>
              <a:ext cx="3353" cy="2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02" name="图片 21525" descr="Cover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496" y="3755"/>
              <a:ext cx="9272" cy="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9400" name="图片 3" descr="2f8f4d866b36ad1cdfd11863eef07bc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3925" y="1392238"/>
            <a:ext cx="2084388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 txBox="1">
            <a:spLocks noChangeArrowheads="1"/>
          </p:cNvSpPr>
          <p:nvPr/>
        </p:nvSpPr>
        <p:spPr bwMode="auto">
          <a:xfrm>
            <a:off x="682625" y="3113088"/>
            <a:ext cx="74707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Besides,she doesn’t like watching _________________,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which ________________________________________.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43075" y="3482975"/>
            <a:ext cx="4200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provide plenty of information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62550" y="3025775"/>
            <a:ext cx="2263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documentaries</a:t>
            </a:r>
          </a:p>
        </p:txBody>
      </p:sp>
      <p:grpSp>
        <p:nvGrpSpPr>
          <p:cNvPr id="60420" name="组合 2"/>
          <p:cNvGrpSpPr/>
          <p:nvPr/>
        </p:nvGrpSpPr>
        <p:grpSpPr bwMode="auto">
          <a:xfrm>
            <a:off x="268288" y="696913"/>
            <a:ext cx="7961312" cy="868362"/>
            <a:chOff x="111" y="961"/>
            <a:chExt cx="18512" cy="2048"/>
          </a:xfrm>
        </p:grpSpPr>
        <p:pic>
          <p:nvPicPr>
            <p:cNvPr id="60425" name="图片 37891" descr="Cover"/>
            <p:cNvPicPr>
              <a:picLocks noChangeAspect="1"/>
            </p:cNvPicPr>
            <p:nvPr/>
          </p:nvPicPr>
          <p:blipFill>
            <a:blip r:embed="rId2"/>
            <a:srcRect l="130" t="41898" r="32990" b="41888"/>
            <a:stretch>
              <a:fillRect/>
            </a:stretch>
          </p:blipFill>
          <p:spPr bwMode="auto">
            <a:xfrm>
              <a:off x="3157" y="961"/>
              <a:ext cx="15466" cy="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426" name="图片 23555" descr="Cover"/>
            <p:cNvPicPr>
              <a:picLocks noChangeAspect="1"/>
            </p:cNvPicPr>
            <p:nvPr/>
          </p:nvPicPr>
          <p:blipFill>
            <a:blip r:embed="rId3"/>
            <a:srcRect l="1320" t="71822" r="90248" b="14333"/>
            <a:stretch>
              <a:fillRect/>
            </a:stretch>
          </p:blipFill>
          <p:spPr bwMode="auto">
            <a:xfrm>
              <a:off x="111" y="1183"/>
              <a:ext cx="2560" cy="1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" name="直接连接符 1"/>
            <p:cNvCxnSpPr>
              <a:stCxn id="77826" idx="3"/>
            </p:cNvCxnSpPr>
            <p:nvPr/>
          </p:nvCxnSpPr>
          <p:spPr>
            <a:xfrm>
              <a:off x="2673" y="2095"/>
              <a:ext cx="561" cy="30"/>
            </a:xfrm>
            <a:prstGeom prst="line">
              <a:avLst/>
            </a:prstGeom>
            <a:ln w="28575" cmpd="sng">
              <a:solidFill>
                <a:srgbClr val="92D05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421" name="图片 2" descr="图片2_副本"/>
          <p:cNvPicPr>
            <a:picLocks noChangeAspect="1"/>
          </p:cNvPicPr>
          <p:nvPr/>
        </p:nvPicPr>
        <p:blipFill>
          <a:blip r:embed="rId4"/>
          <a:srcRect t="20811" b="4272"/>
          <a:stretch>
            <a:fillRect/>
          </a:stretch>
        </p:blipFill>
        <p:spPr bwMode="auto">
          <a:xfrm>
            <a:off x="268288" y="1809750"/>
            <a:ext cx="84105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文本框 1"/>
          <p:cNvSpPr txBox="1">
            <a:spLocks noChangeArrowheads="1"/>
          </p:cNvSpPr>
          <p:nvPr/>
        </p:nvSpPr>
        <p:spPr bwMode="auto">
          <a:xfrm>
            <a:off x="612775" y="4090988"/>
            <a:ext cx="73120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That’s because she______________________________.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63900" y="4070350"/>
            <a:ext cx="4356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doesn’t want to think too much</a:t>
            </a:r>
          </a:p>
        </p:txBody>
      </p:sp>
      <p:pic>
        <p:nvPicPr>
          <p:cNvPr id="60424" name="图片 3" descr="3fec64e559c1689cdd8dd40072fd7727_WPS图片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88138" y="1074738"/>
            <a:ext cx="1779587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6"/>
          <p:cNvSpPr txBox="1">
            <a:spLocks noChangeArrowheads="1"/>
          </p:cNvSpPr>
          <p:nvPr/>
        </p:nvSpPr>
        <p:spPr bwMode="auto">
          <a:xfrm>
            <a:off x="1795463" y="3562350"/>
            <a:ext cx="605313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What’s more, she doesn’t mind watching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sym typeface="+mn-ea"/>
              </a:rPr>
              <a:t>excitinig </a:t>
            </a: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______________.</a:t>
            </a:r>
          </a:p>
        </p:txBody>
      </p:sp>
      <p:grpSp>
        <p:nvGrpSpPr>
          <p:cNvPr id="61442" name="组合 4"/>
          <p:cNvGrpSpPr/>
          <p:nvPr/>
        </p:nvGrpSpPr>
        <p:grpSpPr bwMode="auto">
          <a:xfrm>
            <a:off x="344488" y="1868488"/>
            <a:ext cx="8266112" cy="1122362"/>
            <a:chOff x="265" y="380"/>
            <a:chExt cx="18220" cy="2358"/>
          </a:xfrm>
        </p:grpSpPr>
        <p:pic>
          <p:nvPicPr>
            <p:cNvPr id="61445" name="图片 1" descr="图片3"/>
            <p:cNvPicPr>
              <a:picLocks noChangeAspect="1"/>
            </p:cNvPicPr>
            <p:nvPr/>
          </p:nvPicPr>
          <p:blipFill>
            <a:blip r:embed="rId2"/>
            <a:srcRect l="2518" t="1091"/>
            <a:stretch>
              <a:fillRect/>
            </a:stretch>
          </p:blipFill>
          <p:spPr bwMode="auto">
            <a:xfrm>
              <a:off x="3403" y="380"/>
              <a:ext cx="15082" cy="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446" name="图片 23555" descr="Cover"/>
            <p:cNvPicPr>
              <a:picLocks noChangeAspect="1"/>
            </p:cNvPicPr>
            <p:nvPr/>
          </p:nvPicPr>
          <p:blipFill>
            <a:blip r:embed="rId3"/>
            <a:srcRect l="1437" t="75471" r="90234" b="16295"/>
            <a:stretch>
              <a:fillRect/>
            </a:stretch>
          </p:blipFill>
          <p:spPr bwMode="auto">
            <a:xfrm>
              <a:off x="265" y="560"/>
              <a:ext cx="3414" cy="1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43" name="文本框 1"/>
          <p:cNvSpPr txBox="1">
            <a:spLocks noChangeArrowheads="1"/>
          </p:cNvSpPr>
          <p:nvPr/>
        </p:nvSpPr>
        <p:spPr bwMode="auto">
          <a:xfrm>
            <a:off x="3171825" y="3943350"/>
            <a:ext cx="19510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action movies</a:t>
            </a:r>
          </a:p>
        </p:txBody>
      </p:sp>
      <p:pic>
        <p:nvPicPr>
          <p:cNvPr id="61444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2363" y="561975"/>
            <a:ext cx="18256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5"/>
          <p:cNvGrpSpPr/>
          <p:nvPr/>
        </p:nvGrpSpPr>
        <p:grpSpPr bwMode="auto">
          <a:xfrm>
            <a:off x="552450" y="960438"/>
            <a:ext cx="6899275" cy="1766887"/>
            <a:chOff x="-61" y="299"/>
            <a:chExt cx="15145" cy="3465"/>
          </a:xfrm>
        </p:grpSpPr>
        <p:pic>
          <p:nvPicPr>
            <p:cNvPr id="62470" name="图片 1" descr="图片1"/>
            <p:cNvPicPr>
              <a:picLocks noChangeAspect="1"/>
            </p:cNvPicPr>
            <p:nvPr/>
          </p:nvPicPr>
          <p:blipFill>
            <a:blip r:embed="rId2"/>
            <a:srcRect r="33945"/>
            <a:stretch>
              <a:fillRect/>
            </a:stretch>
          </p:blipFill>
          <p:spPr bwMode="auto">
            <a:xfrm>
              <a:off x="-61" y="299"/>
              <a:ext cx="12127" cy="3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471" name="图片 2" descr="Cover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78" y="1476"/>
              <a:ext cx="9906" cy="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2466" name="文本框 6"/>
          <p:cNvSpPr txBox="1">
            <a:spLocks noChangeArrowheads="1"/>
          </p:cNvSpPr>
          <p:nvPr/>
        </p:nvSpPr>
        <p:spPr bwMode="auto">
          <a:xfrm>
            <a:off x="798513" y="3059113"/>
            <a:ext cx="7431087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She thinks she can not only___________________to have a rest but also___________________________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ea typeface="微软雅黑" panose="020B0503020204020204" pitchFamily="34" charset="-122"/>
              </a:rPr>
              <a:t>saving the world in time when watching action movies.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29000" y="3711575"/>
            <a:ext cx="37893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enjoy watching a superhero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603750" y="3181350"/>
            <a:ext cx="2559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shut off her brain</a:t>
            </a:r>
          </a:p>
        </p:txBody>
      </p:sp>
      <p:pic>
        <p:nvPicPr>
          <p:cNvPr id="62469" name="图片 3" descr="05efb3b5d57c5a2f6636813fcfc2d9c8_WPS图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8188" y="781050"/>
            <a:ext cx="1682750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7"/>
          <p:cNvSpPr txBox="1">
            <a:spLocks noChangeArrowheads="1"/>
          </p:cNvSpPr>
          <p:nvPr/>
        </p:nvSpPr>
        <p:spPr bwMode="auto">
          <a:xfrm>
            <a:off x="351155" y="1745030"/>
            <a:ext cx="8083550" cy="954088"/>
          </a:xfrm>
          <a:prstGeom prst="rect">
            <a:avLst/>
          </a:prstGeom>
          <a:noFill/>
          <a:ln w="25400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ea typeface="黑体" panose="02010609060101010101" pitchFamily="49" charset="-122"/>
                <a:cs typeface="Times New Roman" panose="02020603050405020304" pitchFamily="18" charset="0"/>
              </a:rPr>
              <a:t>1.Once in a while, </a:t>
            </a: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Mary</a:t>
            </a:r>
            <a:r>
              <a:rPr lang="en-US" altLang="zh-CN" sz="2800"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doesn’t like</a:t>
            </a:r>
            <a:r>
              <a:rPr lang="en-US" altLang="zh-CN" sz="2800">
                <a:ea typeface="黑体" panose="02010609060101010101" pitchFamily="49" charset="-122"/>
                <a:cs typeface="Times New Roman" panose="02020603050405020304" pitchFamily="18" charset="0"/>
              </a:rPr>
              <a:t> watching scary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ea typeface="黑体" panose="02010609060101010101" pitchFamily="49" charset="-122"/>
                <a:cs typeface="Times New Roman" panose="02020603050405020304" pitchFamily="18" charset="0"/>
              </a:rPr>
              <a:t>   movies</a:t>
            </a:r>
            <a:r>
              <a:rPr lang="en-US" altLang="zh-CN" sz="2800" noProof="1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2800" noProof="1">
                <a:solidFill>
                  <a:schemeClr val="tx2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noProof="1">
                <a:solidFill>
                  <a:schemeClr val="tx2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noProof="1"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(T or F)</a:t>
            </a:r>
            <a:r>
              <a:rPr lang="en-US" altLang="zh-CN" sz="2800">
                <a:solidFill>
                  <a:srgbClr val="660066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80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0675" y="2913063"/>
            <a:ext cx="7908925" cy="954087"/>
          </a:xfrm>
          <a:prstGeom prst="rect">
            <a:avLst/>
          </a:prstGeom>
          <a:noFill/>
          <a:ln w="25400" cmpd="sng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2.Mary</a:t>
            </a:r>
            <a:r>
              <a:rPr lang="en-US" altLang="zh-CN" sz="2800" dirty="0">
                <a:ea typeface="黑体" panose="02010609060101010101" pitchFamily="49" charset="-122"/>
                <a:cs typeface="Times New Roman" panose="02020603050405020304" pitchFamily="18" charset="0"/>
              </a:rPr>
              <a:t> always bring a friend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who </a:t>
            </a: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isn’t afraid of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scary movies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to watch scary movies</a:t>
            </a:r>
            <a:r>
              <a:rPr lang="en-US" altLang="zh-CN" sz="2800" dirty="0">
                <a:ea typeface="黑体" panose="02010609060101010101" pitchFamily="49" charset="-122"/>
                <a:cs typeface="Times New Roman" panose="02020603050405020304" pitchFamily="18" charset="0"/>
              </a:rPr>
              <a:t> .</a:t>
            </a:r>
            <a:r>
              <a:rPr lang="en-US" altLang="zh-CN" sz="2800" noProof="1">
                <a:solidFill>
                  <a:schemeClr val="tx2"/>
                </a:solidFill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noProof="1"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(T or F)</a:t>
            </a:r>
            <a:r>
              <a:rPr lang="en-US" altLang="zh-CN" sz="2800" dirty="0">
                <a:solidFill>
                  <a:srgbClr val="660066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3491" name="文本框 9"/>
          <p:cNvSpPr txBox="1">
            <a:spLocks noChangeArrowheads="1"/>
          </p:cNvSpPr>
          <p:nvPr/>
        </p:nvSpPr>
        <p:spPr bwMode="auto">
          <a:xfrm>
            <a:off x="535289" y="590602"/>
            <a:ext cx="8639175" cy="1081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noProof="1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Read the fourth paragraph with your partners,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noProof="1">
                <a:solidFill>
                  <a:srgbClr val="C0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and circle T or F.</a:t>
            </a:r>
          </a:p>
        </p:txBody>
      </p:sp>
      <p:sp>
        <p:nvSpPr>
          <p:cNvPr id="3" name="椭圆 2"/>
          <p:cNvSpPr/>
          <p:nvPr/>
        </p:nvSpPr>
        <p:spPr>
          <a:xfrm>
            <a:off x="1219288" y="1200186"/>
            <a:ext cx="990574" cy="457188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81268" y="2222074"/>
            <a:ext cx="457188" cy="456038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24554" y="3409928"/>
            <a:ext cx="457188" cy="457188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/>
          </p:cNvSpPr>
          <p:nvPr>
            <p:ph idx="1"/>
          </p:nvPr>
        </p:nvSpPr>
        <p:spPr bwMode="auto">
          <a:xfrm>
            <a:off x="673100" y="1657350"/>
            <a:ext cx="7999413" cy="620713"/>
          </a:xfrm>
          <a:noFill/>
          <a:ln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How does the writer describe each kind of movie?</a:t>
            </a:r>
          </a:p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4" name="Rectangle 5"/>
          <p:cNvSpPr>
            <a:spLocks noChangeArrowheads="1"/>
          </p:cNvSpPr>
          <p:nvPr/>
        </p:nvSpPr>
        <p:spPr bwMode="auto">
          <a:xfrm>
            <a:off x="1427523" y="708101"/>
            <a:ext cx="6145213" cy="1041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passage again and answer the questions.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817688" y="2247900"/>
            <a:ext cx="6107112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Comedies: funny and happy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Documentaries: interesting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Dramas: sad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Action movies: exciting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Scary movies: scary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695325" y="758825"/>
            <a:ext cx="552450" cy="5302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3b</a:t>
            </a:r>
            <a:r>
              <a:rPr kumimoji="1" lang="en-US" altLang="zh-CN" sz="2400" dirty="0"/>
              <a:t>    </a:t>
            </a:r>
            <a:endParaRPr kumimoji="1" lang="zh-CN" altLang="en-US" sz="24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/>
          <p:cNvSpPr>
            <a:spLocks noGrp="1"/>
          </p:cNvSpPr>
          <p:nvPr>
            <p:ph idx="1"/>
          </p:nvPr>
        </p:nvSpPr>
        <p:spPr bwMode="auto">
          <a:xfrm>
            <a:off x="747713" y="819150"/>
            <a:ext cx="7440612" cy="1025525"/>
          </a:xfrm>
          <a:noFill/>
          <a:ln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marL="441325" indent="-441325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What kinds of movies does the writer prefer to watch when he or she is sad or tired?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006475" y="1962150"/>
            <a:ext cx="7070725" cy="1081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</a:rPr>
              <a:t>He/She prefers movies that can cheer him up. For example, comedies and action movies.</a:t>
            </a:r>
          </a:p>
        </p:txBody>
      </p:sp>
      <p:sp>
        <p:nvSpPr>
          <p:cNvPr id="65539" name="Rectangle 3"/>
          <p:cNvSpPr txBox="1">
            <a:spLocks noChangeArrowheads="1"/>
          </p:cNvSpPr>
          <p:nvPr/>
        </p:nvSpPr>
        <p:spPr bwMode="auto">
          <a:xfrm>
            <a:off x="760413" y="3105150"/>
            <a:ext cx="7392987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441325" indent="-441325" defTabSz="6838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</a:rPr>
              <a:t>3. How does the writer feel after watching these</a:t>
            </a:r>
          </a:p>
          <a:p>
            <a:pPr marL="441325" indent="-441325" defTabSz="6838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ea typeface="微软雅黑" panose="020B0503020204020204" pitchFamily="34" charset="-122"/>
              </a:rPr>
              <a:t>    movies?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66800" y="4171950"/>
            <a:ext cx="20510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Relaxed.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7043"/>
          <p:cNvSpPr>
            <a:spLocks noTextEdit="1"/>
          </p:cNvSpPr>
          <p:nvPr/>
        </p:nvSpPr>
        <p:spPr>
          <a:xfrm>
            <a:off x="693527" y="819196"/>
            <a:ext cx="3649879" cy="685782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Free talk</a:t>
            </a:r>
            <a:endParaRPr lang="zh-CN" altLang="en-US" sz="360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475" y="1776413"/>
            <a:ext cx="7858125" cy="2306637"/>
          </a:xfrm>
          <a:prstGeom prst="rect">
            <a:avLst/>
          </a:prstGeom>
          <a:ln w="38100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kind of movies do you know?</a:t>
            </a:r>
          </a:p>
          <a:p>
            <a:pPr marL="457200" indent="-457200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kind of movies do you like? 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And why?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/>
          <p:cNvSpPr>
            <a:spLocks noGrp="1"/>
          </p:cNvSpPr>
          <p:nvPr>
            <p:ph idx="1"/>
          </p:nvPr>
        </p:nvSpPr>
        <p:spPr bwMode="auto">
          <a:xfrm>
            <a:off x="896938" y="971550"/>
            <a:ext cx="7153275" cy="1101725"/>
          </a:xfrm>
          <a:noFill/>
          <a:ln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marL="441325" indent="-441325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 Does the writer like scary movies? When</a:t>
            </a:r>
          </a:p>
          <a:p>
            <a:pPr marL="441325" indent="-441325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does he or she watch them?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219200" y="2300288"/>
            <a:ext cx="6705600" cy="1643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</a:rPr>
              <a:t>Yes, he/ she does. He/ She watches them with a friend who isn’t afraid of watching scary movies.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844" y="514404"/>
            <a:ext cx="8229600" cy="1078753"/>
          </a:xfr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l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What kinds of movies do you like to watch</a:t>
            </a: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?</a:t>
            </a:r>
            <a:r>
              <a:rPr lang="zh-CN" altLang="en-US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omepl</a:t>
            </a:r>
            <a:r>
              <a:rPr lang="en-US" altLang="zh-CN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ete</a:t>
            </a:r>
            <a:r>
              <a:rPr lang="zh-CN" altLang="en-US" sz="2700" b="1" dirty="0">
                <a:solidFill>
                  <a:srgbClr val="0000E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the chart.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914496" y="1657374"/>
          <a:ext cx="735194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6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1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When  I’m...</a:t>
                      </a:r>
                      <a:endParaRPr lang="en-US" altLang="zh-CN" sz="2800" b="1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 like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prefer to watch movies that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which.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</a:t>
                      </a:r>
                      <a:endParaRPr lang="zh-CN" altLang="en-US" sz="2800" b="1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Examples</a:t>
                      </a:r>
                      <a:endParaRPr lang="en-US" altLang="zh-C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movie names</a:t>
                      </a:r>
                      <a:r>
                        <a:rPr lang="en-US" altLang="zh-C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800" b="1" dirty="0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</a:t>
                      </a: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altLang="en-US" sz="28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单圆角矩形 5"/>
          <p:cNvSpPr/>
          <p:nvPr/>
        </p:nvSpPr>
        <p:spPr>
          <a:xfrm>
            <a:off x="228600" y="590550"/>
            <a:ext cx="552450" cy="5302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>
                <a:solidFill>
                  <a:prstClr val="white"/>
                </a:solidFill>
              </a:rPr>
              <a:t>3C</a:t>
            </a:r>
            <a:r>
              <a:rPr kumimoji="1" lang="en-US" altLang="zh-CN" sz="2400" dirty="0">
                <a:solidFill>
                  <a:prstClr val="white"/>
                </a:solidFill>
              </a:rPr>
              <a:t>    </a:t>
            </a:r>
            <a:endParaRPr kumimoji="1" lang="zh-CN" altLang="en-US" sz="2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852488" y="1581150"/>
            <a:ext cx="7148512" cy="306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800">
                <a:solidFill>
                  <a:schemeClr val="tx1"/>
                </a:solidFill>
              </a:rPr>
              <a:t>1. What do you feel like watching today?</a:t>
            </a:r>
          </a:p>
          <a:p>
            <a:pPr>
              <a:spcAft>
                <a:spcPts val="600"/>
              </a:spcAft>
            </a:pPr>
            <a:r>
              <a:rPr lang="en-US" altLang="zh-CN" sz="2800">
                <a:solidFill>
                  <a:srgbClr val="FF0000"/>
                </a:solidFill>
              </a:rPr>
              <a:t>    feel like   </a:t>
            </a:r>
            <a:r>
              <a:rPr lang="zh-CN" altLang="en-US" sz="2800">
                <a:solidFill>
                  <a:srgbClr val="FF0000"/>
                </a:solidFill>
              </a:rPr>
              <a:t>想要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</a:p>
          <a:p>
            <a:pPr>
              <a:spcAft>
                <a:spcPts val="600"/>
              </a:spcAft>
            </a:pPr>
            <a:r>
              <a:rPr lang="en-US" altLang="zh-CN" sz="2800">
                <a:solidFill>
                  <a:srgbClr val="FF0000"/>
                </a:solidFill>
              </a:rPr>
              <a:t>    feel like doing </a:t>
            </a:r>
          </a:p>
          <a:p>
            <a:pPr>
              <a:spcAft>
                <a:spcPts val="600"/>
              </a:spcAft>
            </a:pPr>
            <a:r>
              <a:rPr lang="en-US" altLang="zh-CN" sz="2800">
                <a:solidFill>
                  <a:srgbClr val="FF0000"/>
                </a:solidFill>
              </a:rPr>
              <a:t>    = want to do </a:t>
            </a:r>
          </a:p>
          <a:p>
            <a:pPr>
              <a:spcAft>
                <a:spcPts val="600"/>
              </a:spcAft>
            </a:pPr>
            <a:r>
              <a:rPr lang="en-US" altLang="zh-CN" sz="2800">
                <a:solidFill>
                  <a:srgbClr val="FF0000"/>
                </a:solidFill>
              </a:rPr>
              <a:t>    = would like to do</a:t>
            </a:r>
            <a:endParaRPr lang="zh-CN" altLang="en-US" sz="2800">
              <a:solidFill>
                <a:srgbClr val="FF0000"/>
              </a:solidFill>
            </a:endParaRPr>
          </a:p>
          <a:p>
            <a:pPr>
              <a:spcAft>
                <a:spcPts val="600"/>
              </a:spcAft>
            </a:pPr>
            <a:r>
              <a:rPr lang="en-US" altLang="zh-CN" sz="2800">
                <a:solidFill>
                  <a:schemeClr val="tx1"/>
                </a:solidFill>
              </a:rPr>
              <a:t>    Do you feel like a walk? </a:t>
            </a:r>
            <a:r>
              <a:rPr lang="zh-CN" altLang="en-US" sz="2800">
                <a:solidFill>
                  <a:schemeClr val="tx1"/>
                </a:solidFill>
              </a:rPr>
              <a:t>你想去散散步吗？</a:t>
            </a:r>
          </a:p>
        </p:txBody>
      </p:sp>
      <p:sp>
        <p:nvSpPr>
          <p:cNvPr id="92162" name="Text Box 3"/>
          <p:cNvSpPr txBox="1"/>
          <p:nvPr/>
        </p:nvSpPr>
        <p:spPr>
          <a:xfrm>
            <a:off x="2322513" y="800100"/>
            <a:ext cx="5068887" cy="744538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kumimoji="1" lang="en-US" altLang="zh-CN" sz="440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990600" y="819150"/>
            <a:ext cx="7715250" cy="363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I feel like having some dumplings.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>
                <a:solidFill>
                  <a:schemeClr val="tx1"/>
                </a:solidFill>
                <a:sym typeface="+mn-ea"/>
              </a:rPr>
              <a:t>我很想吃饺子。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I don’t feel like eating.  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我不想吃东西。</a:t>
            </a:r>
            <a:endParaRPr lang="en-US" altLang="zh-CN" sz="280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>
                <a:solidFill>
                  <a:srgbClr val="FF0000"/>
                </a:solidFill>
              </a:rPr>
              <a:t>feel like </a:t>
            </a:r>
            <a:r>
              <a:rPr lang="zh-CN" altLang="en-US" sz="2800">
                <a:solidFill>
                  <a:srgbClr val="FF0000"/>
                </a:solidFill>
              </a:rPr>
              <a:t>还表示“觉得好像，摸起来像” 。如</a:t>
            </a:r>
            <a:endParaRPr lang="en-US" altLang="zh-CN" sz="28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>
                <a:solidFill>
                  <a:schemeClr val="tx1"/>
                </a:solidFill>
              </a:rPr>
              <a:t>It feels like silk. </a:t>
            </a:r>
            <a:r>
              <a:rPr lang="zh-CN" altLang="en-US" sz="2800">
                <a:solidFill>
                  <a:schemeClr val="tx1"/>
                </a:solidFill>
              </a:rPr>
              <a:t>它摸起来像绸缎。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62000" y="796925"/>
            <a:ext cx="8072438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2.While some people </a:t>
            </a:r>
            <a:r>
              <a:rPr lang="en-US" altLang="zh-CN" sz="2800" u="sng" dirty="0">
                <a:solidFill>
                  <a:schemeClr val="tx1"/>
                </a:solidFill>
              </a:rPr>
              <a:t>stick to </a:t>
            </a:r>
            <a:r>
              <a:rPr lang="en-US" altLang="zh-CN" sz="2800" dirty="0">
                <a:solidFill>
                  <a:schemeClr val="tx1"/>
                </a:solidFill>
              </a:rPr>
              <a:t>one kind of movie, I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   like to watch different kinds depending on how I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   feel that day.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</a:rPr>
              <a:t>   stick to  </a:t>
            </a:r>
            <a:r>
              <a:rPr lang="zh-CN" altLang="en-US" sz="2800" dirty="0">
                <a:solidFill>
                  <a:srgbClr val="FF0000"/>
                </a:solidFill>
              </a:rPr>
              <a:t>坚持；固守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   I stick to what I said yesterday.  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   我坚持我昨天说的话。</a:t>
            </a:r>
            <a:endParaRPr lang="en-US" altLang="zh-CN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14400" y="895350"/>
            <a:ext cx="8035925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Now we’ve made a decision, let’s stick to it.  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既然我们已经作出了决定，那就让我们遵照它行事吧。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His five-year-old son stuck to him.  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他五岁的儿子总缠着他。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1600278" y="1076325"/>
            <a:ext cx="5537200" cy="366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r>
              <a:rPr lang="en-US" altLang="zh-CN" sz="2800" dirty="0">
                <a:solidFill>
                  <a:srgbClr val="FF0000"/>
                </a:solidFill>
              </a:rPr>
              <a:t>+to +doing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look forward to 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devote oneself to 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devote one’s life to 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pay attention to 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be used to doing sth.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2060"/>
                </a:solidFill>
              </a:rPr>
              <a:t>          prefer doing A to doing 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5800" y="492125"/>
            <a:ext cx="16573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+mn-ea"/>
                <a:ea typeface="+mn-ea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+mn-ea"/>
                <a:ea typeface="+mn-ea"/>
              </a:rPr>
              <a:t>拓展</a:t>
            </a:r>
            <a:r>
              <a:rPr lang="en-US" altLang="zh-CN" dirty="0">
                <a:solidFill>
                  <a:srgbClr val="002060"/>
                </a:solidFill>
                <a:latin typeface="+mn-ea"/>
                <a:ea typeface="+mn-ea"/>
              </a:rPr>
              <a:t>】</a:t>
            </a:r>
            <a:endParaRPr lang="zh-CN" altLang="en-US" dirty="0">
              <a:solidFill>
                <a:srgbClr val="00206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990600" y="590550"/>
            <a:ext cx="8072438" cy="409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3.When I’m </a:t>
            </a:r>
            <a:r>
              <a:rPr lang="en-US" altLang="zh-CN" sz="2800" u="sng" dirty="0">
                <a:solidFill>
                  <a:schemeClr val="tx1"/>
                </a:solidFill>
              </a:rPr>
              <a:t>down</a:t>
            </a:r>
            <a:r>
              <a:rPr lang="en-US" altLang="zh-CN" sz="2800" dirty="0">
                <a:solidFill>
                  <a:schemeClr val="tx1"/>
                </a:solidFill>
              </a:rPr>
              <a:t> or tired, …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</a:rPr>
              <a:t>   down  adj. 沮丧的；消沉的</a:t>
            </a:r>
            <a:r>
              <a:rPr lang="zh-CN" altLang="en-US" sz="2800" dirty="0">
                <a:solidFill>
                  <a:srgbClr val="FF0000"/>
                </a:solidFill>
              </a:rPr>
              <a:t>。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例如：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   We felt very down after the party was over.   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   聚会结束后我们甚感沮丧。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He felt down about his failure.  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他对自己的失败感到沮丧。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She was so down that she couldn’t help crying.   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   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她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情绪特别低落，</a:t>
            </a:r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忍不住哭起来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99"/>
          <p:cNvSpPr txBox="1">
            <a:spLocks noChangeArrowheads="1"/>
          </p:cNvSpPr>
          <p:nvPr/>
        </p:nvSpPr>
        <p:spPr bwMode="auto">
          <a:xfrm>
            <a:off x="609600" y="1271588"/>
            <a:ext cx="79248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Ⅰ. 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根据句意，从方框中选择恰当的单词及正确形式填空。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73113" y="1849438"/>
          <a:ext cx="7380287" cy="948690"/>
        </p:xfrm>
        <a:graphic>
          <a:graphicData uri="http://schemas.openxmlformats.org/drawingml/2006/table">
            <a:tbl>
              <a:tblPr/>
              <a:tblGrid>
                <a:gridCol w="7380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27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dialog,  superhero,  down,  documentary, intelligent,  drama,  ending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47625" marB="476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3736" name="文本框 2"/>
          <p:cNvSpPr txBox="1">
            <a:spLocks noChangeArrowheads="1"/>
          </p:cNvSpPr>
          <p:nvPr/>
        </p:nvSpPr>
        <p:spPr bwMode="auto">
          <a:xfrm>
            <a:off x="744538" y="2965450"/>
            <a:ext cx="7866062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1. Minnie feels a bit _________ today.She doesn’t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want to do anything.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2. The film tells about a love story and has a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happy _________.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35438" y="2962275"/>
            <a:ext cx="15033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32025" y="4248150"/>
            <a:ext cx="1730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ending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48000" y="582613"/>
            <a:ext cx="33528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>
            <a:spLocks noChangeArrowheads="1"/>
          </p:cNvSpPr>
          <p:nvPr/>
        </p:nvSpPr>
        <p:spPr bwMode="auto">
          <a:xfrm>
            <a:off x="304800" y="590550"/>
            <a:ext cx="8153400" cy="440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3. Mr. Millis is a(n) _________</a:t>
            </a: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teacher. All of his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students like him.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4. Everyone is listening to the _________ between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Tony and Alex.</a:t>
            </a:r>
            <a:endParaRPr lang="en-US" altLang="zh-CN" sz="28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5. Julia likes the actor because he played many good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parts in a lot of _________.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6. After watching the ____________, you will realize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how poor those children are.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7. Mr. Cook said the Monkey King was a(n)  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 ___________ like Superman and Ironman.</a:t>
            </a:r>
            <a:endParaRPr lang="en-US" altLang="en-US" sz="280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00400" y="2733675"/>
            <a:ext cx="19748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dramas  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33775" y="3105150"/>
            <a:ext cx="2638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documentary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9313" y="4400550"/>
            <a:ext cx="22748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superhero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29200" y="1428750"/>
            <a:ext cx="19335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dialog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381375" y="590550"/>
            <a:ext cx="2181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intelligent  </a:t>
            </a:r>
            <a:endParaRPr lang="zh-CN" altLang="en-US" sz="28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矩形 87043"/>
          <p:cNvSpPr>
            <a:spLocks noTextEdit="1"/>
          </p:cNvSpPr>
          <p:nvPr/>
        </p:nvSpPr>
        <p:spPr>
          <a:xfrm>
            <a:off x="838298" y="806668"/>
            <a:ext cx="3649872" cy="622112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Warming-up</a:t>
            </a:r>
          </a:p>
        </p:txBody>
      </p:sp>
      <p:pic>
        <p:nvPicPr>
          <p:cNvPr id="121859" name="图片 12185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7438" y="1798638"/>
            <a:ext cx="34004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0" name="文本框 121859"/>
          <p:cNvSpPr txBox="1">
            <a:spLocks noChangeArrowheads="1"/>
          </p:cNvSpPr>
          <p:nvPr/>
        </p:nvSpPr>
        <p:spPr bwMode="auto">
          <a:xfrm>
            <a:off x="4824413" y="2038350"/>
            <a:ext cx="3024187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2060"/>
                </a:solidFill>
              </a:rPr>
              <a:t>documentary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i="1">
                <a:solidFill>
                  <a:srgbClr val="002060"/>
                </a:solidFill>
              </a:rPr>
              <a:t>n</a:t>
            </a:r>
            <a:r>
              <a:rPr lang="en-US" altLang="zh-CN" sz="3600">
                <a:solidFill>
                  <a:srgbClr val="002060"/>
                </a:solidFill>
              </a:rPr>
              <a:t>. </a:t>
            </a:r>
            <a:r>
              <a:rPr lang="zh-CN" altLang="en-US" sz="3600">
                <a:solidFill>
                  <a:srgbClr val="002060"/>
                </a:solidFill>
              </a:rPr>
              <a:t>纪录片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99"/>
          <p:cNvSpPr txBox="1">
            <a:spLocks noChangeArrowheads="1"/>
          </p:cNvSpPr>
          <p:nvPr/>
        </p:nvSpPr>
        <p:spPr bwMode="auto">
          <a:xfrm>
            <a:off x="690563" y="873125"/>
            <a:ext cx="7843733" cy="29803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Ⅱ. 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根据汉语意思及括号内所给英文提示语，将下列句</a:t>
            </a:r>
            <a:endParaRPr 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100"/>
              </a:lnSpc>
              <a:buFont typeface="Arial" panose="020B0604020202020204" pitchFamily="34" charset="0"/>
              <a:buNone/>
            </a:pPr>
            <a:r>
              <a:rPr 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子翻译成英语。</a:t>
            </a:r>
            <a:endParaRPr lang="en-US" sz="2400" dirty="0">
              <a:solidFill>
                <a:srgbClr val="002060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1. </a:t>
            </a:r>
            <a:r>
              <a:rPr lang="zh-CN" altLang="en-US" sz="2800" dirty="0">
                <a:solidFill>
                  <a:schemeClr val="tx1"/>
                </a:solidFill>
              </a:rPr>
              <a:t>天气太冷了，你不能去外面散步。 </a:t>
            </a:r>
            <a:r>
              <a:rPr lang="en-US" altLang="zh-CN" sz="2800" dirty="0">
                <a:solidFill>
                  <a:schemeClr val="tx1"/>
                </a:solidFill>
              </a:rPr>
              <a:t>(too ... to ...)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2. </a:t>
            </a:r>
            <a:r>
              <a:rPr lang="zh-CN" altLang="en-US" sz="2800" dirty="0">
                <a:solidFill>
                  <a:schemeClr val="tx1"/>
                </a:solidFill>
              </a:rPr>
              <a:t>关掉电视，马上上床睡觉。 </a:t>
            </a:r>
            <a:r>
              <a:rPr lang="en-US" altLang="zh-CN" sz="2800" dirty="0">
                <a:solidFill>
                  <a:schemeClr val="tx1"/>
                </a:solidFill>
              </a:rPr>
              <a:t>(shut off)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09650" y="2619375"/>
            <a:ext cx="71056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FF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s too cold for you to take a walk outside.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19175" y="3910012"/>
            <a:ext cx="6524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cs typeface="Times New Roman" panose="02020603050405020304" pitchFamily="18" charset="0"/>
              </a:rPr>
              <a:t>Shut off the TV and go to bed at once.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99"/>
          <p:cNvSpPr txBox="1">
            <a:spLocks noChangeArrowheads="1"/>
          </p:cNvSpPr>
          <p:nvPr/>
        </p:nvSpPr>
        <p:spPr bwMode="auto">
          <a:xfrm>
            <a:off x="609600" y="971550"/>
            <a:ext cx="7462838" cy="3145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dirty="0">
                <a:solidFill>
                  <a:schemeClr val="tx1"/>
                </a:solidFill>
              </a:rPr>
              <a:t>3. </a:t>
            </a:r>
            <a:r>
              <a:rPr lang="zh-CN" altLang="en-US" sz="2800" dirty="0">
                <a:solidFill>
                  <a:schemeClr val="tx1"/>
                </a:solidFill>
              </a:rPr>
              <a:t>你可以偶尔吃块巧克力。 </a:t>
            </a:r>
            <a:r>
              <a:rPr lang="zh-CN" altLang="zh-CN" sz="2800" dirty="0">
                <a:solidFill>
                  <a:schemeClr val="tx1"/>
                </a:solidFill>
              </a:rPr>
              <a:t>(once in a while)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zh-CN" altLang="zh-CN" sz="28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800" dirty="0">
                <a:solidFill>
                  <a:schemeClr val="tx1"/>
                </a:solidFill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</a:rPr>
              <a:t>今晚凯莉</a:t>
            </a:r>
            <a:r>
              <a:rPr lang="zh-CN" altLang="zh-CN" sz="2800" dirty="0">
                <a:solidFill>
                  <a:schemeClr val="tx1"/>
                </a:solidFill>
              </a:rPr>
              <a:t>(Kelly)</a:t>
            </a:r>
            <a:r>
              <a:rPr lang="zh-CN" altLang="en-US" sz="2800" dirty="0">
                <a:solidFill>
                  <a:schemeClr val="tx1"/>
                </a:solidFill>
              </a:rPr>
              <a:t>不想工作到很晚。 </a:t>
            </a:r>
            <a:r>
              <a:rPr lang="zh-CN" altLang="zh-CN" sz="2800" dirty="0">
                <a:solidFill>
                  <a:schemeClr val="tx1"/>
                </a:solidFill>
              </a:rPr>
              <a:t>(feel like)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5. </a:t>
            </a:r>
            <a:r>
              <a:rPr lang="zh-CN" altLang="en-US" sz="2800" dirty="0">
                <a:solidFill>
                  <a:schemeClr val="tx1"/>
                </a:solidFill>
              </a:rPr>
              <a:t>卢克</a:t>
            </a:r>
            <a:r>
              <a:rPr lang="en-US" altLang="zh-CN" sz="2800" dirty="0">
                <a:solidFill>
                  <a:schemeClr val="tx1"/>
                </a:solidFill>
              </a:rPr>
              <a:t>(Luke)</a:t>
            </a:r>
            <a:r>
              <a:rPr lang="zh-CN" altLang="en-US" sz="2800" dirty="0">
                <a:solidFill>
                  <a:schemeClr val="tx1"/>
                </a:solidFill>
              </a:rPr>
              <a:t>打算坚持他的决定。 </a:t>
            </a:r>
            <a:r>
              <a:rPr lang="en-US" altLang="zh-CN" sz="2800" dirty="0">
                <a:solidFill>
                  <a:schemeClr val="tx1"/>
                </a:solidFill>
              </a:rPr>
              <a:t>(stick to)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9775" y="1581150"/>
            <a:ext cx="8151813" cy="43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You can have a piece of chocolate once in a while</a:t>
            </a: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800" dirty="0"/>
              <a:t> </a:t>
            </a:r>
            <a:endParaRPr lang="zh-CN" altLang="en-US" sz="28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14400" y="2833687"/>
            <a:ext cx="75231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Kelly doesn</a:t>
            </a: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’</a:t>
            </a:r>
            <a:r>
              <a:rPr lang="zh-CN" altLang="en-US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t feel like working very late tonight</a:t>
            </a: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1078706" y="4219574"/>
            <a:ext cx="6524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</a:rPr>
              <a:t>Luke is going to stick to his decision.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/>
          </p:cNvSpPr>
          <p:nvPr>
            <p:ph type="body" idx="4294967295"/>
          </p:nvPr>
        </p:nvSpPr>
        <p:spPr>
          <a:xfrm>
            <a:off x="533506" y="666750"/>
            <a:ext cx="8153186" cy="3492500"/>
          </a:xfrm>
        </p:spPr>
        <p:txBody>
          <a:bodyPr lIns="0" tIns="0" rIns="0" bIns="0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Ⅲ</a:t>
            </a:r>
            <a:r>
              <a:rPr lang="en-US" altLang="zh-CN" b="1" dirty="0">
                <a:solidFill>
                  <a:srgbClr val="00206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根据汉语提示完成句子。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Some boys ______ ____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坚持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only one sport.</a:t>
            </a:r>
            <a:b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I’m glad to have ______ _____(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大量的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friends.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She doesn’t like songs _______________ 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太长的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When we are watching action movies, we can just _____  ____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停止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our brains.</a:t>
            </a: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 ___ ___ _____ (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I like to watch movies that are funny.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90852" y="1087438"/>
            <a:ext cx="24399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stick     to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836959" y="1581176"/>
            <a:ext cx="18018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plenty    of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49183" y="3124200"/>
            <a:ext cx="1063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shut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080994" y="3657600"/>
            <a:ext cx="371959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Once   in   a    while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287015" y="2124075"/>
            <a:ext cx="27035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that are too long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12808" y="3124200"/>
            <a:ext cx="604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</a:rPr>
              <a:t>off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7" grpId="0"/>
      <p:bldP spid="15368" grpId="0"/>
      <p:bldP spid="15369" grpId="0"/>
      <p:bldP spid="15370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6843" y="1348591"/>
            <a:ext cx="55959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Rome is an ancient city_____is full of places of interest.</a:t>
            </a:r>
          </a:p>
          <a:p>
            <a:pPr marL="514350" indent="-514350">
              <a:lnSpc>
                <a:spcPct val="150000"/>
              </a:lnSpc>
              <a:buAutoNum type="alphaUcPeriod"/>
            </a:pPr>
            <a:r>
              <a:rPr lang="en-US" altLang="zh-CN" sz="2800" dirty="0">
                <a:solidFill>
                  <a:schemeClr val="tx1"/>
                </a:solidFill>
              </a:rPr>
              <a:t>where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B. which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C. who</a:t>
            </a:r>
            <a:endParaRPr lang="zh-CN" altLang="en-US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8849" name="TextBox 1"/>
          <p:cNvSpPr txBox="1">
            <a:spLocks noChangeArrowheads="1"/>
          </p:cNvSpPr>
          <p:nvPr/>
        </p:nvSpPr>
        <p:spPr bwMode="auto">
          <a:xfrm>
            <a:off x="457200" y="615950"/>
            <a:ext cx="2438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4114812" y="3028938"/>
            <a:ext cx="4190890" cy="1295366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句意为“罗马是一座古老的城市，到处都是名胜古迹。”此句为定语从句，先行词是</a:t>
            </a:r>
            <a:r>
              <a:rPr lang="en-US" altLang="zh-CN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city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，引导定语从句的关联词用</a:t>
            </a:r>
            <a:r>
              <a:rPr lang="en-US" altLang="zh-CN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1600" b="0" kern="0" dirty="0">
                <a:solidFill>
                  <a:schemeClr val="accent3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。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2667050" y="1962166"/>
            <a:ext cx="220974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 2050"/>
          <p:cNvSpPr/>
          <p:nvPr/>
        </p:nvSpPr>
        <p:spPr bwMode="auto">
          <a:xfrm>
            <a:off x="1219288" y="3414938"/>
            <a:ext cx="1176337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36193"/>
          <p:cNvSpPr txBox="1">
            <a:spLocks noChangeArrowheads="1"/>
          </p:cNvSpPr>
          <p:nvPr/>
        </p:nvSpPr>
        <p:spPr bwMode="auto">
          <a:xfrm>
            <a:off x="990694" y="1657374"/>
            <a:ext cx="7705725" cy="2309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8" rIns="68577" bIns="34288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sym typeface="Lato Light"/>
              </a:rPr>
              <a:t>Make a survey about what kinds of music your friends like or dislike and the reasons.</a:t>
            </a: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Write a report.</a:t>
            </a:r>
          </a:p>
          <a:p>
            <a:pPr marL="457200" indent="-457200">
              <a:lnSpc>
                <a:spcPct val="13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sym typeface="+mn-ea"/>
              </a:rPr>
              <a:t>Read the passage after class.</a:t>
            </a:r>
          </a:p>
        </p:txBody>
      </p:sp>
      <p:sp>
        <p:nvSpPr>
          <p:cNvPr id="99330" name="文本框 3"/>
          <p:cNvSpPr txBox="1"/>
          <p:nvPr/>
        </p:nvSpPr>
        <p:spPr>
          <a:xfrm>
            <a:off x="3097213" y="708025"/>
            <a:ext cx="3608387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  <p:transition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954088"/>
            <a:ext cx="2514600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文本框 121861"/>
          <p:cNvSpPr txBox="1">
            <a:spLocks noChangeArrowheads="1"/>
          </p:cNvSpPr>
          <p:nvPr/>
        </p:nvSpPr>
        <p:spPr bwMode="auto">
          <a:xfrm>
            <a:off x="1447800" y="1885950"/>
            <a:ext cx="24892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2060"/>
                </a:solidFill>
              </a:rPr>
              <a:t>comedy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i="1">
                <a:solidFill>
                  <a:srgbClr val="002060"/>
                </a:solidFill>
              </a:rPr>
              <a:t>n</a:t>
            </a:r>
            <a:r>
              <a:rPr lang="en-US" altLang="zh-CN" sz="3600">
                <a:solidFill>
                  <a:srgbClr val="002060"/>
                </a:solidFill>
              </a:rPr>
              <a:t>. 喜剧</a:t>
            </a:r>
            <a:endParaRPr lang="zh-CN" altLang="en-US" sz="36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3613" y="1276350"/>
            <a:ext cx="2330450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4" name="文本框 121863"/>
          <p:cNvSpPr txBox="1">
            <a:spLocks noChangeArrowheads="1"/>
          </p:cNvSpPr>
          <p:nvPr/>
        </p:nvSpPr>
        <p:spPr bwMode="auto">
          <a:xfrm>
            <a:off x="862013" y="1962150"/>
            <a:ext cx="3024187" cy="1649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2060"/>
                </a:solidFill>
              </a:rPr>
              <a:t>drama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i="1">
                <a:solidFill>
                  <a:srgbClr val="002060"/>
                </a:solidFill>
              </a:rPr>
              <a:t>n</a:t>
            </a:r>
            <a:r>
              <a:rPr lang="en-US" altLang="zh-CN" sz="3600">
                <a:solidFill>
                  <a:srgbClr val="002060"/>
                </a:solidFill>
              </a:rPr>
              <a:t>.</a:t>
            </a:r>
            <a:r>
              <a:rPr lang="zh-CN" altLang="en-US" sz="3600">
                <a:solidFill>
                  <a:srgbClr val="002060"/>
                </a:solidFill>
              </a:rPr>
              <a:t>戏；剧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819150"/>
            <a:ext cx="4460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6" name="文本框 121865"/>
          <p:cNvSpPr txBox="1">
            <a:spLocks noChangeArrowheads="1"/>
          </p:cNvSpPr>
          <p:nvPr/>
        </p:nvSpPr>
        <p:spPr bwMode="auto">
          <a:xfrm>
            <a:off x="3276600" y="3562350"/>
            <a:ext cx="23764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2060"/>
                </a:solidFill>
              </a:rPr>
              <a:t>cartoon</a:t>
            </a:r>
            <a:endParaRPr lang="en-US" altLang="zh-CN" sz="44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 t="2168" b="-2"/>
          <a:stretch>
            <a:fillRect/>
          </a:stretch>
        </p:blipFill>
        <p:spPr bwMode="auto">
          <a:xfrm>
            <a:off x="990600" y="1000125"/>
            <a:ext cx="339725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8" name="文本框 121867"/>
          <p:cNvSpPr txBox="1">
            <a:spLocks noChangeArrowheads="1"/>
          </p:cNvSpPr>
          <p:nvPr/>
        </p:nvSpPr>
        <p:spPr bwMode="auto">
          <a:xfrm>
            <a:off x="5029200" y="2419350"/>
            <a:ext cx="30241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2060"/>
                </a:solidFill>
              </a:rPr>
              <a:t>action movie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4950" y="747713"/>
            <a:ext cx="30797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70" name="文本框 121869"/>
          <p:cNvSpPr txBox="1">
            <a:spLocks noChangeArrowheads="1"/>
          </p:cNvSpPr>
          <p:nvPr/>
        </p:nvSpPr>
        <p:spPr bwMode="auto">
          <a:xfrm>
            <a:off x="9417050" y="6211888"/>
            <a:ext cx="30241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</a:rPr>
              <a:t>scary movie</a:t>
            </a:r>
          </a:p>
        </p:txBody>
      </p:sp>
      <p:sp>
        <p:nvSpPr>
          <p:cNvPr id="43011" name="文本框 2"/>
          <p:cNvSpPr txBox="1">
            <a:spLocks noChangeArrowheads="1"/>
          </p:cNvSpPr>
          <p:nvPr/>
        </p:nvSpPr>
        <p:spPr bwMode="auto">
          <a:xfrm>
            <a:off x="1149350" y="2419350"/>
            <a:ext cx="2508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2060"/>
                </a:solidFill>
                <a:sym typeface="+mn-ea"/>
              </a:rPr>
              <a:t>scary movie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0" grpId="0"/>
      <p:bldP spid="430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da16473-1953-4774-bc0a-88be08e7c6a1}"/>
  <p:tag name="TABLE_ENDDRAG_ORIGIN_RECT" val="660*237"/>
  <p:tag name="TABLE_ENDDRAG_RECT" val="42*136*660*237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1789</Words>
  <Application>Microsoft Office PowerPoint</Application>
  <PresentationFormat>全屏显示(16:9)</PresentationFormat>
  <Paragraphs>239</Paragraphs>
  <Slides>45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Al Bayan</vt:lpstr>
      <vt:lpstr>方正粗圆简体</vt:lpstr>
      <vt:lpstr>黑体</vt:lpstr>
      <vt:lpstr>宋体</vt:lpstr>
      <vt:lpstr>微软雅黑</vt:lpstr>
      <vt:lpstr>Arial</vt:lpstr>
      <vt:lpstr>Calibri</vt:lpstr>
      <vt:lpstr>Comic Sans MS</vt:lpstr>
      <vt:lpstr>Impact</vt:lpstr>
      <vt:lpstr>Lao UI</vt:lpstr>
      <vt:lpstr>Times New Roman</vt:lpstr>
      <vt:lpstr>Wingdings</vt:lpstr>
      <vt:lpstr>3_自定义设计方案</vt:lpstr>
      <vt:lpstr>《七彩课堂》课件模板（新）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What kinds of movies do you like to watch?  Comeplete the chart.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CHBJY</dc:creator>
  <cp:lastModifiedBy>ma xiaojie</cp:lastModifiedBy>
  <cp:revision>319</cp:revision>
  <dcterms:created xsi:type="dcterms:W3CDTF">2015-05-25T06:24:00Z</dcterms:created>
  <dcterms:modified xsi:type="dcterms:W3CDTF">2022-10-28T07:40:51Z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2052-10.8.2.6543</vt:lpwstr>
  </property>
</Properties>
</file>