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54"/>
  </p:notesMasterIdLst>
  <p:sldIdLst>
    <p:sldId id="363" r:id="rId3"/>
    <p:sldId id="270" r:id="rId4"/>
    <p:sldId id="260" r:id="rId5"/>
    <p:sldId id="261" r:id="rId6"/>
    <p:sldId id="281" r:id="rId7"/>
    <p:sldId id="423" r:id="rId8"/>
    <p:sldId id="343" r:id="rId9"/>
    <p:sldId id="345" r:id="rId10"/>
    <p:sldId id="344" r:id="rId11"/>
    <p:sldId id="347" r:id="rId12"/>
    <p:sldId id="346" r:id="rId13"/>
    <p:sldId id="282" r:id="rId14"/>
    <p:sldId id="283" r:id="rId15"/>
    <p:sldId id="284" r:id="rId16"/>
    <p:sldId id="285" r:id="rId17"/>
    <p:sldId id="286" r:id="rId18"/>
    <p:sldId id="287" r:id="rId19"/>
    <p:sldId id="288" r:id="rId20"/>
    <p:sldId id="289" r:id="rId21"/>
    <p:sldId id="307" r:id="rId22"/>
    <p:sldId id="348" r:id="rId23"/>
    <p:sldId id="290" r:id="rId24"/>
    <p:sldId id="296" r:id="rId25"/>
    <p:sldId id="350" r:id="rId26"/>
    <p:sldId id="349" r:id="rId27"/>
    <p:sldId id="355" r:id="rId28"/>
    <p:sldId id="354" r:id="rId29"/>
    <p:sldId id="294" r:id="rId30"/>
    <p:sldId id="295" r:id="rId31"/>
    <p:sldId id="301" r:id="rId32"/>
    <p:sldId id="302" r:id="rId33"/>
    <p:sldId id="303" r:id="rId34"/>
    <p:sldId id="304" r:id="rId35"/>
    <p:sldId id="305" r:id="rId36"/>
    <p:sldId id="306" r:id="rId37"/>
    <p:sldId id="313" r:id="rId38"/>
    <p:sldId id="314" r:id="rId39"/>
    <p:sldId id="264" r:id="rId40"/>
    <p:sldId id="342" r:id="rId41"/>
    <p:sldId id="334" r:id="rId42"/>
    <p:sldId id="265" r:id="rId43"/>
    <p:sldId id="266" r:id="rId44"/>
    <p:sldId id="267" r:id="rId45"/>
    <p:sldId id="319" r:id="rId46"/>
    <p:sldId id="268" r:id="rId47"/>
    <p:sldId id="269" r:id="rId48"/>
    <p:sldId id="336" r:id="rId49"/>
    <p:sldId id="337" r:id="rId50"/>
    <p:sldId id="358" r:id="rId51"/>
    <p:sldId id="318" r:id="rId52"/>
    <p:sldId id="364" r:id="rId53"/>
  </p:sldIdLst>
  <p:sldSz cx="9144000" cy="5143500" type="screen16x9"/>
  <p:notesSz cx="6858000" cy="9144000"/>
  <p:custDataLst>
    <p:tags r:id="rId5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indent="1143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indent="228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indent="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indent="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07">
          <p15:clr>
            <a:srgbClr val="A4A3A4"/>
          </p15:clr>
        </p15:guide>
        <p15:guide id="2" pos="285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E1"/>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9" d="100"/>
          <a:sy n="99" d="100"/>
        </p:scale>
        <p:origin x="243" y="36"/>
      </p:cViewPr>
      <p:guideLst>
        <p:guide orient="horz" pos="1607"/>
        <p:guide pos="2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a:defRPr/>
            </a:pPr>
            <a:fld id="{ED851CC2-AFE5-4CA7-AB2A-43D42D830F1A}" type="datetimeFigureOut">
              <a:rPr lang="zh-CN" altLang="en-US"/>
              <a:t>2022/10/28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FF1B41B9-AE6B-4EFA-8FFA-A98769564998}" type="slidenum">
              <a:rPr lang="zh-CN" altLang="en-US"/>
              <a:t>‹#›</a:t>
            </a:fld>
            <a:endParaRPr lang="zh-CN" altLang="en-US"/>
          </a:p>
        </p:txBody>
      </p:sp>
    </p:spTree>
    <p:extLst>
      <p:ext uri="{BB962C8B-B14F-4D97-AF65-F5344CB8AC3E}">
        <p14:creationId xmlns:p14="http://schemas.microsoft.com/office/powerpoint/2010/main" val="28665346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40"/>
            <a:ext cx="6858000" cy="1791273"/>
          </a:xfrm>
          <a:prstGeom prst="rect">
            <a:avLst/>
          </a:prstGeom>
        </p:spPr>
        <p:txBody>
          <a:bodyPr anchor="b"/>
          <a:lstStyle>
            <a:lvl1pPr algn="ctr">
              <a:defRPr sz="4505"/>
            </a:lvl1pPr>
          </a:lstStyle>
          <a:p>
            <a:r>
              <a:rPr lang="zh-CN" altLang="en-US"/>
              <a:t>单击此处编辑母版标题样式</a:t>
            </a:r>
          </a:p>
        </p:txBody>
      </p:sp>
      <p:sp>
        <p:nvSpPr>
          <p:cNvPr id="3" name="副标题 2"/>
          <p:cNvSpPr>
            <a:spLocks noGrp="1"/>
          </p:cNvSpPr>
          <p:nvPr>
            <p:ph type="subTitle" idx="1"/>
          </p:nvPr>
        </p:nvSpPr>
        <p:spPr>
          <a:xfrm>
            <a:off x="1143000" y="2702392"/>
            <a:ext cx="6858000" cy="1242218"/>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8850"/>
            <a:ext cx="2057400" cy="274638"/>
          </a:xfrm>
          <a:prstGeom prst="rect">
            <a:avLst/>
          </a:prstGeom>
        </p:spPr>
        <p:txBody>
          <a:bodyPr/>
          <a:lstStyle>
            <a:lvl1pPr>
              <a:defRPr>
                <a:solidFill>
                  <a:prstClr val="black">
                    <a:tint val="75000"/>
                  </a:prstClr>
                </a:solidFill>
              </a:defRPr>
            </a:lvl1pPr>
          </a:lstStyle>
          <a:p>
            <a:pPr>
              <a:defRPr/>
            </a:pPr>
            <a:fld id="{114B9F2B-EB35-4384-B40D-D93BC865658E}" type="datetimeFigureOut">
              <a:rPr lang="zh-CN" altLang="en-US"/>
              <a:t>2022/10/28</a:t>
            </a:fld>
            <a:endParaRPr lang="zh-CN" altLang="en-US"/>
          </a:p>
        </p:txBody>
      </p:sp>
      <p:sp>
        <p:nvSpPr>
          <p:cNvPr id="5" name="页脚占位符 4"/>
          <p:cNvSpPr>
            <a:spLocks noGrp="1"/>
          </p:cNvSpPr>
          <p:nvPr>
            <p:ph type="ftr" sz="quarter" idx="11"/>
          </p:nvPr>
        </p:nvSpPr>
        <p:spPr>
          <a:xfrm>
            <a:off x="3028950" y="4768850"/>
            <a:ext cx="3086100" cy="274638"/>
          </a:xfrm>
          <a:prstGeom prst="rect">
            <a:avLst/>
          </a:prstGeom>
        </p:spPr>
        <p:txBody>
          <a:bodyPr/>
          <a:lstStyle>
            <a:lvl1pPr>
              <a:defRPr>
                <a:solidFill>
                  <a:prstClr val="black">
                    <a:tint val="75000"/>
                  </a:prstClr>
                </a:solidFill>
              </a:defRPr>
            </a:lvl1pPr>
          </a:lstStyle>
          <a:p>
            <a:pPr>
              <a:defRPr/>
            </a:pPr>
            <a:endParaRPr lang="zh-CN" altLang="en-US"/>
          </a:p>
        </p:txBody>
      </p:sp>
      <p:sp>
        <p:nvSpPr>
          <p:cNvPr id="6" name="灯片编号占位符 5"/>
          <p:cNvSpPr>
            <a:spLocks noGrp="1"/>
          </p:cNvSpPr>
          <p:nvPr>
            <p:ph type="sldNum" sz="quarter" idx="12"/>
          </p:nvPr>
        </p:nvSpPr>
        <p:spPr>
          <a:xfrm>
            <a:off x="6457950" y="4768850"/>
            <a:ext cx="2057400" cy="274638"/>
          </a:xfrm>
          <a:prstGeom prst="rect">
            <a:avLst/>
          </a:prstGeom>
        </p:spPr>
        <p:txBody>
          <a:bodyPr/>
          <a:lstStyle>
            <a:lvl1pPr>
              <a:defRPr>
                <a:solidFill>
                  <a:prstClr val="black">
                    <a:tint val="75000"/>
                  </a:prstClr>
                </a:solidFill>
              </a:defRPr>
            </a:lvl1pPr>
          </a:lstStyle>
          <a:p>
            <a:pPr>
              <a:defRPr/>
            </a:pPr>
            <a:fld id="{3A4D9849-FF2F-41BD-9701-B3E2CFEDA8DC}"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5"/>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noProof="1"/>
              <a:t>单击此处编辑母版副标题样式</a:t>
            </a:r>
          </a:p>
        </p:txBody>
      </p:sp>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4"/>
            <a:ext cx="8229481" cy="3395416"/>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8"/>
          <a:srcRect/>
          <a:stretch>
            <a:fillRect/>
          </a:stretch>
        </p:blipFill>
        <p:spPr bwMode="auto">
          <a:xfrm>
            <a:off x="-36513" y="0"/>
            <a:ext cx="9175751" cy="5145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684530" rtl="0" eaLnBrk="0" fontAlgn="base" hangingPunct="0">
        <a:spcBef>
          <a:spcPct val="0"/>
        </a:spcBef>
        <a:spcAft>
          <a:spcPct val="0"/>
        </a:spcAft>
        <a:defRPr sz="3300" kern="1200">
          <a:solidFill>
            <a:schemeClr val="tx1"/>
          </a:solidFill>
          <a:latin typeface="+mj-lt"/>
          <a:ea typeface="+mj-ea"/>
          <a:cs typeface="+mj-cs"/>
        </a:defRPr>
      </a:lvl1pPr>
      <a:lvl2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2pPr>
      <a:lvl3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3pPr>
      <a:lvl4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4pPr>
      <a:lvl5pPr algn="ctr" defTabSz="684530" rtl="0" eaLnBrk="0" fontAlgn="base" hangingPunct="0">
        <a:spcBef>
          <a:spcPct val="0"/>
        </a:spcBef>
        <a:spcAft>
          <a:spcPct val="0"/>
        </a:spcAft>
        <a:defRPr sz="3300">
          <a:solidFill>
            <a:schemeClr val="tx1"/>
          </a:solidFill>
          <a:latin typeface="Calibri" panose="020F0502020204030204" pitchFamily="34" charset="0"/>
          <a:ea typeface="宋体" panose="02010600030101010101" pitchFamily="2" charset="-122"/>
        </a:defRPr>
      </a:lvl5pPr>
      <a:lvl6pPr marL="4572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6pPr>
      <a:lvl7pPr marL="9144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7pPr>
      <a:lvl8pPr marL="13716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8pPr>
      <a:lvl9pPr marL="1828800" algn="ctr" defTabSz="684530" rtl="0" fontAlgn="base">
        <a:spcBef>
          <a:spcPct val="0"/>
        </a:spcBef>
        <a:spcAft>
          <a:spcPct val="0"/>
        </a:spcAft>
        <a:defRPr sz="3300">
          <a:solidFill>
            <a:schemeClr val="tx1"/>
          </a:solidFill>
          <a:latin typeface="Calibri" panose="020F0502020204030204" pitchFamily="34" charset="0"/>
          <a:ea typeface="宋体" panose="02010600030101010101" pitchFamily="2" charset="-122"/>
        </a:defRPr>
      </a:lvl9pPr>
    </p:titleStyle>
    <p:bodyStyle>
      <a:lvl1pPr marL="257175" indent="-257175" algn="l" defTabSz="68453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5625" indent="-212725" algn="l" defTabSz="68453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453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453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434" name="Picture 44"/>
          <p:cNvPicPr>
            <a:picLocks noChangeAspect="1" noChangeArrowheads="1"/>
          </p:cNvPicPr>
          <p:nvPr userDrawn="1"/>
        </p:nvPicPr>
        <p:blipFill>
          <a:blip r:embed="rId14"/>
          <a:srcRect/>
          <a:stretch>
            <a:fillRect/>
          </a:stretch>
        </p:blipFill>
        <p:spPr bwMode="auto">
          <a:xfrm>
            <a:off x="0" y="0"/>
            <a:ext cx="9144000" cy="5148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ransition spd="slow">
    <p:random/>
  </p:transition>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3.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 descr="3九年级第十三单元"/>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32770" name="图片 6" descr="初中七彩图标"/>
          <p:cNvPicPr>
            <a:picLocks noChangeAspect="1"/>
          </p:cNvPicPr>
          <p:nvPr/>
        </p:nvPicPr>
        <p:blipFill>
          <a:blip r:embed="rId3"/>
          <a:srcRect/>
          <a:stretch>
            <a:fillRect/>
          </a:stretch>
        </p:blipFill>
        <p:spPr bwMode="auto">
          <a:xfrm>
            <a:off x="7426325" y="61913"/>
            <a:ext cx="1427163" cy="576262"/>
          </a:xfrm>
          <a:prstGeom prst="rect">
            <a:avLst/>
          </a:prstGeom>
          <a:noFill/>
          <a:ln w="9525">
            <a:noFill/>
            <a:miter lim="800000"/>
            <a:headEnd/>
            <a:tailEnd/>
          </a:ln>
        </p:spPr>
      </p:pic>
      <p:sp>
        <p:nvSpPr>
          <p:cNvPr id="8" name="TextBox 1"/>
          <p:cNvSpPr txBox="1"/>
          <p:nvPr/>
        </p:nvSpPr>
        <p:spPr>
          <a:xfrm>
            <a:off x="2226560" y="1473780"/>
            <a:ext cx="4691472" cy="1209675"/>
          </a:xfrm>
          <a:prstGeom prst="rect">
            <a:avLst/>
          </a:prstGeom>
          <a:noFill/>
        </p:spPr>
        <p:txBody>
          <a:bodyPr>
            <a:spAutoFit/>
            <a:scene3d>
              <a:camera prst="orthographicFront"/>
              <a:lightRig rig="soft" dir="t">
                <a:rot lat="0" lon="0" rev="15600000"/>
              </a:lightRig>
            </a:scene3d>
            <a:sp3d extrusionH="57150" prstMaterial="softEdge">
              <a:bevelT w="25400" h="38100"/>
            </a:sp3d>
          </a:bodyPr>
          <a:lstStyle/>
          <a:p>
            <a:pPr algn="ctr" fontAlgn="auto">
              <a:lnSpc>
                <a:spcPct val="120000"/>
              </a:lnSpc>
              <a:spcBef>
                <a:spcPts val="0"/>
              </a:spcBef>
              <a:spcAft>
                <a:spcPts val="0"/>
              </a:spcAft>
              <a:defRPr/>
            </a:pPr>
            <a:endParaRPr lang="en-US" altLang="zh-CN" sz="3455" b="1" dirty="0">
              <a:solidFill>
                <a:srgbClr val="EBBE0D"/>
              </a:solidFill>
              <a:latin typeface="Calibri" panose="020F0502020204030204" pitchFamily="34" charset="0"/>
              <a:ea typeface="宋体" panose="02010600030101010101" pitchFamily="2" charset="-122"/>
              <a:cs typeface="Calibri" panose="020F0502020204030204" pitchFamily="34" charset="0"/>
            </a:endParaRPr>
          </a:p>
          <a:p>
            <a:pPr algn="ctr" fontAlgn="auto">
              <a:lnSpc>
                <a:spcPct val="120000"/>
              </a:lnSpc>
              <a:spcBef>
                <a:spcPts val="0"/>
              </a:spcBef>
              <a:spcAft>
                <a:spcPts val="0"/>
              </a:spcAft>
              <a:defRPr/>
            </a:pPr>
            <a:r>
              <a:rPr lang="en-US" altLang="zh-CN" sz="2600" b="1" dirty="0">
                <a:solidFill>
                  <a:srgbClr val="EBBE0D"/>
                </a:solidFill>
                <a:effectLst>
                  <a:outerShdw blurRad="38100" dist="38100" dir="2700000" algn="tl">
                    <a:srgbClr val="000000">
                      <a:alpha val="43137"/>
                    </a:srgbClr>
                  </a:outerShdw>
                </a:effectLst>
                <a:latin typeface="Al Bayan"/>
                <a:ea typeface="华康勘亭流W9(P)" panose="03000900000000000000" charset="-122"/>
                <a:cs typeface="Calibri" panose="020F0502020204030204" pitchFamily="34" charset="0"/>
              </a:rPr>
              <a:t>Section B 2a-2e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1"/>
          <p:cNvSpPr>
            <a:spLocks noChangeArrowheads="1"/>
          </p:cNvSpPr>
          <p:nvPr/>
        </p:nvSpPr>
        <p:spPr bwMode="auto">
          <a:xfrm>
            <a:off x="1116012" y="699542"/>
            <a:ext cx="6911975" cy="4183709"/>
          </a:xfrm>
          <a:prstGeom prst="rect">
            <a:avLst/>
          </a:prstGeom>
          <a:noFill/>
          <a:ln w="9525">
            <a:noFill/>
            <a:miter lim="800000"/>
          </a:ln>
        </p:spPr>
        <p:txBody>
          <a:bodyPr>
            <a:spAutoFit/>
          </a:bodyPr>
          <a:lstStyle/>
          <a:p>
            <a:pPr>
              <a:lnSpc>
                <a:spcPct val="120000"/>
              </a:lnSpc>
            </a:pPr>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“I plan to write a</a:t>
            </a:r>
            <a:r>
              <a:rPr lang="zh-CN" altLang="en-US" sz="2800" b="1" dirty="0">
                <a:solidFill>
                  <a:srgbClr val="002060"/>
                </a:solidFill>
                <a:latin typeface="Times New Roman" panose="02020603050405020304" pitchFamily="18" charset="0"/>
                <a:cs typeface="Times New Roman" panose="02020603050405020304" pitchFamily="18" charset="0"/>
              </a:rPr>
              <a:t> </a:t>
            </a:r>
            <a:r>
              <a:rPr lang="en-US" altLang="zh-CN" sz="2800" b="1" dirty="0">
                <a:solidFill>
                  <a:srgbClr val="002060"/>
                </a:solidFill>
                <a:latin typeface="Times New Roman" panose="02020603050405020304" pitchFamily="18" charset="0"/>
                <a:ea typeface="ArnoPro-Regular"/>
                <a:cs typeface="ArnoPro-Regular"/>
              </a:rPr>
              <a:t>book about new ways to use old clothes,” she said. “I hope people can read my book and enjoy it!”</a:t>
            </a:r>
            <a:endParaRPr lang="zh-CN" altLang="zh-CN" sz="2800" b="1" dirty="0">
              <a:solidFill>
                <a:srgbClr val="002060"/>
              </a:solidFill>
              <a:latin typeface="Times New Roman" panose="02020603050405020304" pitchFamily="18" charset="0"/>
              <a:ea typeface="ArnoPro-Regular"/>
              <a:cs typeface="ArnoPro-Regular"/>
            </a:endParaRPr>
          </a:p>
          <a:p>
            <a:pPr>
              <a:lnSpc>
                <a:spcPct val="120000"/>
              </a:lnSpc>
            </a:pPr>
            <a:r>
              <a:rPr lang="en-US" altLang="zh-CN" sz="2800" b="1" dirty="0">
                <a:solidFill>
                  <a:srgbClr val="002060"/>
                </a:solidFill>
                <a:latin typeface="Times New Roman" panose="02020603050405020304" pitchFamily="18" charset="0"/>
                <a:ea typeface="ArnoPro-Regular"/>
                <a:cs typeface="ArnoPro-Regular"/>
              </a:rPr>
              <a:t>     Wang Tao set up a small business in Shanghai four years ago. He is known for using iron and other materials from old cars to make beautiful art pieces. Some are large pieces that look like animals or humans, </a:t>
            </a:r>
            <a:endParaRPr lang="zh-CN" altLang="en-US" sz="2800" b="1" dirty="0">
              <a:solidFill>
                <a:srgbClr val="002060"/>
              </a:solidFill>
              <a:latin typeface="Times New Roman" panose="02020603050405020304" pitchFamily="18" charset="0"/>
              <a:ea typeface="ArnoPro-Regular"/>
              <a:cs typeface="ArnoPro-Regular"/>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1"/>
          <p:cNvSpPr>
            <a:spLocks noChangeArrowheads="1"/>
          </p:cNvSpPr>
          <p:nvPr/>
        </p:nvSpPr>
        <p:spPr bwMode="auto">
          <a:xfrm>
            <a:off x="611188" y="762000"/>
            <a:ext cx="8280400" cy="4183709"/>
          </a:xfrm>
          <a:prstGeom prst="rect">
            <a:avLst/>
          </a:prstGeom>
          <a:noFill/>
          <a:ln w="9525">
            <a:noFill/>
            <a:miter lim="800000"/>
          </a:ln>
        </p:spPr>
        <p:txBody>
          <a:bodyPr>
            <a:spAutoFit/>
          </a:bodyPr>
          <a:lstStyle/>
          <a:p>
            <a:pPr>
              <a:lnSpc>
                <a:spcPct val="120000"/>
              </a:lnSpc>
            </a:pPr>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and some are smaller pieces you can put at home. </a:t>
            </a:r>
          </a:p>
          <a:p>
            <a:pPr>
              <a:lnSpc>
                <a:spcPct val="120000"/>
              </a:lnSpc>
            </a:pPr>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The more popular works can even be</a:t>
            </a:r>
            <a:r>
              <a:rPr lang="zh-CN" altLang="en-US" sz="2800" b="1" dirty="0">
                <a:solidFill>
                  <a:srgbClr val="002060"/>
                </a:solidFill>
                <a:latin typeface="Times New Roman" panose="02020603050405020304" pitchFamily="18" charset="0"/>
                <a:ea typeface="ArnoPro-Regular"/>
                <a:cs typeface="Times New Roman" panose="02020603050405020304" pitchFamily="18" charset="0"/>
              </a:rPr>
              <a:t> </a:t>
            </a:r>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seen in art shops around the city. Wang Tao hopes to set up a “metal art” theme park to show people the importance of environmental protection. Not only can the art bring happiness to others, but it also shows that even cold, hard iron can be brought back to life with a little creativity.</a:t>
            </a:r>
            <a:endParaRPr lang="zh-CN" altLang="zh-CN" sz="2800" b="1" dirty="0">
              <a:solidFill>
                <a:srgbClr val="002060"/>
              </a:solidFill>
              <a:latin typeface="Times New Roman" panose="02020603050405020304" pitchFamily="18" charset="0"/>
              <a:ea typeface="ArnoPro-Regular"/>
              <a:cs typeface="Times New Roman" panose="02020603050405020304" pitchFamily="18"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文本框 23557"/>
          <p:cNvSpPr txBox="1">
            <a:spLocks noChangeArrowheads="1"/>
          </p:cNvSpPr>
          <p:nvPr/>
        </p:nvSpPr>
        <p:spPr bwMode="auto">
          <a:xfrm>
            <a:off x="755650" y="750888"/>
            <a:ext cx="7704138" cy="525462"/>
          </a:xfrm>
          <a:prstGeom prst="rect">
            <a:avLst/>
          </a:prstGeom>
          <a:noFill/>
          <a:ln w="9525">
            <a:noFill/>
            <a:miter lim="800000"/>
          </a:ln>
        </p:spPr>
        <p:txBody>
          <a:bodyPr lIns="50795" tIns="25397" rIns="50795" bIns="25397">
            <a:spAutoFit/>
          </a:bodyPr>
          <a:lstStyle/>
          <a:p>
            <a:pPr>
              <a:lnSpc>
                <a:spcPct val="110000"/>
              </a:lnSpc>
            </a:pPr>
            <a:r>
              <a:rPr lang="en-US"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Read the passage and answer the questions.</a:t>
            </a:r>
          </a:p>
        </p:txBody>
      </p:sp>
      <p:sp>
        <p:nvSpPr>
          <p:cNvPr id="23559" name="文本框 23558"/>
          <p:cNvSpPr txBox="1">
            <a:spLocks noChangeArrowheads="1"/>
          </p:cNvSpPr>
          <p:nvPr/>
        </p:nvSpPr>
        <p:spPr bwMode="auto">
          <a:xfrm>
            <a:off x="971550" y="1419225"/>
            <a:ext cx="7272338" cy="2119313"/>
          </a:xfrm>
          <a:prstGeom prst="rect">
            <a:avLst/>
          </a:prstGeom>
          <a:noFill/>
          <a:ln w="9525">
            <a:noFill/>
            <a:miter lim="800000"/>
          </a:ln>
        </p:spPr>
        <p:txBody>
          <a:bodyPr lIns="50795" tIns="25397" rIns="50795" bIns="25397">
            <a:spAutoFit/>
          </a:bodyPr>
          <a:lstStyle/>
          <a:p>
            <a:pPr marL="254000" indent="-254000">
              <a:lnSpc>
                <a:spcPct val="120000"/>
              </a:lnSpc>
              <a:buFontTx/>
              <a:buAutoNum type="arabicPeriod"/>
            </a:pPr>
            <a:r>
              <a:rPr lang="en-US" altLang="zh-CN" sz="2800" b="1" dirty="0">
                <a:latin typeface="Times New Roman" panose="02020603050405020304" pitchFamily="18" charset="0"/>
              </a:rPr>
              <a:t> Who is Amy Hayes?</a:t>
            </a:r>
          </a:p>
          <a:p>
            <a:pPr marL="254000" indent="-254000">
              <a:lnSpc>
                <a:spcPct val="120000"/>
              </a:lnSpc>
            </a:pPr>
            <a:endParaRPr lang="en-US" altLang="zh-CN" sz="2800" b="1" dirty="0">
              <a:latin typeface="Times New Roman" panose="02020603050405020304" pitchFamily="18" charset="0"/>
            </a:endParaRPr>
          </a:p>
          <a:p>
            <a:pPr marL="254000" indent="-254000">
              <a:lnSpc>
                <a:spcPct val="120000"/>
              </a:lnSpc>
            </a:pPr>
            <a:r>
              <a:rPr lang="en-US" altLang="zh-CN" sz="2800" b="1" dirty="0">
                <a:latin typeface="Times New Roman" panose="02020603050405020304" pitchFamily="18" charset="0"/>
              </a:rPr>
              <a:t>2. How many people are mentioned in the </a:t>
            </a:r>
          </a:p>
          <a:p>
            <a:pPr marL="254000" indent="-254000">
              <a:lnSpc>
                <a:spcPct val="120000"/>
              </a:lnSpc>
            </a:pPr>
            <a:r>
              <a:rPr lang="en-US" altLang="zh-CN" sz="2800" b="1" dirty="0">
                <a:latin typeface="Times New Roman" panose="02020603050405020304" pitchFamily="18" charset="0"/>
              </a:rPr>
              <a:t>    passage? Who are they?</a:t>
            </a:r>
          </a:p>
        </p:txBody>
      </p:sp>
      <p:sp>
        <p:nvSpPr>
          <p:cNvPr id="23560" name="文本框 23559"/>
          <p:cNvSpPr txBox="1">
            <a:spLocks noChangeArrowheads="1"/>
          </p:cNvSpPr>
          <p:nvPr/>
        </p:nvSpPr>
        <p:spPr bwMode="auto">
          <a:xfrm>
            <a:off x="1331913" y="1995488"/>
            <a:ext cx="6283761" cy="482177"/>
          </a:xfrm>
          <a:prstGeom prst="rect">
            <a:avLst/>
          </a:prstGeom>
          <a:noFill/>
          <a:ln w="9525">
            <a:noFill/>
            <a:miter lim="800000"/>
          </a:ln>
        </p:spPr>
        <p:txBody>
          <a:bodyPr wrap="none" lIns="50795" tIns="25397" rIns="50795" bIns="25397">
            <a:spAutoFit/>
          </a:bodyPr>
          <a:lstStyle/>
          <a:p>
            <a:r>
              <a:rPr lang="en-US" altLang="zh-CN" sz="2800" b="1" dirty="0">
                <a:solidFill>
                  <a:srgbClr val="FF0000"/>
                </a:solidFill>
                <a:latin typeface="Times New Roman" panose="02020603050405020304" pitchFamily="18" charset="0"/>
              </a:rPr>
              <a:t>She is a most unusual woman in the UK.</a:t>
            </a:r>
          </a:p>
        </p:txBody>
      </p:sp>
      <p:sp>
        <p:nvSpPr>
          <p:cNvPr id="23561" name="文本框 23560"/>
          <p:cNvSpPr txBox="1">
            <a:spLocks noChangeArrowheads="1"/>
          </p:cNvSpPr>
          <p:nvPr/>
        </p:nvSpPr>
        <p:spPr bwMode="auto">
          <a:xfrm>
            <a:off x="1331913" y="3579813"/>
            <a:ext cx="6624637" cy="1042987"/>
          </a:xfrm>
          <a:prstGeom prst="rect">
            <a:avLst/>
          </a:prstGeom>
          <a:noFill/>
          <a:ln w="9525">
            <a:noFill/>
            <a:miter lim="800000"/>
          </a:ln>
        </p:spPr>
        <p:txBody>
          <a:bodyPr lIns="50795" tIns="25397" rIns="50795" bIns="25397">
            <a:spAutoFit/>
          </a:bodyPr>
          <a:lstStyle/>
          <a:p>
            <a:pPr>
              <a:lnSpc>
                <a:spcPct val="115000"/>
              </a:lnSpc>
            </a:pPr>
            <a:r>
              <a:rPr lang="en-US" altLang="zh-CN" sz="2800" b="1" dirty="0">
                <a:solidFill>
                  <a:srgbClr val="FF0000"/>
                </a:solidFill>
                <a:latin typeface="Times New Roman" panose="02020603050405020304" pitchFamily="18" charset="0"/>
              </a:rPr>
              <a:t>Three. They are Amy Hayes, Jessica Wong and Wang Tao.</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60"/>
                                        </p:tgtEl>
                                        <p:attrNameLst>
                                          <p:attrName>style.visibility</p:attrName>
                                        </p:attrNameLst>
                                      </p:cBhvr>
                                      <p:to>
                                        <p:strVal val="visible"/>
                                      </p:to>
                                    </p:set>
                                    <p:animEffect transition="in" filter="blinds(horizontal)">
                                      <p:cBhvr>
                                        <p:cTn id="12" dur="500"/>
                                        <p:tgtEl>
                                          <p:spTgt spid="235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61"/>
                                        </p:tgtEl>
                                        <p:attrNameLst>
                                          <p:attrName>style.visibility</p:attrName>
                                        </p:attrNameLst>
                                      </p:cBhvr>
                                      <p:to>
                                        <p:strVal val="visible"/>
                                      </p:to>
                                    </p:set>
                                    <p:animEffect transition="in" filter="blinds(horizontal)">
                                      <p:cBhvr>
                                        <p:cTn id="17" dur="500"/>
                                        <p:tgtEl>
                                          <p:spTgt spid="23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23560" grpId="0"/>
      <p:bldP spid="235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501" name="表格 61500"/>
          <p:cNvGraphicFramePr/>
          <p:nvPr>
            <p:custDataLst>
              <p:tags r:id="rId1"/>
            </p:custDataLst>
            <p:extLst>
              <p:ext uri="{D42A27DB-BD31-4B8C-83A1-F6EECF244321}">
                <p14:modId xmlns:p14="http://schemas.microsoft.com/office/powerpoint/2010/main" val="1515909155"/>
              </p:ext>
            </p:extLst>
          </p:nvPr>
        </p:nvGraphicFramePr>
        <p:xfrm>
          <a:off x="611188" y="1552575"/>
          <a:ext cx="7704856" cy="3178847"/>
        </p:xfrm>
        <a:graphic>
          <a:graphicData uri="http://schemas.openxmlformats.org/drawingml/2006/table">
            <a:tbl>
              <a:tblPr/>
              <a:tblGrid>
                <a:gridCol w="1371247">
                  <a:extLst>
                    <a:ext uri="{9D8B030D-6E8A-4147-A177-3AD203B41FA5}">
                      <a16:colId xmlns:a16="http://schemas.microsoft.com/office/drawing/2014/main" val="20000"/>
                    </a:ext>
                  </a:extLst>
                </a:gridCol>
                <a:gridCol w="4389393">
                  <a:extLst>
                    <a:ext uri="{9D8B030D-6E8A-4147-A177-3AD203B41FA5}">
                      <a16:colId xmlns:a16="http://schemas.microsoft.com/office/drawing/2014/main" val="20001"/>
                    </a:ext>
                  </a:extLst>
                </a:gridCol>
                <a:gridCol w="1944216">
                  <a:extLst>
                    <a:ext uri="{9D8B030D-6E8A-4147-A177-3AD203B41FA5}">
                      <a16:colId xmlns:a16="http://schemas.microsoft.com/office/drawing/2014/main" val="20002"/>
                    </a:ext>
                  </a:extLst>
                </a:gridCol>
              </a:tblGrid>
              <a:tr h="8826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10000"/>
                        </a:lnSpc>
                        <a:spcBef>
                          <a:spcPct val="0"/>
                        </a:spcBef>
                        <a:buNone/>
                      </a:pPr>
                      <a:r>
                        <a:rPr lang="en-US" altLang="zh-CN" sz="2400" b="1" dirty="0">
                          <a:solidFill>
                            <a:srgbClr val="0070C0"/>
                          </a:solidFill>
                          <a:latin typeface="Times New Roman" panose="02020603050405020304" pitchFamily="18" charset="0"/>
                          <a:cs typeface="Times New Roman" panose="02020603050405020304" pitchFamily="18" charset="0"/>
                        </a:rPr>
                        <a:t>Names </a:t>
                      </a:r>
                    </a:p>
                  </a:txBody>
                  <a:tcPr marL="68580" marR="68580" marT="34290" marB="3429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10000"/>
                        </a:lnSpc>
                        <a:spcBef>
                          <a:spcPct val="0"/>
                        </a:spcBef>
                        <a:buNone/>
                      </a:pPr>
                      <a:r>
                        <a:rPr lang="en-US" altLang="zh-CN" sz="2400" b="1" dirty="0">
                          <a:solidFill>
                            <a:srgbClr val="0070C0"/>
                          </a:solidFill>
                          <a:latin typeface="Times New Roman" panose="02020603050405020304" pitchFamily="18" charset="0"/>
                          <a:cs typeface="Times New Roman" panose="02020603050405020304" pitchFamily="18" charset="0"/>
                        </a:rPr>
                        <a:t>What materials did they use?</a:t>
                      </a:r>
                    </a:p>
                  </a:txBody>
                  <a:tcPr marL="68580" marR="68580" marT="34290" marB="3429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10000"/>
                        </a:lnSpc>
                        <a:spcBef>
                          <a:spcPct val="0"/>
                        </a:spcBef>
                        <a:buNone/>
                      </a:pPr>
                      <a:r>
                        <a:rPr lang="en-US" altLang="zh-CN" sz="2400" b="1" dirty="0">
                          <a:solidFill>
                            <a:srgbClr val="0070C0"/>
                          </a:solidFill>
                          <a:latin typeface="Times New Roman" panose="02020603050405020304" pitchFamily="18" charset="0"/>
                          <a:cs typeface="Times New Roman" panose="02020603050405020304" pitchFamily="18" charset="0"/>
                        </a:rPr>
                        <a:t>What did they make?</a:t>
                      </a:r>
                    </a:p>
                  </a:txBody>
                  <a:tcPr marL="68580" marR="68580" marT="34290" marB="3429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96197">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en-US" altLang="zh-CN" sz="2100" b="1" dirty="0">
                        <a:latin typeface="Times New Roman" panose="02020603050405020304" pitchFamily="18" charset="0"/>
                        <a:cs typeface="Times New Roman" panose="02020603050405020304" pitchFamily="18" charset="0"/>
                      </a:endParaRPr>
                    </a:p>
                    <a:p>
                      <a:pPr marL="0" lvl="0" indent="0">
                        <a:lnSpc>
                          <a:spcPct val="110000"/>
                        </a:lnSpc>
                        <a:spcBef>
                          <a:spcPct val="0"/>
                        </a:spcBef>
                        <a:buNone/>
                      </a:pPr>
                      <a:endParaRPr lang="en-US" altLang="zh-CN" sz="2100" b="1" dirty="0">
                        <a:latin typeface="Times New Roman" panose="02020603050405020304" pitchFamily="18" charset="0"/>
                        <a:cs typeface="Times New Roman" panose="02020603050405020304" pitchFamily="18" charset="0"/>
                      </a:endParaRPr>
                    </a:p>
                    <a:p>
                      <a:pPr marL="0" lvl="0" indent="0">
                        <a:lnSpc>
                          <a:spcPct val="110000"/>
                        </a:lnSpc>
                        <a:spcBef>
                          <a:spcPct val="0"/>
                        </a:spcBef>
                        <a:buNone/>
                      </a:pPr>
                      <a:endParaRPr lang="en-US" altLang="zh-CN" sz="2100" b="1" dirty="0">
                        <a:latin typeface="Times New Roman" panose="02020603050405020304" pitchFamily="18" charset="0"/>
                        <a:cs typeface="Times New Roman" panose="02020603050405020304" pitchFamily="18" charset="0"/>
                      </a:endParaRPr>
                    </a:p>
                    <a:p>
                      <a:pPr marL="0" lvl="0" indent="0">
                        <a:lnSpc>
                          <a:spcPct val="110000"/>
                        </a:lnSpc>
                        <a:spcBef>
                          <a:spcPct val="0"/>
                        </a:spcBef>
                        <a:buNone/>
                      </a:pPr>
                      <a:endParaRPr lang="en-US" altLang="zh-CN" sz="2100" b="1" dirty="0">
                        <a:latin typeface="Times New Roman" panose="02020603050405020304" pitchFamily="18" charset="0"/>
                        <a:cs typeface="Times New Roman" panose="02020603050405020304" pitchFamily="18" charset="0"/>
                      </a:endParaRPr>
                    </a:p>
                    <a:p>
                      <a:pPr marL="0" lvl="0" indent="0">
                        <a:lnSpc>
                          <a:spcPct val="110000"/>
                        </a:lnSpc>
                        <a:spcBef>
                          <a:spcPct val="0"/>
                        </a:spcBef>
                        <a:buNone/>
                      </a:pPr>
                      <a:endParaRPr lang="en-US" altLang="zh-CN" sz="21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1474" name="文本框 61473"/>
          <p:cNvSpPr txBox="1">
            <a:spLocks noChangeArrowheads="1"/>
          </p:cNvSpPr>
          <p:nvPr/>
        </p:nvSpPr>
        <p:spPr bwMode="auto">
          <a:xfrm>
            <a:off x="665163" y="2720975"/>
            <a:ext cx="1243012" cy="930275"/>
          </a:xfrm>
          <a:prstGeom prst="rect">
            <a:avLst/>
          </a:prstGeom>
          <a:noFill/>
          <a:ln w="9525">
            <a:noFill/>
            <a:miter lim="800000"/>
          </a:ln>
        </p:spPr>
        <p:txBody>
          <a:bodyPr lIns="68580" tIns="34290" rIns="68580" bIns="34290">
            <a:spAutoFit/>
          </a:bodyPr>
          <a:lstStyle/>
          <a:p>
            <a:pPr algn="ctr"/>
            <a:r>
              <a:rPr lang="en-US" altLang="zh-CN" sz="2800" b="1">
                <a:solidFill>
                  <a:srgbClr val="FF0000"/>
                </a:solidFill>
                <a:latin typeface="Times New Roman" panose="02020603050405020304" pitchFamily="18" charset="0"/>
              </a:rPr>
              <a:t>Amy </a:t>
            </a:r>
          </a:p>
          <a:p>
            <a:pPr algn="ctr"/>
            <a:r>
              <a:rPr lang="en-US" altLang="zh-CN" sz="2800" b="1">
                <a:solidFill>
                  <a:srgbClr val="FF0000"/>
                </a:solidFill>
                <a:latin typeface="Times New Roman" panose="02020603050405020304" pitchFamily="18" charset="0"/>
              </a:rPr>
              <a:t>Hayes</a:t>
            </a:r>
          </a:p>
        </p:txBody>
      </p:sp>
      <p:sp>
        <p:nvSpPr>
          <p:cNvPr id="61477" name="文本框 61476"/>
          <p:cNvSpPr txBox="1">
            <a:spLocks noChangeArrowheads="1"/>
          </p:cNvSpPr>
          <p:nvPr/>
        </p:nvSpPr>
        <p:spPr bwMode="auto">
          <a:xfrm>
            <a:off x="2051050" y="2392363"/>
            <a:ext cx="4033838" cy="2266950"/>
          </a:xfrm>
          <a:prstGeom prst="rect">
            <a:avLst/>
          </a:prstGeom>
          <a:noFill/>
          <a:ln w="9525">
            <a:noFill/>
            <a:miter lim="800000"/>
          </a:ln>
        </p:spPr>
        <p:txBody>
          <a:bodyPr lIns="50795" tIns="25397" rIns="50795" bIns="25397">
            <a:spAutoFit/>
          </a:bodyPr>
          <a:lstStyle/>
          <a:p>
            <a:pPr>
              <a:buFontTx/>
              <a:buChar char="•"/>
            </a:pPr>
            <a:r>
              <a:rPr lang="en-US" altLang="zh-CN" sz="2400" b="1" dirty="0">
                <a:solidFill>
                  <a:srgbClr val="FF0000"/>
                </a:solidFill>
                <a:latin typeface="Times New Roman" panose="02020603050405020304" pitchFamily="18" charset="0"/>
              </a:rPr>
              <a:t>windows and doors of old buildings that have been pulled down</a:t>
            </a:r>
          </a:p>
          <a:p>
            <a:pPr>
              <a:buFontTx/>
              <a:buChar char="•"/>
            </a:pPr>
            <a:r>
              <a:rPr lang="en-US" altLang="zh-CN" sz="2400" b="1" dirty="0">
                <a:solidFill>
                  <a:srgbClr val="FF0000"/>
                </a:solidFill>
                <a:latin typeface="Times New Roman" panose="02020603050405020304" pitchFamily="18" charset="0"/>
              </a:rPr>
              <a:t>an old boat</a:t>
            </a:r>
          </a:p>
          <a:p>
            <a:pPr>
              <a:buFontTx/>
              <a:buChar char="•"/>
            </a:pPr>
            <a:r>
              <a:rPr lang="en-US" altLang="zh-CN" sz="2400" b="1" dirty="0">
                <a:solidFill>
                  <a:srgbClr val="FF0000"/>
                </a:solidFill>
                <a:latin typeface="Times New Roman" panose="02020603050405020304" pitchFamily="18" charset="0"/>
              </a:rPr>
              <a:t>rocks</a:t>
            </a:r>
          </a:p>
          <a:p>
            <a:pPr>
              <a:buFontTx/>
              <a:buChar char="•"/>
            </a:pPr>
            <a:r>
              <a:rPr lang="en-US" altLang="zh-CN" sz="2400" b="1" dirty="0">
                <a:solidFill>
                  <a:srgbClr val="FF0000"/>
                </a:solidFill>
                <a:latin typeface="Times New Roman" panose="02020603050405020304" pitchFamily="18" charset="0"/>
              </a:rPr>
              <a:t>old glass </a:t>
            </a:r>
            <a:r>
              <a:rPr lang="en-US" altLang="zh-CN" sz="2400" b="1" i="1" u="sng" dirty="0">
                <a:solidFill>
                  <a:srgbClr val="FF0000"/>
                </a:solidFill>
                <a:latin typeface="Times New Roman" panose="02020603050405020304" pitchFamily="18" charset="0"/>
              </a:rPr>
              <a:t>bottles</a:t>
            </a:r>
            <a:r>
              <a:rPr lang="zh-CN" altLang="en-US" sz="2400" b="1" dirty="0">
                <a:solidFill>
                  <a:srgbClr val="FF0000"/>
                </a:solidFill>
                <a:latin typeface="Times New Roman" panose="02020603050405020304" pitchFamily="18" charset="0"/>
              </a:rPr>
              <a:t>（</a:t>
            </a:r>
            <a:r>
              <a:rPr lang="en-US" altLang="zh-CN" sz="2400" b="1" i="1" dirty="0">
                <a:solidFill>
                  <a:srgbClr val="D60093"/>
                </a:solidFill>
                <a:latin typeface="Times New Roman" panose="02020603050405020304" pitchFamily="18" charset="0"/>
              </a:rPr>
              <a:t>n.</a:t>
            </a:r>
            <a:r>
              <a:rPr lang="zh-CN" altLang="en-US" sz="2400" b="1" dirty="0">
                <a:solidFill>
                  <a:srgbClr val="D60093"/>
                </a:solidFill>
                <a:latin typeface="Times New Roman" panose="02020603050405020304" pitchFamily="18" charset="0"/>
              </a:rPr>
              <a:t>瓶子</a:t>
            </a:r>
            <a:r>
              <a:rPr lang="zh-CN" altLang="en-US" sz="2400" b="1" dirty="0">
                <a:solidFill>
                  <a:srgbClr val="FF0000"/>
                </a:solidFill>
                <a:latin typeface="Times New Roman" panose="02020603050405020304" pitchFamily="18" charset="0"/>
              </a:rPr>
              <a:t>）</a:t>
            </a:r>
          </a:p>
        </p:txBody>
      </p:sp>
      <p:sp>
        <p:nvSpPr>
          <p:cNvPr id="61485" name="矩形 61484"/>
          <p:cNvSpPr>
            <a:spLocks noChangeArrowheads="1"/>
          </p:cNvSpPr>
          <p:nvPr/>
        </p:nvSpPr>
        <p:spPr bwMode="auto">
          <a:xfrm>
            <a:off x="6389688" y="2989263"/>
            <a:ext cx="1350962" cy="509587"/>
          </a:xfrm>
          <a:prstGeom prst="rect">
            <a:avLst/>
          </a:prstGeom>
          <a:noFill/>
          <a:ln w="9525">
            <a:noFill/>
            <a:miter lim="800000"/>
          </a:ln>
        </p:spPr>
        <p:txBody>
          <a:bodyPr lIns="68580" tIns="34290" rIns="68580" bIns="34290">
            <a:spAutoFit/>
          </a:bodyPr>
          <a:lstStyle/>
          <a:p>
            <a:pPr>
              <a:lnSpc>
                <a:spcPct val="110000"/>
              </a:lnSpc>
            </a:pPr>
            <a:r>
              <a:rPr lang="en-US" altLang="zh-CN" sz="2800" b="1">
                <a:solidFill>
                  <a:srgbClr val="FF0000"/>
                </a:solidFill>
                <a:latin typeface="Times New Roman" panose="02020603050405020304" pitchFamily="18" charset="0"/>
              </a:rPr>
              <a:t>a house</a:t>
            </a:r>
          </a:p>
        </p:txBody>
      </p:sp>
      <p:sp>
        <p:nvSpPr>
          <p:cNvPr id="2" name="文本框 1"/>
          <p:cNvSpPr txBox="1"/>
          <p:nvPr/>
        </p:nvSpPr>
        <p:spPr>
          <a:xfrm>
            <a:off x="251520" y="708631"/>
            <a:ext cx="8676456" cy="451406"/>
          </a:xfrm>
          <a:prstGeom prst="rect">
            <a:avLst/>
          </a:prstGeom>
          <a:noFill/>
        </p:spPr>
        <p:txBody>
          <a:bodyPr wrap="square" rtlCol="0" anchor="t">
            <a:spAutoFit/>
          </a:bodyPr>
          <a:lstStyle/>
          <a:p>
            <a:pPr algn="l" fontAlgn="b">
              <a:lnSpc>
                <a:spcPts val="2800"/>
              </a:lnSpc>
              <a:buClr>
                <a:schemeClr val="bg1"/>
              </a:buClr>
              <a:buSzPct val="100000"/>
              <a:buFont typeface="Times New Roman" panose="02020603050405020304" pitchFamily="18" charset="0"/>
              <a:buNone/>
            </a:pPr>
            <a:r>
              <a:rPr lang="en-US" altLang="zh-CN"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sym typeface="+mn-ea"/>
              </a:rPr>
              <a:t>Read the passage and complete the chart below.</a:t>
            </a:r>
            <a:endParaRPr lang="zh-CN" alt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501"/>
                                        </p:tgtEl>
                                        <p:attrNameLst>
                                          <p:attrName>style.visibility</p:attrName>
                                        </p:attrNameLst>
                                      </p:cBhvr>
                                      <p:to>
                                        <p:strVal val="visible"/>
                                      </p:to>
                                    </p:set>
                                    <p:animEffect transition="in" filter="blinds(horizontal)">
                                      <p:cBhvr>
                                        <p:cTn id="7" dur="500"/>
                                        <p:tgtEl>
                                          <p:spTgt spid="615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1474"/>
                                        </p:tgtEl>
                                        <p:attrNameLst>
                                          <p:attrName>style.visibility</p:attrName>
                                        </p:attrNameLst>
                                      </p:cBhvr>
                                      <p:to>
                                        <p:strVal val="visible"/>
                                      </p:to>
                                    </p:set>
                                    <p:animEffect transition="in" filter="box(in)">
                                      <p:cBhvr>
                                        <p:cTn id="12" dur="500"/>
                                        <p:tgtEl>
                                          <p:spTgt spid="6147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1477"/>
                                        </p:tgtEl>
                                        <p:attrNameLst>
                                          <p:attrName>style.visibility</p:attrName>
                                        </p:attrNameLst>
                                      </p:cBhvr>
                                      <p:to>
                                        <p:strVal val="visible"/>
                                      </p:to>
                                    </p:set>
                                    <p:animEffect transition="in" filter="box(in)">
                                      <p:cBhvr>
                                        <p:cTn id="17" dur="500"/>
                                        <p:tgtEl>
                                          <p:spTgt spid="6147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1485"/>
                                        </p:tgtEl>
                                        <p:attrNameLst>
                                          <p:attrName>style.visibility</p:attrName>
                                        </p:attrNameLst>
                                      </p:cBhvr>
                                      <p:to>
                                        <p:strVal val="visible"/>
                                      </p:to>
                                    </p:set>
                                    <p:animEffect transition="in" filter="box(in)">
                                      <p:cBhvr>
                                        <p:cTn id="22" dur="500"/>
                                        <p:tgtEl>
                                          <p:spTgt spid="61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4" grpId="0"/>
      <p:bldP spid="61477" grpId="0"/>
      <p:bldP spid="614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502" name="表格 62501"/>
          <p:cNvGraphicFramePr/>
          <p:nvPr>
            <p:extLst>
              <p:ext uri="{D42A27DB-BD31-4B8C-83A1-F6EECF244321}">
                <p14:modId xmlns:p14="http://schemas.microsoft.com/office/powerpoint/2010/main" val="3797496958"/>
              </p:ext>
            </p:extLst>
          </p:nvPr>
        </p:nvGraphicFramePr>
        <p:xfrm>
          <a:off x="684213" y="847725"/>
          <a:ext cx="7344816" cy="3828933"/>
        </p:xfrm>
        <a:graphic>
          <a:graphicData uri="http://schemas.openxmlformats.org/drawingml/2006/table">
            <a:tbl>
              <a:tblPr/>
              <a:tblGrid>
                <a:gridCol w="2178193">
                  <a:extLst>
                    <a:ext uri="{9D8B030D-6E8A-4147-A177-3AD203B41FA5}">
                      <a16:colId xmlns:a16="http://schemas.microsoft.com/office/drawing/2014/main" val="20000"/>
                    </a:ext>
                  </a:extLst>
                </a:gridCol>
                <a:gridCol w="2739210">
                  <a:extLst>
                    <a:ext uri="{9D8B030D-6E8A-4147-A177-3AD203B41FA5}">
                      <a16:colId xmlns:a16="http://schemas.microsoft.com/office/drawing/2014/main" val="20001"/>
                    </a:ext>
                  </a:extLst>
                </a:gridCol>
                <a:gridCol w="2427413">
                  <a:extLst>
                    <a:ext uri="{9D8B030D-6E8A-4147-A177-3AD203B41FA5}">
                      <a16:colId xmlns:a16="http://schemas.microsoft.com/office/drawing/2014/main" val="20002"/>
                    </a:ext>
                  </a:extLst>
                </a:gridCol>
              </a:tblGrid>
              <a:tr h="82798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914400" rtl="0" eaLnBrk="1" fontAlgn="base" latinLnBrk="0" hangingPunct="1">
                        <a:lnSpc>
                          <a:spcPct val="110000"/>
                        </a:lnSpc>
                        <a:spcBef>
                          <a:spcPct val="0"/>
                        </a:spcBef>
                        <a:spcAft>
                          <a:spcPct val="0"/>
                        </a:spcAft>
                        <a:buClrTx/>
                        <a:buSzTx/>
                        <a:buFontTx/>
                        <a:buNone/>
                      </a:pPr>
                      <a:r>
                        <a:rPr lang="en-US" altLang="zh-CN" sz="2400" b="1" u="none" kern="1200" baseline="0" dirty="0">
                          <a:solidFill>
                            <a:srgbClr val="0070C0"/>
                          </a:solidFill>
                          <a:latin typeface="Times New Roman" panose="02020603050405020304" pitchFamily="18" charset="0"/>
                          <a:ea typeface="宋体" panose="02010600030101010101" pitchFamily="2" charset="-122"/>
                          <a:cs typeface="Times New Roman" panose="02020603050405020304" pitchFamily="18" charset="0"/>
                        </a:rPr>
                        <a:t>Names </a:t>
                      </a:r>
                    </a:p>
                  </a:txBody>
                  <a:tcPr marL="68580" marR="68580" marT="34292" marB="34292"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914400" rtl="0" eaLnBrk="1" fontAlgn="base" latinLnBrk="0" hangingPunct="1">
                        <a:lnSpc>
                          <a:spcPct val="110000"/>
                        </a:lnSpc>
                        <a:spcBef>
                          <a:spcPct val="0"/>
                        </a:spcBef>
                        <a:spcAft>
                          <a:spcPct val="0"/>
                        </a:spcAft>
                        <a:buClrTx/>
                        <a:buSzTx/>
                        <a:buFontTx/>
                        <a:buNone/>
                      </a:pPr>
                      <a:r>
                        <a:rPr lang="en-US" altLang="zh-CN" sz="2400" b="1" u="none" kern="1200" baseline="0" dirty="0">
                          <a:solidFill>
                            <a:srgbClr val="0070C0"/>
                          </a:solidFill>
                          <a:latin typeface="Times New Roman" panose="02020603050405020304" pitchFamily="18" charset="0"/>
                          <a:ea typeface="宋体" panose="02010600030101010101" pitchFamily="2" charset="-122"/>
                          <a:cs typeface="Times New Roman" panose="02020603050405020304" pitchFamily="18" charset="0"/>
                        </a:rPr>
                        <a:t>What materials did they use?</a:t>
                      </a:r>
                    </a:p>
                  </a:txBody>
                  <a:tcPr marL="68580" marR="68580" marT="34292" marB="34292"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defTabSz="914400" rtl="0" eaLnBrk="1" fontAlgn="base" latinLnBrk="0" hangingPunct="1">
                        <a:lnSpc>
                          <a:spcPct val="110000"/>
                        </a:lnSpc>
                        <a:spcBef>
                          <a:spcPct val="0"/>
                        </a:spcBef>
                        <a:spcAft>
                          <a:spcPct val="0"/>
                        </a:spcAft>
                        <a:buClrTx/>
                        <a:buSzTx/>
                        <a:buFontTx/>
                        <a:buNone/>
                      </a:pPr>
                      <a:r>
                        <a:rPr lang="en-US" altLang="zh-CN" sz="2400" b="1" u="none" kern="1200" baseline="0" dirty="0">
                          <a:solidFill>
                            <a:srgbClr val="0070C0"/>
                          </a:solidFill>
                          <a:latin typeface="Times New Roman" panose="02020603050405020304" pitchFamily="18" charset="0"/>
                          <a:ea typeface="宋体" panose="02010600030101010101" pitchFamily="2" charset="-122"/>
                          <a:cs typeface="Times New Roman" panose="02020603050405020304" pitchFamily="18" charset="0"/>
                        </a:rPr>
                        <a:t>What did they make?</a:t>
                      </a:r>
                    </a:p>
                  </a:txBody>
                  <a:tcPr marL="68580" marR="68580" marT="34292" marB="34292"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91697">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93126">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endParaRPr lang="zh-CN" altLang="en-US" sz="2100" b="1" dirty="0"/>
                    </a:p>
                  </a:txBody>
                  <a:tcPr marL="68580" marR="68580" marT="34292" marB="34292">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62468" name="文本框 62467"/>
          <p:cNvSpPr txBox="1">
            <a:spLocks noChangeArrowheads="1"/>
          </p:cNvSpPr>
          <p:nvPr/>
        </p:nvSpPr>
        <p:spPr bwMode="auto">
          <a:xfrm>
            <a:off x="755650" y="2205038"/>
            <a:ext cx="2052638" cy="438150"/>
          </a:xfrm>
          <a:prstGeom prst="rect">
            <a:avLst/>
          </a:prstGeom>
          <a:noFill/>
          <a:ln w="9525">
            <a:noFill/>
            <a:miter lim="800000"/>
          </a:ln>
        </p:spPr>
        <p:txBody>
          <a:bodyPr lIns="68580" tIns="34290" rIns="68580" bIns="34290">
            <a:spAutoFit/>
          </a:bodyPr>
          <a:lstStyle/>
          <a:p>
            <a:pPr>
              <a:spcBef>
                <a:spcPct val="50000"/>
              </a:spcBef>
            </a:pPr>
            <a:r>
              <a:rPr lang="en-US" altLang="zh-CN" sz="2400" b="1">
                <a:solidFill>
                  <a:srgbClr val="FF0000"/>
                </a:solidFill>
                <a:latin typeface="Times New Roman" panose="02020603050405020304" pitchFamily="18" charset="0"/>
              </a:rPr>
              <a:t>Jessica Wong</a:t>
            </a:r>
          </a:p>
        </p:txBody>
      </p:sp>
      <p:sp>
        <p:nvSpPr>
          <p:cNvPr id="62469" name="文本框 62468"/>
          <p:cNvSpPr txBox="1">
            <a:spLocks noChangeArrowheads="1"/>
          </p:cNvSpPr>
          <p:nvPr/>
        </p:nvSpPr>
        <p:spPr bwMode="auto">
          <a:xfrm>
            <a:off x="1116013" y="3717925"/>
            <a:ext cx="1620837" cy="438150"/>
          </a:xfrm>
          <a:prstGeom prst="rect">
            <a:avLst/>
          </a:prstGeom>
          <a:noFill/>
          <a:ln w="9525">
            <a:noFill/>
            <a:miter lim="800000"/>
          </a:ln>
        </p:spPr>
        <p:txBody>
          <a:bodyPr lIns="68580" tIns="34290" rIns="68580" bIns="34290">
            <a:spAutoFit/>
          </a:bodyPr>
          <a:lstStyle/>
          <a:p>
            <a:pPr>
              <a:spcBef>
                <a:spcPct val="50000"/>
              </a:spcBef>
            </a:pPr>
            <a:r>
              <a:rPr lang="en-US" altLang="zh-CN" sz="2400" b="1">
                <a:solidFill>
                  <a:srgbClr val="FF0000"/>
                </a:solidFill>
                <a:latin typeface="Times New Roman" panose="02020603050405020304" pitchFamily="18" charset="0"/>
              </a:rPr>
              <a:t>Wang Tao</a:t>
            </a:r>
          </a:p>
        </p:txBody>
      </p:sp>
      <p:sp>
        <p:nvSpPr>
          <p:cNvPr id="62484" name="文本框 62483"/>
          <p:cNvSpPr txBox="1">
            <a:spLocks noChangeArrowheads="1"/>
          </p:cNvSpPr>
          <p:nvPr/>
        </p:nvSpPr>
        <p:spPr bwMode="auto">
          <a:xfrm>
            <a:off x="2987675" y="1893888"/>
            <a:ext cx="2520950" cy="1176337"/>
          </a:xfrm>
          <a:prstGeom prst="rect">
            <a:avLst/>
          </a:prstGeom>
          <a:noFill/>
          <a:ln w="9525">
            <a:noFill/>
            <a:miter lim="800000"/>
          </a:ln>
        </p:spPr>
        <p:txBody>
          <a:bodyPr lIns="68580" tIns="34290" rIns="68580" bIns="34290">
            <a:spAutoFit/>
          </a:bodyPr>
          <a:lstStyle/>
          <a:p>
            <a:pPr>
              <a:spcBef>
                <a:spcPct val="50000"/>
              </a:spcBef>
            </a:pPr>
            <a:r>
              <a:rPr lang="en-US" altLang="zh-CN" sz="2400" b="1">
                <a:solidFill>
                  <a:srgbClr val="FF0000"/>
                </a:solidFill>
                <a:latin typeface="Times New Roman" panose="02020603050405020304" pitchFamily="18" charset="0"/>
              </a:rPr>
              <a:t>old clothes; especially old jeans</a:t>
            </a:r>
          </a:p>
        </p:txBody>
      </p:sp>
      <p:sp>
        <p:nvSpPr>
          <p:cNvPr id="62485" name="文本框 62484"/>
          <p:cNvSpPr txBox="1">
            <a:spLocks noChangeArrowheads="1"/>
          </p:cNvSpPr>
          <p:nvPr/>
        </p:nvSpPr>
        <p:spPr bwMode="auto">
          <a:xfrm>
            <a:off x="6299200" y="2287588"/>
            <a:ext cx="1296988" cy="500062"/>
          </a:xfrm>
          <a:prstGeom prst="rect">
            <a:avLst/>
          </a:prstGeom>
          <a:noFill/>
          <a:ln w="9525">
            <a:noFill/>
            <a:miter lim="800000"/>
          </a:ln>
        </p:spPr>
        <p:txBody>
          <a:bodyPr lIns="68580" tIns="34290" rIns="68580" bIns="34290">
            <a:spAutoFit/>
          </a:bodyPr>
          <a:lstStyle/>
          <a:p>
            <a:pPr>
              <a:spcBef>
                <a:spcPct val="50000"/>
              </a:spcBef>
            </a:pPr>
            <a:r>
              <a:rPr lang="en-US" altLang="zh-CN" sz="2800" b="1">
                <a:solidFill>
                  <a:srgbClr val="FF0000"/>
                </a:solidFill>
                <a:latin typeface="Times New Roman" panose="02020603050405020304" pitchFamily="18" charset="0"/>
              </a:rPr>
              <a:t>bags</a:t>
            </a:r>
          </a:p>
        </p:txBody>
      </p:sp>
      <p:sp>
        <p:nvSpPr>
          <p:cNvPr id="62495" name="文本框 62494"/>
          <p:cNvSpPr txBox="1">
            <a:spLocks noChangeArrowheads="1"/>
          </p:cNvSpPr>
          <p:nvPr/>
        </p:nvSpPr>
        <p:spPr bwMode="auto">
          <a:xfrm>
            <a:off x="2987675" y="3295650"/>
            <a:ext cx="2374900" cy="1177925"/>
          </a:xfrm>
          <a:prstGeom prst="rect">
            <a:avLst/>
          </a:prstGeom>
          <a:noFill/>
          <a:ln w="9525">
            <a:noFill/>
            <a:miter lim="800000"/>
          </a:ln>
        </p:spPr>
        <p:txBody>
          <a:bodyPr lIns="68580" tIns="34290" rIns="68580" bIns="34290">
            <a:spAutoFit/>
          </a:bodyPr>
          <a:lstStyle/>
          <a:p>
            <a:pPr>
              <a:spcBef>
                <a:spcPct val="50000"/>
              </a:spcBef>
            </a:pPr>
            <a:r>
              <a:rPr lang="en-US" altLang="zh-CN" sz="2400" b="1">
                <a:solidFill>
                  <a:srgbClr val="FF0000"/>
                </a:solidFill>
                <a:latin typeface="Times New Roman" panose="02020603050405020304" pitchFamily="18" charset="0"/>
              </a:rPr>
              <a:t>iron (</a:t>
            </a:r>
            <a:r>
              <a:rPr lang="en-US" altLang="zh-CN" sz="2400" b="1" i="1">
                <a:solidFill>
                  <a:srgbClr val="D60093"/>
                </a:solidFill>
                <a:latin typeface="Times New Roman" panose="02020603050405020304" pitchFamily="18" charset="0"/>
              </a:rPr>
              <a:t>n.</a:t>
            </a:r>
            <a:r>
              <a:rPr lang="en-US" altLang="zh-CN" sz="2400" b="1">
                <a:solidFill>
                  <a:srgbClr val="D60093"/>
                </a:solidFill>
                <a:latin typeface="Times New Roman" panose="02020603050405020304" pitchFamily="18" charset="0"/>
              </a:rPr>
              <a:t> </a:t>
            </a:r>
            <a:r>
              <a:rPr lang="zh-CN" altLang="en-US" sz="2400" b="1">
                <a:solidFill>
                  <a:srgbClr val="D60093"/>
                </a:solidFill>
                <a:latin typeface="Times New Roman" panose="02020603050405020304" pitchFamily="18" charset="0"/>
              </a:rPr>
              <a:t>铁</a:t>
            </a:r>
            <a:r>
              <a:rPr lang="en-US" altLang="zh-CN" sz="2400" b="1">
                <a:solidFill>
                  <a:srgbClr val="FF0000"/>
                </a:solidFill>
                <a:latin typeface="Times New Roman" panose="02020603050405020304" pitchFamily="18" charset="0"/>
              </a:rPr>
              <a:t>) and other materials from old cars</a:t>
            </a:r>
          </a:p>
        </p:txBody>
      </p:sp>
      <p:sp>
        <p:nvSpPr>
          <p:cNvPr id="62496" name="文本框 62495"/>
          <p:cNvSpPr txBox="1">
            <a:spLocks noChangeArrowheads="1"/>
          </p:cNvSpPr>
          <p:nvPr/>
        </p:nvSpPr>
        <p:spPr bwMode="auto">
          <a:xfrm>
            <a:off x="5813425" y="3579813"/>
            <a:ext cx="1998663" cy="808037"/>
          </a:xfrm>
          <a:prstGeom prst="rect">
            <a:avLst/>
          </a:prstGeom>
          <a:noFill/>
          <a:ln w="9525">
            <a:noFill/>
            <a:miter lim="800000"/>
          </a:ln>
        </p:spPr>
        <p:txBody>
          <a:bodyPr lIns="68580" tIns="34290" rIns="68580" bIns="34290">
            <a:spAutoFit/>
          </a:bodyPr>
          <a:lstStyle/>
          <a:p>
            <a:pPr>
              <a:spcBef>
                <a:spcPct val="50000"/>
              </a:spcBef>
            </a:pPr>
            <a:r>
              <a:rPr lang="en-US" altLang="zh-CN" sz="2400" b="1">
                <a:solidFill>
                  <a:srgbClr val="FF0000"/>
                </a:solidFill>
                <a:latin typeface="Times New Roman" panose="02020603050405020304" pitchFamily="18" charset="0"/>
              </a:rPr>
              <a:t>beautiful art pieces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p:cTn id="7" dur="500" fill="hold"/>
                                        <p:tgtEl>
                                          <p:spTgt spid="62468"/>
                                        </p:tgtEl>
                                        <p:attrNameLst>
                                          <p:attrName>ppt_w</p:attrName>
                                        </p:attrNameLst>
                                      </p:cBhvr>
                                      <p:tavLst>
                                        <p:tav tm="0">
                                          <p:val>
                                            <p:strVal val="#ppt_w*0.05"/>
                                          </p:val>
                                        </p:tav>
                                        <p:tav tm="100000">
                                          <p:val>
                                            <p:strVal val="#ppt_w"/>
                                          </p:val>
                                        </p:tav>
                                      </p:tavLst>
                                    </p:anim>
                                    <p:anim calcmode="lin" valueType="num">
                                      <p:cBhvr>
                                        <p:cTn id="8" dur="500" fill="hold"/>
                                        <p:tgtEl>
                                          <p:spTgt spid="62468"/>
                                        </p:tgtEl>
                                        <p:attrNameLst>
                                          <p:attrName>ppt_h</p:attrName>
                                        </p:attrNameLst>
                                      </p:cBhvr>
                                      <p:tavLst>
                                        <p:tav tm="0">
                                          <p:val>
                                            <p:strVal val="#ppt_h"/>
                                          </p:val>
                                        </p:tav>
                                        <p:tav tm="100000">
                                          <p:val>
                                            <p:strVal val="#ppt_h"/>
                                          </p:val>
                                        </p:tav>
                                      </p:tavLst>
                                    </p:anim>
                                    <p:anim calcmode="lin" valueType="num">
                                      <p:cBhvr>
                                        <p:cTn id="9" dur="500" fill="hold"/>
                                        <p:tgtEl>
                                          <p:spTgt spid="62468"/>
                                        </p:tgtEl>
                                        <p:attrNameLst>
                                          <p:attrName>ppt_x</p:attrName>
                                        </p:attrNameLst>
                                      </p:cBhvr>
                                      <p:tavLst>
                                        <p:tav tm="0">
                                          <p:val>
                                            <p:strVal val="#ppt_x-.2"/>
                                          </p:val>
                                        </p:tav>
                                        <p:tav tm="100000">
                                          <p:val>
                                            <p:strVal val="#ppt_x"/>
                                          </p:val>
                                        </p:tav>
                                      </p:tavLst>
                                    </p:anim>
                                    <p:anim calcmode="lin" valueType="num">
                                      <p:cBhvr>
                                        <p:cTn id="10" dur="500" fill="hold"/>
                                        <p:tgtEl>
                                          <p:spTgt spid="62468"/>
                                        </p:tgtEl>
                                        <p:attrNameLst>
                                          <p:attrName>ppt_y</p:attrName>
                                        </p:attrNameLst>
                                      </p:cBhvr>
                                      <p:tavLst>
                                        <p:tav tm="0">
                                          <p:val>
                                            <p:strVal val="#ppt_y"/>
                                          </p:val>
                                        </p:tav>
                                        <p:tav tm="100000">
                                          <p:val>
                                            <p:strVal val="#ppt_y"/>
                                          </p:val>
                                        </p:tav>
                                      </p:tavLst>
                                    </p:anim>
                                    <p:animEffect transition="in" filter="fade">
                                      <p:cBhvr>
                                        <p:cTn id="11" dur="500"/>
                                        <p:tgtEl>
                                          <p:spTgt spid="6246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2484"/>
                                        </p:tgtEl>
                                        <p:attrNameLst>
                                          <p:attrName>style.visibility</p:attrName>
                                        </p:attrNameLst>
                                      </p:cBhvr>
                                      <p:to>
                                        <p:strVal val="visible"/>
                                      </p:to>
                                    </p:set>
                                    <p:anim calcmode="lin" valueType="num">
                                      <p:cBhvr>
                                        <p:cTn id="16" dur="500" fill="hold"/>
                                        <p:tgtEl>
                                          <p:spTgt spid="62484"/>
                                        </p:tgtEl>
                                        <p:attrNameLst>
                                          <p:attrName>ppt_w</p:attrName>
                                        </p:attrNameLst>
                                      </p:cBhvr>
                                      <p:tavLst>
                                        <p:tav tm="0">
                                          <p:val>
                                            <p:strVal val="#ppt_w*0.05"/>
                                          </p:val>
                                        </p:tav>
                                        <p:tav tm="100000">
                                          <p:val>
                                            <p:strVal val="#ppt_w"/>
                                          </p:val>
                                        </p:tav>
                                      </p:tavLst>
                                    </p:anim>
                                    <p:anim calcmode="lin" valueType="num">
                                      <p:cBhvr>
                                        <p:cTn id="17" dur="500" fill="hold"/>
                                        <p:tgtEl>
                                          <p:spTgt spid="62484"/>
                                        </p:tgtEl>
                                        <p:attrNameLst>
                                          <p:attrName>ppt_h</p:attrName>
                                        </p:attrNameLst>
                                      </p:cBhvr>
                                      <p:tavLst>
                                        <p:tav tm="0">
                                          <p:val>
                                            <p:strVal val="#ppt_h"/>
                                          </p:val>
                                        </p:tav>
                                        <p:tav tm="100000">
                                          <p:val>
                                            <p:strVal val="#ppt_h"/>
                                          </p:val>
                                        </p:tav>
                                      </p:tavLst>
                                    </p:anim>
                                    <p:anim calcmode="lin" valueType="num">
                                      <p:cBhvr>
                                        <p:cTn id="18" dur="500" fill="hold"/>
                                        <p:tgtEl>
                                          <p:spTgt spid="62484"/>
                                        </p:tgtEl>
                                        <p:attrNameLst>
                                          <p:attrName>ppt_x</p:attrName>
                                        </p:attrNameLst>
                                      </p:cBhvr>
                                      <p:tavLst>
                                        <p:tav tm="0">
                                          <p:val>
                                            <p:strVal val="#ppt_x-.2"/>
                                          </p:val>
                                        </p:tav>
                                        <p:tav tm="100000">
                                          <p:val>
                                            <p:strVal val="#ppt_x"/>
                                          </p:val>
                                        </p:tav>
                                      </p:tavLst>
                                    </p:anim>
                                    <p:anim calcmode="lin" valueType="num">
                                      <p:cBhvr>
                                        <p:cTn id="19" dur="500" fill="hold"/>
                                        <p:tgtEl>
                                          <p:spTgt spid="62484"/>
                                        </p:tgtEl>
                                        <p:attrNameLst>
                                          <p:attrName>ppt_y</p:attrName>
                                        </p:attrNameLst>
                                      </p:cBhvr>
                                      <p:tavLst>
                                        <p:tav tm="0">
                                          <p:val>
                                            <p:strVal val="#ppt_y"/>
                                          </p:val>
                                        </p:tav>
                                        <p:tav tm="100000">
                                          <p:val>
                                            <p:strVal val="#ppt_y"/>
                                          </p:val>
                                        </p:tav>
                                      </p:tavLst>
                                    </p:anim>
                                    <p:animEffect transition="in" filter="fade">
                                      <p:cBhvr>
                                        <p:cTn id="20" dur="500"/>
                                        <p:tgtEl>
                                          <p:spTgt spid="62484"/>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62485"/>
                                        </p:tgtEl>
                                        <p:attrNameLst>
                                          <p:attrName>style.visibility</p:attrName>
                                        </p:attrNameLst>
                                      </p:cBhvr>
                                      <p:to>
                                        <p:strVal val="visible"/>
                                      </p:to>
                                    </p:set>
                                    <p:anim calcmode="lin" valueType="num">
                                      <p:cBhvr>
                                        <p:cTn id="25" dur="500" fill="hold"/>
                                        <p:tgtEl>
                                          <p:spTgt spid="62485"/>
                                        </p:tgtEl>
                                        <p:attrNameLst>
                                          <p:attrName>ppt_w</p:attrName>
                                        </p:attrNameLst>
                                      </p:cBhvr>
                                      <p:tavLst>
                                        <p:tav tm="0">
                                          <p:val>
                                            <p:strVal val="#ppt_w*0.05"/>
                                          </p:val>
                                        </p:tav>
                                        <p:tav tm="100000">
                                          <p:val>
                                            <p:strVal val="#ppt_w"/>
                                          </p:val>
                                        </p:tav>
                                      </p:tavLst>
                                    </p:anim>
                                    <p:anim calcmode="lin" valueType="num">
                                      <p:cBhvr>
                                        <p:cTn id="26" dur="500" fill="hold"/>
                                        <p:tgtEl>
                                          <p:spTgt spid="62485"/>
                                        </p:tgtEl>
                                        <p:attrNameLst>
                                          <p:attrName>ppt_h</p:attrName>
                                        </p:attrNameLst>
                                      </p:cBhvr>
                                      <p:tavLst>
                                        <p:tav tm="0">
                                          <p:val>
                                            <p:strVal val="#ppt_h"/>
                                          </p:val>
                                        </p:tav>
                                        <p:tav tm="100000">
                                          <p:val>
                                            <p:strVal val="#ppt_h"/>
                                          </p:val>
                                        </p:tav>
                                      </p:tavLst>
                                    </p:anim>
                                    <p:anim calcmode="lin" valueType="num">
                                      <p:cBhvr>
                                        <p:cTn id="27" dur="500" fill="hold"/>
                                        <p:tgtEl>
                                          <p:spTgt spid="62485"/>
                                        </p:tgtEl>
                                        <p:attrNameLst>
                                          <p:attrName>ppt_x</p:attrName>
                                        </p:attrNameLst>
                                      </p:cBhvr>
                                      <p:tavLst>
                                        <p:tav tm="0">
                                          <p:val>
                                            <p:strVal val="#ppt_x-.2"/>
                                          </p:val>
                                        </p:tav>
                                        <p:tav tm="100000">
                                          <p:val>
                                            <p:strVal val="#ppt_x"/>
                                          </p:val>
                                        </p:tav>
                                      </p:tavLst>
                                    </p:anim>
                                    <p:anim calcmode="lin" valueType="num">
                                      <p:cBhvr>
                                        <p:cTn id="28" dur="500" fill="hold"/>
                                        <p:tgtEl>
                                          <p:spTgt spid="62485"/>
                                        </p:tgtEl>
                                        <p:attrNameLst>
                                          <p:attrName>ppt_y</p:attrName>
                                        </p:attrNameLst>
                                      </p:cBhvr>
                                      <p:tavLst>
                                        <p:tav tm="0">
                                          <p:val>
                                            <p:strVal val="#ppt_y"/>
                                          </p:val>
                                        </p:tav>
                                        <p:tav tm="100000">
                                          <p:val>
                                            <p:strVal val="#ppt_y"/>
                                          </p:val>
                                        </p:tav>
                                      </p:tavLst>
                                    </p:anim>
                                    <p:animEffect transition="in" filter="fade">
                                      <p:cBhvr>
                                        <p:cTn id="29" dur="500"/>
                                        <p:tgtEl>
                                          <p:spTgt spid="62485"/>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62469"/>
                                        </p:tgtEl>
                                        <p:attrNameLst>
                                          <p:attrName>style.visibility</p:attrName>
                                        </p:attrNameLst>
                                      </p:cBhvr>
                                      <p:to>
                                        <p:strVal val="visible"/>
                                      </p:to>
                                    </p:set>
                                    <p:anim calcmode="lin" valueType="num">
                                      <p:cBhvr>
                                        <p:cTn id="34" dur="500" fill="hold"/>
                                        <p:tgtEl>
                                          <p:spTgt spid="62469"/>
                                        </p:tgtEl>
                                        <p:attrNameLst>
                                          <p:attrName>ppt_w</p:attrName>
                                        </p:attrNameLst>
                                      </p:cBhvr>
                                      <p:tavLst>
                                        <p:tav tm="0">
                                          <p:val>
                                            <p:strVal val="#ppt_w*0.05"/>
                                          </p:val>
                                        </p:tav>
                                        <p:tav tm="100000">
                                          <p:val>
                                            <p:strVal val="#ppt_w"/>
                                          </p:val>
                                        </p:tav>
                                      </p:tavLst>
                                    </p:anim>
                                    <p:anim calcmode="lin" valueType="num">
                                      <p:cBhvr>
                                        <p:cTn id="35" dur="500" fill="hold"/>
                                        <p:tgtEl>
                                          <p:spTgt spid="62469"/>
                                        </p:tgtEl>
                                        <p:attrNameLst>
                                          <p:attrName>ppt_h</p:attrName>
                                        </p:attrNameLst>
                                      </p:cBhvr>
                                      <p:tavLst>
                                        <p:tav tm="0">
                                          <p:val>
                                            <p:strVal val="#ppt_h"/>
                                          </p:val>
                                        </p:tav>
                                        <p:tav tm="100000">
                                          <p:val>
                                            <p:strVal val="#ppt_h"/>
                                          </p:val>
                                        </p:tav>
                                      </p:tavLst>
                                    </p:anim>
                                    <p:anim calcmode="lin" valueType="num">
                                      <p:cBhvr>
                                        <p:cTn id="36" dur="500" fill="hold"/>
                                        <p:tgtEl>
                                          <p:spTgt spid="62469"/>
                                        </p:tgtEl>
                                        <p:attrNameLst>
                                          <p:attrName>ppt_x</p:attrName>
                                        </p:attrNameLst>
                                      </p:cBhvr>
                                      <p:tavLst>
                                        <p:tav tm="0">
                                          <p:val>
                                            <p:strVal val="#ppt_x-.2"/>
                                          </p:val>
                                        </p:tav>
                                        <p:tav tm="100000">
                                          <p:val>
                                            <p:strVal val="#ppt_x"/>
                                          </p:val>
                                        </p:tav>
                                      </p:tavLst>
                                    </p:anim>
                                    <p:anim calcmode="lin" valueType="num">
                                      <p:cBhvr>
                                        <p:cTn id="37" dur="500" fill="hold"/>
                                        <p:tgtEl>
                                          <p:spTgt spid="62469"/>
                                        </p:tgtEl>
                                        <p:attrNameLst>
                                          <p:attrName>ppt_y</p:attrName>
                                        </p:attrNameLst>
                                      </p:cBhvr>
                                      <p:tavLst>
                                        <p:tav tm="0">
                                          <p:val>
                                            <p:strVal val="#ppt_y"/>
                                          </p:val>
                                        </p:tav>
                                        <p:tav tm="100000">
                                          <p:val>
                                            <p:strVal val="#ppt_y"/>
                                          </p:val>
                                        </p:tav>
                                      </p:tavLst>
                                    </p:anim>
                                    <p:animEffect transition="in" filter="fade">
                                      <p:cBhvr>
                                        <p:cTn id="38" dur="500"/>
                                        <p:tgtEl>
                                          <p:spTgt spid="62469"/>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62495"/>
                                        </p:tgtEl>
                                        <p:attrNameLst>
                                          <p:attrName>style.visibility</p:attrName>
                                        </p:attrNameLst>
                                      </p:cBhvr>
                                      <p:to>
                                        <p:strVal val="visible"/>
                                      </p:to>
                                    </p:set>
                                    <p:anim calcmode="lin" valueType="num">
                                      <p:cBhvr>
                                        <p:cTn id="43" dur="500" fill="hold"/>
                                        <p:tgtEl>
                                          <p:spTgt spid="62495"/>
                                        </p:tgtEl>
                                        <p:attrNameLst>
                                          <p:attrName>ppt_w</p:attrName>
                                        </p:attrNameLst>
                                      </p:cBhvr>
                                      <p:tavLst>
                                        <p:tav tm="0">
                                          <p:val>
                                            <p:strVal val="#ppt_w*0.05"/>
                                          </p:val>
                                        </p:tav>
                                        <p:tav tm="100000">
                                          <p:val>
                                            <p:strVal val="#ppt_w"/>
                                          </p:val>
                                        </p:tav>
                                      </p:tavLst>
                                    </p:anim>
                                    <p:anim calcmode="lin" valueType="num">
                                      <p:cBhvr>
                                        <p:cTn id="44" dur="500" fill="hold"/>
                                        <p:tgtEl>
                                          <p:spTgt spid="62495"/>
                                        </p:tgtEl>
                                        <p:attrNameLst>
                                          <p:attrName>ppt_h</p:attrName>
                                        </p:attrNameLst>
                                      </p:cBhvr>
                                      <p:tavLst>
                                        <p:tav tm="0">
                                          <p:val>
                                            <p:strVal val="#ppt_h"/>
                                          </p:val>
                                        </p:tav>
                                        <p:tav tm="100000">
                                          <p:val>
                                            <p:strVal val="#ppt_h"/>
                                          </p:val>
                                        </p:tav>
                                      </p:tavLst>
                                    </p:anim>
                                    <p:anim calcmode="lin" valueType="num">
                                      <p:cBhvr>
                                        <p:cTn id="45" dur="500" fill="hold"/>
                                        <p:tgtEl>
                                          <p:spTgt spid="62495"/>
                                        </p:tgtEl>
                                        <p:attrNameLst>
                                          <p:attrName>ppt_x</p:attrName>
                                        </p:attrNameLst>
                                      </p:cBhvr>
                                      <p:tavLst>
                                        <p:tav tm="0">
                                          <p:val>
                                            <p:strVal val="#ppt_x-.2"/>
                                          </p:val>
                                        </p:tav>
                                        <p:tav tm="100000">
                                          <p:val>
                                            <p:strVal val="#ppt_x"/>
                                          </p:val>
                                        </p:tav>
                                      </p:tavLst>
                                    </p:anim>
                                    <p:anim calcmode="lin" valueType="num">
                                      <p:cBhvr>
                                        <p:cTn id="46" dur="500" fill="hold"/>
                                        <p:tgtEl>
                                          <p:spTgt spid="62495"/>
                                        </p:tgtEl>
                                        <p:attrNameLst>
                                          <p:attrName>ppt_y</p:attrName>
                                        </p:attrNameLst>
                                      </p:cBhvr>
                                      <p:tavLst>
                                        <p:tav tm="0">
                                          <p:val>
                                            <p:strVal val="#ppt_y"/>
                                          </p:val>
                                        </p:tav>
                                        <p:tav tm="100000">
                                          <p:val>
                                            <p:strVal val="#ppt_y"/>
                                          </p:val>
                                        </p:tav>
                                      </p:tavLst>
                                    </p:anim>
                                    <p:animEffect transition="in" filter="fade">
                                      <p:cBhvr>
                                        <p:cTn id="47" dur="500"/>
                                        <p:tgtEl>
                                          <p:spTgt spid="62495"/>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62496"/>
                                        </p:tgtEl>
                                        <p:attrNameLst>
                                          <p:attrName>style.visibility</p:attrName>
                                        </p:attrNameLst>
                                      </p:cBhvr>
                                      <p:to>
                                        <p:strVal val="visible"/>
                                      </p:to>
                                    </p:set>
                                    <p:anim calcmode="lin" valueType="num">
                                      <p:cBhvr>
                                        <p:cTn id="52" dur="500" fill="hold"/>
                                        <p:tgtEl>
                                          <p:spTgt spid="62496"/>
                                        </p:tgtEl>
                                        <p:attrNameLst>
                                          <p:attrName>ppt_w</p:attrName>
                                        </p:attrNameLst>
                                      </p:cBhvr>
                                      <p:tavLst>
                                        <p:tav tm="0">
                                          <p:val>
                                            <p:strVal val="#ppt_w*0.05"/>
                                          </p:val>
                                        </p:tav>
                                        <p:tav tm="100000">
                                          <p:val>
                                            <p:strVal val="#ppt_w"/>
                                          </p:val>
                                        </p:tav>
                                      </p:tavLst>
                                    </p:anim>
                                    <p:anim calcmode="lin" valueType="num">
                                      <p:cBhvr>
                                        <p:cTn id="53" dur="500" fill="hold"/>
                                        <p:tgtEl>
                                          <p:spTgt spid="62496"/>
                                        </p:tgtEl>
                                        <p:attrNameLst>
                                          <p:attrName>ppt_h</p:attrName>
                                        </p:attrNameLst>
                                      </p:cBhvr>
                                      <p:tavLst>
                                        <p:tav tm="0">
                                          <p:val>
                                            <p:strVal val="#ppt_h"/>
                                          </p:val>
                                        </p:tav>
                                        <p:tav tm="100000">
                                          <p:val>
                                            <p:strVal val="#ppt_h"/>
                                          </p:val>
                                        </p:tav>
                                      </p:tavLst>
                                    </p:anim>
                                    <p:anim calcmode="lin" valueType="num">
                                      <p:cBhvr>
                                        <p:cTn id="54" dur="500" fill="hold"/>
                                        <p:tgtEl>
                                          <p:spTgt spid="62496"/>
                                        </p:tgtEl>
                                        <p:attrNameLst>
                                          <p:attrName>ppt_x</p:attrName>
                                        </p:attrNameLst>
                                      </p:cBhvr>
                                      <p:tavLst>
                                        <p:tav tm="0">
                                          <p:val>
                                            <p:strVal val="#ppt_x-.2"/>
                                          </p:val>
                                        </p:tav>
                                        <p:tav tm="100000">
                                          <p:val>
                                            <p:strVal val="#ppt_x"/>
                                          </p:val>
                                        </p:tav>
                                      </p:tavLst>
                                    </p:anim>
                                    <p:anim calcmode="lin" valueType="num">
                                      <p:cBhvr>
                                        <p:cTn id="55" dur="500" fill="hold"/>
                                        <p:tgtEl>
                                          <p:spTgt spid="62496"/>
                                        </p:tgtEl>
                                        <p:attrNameLst>
                                          <p:attrName>ppt_y</p:attrName>
                                        </p:attrNameLst>
                                      </p:cBhvr>
                                      <p:tavLst>
                                        <p:tav tm="0">
                                          <p:val>
                                            <p:strVal val="#ppt_y"/>
                                          </p:val>
                                        </p:tav>
                                        <p:tav tm="100000">
                                          <p:val>
                                            <p:strVal val="#ppt_y"/>
                                          </p:val>
                                        </p:tav>
                                      </p:tavLst>
                                    </p:anim>
                                    <p:animEffect transition="in" filter="fade">
                                      <p:cBhvr>
                                        <p:cTn id="56" dur="500"/>
                                        <p:tgtEl>
                                          <p:spTgt spid="62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62469" grpId="0"/>
      <p:bldP spid="62484" grpId="0"/>
      <p:bldP spid="62485" grpId="0"/>
      <p:bldP spid="62495" grpId="0"/>
      <p:bldP spid="624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2" name="矩形 28681"/>
          <p:cNvSpPr>
            <a:spLocks noChangeArrowheads="1"/>
          </p:cNvSpPr>
          <p:nvPr/>
        </p:nvSpPr>
        <p:spPr bwMode="auto">
          <a:xfrm>
            <a:off x="862648" y="1491615"/>
            <a:ext cx="7273925" cy="2404761"/>
          </a:xfrm>
          <a:prstGeom prst="rect">
            <a:avLst/>
          </a:prstGeom>
          <a:noFill/>
          <a:ln w="9525">
            <a:noFill/>
            <a:miter lim="800000"/>
          </a:ln>
        </p:spPr>
        <p:txBody>
          <a:bodyPr lIns="68580" tIns="34290" rIns="68580" bIns="34290">
            <a:spAutoFit/>
          </a:bodyPr>
          <a:lstStyle/>
          <a:p>
            <a:pPr marL="342900" indent="-342900">
              <a:lnSpc>
                <a:spcPct val="110000"/>
              </a:lnSpc>
              <a:buFontTx/>
              <a:buAutoNum type="arabicPeriod"/>
            </a:pPr>
            <a:r>
              <a:rPr lang="en-US" altLang="zh-CN" sz="2800" b="1" dirty="0">
                <a:latin typeface="Times New Roman" panose="02020603050405020304" pitchFamily="18" charset="0"/>
              </a:rPr>
              <a:t>Did she win an award? What was it from?</a:t>
            </a:r>
          </a:p>
          <a:p>
            <a:pPr marL="342900" indent="-342900">
              <a:lnSpc>
                <a:spcPct val="110000"/>
              </a:lnSpc>
            </a:pPr>
            <a:endParaRPr lang="en-US" altLang="zh-CN" sz="2800" b="1" dirty="0">
              <a:latin typeface="Times New Roman" panose="02020603050405020304" pitchFamily="18" charset="0"/>
            </a:endParaRPr>
          </a:p>
          <a:p>
            <a:pPr marL="342900" indent="-342900">
              <a:lnSpc>
                <a:spcPct val="110000"/>
              </a:lnSpc>
            </a:pPr>
            <a:endParaRPr lang="en-US" altLang="zh-CN" sz="2800" b="1" dirty="0">
              <a:latin typeface="Times New Roman" panose="02020603050405020304" pitchFamily="18" charset="0"/>
            </a:endParaRPr>
          </a:p>
          <a:p>
            <a:pPr marL="342900" indent="-342900">
              <a:lnSpc>
                <a:spcPct val="110000"/>
              </a:lnSpc>
            </a:pPr>
            <a:r>
              <a:rPr lang="en-US" altLang="zh-CN" sz="2800" b="1" dirty="0">
                <a:latin typeface="Times New Roman" panose="02020603050405020304" pitchFamily="18" charset="0"/>
              </a:rPr>
              <a:t>2. Where did her windows and doors come from?</a:t>
            </a:r>
          </a:p>
        </p:txBody>
      </p:sp>
      <p:sp>
        <p:nvSpPr>
          <p:cNvPr id="56322" name="文本框 28676"/>
          <p:cNvSpPr txBox="1">
            <a:spLocks noChangeArrowheads="1"/>
          </p:cNvSpPr>
          <p:nvPr/>
        </p:nvSpPr>
        <p:spPr bwMode="auto">
          <a:xfrm>
            <a:off x="755650" y="818198"/>
            <a:ext cx="7488238" cy="484187"/>
          </a:xfrm>
          <a:prstGeom prst="rect">
            <a:avLst/>
          </a:prstGeom>
          <a:noFill/>
          <a:ln w="9525">
            <a:noFill/>
            <a:miter lim="800000"/>
          </a:ln>
        </p:spPr>
        <p:txBody>
          <a:bodyPr lIns="68573" tIns="34286" rIns="68573" bIns="34286">
            <a:spAutoFit/>
          </a:bodyPr>
          <a:lstStyle/>
          <a:p>
            <a:pPr fontAlgn="b">
              <a:buClr>
                <a:schemeClr val="bg1"/>
              </a:buClr>
              <a:buSzPct val="100000"/>
              <a:buFont typeface="Times New Roman" panose="02020603050405020304" pitchFamily="18" charset="0"/>
              <a:buNone/>
            </a:pPr>
            <a:r>
              <a:rPr lang="en-US" altLang="zh-CN" sz="27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Read paragraph 2 and answer the questions.</a:t>
            </a:r>
          </a:p>
        </p:txBody>
      </p:sp>
      <p:sp>
        <p:nvSpPr>
          <p:cNvPr id="28678" name="文本框 28677"/>
          <p:cNvSpPr txBox="1">
            <a:spLocks noChangeArrowheads="1"/>
          </p:cNvSpPr>
          <p:nvPr/>
        </p:nvSpPr>
        <p:spPr bwMode="auto">
          <a:xfrm>
            <a:off x="1151890" y="1923415"/>
            <a:ext cx="7272338" cy="998538"/>
          </a:xfrm>
          <a:prstGeom prst="rect">
            <a:avLst/>
          </a:prstGeom>
          <a:noFill/>
          <a:ln w="9525">
            <a:noFill/>
            <a:miter lim="800000"/>
          </a:ln>
        </p:spPr>
        <p:txBody>
          <a:bodyPr lIns="50795" tIns="25397" rIns="50795" bIns="25397">
            <a:spAutoFit/>
          </a:bodyPr>
          <a:lstStyle/>
          <a:p>
            <a:pPr>
              <a:lnSpc>
                <a:spcPct val="110000"/>
              </a:lnSpc>
            </a:pPr>
            <a:r>
              <a:rPr lang="en-US" altLang="zh-CN" sz="2800" b="1" dirty="0">
                <a:solidFill>
                  <a:srgbClr val="FF0000"/>
                </a:solidFill>
                <a:latin typeface="Times New Roman" panose="02020603050405020304" pitchFamily="18" charset="0"/>
              </a:rPr>
              <a:t>Yes, she did. It was from the Help Save Our Planet Society.</a:t>
            </a:r>
          </a:p>
        </p:txBody>
      </p:sp>
      <p:sp>
        <p:nvSpPr>
          <p:cNvPr id="28679" name="文本框 28678"/>
          <p:cNvSpPr txBox="1">
            <a:spLocks noChangeArrowheads="1"/>
          </p:cNvSpPr>
          <p:nvPr/>
        </p:nvSpPr>
        <p:spPr bwMode="auto">
          <a:xfrm>
            <a:off x="1151890" y="3872700"/>
            <a:ext cx="6840538" cy="1000125"/>
          </a:xfrm>
          <a:prstGeom prst="rect">
            <a:avLst/>
          </a:prstGeom>
          <a:noFill/>
          <a:ln w="9525">
            <a:noFill/>
            <a:miter lim="800000"/>
          </a:ln>
        </p:spPr>
        <p:txBody>
          <a:bodyPr lIns="50795" tIns="25397" rIns="50795" bIns="25397">
            <a:spAutoFit/>
          </a:bodyPr>
          <a:lstStyle/>
          <a:p>
            <a:pPr>
              <a:lnSpc>
                <a:spcPct val="110000"/>
              </a:lnSpc>
            </a:pPr>
            <a:r>
              <a:rPr lang="en-US" altLang="zh-CN" sz="2800" b="1" dirty="0">
                <a:solidFill>
                  <a:srgbClr val="FF0000"/>
                </a:solidFill>
                <a:latin typeface="Times New Roman" panose="02020603050405020304" pitchFamily="18" charset="0"/>
              </a:rPr>
              <a:t>They came from old buildings around her town that were pulled down.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82"/>
                                        </p:tgtEl>
                                        <p:attrNameLst>
                                          <p:attrName>style.visibility</p:attrName>
                                        </p:attrNameLst>
                                      </p:cBhvr>
                                      <p:to>
                                        <p:strVal val="visible"/>
                                      </p:to>
                                    </p:set>
                                    <p:animEffect transition="in" filter="blinds(horizontal)">
                                      <p:cBhvr>
                                        <p:cTn id="7" dur="500"/>
                                        <p:tgtEl>
                                          <p:spTgt spid="286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box(in)">
                                      <p:cBhvr>
                                        <p:cTn id="12" dur="500"/>
                                        <p:tgtEl>
                                          <p:spTgt spid="2867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679"/>
                                        </p:tgtEl>
                                        <p:attrNameLst>
                                          <p:attrName>style.visibility</p:attrName>
                                        </p:attrNameLst>
                                      </p:cBhvr>
                                      <p:to>
                                        <p:strVal val="visible"/>
                                      </p:to>
                                    </p:set>
                                    <p:animEffect transition="in" filter="box(in)">
                                      <p:cBhvr>
                                        <p:cTn id="17" dur="5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p:bldP spid="28678" grpId="0"/>
      <p:bldP spid="286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6" name="文本框 63495"/>
          <p:cNvSpPr txBox="1">
            <a:spLocks noChangeArrowheads="1"/>
          </p:cNvSpPr>
          <p:nvPr/>
        </p:nvSpPr>
        <p:spPr bwMode="auto">
          <a:xfrm>
            <a:off x="1187450" y="3003798"/>
            <a:ext cx="6553200" cy="1171575"/>
          </a:xfrm>
          <a:prstGeom prst="rect">
            <a:avLst/>
          </a:prstGeom>
          <a:noFill/>
          <a:ln w="9525">
            <a:noFill/>
            <a:miter lim="800000"/>
          </a:ln>
        </p:spPr>
        <p:txBody>
          <a:bodyPr lIns="50795" tIns="25397" rIns="50795" bIns="25397">
            <a:spAutoFit/>
          </a:bodyPr>
          <a:lstStyle/>
          <a:p>
            <a:pPr>
              <a:lnSpc>
                <a:spcPct val="130000"/>
              </a:lnSpc>
            </a:pPr>
            <a:r>
              <a:rPr lang="zh-CN" altLang="en-US" sz="2800" b="1" dirty="0">
                <a:solidFill>
                  <a:srgbClr val="FF0000"/>
                </a:solidFill>
              </a:rPr>
              <a:t>她住在英国，房子是她自己用废弃物建造而成。</a:t>
            </a:r>
          </a:p>
        </p:txBody>
      </p:sp>
      <p:sp>
        <p:nvSpPr>
          <p:cNvPr id="57346" name="矩形 63496"/>
          <p:cNvSpPr>
            <a:spLocks noChangeArrowheads="1"/>
          </p:cNvSpPr>
          <p:nvPr/>
        </p:nvSpPr>
        <p:spPr bwMode="auto">
          <a:xfrm>
            <a:off x="971550" y="863600"/>
            <a:ext cx="6985000" cy="1749710"/>
          </a:xfrm>
          <a:prstGeom prst="rect">
            <a:avLst/>
          </a:prstGeom>
          <a:noFill/>
          <a:ln w="9525">
            <a:noFill/>
            <a:miter lim="800000"/>
          </a:ln>
        </p:spPr>
        <p:txBody>
          <a:bodyPr lIns="68580" tIns="34290" rIns="68580" bIns="34290">
            <a:spAutoFit/>
          </a:bodyPr>
          <a:lstStyle/>
          <a:p>
            <a:pPr>
              <a:lnSpc>
                <a:spcPct val="130000"/>
              </a:lnSpc>
            </a:pPr>
            <a:r>
              <a:rPr lang="en-US" altLang="zh-CN" sz="2800" b="1" dirty="0">
                <a:latin typeface="Times New Roman" panose="02020603050405020304" pitchFamily="18" charset="0"/>
              </a:rPr>
              <a:t>3. What does the sentence “she lives in a house in the UK that she built herself out of</a:t>
            </a:r>
          </a:p>
          <a:p>
            <a:pPr>
              <a:lnSpc>
                <a:spcPct val="130000"/>
              </a:lnSpc>
            </a:pPr>
            <a:r>
              <a:rPr lang="en-US" altLang="zh-CN" sz="2800" b="1" dirty="0">
                <a:latin typeface="Times New Roman" panose="02020603050405020304" pitchFamily="18" charset="0"/>
              </a:rPr>
              <a:t>rubbish” mean?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6"/>
                                        </p:tgtEl>
                                        <p:attrNameLst>
                                          <p:attrName>style.visibility</p:attrName>
                                        </p:attrNameLst>
                                      </p:cBhvr>
                                      <p:to>
                                        <p:strVal val="visible"/>
                                      </p:to>
                                    </p:set>
                                    <p:anim calcmode="lin" valueType="num">
                                      <p:cBhvr>
                                        <p:cTn id="7" dur="500" fill="hold"/>
                                        <p:tgtEl>
                                          <p:spTgt spid="63496"/>
                                        </p:tgtEl>
                                        <p:attrNameLst>
                                          <p:attrName>ppt_x</p:attrName>
                                        </p:attrNameLst>
                                      </p:cBhvr>
                                      <p:tavLst>
                                        <p:tav tm="0">
                                          <p:val>
                                            <p:strVal val="#ppt_x"/>
                                          </p:val>
                                        </p:tav>
                                        <p:tav tm="100000">
                                          <p:val>
                                            <p:strVal val="#ppt_x"/>
                                          </p:val>
                                        </p:tav>
                                      </p:tavLst>
                                    </p:anim>
                                    <p:anim calcmode="lin" valueType="num">
                                      <p:cBhvr>
                                        <p:cTn id="8" dur="500" fill="hold"/>
                                        <p:tgtEl>
                                          <p:spTgt spid="634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29699"/>
          <p:cNvSpPr txBox="1">
            <a:spLocks noChangeArrowheads="1"/>
          </p:cNvSpPr>
          <p:nvPr/>
        </p:nvSpPr>
        <p:spPr bwMode="auto">
          <a:xfrm>
            <a:off x="755650" y="627063"/>
            <a:ext cx="7416800" cy="467236"/>
          </a:xfrm>
          <a:prstGeom prst="rect">
            <a:avLst/>
          </a:prstGeom>
          <a:noFill/>
          <a:ln w="9525">
            <a:noFill/>
            <a:miter lim="800000"/>
          </a:ln>
        </p:spPr>
        <p:txBody>
          <a:bodyPr lIns="68573" tIns="34286" rIns="68573" bIns="34286">
            <a:spAutoFit/>
          </a:bodyPr>
          <a:lstStyle/>
          <a:p>
            <a:pPr fontAlgn="b">
              <a:lnSpc>
                <a:spcPct val="115000"/>
              </a:lnSpc>
              <a:buClr>
                <a:schemeClr val="bg1"/>
              </a:buClr>
              <a:buSzPct val="100000"/>
              <a:buFont typeface="Times New Roman" panose="02020603050405020304" pitchFamily="18" charset="0"/>
              <a:buNone/>
            </a:pPr>
            <a:r>
              <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Read paragraph 3 and answer the questions.</a:t>
            </a:r>
          </a:p>
        </p:txBody>
      </p:sp>
      <p:sp>
        <p:nvSpPr>
          <p:cNvPr id="29701" name="文本框 29700"/>
          <p:cNvSpPr txBox="1">
            <a:spLocks noChangeArrowheads="1"/>
          </p:cNvSpPr>
          <p:nvPr/>
        </p:nvSpPr>
        <p:spPr bwMode="auto">
          <a:xfrm>
            <a:off x="971550" y="1203325"/>
            <a:ext cx="7086600" cy="3067500"/>
          </a:xfrm>
          <a:prstGeom prst="rect">
            <a:avLst/>
          </a:prstGeom>
          <a:noFill/>
          <a:ln w="9525">
            <a:noFill/>
            <a:miter lim="800000"/>
          </a:ln>
        </p:spPr>
        <p:txBody>
          <a:bodyPr lIns="50795" tIns="25397" rIns="50795" bIns="25397">
            <a:spAutoFit/>
          </a:bodyPr>
          <a:lstStyle/>
          <a:p>
            <a:pPr marL="254000" indent="-254000">
              <a:buFontTx/>
              <a:buAutoNum type="arabicPeriod"/>
            </a:pPr>
            <a:r>
              <a:rPr lang="en-US" altLang="zh-CN" sz="2800" b="1" dirty="0">
                <a:latin typeface="Times New Roman" panose="02020603050405020304" pitchFamily="18" charset="0"/>
              </a:rPr>
              <a:t> Is Jessica Wong good at recycling? What does she do?</a:t>
            </a:r>
          </a:p>
          <a:p>
            <a:pPr marL="254000" indent="-254000"/>
            <a:endParaRPr lang="en-US" altLang="zh-CN" sz="2800" b="1" dirty="0">
              <a:latin typeface="Times New Roman" panose="02020603050405020304" pitchFamily="18" charset="0"/>
            </a:endParaRPr>
          </a:p>
          <a:p>
            <a:pPr marL="254000" indent="-254000"/>
            <a:endParaRPr lang="en-US" altLang="zh-CN" sz="2800" b="1" dirty="0">
              <a:latin typeface="Times New Roman" panose="02020603050405020304" pitchFamily="18" charset="0"/>
            </a:endParaRPr>
          </a:p>
          <a:p>
            <a:pPr marL="254000" indent="-254000"/>
            <a:r>
              <a:rPr lang="en-US" altLang="zh-CN" sz="2800" b="1" dirty="0">
                <a:latin typeface="Times New Roman" panose="02020603050405020304" pitchFamily="18" charset="0"/>
              </a:rPr>
              <a:t>2. Where does she sell her bags?</a:t>
            </a:r>
          </a:p>
          <a:p>
            <a:pPr marL="254000" indent="-254000"/>
            <a:endParaRPr lang="en-US" altLang="zh-CN" sz="2800" b="1" dirty="0">
              <a:latin typeface="Times New Roman" panose="02020603050405020304" pitchFamily="18" charset="0"/>
            </a:endParaRPr>
          </a:p>
          <a:p>
            <a:pPr marL="254000" indent="-254000"/>
            <a:r>
              <a:rPr lang="en-US" altLang="zh-CN" sz="2800" b="1" dirty="0">
                <a:latin typeface="Times New Roman" panose="02020603050405020304" pitchFamily="18" charset="0"/>
              </a:rPr>
              <a:t>3. What will she write in her book?</a:t>
            </a:r>
          </a:p>
        </p:txBody>
      </p:sp>
      <p:sp>
        <p:nvSpPr>
          <p:cNvPr id="29702" name="文本框 29701"/>
          <p:cNvSpPr txBox="1">
            <a:spLocks noChangeArrowheads="1"/>
          </p:cNvSpPr>
          <p:nvPr/>
        </p:nvSpPr>
        <p:spPr bwMode="auto">
          <a:xfrm>
            <a:off x="1235075" y="2019300"/>
            <a:ext cx="7008813" cy="912813"/>
          </a:xfrm>
          <a:prstGeom prst="rect">
            <a:avLst/>
          </a:prstGeom>
          <a:noFill/>
          <a:ln w="9525">
            <a:noFill/>
            <a:miter lim="800000"/>
          </a:ln>
        </p:spPr>
        <p:txBody>
          <a:bodyPr lIns="50795" tIns="25397" rIns="50795" bIns="25397">
            <a:spAutoFit/>
          </a:bodyPr>
          <a:lstStyle/>
          <a:p>
            <a:r>
              <a:rPr lang="en-US" altLang="zh-CN" sz="2800" b="1">
                <a:solidFill>
                  <a:srgbClr val="FF0000"/>
                </a:solidFill>
                <a:latin typeface="Times New Roman" panose="02020603050405020304" pitchFamily="18" charset="0"/>
              </a:rPr>
              <a:t>Yes, she is. She uses old clothes that people don’t wear anymore to make bags.</a:t>
            </a:r>
          </a:p>
        </p:txBody>
      </p:sp>
      <p:sp>
        <p:nvSpPr>
          <p:cNvPr id="29703" name="文本框 29702"/>
          <p:cNvSpPr txBox="1">
            <a:spLocks noChangeArrowheads="1"/>
          </p:cNvSpPr>
          <p:nvPr/>
        </p:nvSpPr>
        <p:spPr bwMode="auto">
          <a:xfrm>
            <a:off x="1330325" y="3292475"/>
            <a:ext cx="4321175" cy="481013"/>
          </a:xfrm>
          <a:prstGeom prst="rect">
            <a:avLst/>
          </a:prstGeom>
          <a:noFill/>
          <a:ln w="9525">
            <a:noFill/>
            <a:miter lim="800000"/>
          </a:ln>
        </p:spPr>
        <p:txBody>
          <a:bodyPr lIns="50795" tIns="25397" rIns="50795" bIns="25397">
            <a:spAutoFit/>
          </a:bodyPr>
          <a:lstStyle/>
          <a:p>
            <a:r>
              <a:rPr lang="en-US" altLang="zh-CN" sz="2800" b="1">
                <a:solidFill>
                  <a:srgbClr val="FF0000"/>
                </a:solidFill>
                <a:latin typeface="Times New Roman" panose="02020603050405020304" pitchFamily="18" charset="0"/>
              </a:rPr>
              <a:t>Her shop and website.</a:t>
            </a:r>
          </a:p>
        </p:txBody>
      </p:sp>
      <p:sp>
        <p:nvSpPr>
          <p:cNvPr id="29704" name="文本框 29703"/>
          <p:cNvSpPr txBox="1">
            <a:spLocks noChangeArrowheads="1"/>
          </p:cNvSpPr>
          <p:nvPr/>
        </p:nvSpPr>
        <p:spPr bwMode="auto">
          <a:xfrm>
            <a:off x="1312863" y="4270825"/>
            <a:ext cx="4411662" cy="482600"/>
          </a:xfrm>
          <a:prstGeom prst="rect">
            <a:avLst/>
          </a:prstGeom>
          <a:noFill/>
          <a:ln w="9525">
            <a:noFill/>
            <a:miter lim="800000"/>
          </a:ln>
        </p:spPr>
        <p:txBody>
          <a:bodyPr wrap="none" lIns="50795" tIns="25397" rIns="50795" bIns="25397">
            <a:spAutoFit/>
          </a:bodyPr>
          <a:lstStyle/>
          <a:p>
            <a:r>
              <a:rPr lang="en-US" altLang="zh-CN" sz="2800" b="1" dirty="0">
                <a:solidFill>
                  <a:srgbClr val="FF0000"/>
                </a:solidFill>
                <a:latin typeface="Times New Roman" panose="02020603050405020304" pitchFamily="18" charset="0"/>
              </a:rPr>
              <a:t>New ways to use old clothes.</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blinds(horizontal)">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box(in)">
                                      <p:cBhvr>
                                        <p:cTn id="12" dur="5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9703">
                                            <p:txEl>
                                              <p:pRg st="0" end="0"/>
                                            </p:txEl>
                                          </p:spTgt>
                                        </p:tgtEl>
                                        <p:attrNameLst>
                                          <p:attrName>style.visibility</p:attrName>
                                        </p:attrNameLst>
                                      </p:cBhvr>
                                      <p:to>
                                        <p:strVal val="visible"/>
                                      </p:to>
                                    </p:set>
                                    <p:animEffect transition="in" filter="box(in)">
                                      <p:cBhvr>
                                        <p:cTn id="17" dur="500"/>
                                        <p:tgtEl>
                                          <p:spTgt spid="2970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9704">
                                            <p:txEl>
                                              <p:pRg st="0" end="0"/>
                                            </p:txEl>
                                          </p:spTgt>
                                        </p:tgtEl>
                                        <p:attrNameLst>
                                          <p:attrName>style.visibility</p:attrName>
                                        </p:attrNameLst>
                                      </p:cBhvr>
                                      <p:to>
                                        <p:strVal val="visible"/>
                                      </p:to>
                                    </p:set>
                                    <p:animEffect transition="in" filter="box(in)">
                                      <p:cBhvr>
                                        <p:cTn id="22" dur="500"/>
                                        <p:tgtEl>
                                          <p:spTgt spid="297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30723"/>
          <p:cNvSpPr txBox="1">
            <a:spLocks noChangeArrowheads="1"/>
          </p:cNvSpPr>
          <p:nvPr/>
        </p:nvSpPr>
        <p:spPr bwMode="auto">
          <a:xfrm>
            <a:off x="791845" y="771525"/>
            <a:ext cx="7488238" cy="485775"/>
          </a:xfrm>
          <a:prstGeom prst="rect">
            <a:avLst/>
          </a:prstGeom>
          <a:noFill/>
          <a:ln w="9525">
            <a:noFill/>
            <a:miter lim="800000"/>
          </a:ln>
        </p:spPr>
        <p:txBody>
          <a:bodyPr lIns="68573" tIns="34286" rIns="68573" bIns="34286">
            <a:spAutoFit/>
          </a:bodyPr>
          <a:lstStyle/>
          <a:p>
            <a:pPr fontAlgn="b">
              <a:buClr>
                <a:schemeClr val="bg1"/>
              </a:buClr>
              <a:buSzPct val="100000"/>
              <a:buFont typeface="Times New Roman" panose="02020603050405020304" pitchFamily="18" charset="0"/>
              <a:buNone/>
            </a:pPr>
            <a:r>
              <a:rPr lang="en-US" altLang="zh-CN" sz="27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Read paragraph 4 and answer the questions.</a:t>
            </a:r>
          </a:p>
        </p:txBody>
      </p:sp>
      <p:sp>
        <p:nvSpPr>
          <p:cNvPr id="30725" name="文本框 30724"/>
          <p:cNvSpPr txBox="1">
            <a:spLocks noChangeArrowheads="1"/>
          </p:cNvSpPr>
          <p:nvPr/>
        </p:nvSpPr>
        <p:spPr bwMode="auto">
          <a:xfrm>
            <a:off x="900113" y="1436688"/>
            <a:ext cx="7272337" cy="555531"/>
          </a:xfrm>
          <a:prstGeom prst="rect">
            <a:avLst/>
          </a:prstGeom>
          <a:noFill/>
          <a:ln w="9525">
            <a:noFill/>
            <a:miter lim="800000"/>
          </a:ln>
        </p:spPr>
        <p:txBody>
          <a:bodyPr lIns="50795" tIns="25397" rIns="50795" bIns="25397">
            <a:spAutoFit/>
          </a:bodyPr>
          <a:lstStyle/>
          <a:p>
            <a:pPr marL="342900" indent="-342900">
              <a:lnSpc>
                <a:spcPct val="130000"/>
              </a:lnSpc>
              <a:buFontTx/>
              <a:buAutoNum type="arabicPeriod"/>
            </a:pPr>
            <a:r>
              <a:rPr lang="en-US" altLang="zh-CN" sz="2800" b="1">
                <a:latin typeface="Times New Roman" panose="02020603050405020304" pitchFamily="18" charset="0"/>
              </a:rPr>
              <a:t>What does Wang Tao hope to set up? Why?</a:t>
            </a:r>
          </a:p>
        </p:txBody>
      </p:sp>
      <p:sp>
        <p:nvSpPr>
          <p:cNvPr id="30727" name="文本框 30726"/>
          <p:cNvSpPr txBox="1">
            <a:spLocks noChangeArrowheads="1"/>
          </p:cNvSpPr>
          <p:nvPr/>
        </p:nvSpPr>
        <p:spPr bwMode="auto">
          <a:xfrm>
            <a:off x="1258888" y="2211388"/>
            <a:ext cx="6697662" cy="1666875"/>
          </a:xfrm>
          <a:prstGeom prst="rect">
            <a:avLst/>
          </a:prstGeom>
          <a:noFill/>
          <a:ln w="9525">
            <a:noFill/>
            <a:miter lim="800000"/>
          </a:ln>
        </p:spPr>
        <p:txBody>
          <a:bodyPr lIns="50795" tIns="25397" rIns="50795" bIns="25397">
            <a:spAutoFit/>
          </a:bodyPr>
          <a:lstStyle/>
          <a:p>
            <a:pPr>
              <a:lnSpc>
                <a:spcPct val="125000"/>
              </a:lnSpc>
            </a:pPr>
            <a:r>
              <a:rPr lang="en-US" altLang="zh-CN" sz="2800" b="1" dirty="0">
                <a:solidFill>
                  <a:srgbClr val="FF0000"/>
                </a:solidFill>
                <a:latin typeface="Times New Roman" panose="02020603050405020304" pitchFamily="18" charset="0"/>
              </a:rPr>
              <a:t>A “metal art” theme park. Because he wants to show people the importance of environmental protection.</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blinds(horizontal)">
                                      <p:cBhvr>
                                        <p:cTn id="7" dur="500"/>
                                        <p:tgtEl>
                                          <p:spTgt spid="30725"/>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30727"/>
                                        </p:tgtEl>
                                        <p:attrNameLst>
                                          <p:attrName>style.visibility</p:attrName>
                                        </p:attrNameLst>
                                      </p:cBhvr>
                                      <p:to>
                                        <p:strVal val="visible"/>
                                      </p:to>
                                    </p:set>
                                    <p:anim calcmode="lin" valueType="num">
                                      <p:cBhvr>
                                        <p:cTn id="12" dur="500" fill="hold"/>
                                        <p:tgtEl>
                                          <p:spTgt spid="30727"/>
                                        </p:tgtEl>
                                        <p:attrNameLst>
                                          <p:attrName>ppt_w</p:attrName>
                                        </p:attrNameLst>
                                      </p:cBhvr>
                                      <p:tavLst>
                                        <p:tav tm="0">
                                          <p:val>
                                            <p:strVal val="#ppt_w*0.05"/>
                                          </p:val>
                                        </p:tav>
                                        <p:tav tm="100000">
                                          <p:val>
                                            <p:strVal val="#ppt_w"/>
                                          </p:val>
                                        </p:tav>
                                      </p:tavLst>
                                    </p:anim>
                                    <p:anim calcmode="lin" valueType="num">
                                      <p:cBhvr>
                                        <p:cTn id="13" dur="500" fill="hold"/>
                                        <p:tgtEl>
                                          <p:spTgt spid="30727"/>
                                        </p:tgtEl>
                                        <p:attrNameLst>
                                          <p:attrName>ppt_h</p:attrName>
                                        </p:attrNameLst>
                                      </p:cBhvr>
                                      <p:tavLst>
                                        <p:tav tm="0">
                                          <p:val>
                                            <p:strVal val="#ppt_h"/>
                                          </p:val>
                                        </p:tav>
                                        <p:tav tm="100000">
                                          <p:val>
                                            <p:strVal val="#ppt_h"/>
                                          </p:val>
                                        </p:tav>
                                      </p:tavLst>
                                    </p:anim>
                                    <p:anim calcmode="lin" valueType="num">
                                      <p:cBhvr>
                                        <p:cTn id="14" dur="500" fill="hold"/>
                                        <p:tgtEl>
                                          <p:spTgt spid="30727"/>
                                        </p:tgtEl>
                                        <p:attrNameLst>
                                          <p:attrName>ppt_x</p:attrName>
                                        </p:attrNameLst>
                                      </p:cBhvr>
                                      <p:tavLst>
                                        <p:tav tm="0">
                                          <p:val>
                                            <p:strVal val="#ppt_x-.2"/>
                                          </p:val>
                                        </p:tav>
                                        <p:tav tm="100000">
                                          <p:val>
                                            <p:strVal val="#ppt_x"/>
                                          </p:val>
                                        </p:tav>
                                      </p:tavLst>
                                    </p:anim>
                                    <p:anim calcmode="lin" valueType="num">
                                      <p:cBhvr>
                                        <p:cTn id="15" dur="500" fill="hold"/>
                                        <p:tgtEl>
                                          <p:spTgt spid="30727"/>
                                        </p:tgtEl>
                                        <p:attrNameLst>
                                          <p:attrName>ppt_y</p:attrName>
                                        </p:attrNameLst>
                                      </p:cBhvr>
                                      <p:tavLst>
                                        <p:tav tm="0">
                                          <p:val>
                                            <p:strVal val="#ppt_y"/>
                                          </p:val>
                                        </p:tav>
                                        <p:tav tm="100000">
                                          <p:val>
                                            <p:strVal val="#ppt_y"/>
                                          </p:val>
                                        </p:tav>
                                      </p:tavLst>
                                    </p:anim>
                                    <p:animEffect transition="in" filter="fade">
                                      <p:cBhvr>
                                        <p:cTn id="16"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P spid="307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65541"/>
          <p:cNvSpPr txBox="1">
            <a:spLocks noChangeArrowheads="1"/>
          </p:cNvSpPr>
          <p:nvPr/>
        </p:nvSpPr>
        <p:spPr bwMode="auto">
          <a:xfrm>
            <a:off x="755650" y="801688"/>
            <a:ext cx="7848798" cy="1774839"/>
          </a:xfrm>
          <a:prstGeom prst="rect">
            <a:avLst/>
          </a:prstGeom>
          <a:noFill/>
          <a:ln w="9525">
            <a:noFill/>
            <a:miter lim="800000"/>
          </a:ln>
        </p:spPr>
        <p:txBody>
          <a:bodyPr wrap="square" lIns="50795" tIns="25397" rIns="50795" bIns="25397">
            <a:spAutoFit/>
          </a:bodyPr>
          <a:lstStyle/>
          <a:p>
            <a:pPr marL="254000" indent="-254000"/>
            <a:r>
              <a:rPr lang="en-US" altLang="zh-CN" sz="2800" b="1" dirty="0">
                <a:latin typeface="Times New Roman" panose="02020603050405020304" pitchFamily="18" charset="0"/>
              </a:rPr>
              <a:t>2. Translate the sentence “Not only can the art </a:t>
            </a:r>
          </a:p>
          <a:p>
            <a:pPr marL="254000" indent="-254000"/>
            <a:r>
              <a:rPr lang="en-US" altLang="zh-CN" sz="2800" b="1" dirty="0">
                <a:latin typeface="Times New Roman" panose="02020603050405020304" pitchFamily="18" charset="0"/>
              </a:rPr>
              <a:t>    bring happiness to others, but it also shows that   </a:t>
            </a:r>
          </a:p>
          <a:p>
            <a:pPr marL="254000" indent="-254000"/>
            <a:r>
              <a:rPr lang="en-US" altLang="zh-CN" sz="2800" b="1" dirty="0">
                <a:latin typeface="Times New Roman" panose="02020603050405020304" pitchFamily="18" charset="0"/>
              </a:rPr>
              <a:t>    even cold, hard iron can be brought back to life </a:t>
            </a:r>
          </a:p>
          <a:p>
            <a:pPr marL="254000" indent="-254000"/>
            <a:r>
              <a:rPr lang="en-US" altLang="zh-CN" sz="2800" b="1" dirty="0">
                <a:latin typeface="Times New Roman" panose="02020603050405020304" pitchFamily="18" charset="0"/>
              </a:rPr>
              <a:t>    with a little creativity.” into Chinese.</a:t>
            </a:r>
          </a:p>
        </p:txBody>
      </p:sp>
      <p:sp>
        <p:nvSpPr>
          <p:cNvPr id="65544" name="文本框 65543"/>
          <p:cNvSpPr txBox="1">
            <a:spLocks noChangeArrowheads="1"/>
          </p:cNvSpPr>
          <p:nvPr/>
        </p:nvSpPr>
        <p:spPr bwMode="auto">
          <a:xfrm>
            <a:off x="1151036" y="2787774"/>
            <a:ext cx="7058025" cy="1668462"/>
          </a:xfrm>
          <a:prstGeom prst="rect">
            <a:avLst/>
          </a:prstGeom>
          <a:noFill/>
          <a:ln w="9525">
            <a:noFill/>
            <a:miter lim="800000"/>
          </a:ln>
        </p:spPr>
        <p:txBody>
          <a:bodyPr lIns="50795" tIns="25397" rIns="50795" bIns="25397">
            <a:spAutoFit/>
          </a:bodyPr>
          <a:lstStyle/>
          <a:p>
            <a:pPr>
              <a:lnSpc>
                <a:spcPct val="125000"/>
              </a:lnSpc>
            </a:pPr>
            <a:r>
              <a:rPr lang="zh-CN" altLang="en-US" sz="2800" b="1" dirty="0">
                <a:solidFill>
                  <a:srgbClr val="FF0000"/>
                </a:solidFill>
              </a:rPr>
              <a:t>艺术不但可以给人们带来快乐，而且也说明只需要一点创造力，即使是冰冷、坚硬的铁也可产生活力。</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44"/>
                                        </p:tgtEl>
                                        <p:attrNameLst>
                                          <p:attrName>style.visibility</p:attrName>
                                        </p:attrNameLst>
                                      </p:cBhvr>
                                      <p:to>
                                        <p:strVal val="visible"/>
                                      </p:to>
                                    </p:set>
                                    <p:animEffect transition="in" filter="blinds(horizontal)">
                                      <p:cBhvr>
                                        <p:cTn id="7" dur="500"/>
                                        <p:tgtEl>
                                          <p:spTgt spid="65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87043"/>
          <p:cNvSpPr>
            <a:spLocks noTextEdit="1"/>
          </p:cNvSpPr>
          <p:nvPr/>
        </p:nvSpPr>
        <p:spPr>
          <a:xfrm>
            <a:off x="539222" y="339879"/>
            <a:ext cx="3280314" cy="675144"/>
          </a:xfrm>
          <a:prstGeom prst="rect">
            <a:avLst/>
          </a:prstGeom>
        </p:spPr>
        <p:txBody>
          <a:bodyPr wrap="none" lIns="68580" tIns="34290" rIns="68580" bIns="34290" fromWordArt="1">
            <a:scene3d>
              <a:camera prst="orthographicFront"/>
              <a:lightRig rig="threePt" dir="t"/>
            </a:scene3d>
          </a:bodyPr>
          <a:lstStyle/>
          <a:p>
            <a:pPr marL="386080" indent="-386080">
              <a:lnSpc>
                <a:spcPct val="125000"/>
              </a:lnSpc>
              <a:buFont typeface="Wingdings" panose="05000000000000000000" pitchFamily="2" charset="2"/>
              <a:buChar char="Ø"/>
              <a:defRPr/>
            </a:pPr>
            <a:r>
              <a:rPr lang="en-US" altLang="zh-CN"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rPr>
              <a:t> Objectives</a:t>
            </a:r>
            <a:endParaRPr lang="zh-CN" altLang="en-US" sz="3200" b="1" noProof="1">
              <a:ln w="12700" cap="flat" cmpd="sng">
                <a:noFill/>
                <a:prstDash val="solid"/>
                <a:round/>
                <a:headEnd type="none" w="med" len="med"/>
                <a:tailEnd type="none" w="med" len="med"/>
              </a:ln>
              <a:solidFill>
                <a:srgbClr val="C00000"/>
              </a:solidFill>
              <a:effectLst>
                <a:outerShdw blurRad="50800" dist="38100" dir="2700000" algn="tl" rotWithShape="0">
                  <a:prstClr val="black">
                    <a:alpha val="40000"/>
                  </a:prstClr>
                </a:outerShdw>
              </a:effectLst>
              <a:latin typeface="Comic Sans MS" panose="030F0702030302020204" pitchFamily="66" charset="0"/>
              <a:ea typeface="Comic Sans MS" panose="030F0702030302020204" pitchFamily="66" charset="0"/>
              <a:sym typeface="+mn-ea"/>
            </a:endParaRPr>
          </a:p>
        </p:txBody>
      </p:sp>
      <p:sp>
        <p:nvSpPr>
          <p:cNvPr id="2" name="矩形 1"/>
          <p:cNvSpPr/>
          <p:nvPr/>
        </p:nvSpPr>
        <p:spPr>
          <a:xfrm>
            <a:off x="299720" y="1059815"/>
            <a:ext cx="8376735" cy="3816429"/>
          </a:xfrm>
          <a:prstGeom prst="rect">
            <a:avLst/>
          </a:prstGeom>
          <a:ln w="38100">
            <a:solidFill>
              <a:schemeClr val="accent5"/>
            </a:solidFill>
          </a:ln>
        </p:spPr>
        <p:txBody>
          <a:bodyPr wrap="square">
            <a:spAutoFit/>
          </a:bodyPr>
          <a:lstStyle/>
          <a:p>
            <a:pPr marL="457200" indent="-457200">
              <a:lnSpc>
                <a:spcPct val="11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master the key words and phrases:</a:t>
            </a:r>
          </a:p>
          <a:p>
            <a:pPr>
              <a:lnSpc>
                <a:spcPct val="110000"/>
              </a:lnSpc>
              <a:buClr>
                <a:schemeClr val="accent5"/>
              </a:buClr>
              <a:defRPr/>
            </a:pPr>
            <a:r>
              <a:rPr lang="en-US" altLang="zh-CN" sz="2800" b="1" dirty="0">
                <a:solidFill>
                  <a:srgbClr val="002060"/>
                </a:solidFill>
                <a:latin typeface="Comic Sans MS" panose="030F0702030302020204" pitchFamily="66" charset="0"/>
                <a:ea typeface="宋体" panose="02010600030101010101" pitchFamily="2" charset="-122"/>
              </a:rPr>
              <a:t>   </a:t>
            </a:r>
            <a:r>
              <a:rPr lang="en-US" altLang="zh-CN" sz="2600" b="1" i="1" dirty="0">
                <a:solidFill>
                  <a:srgbClr val="FF0000"/>
                </a:solidFill>
                <a:latin typeface="Comic Sans MS" panose="030F0702030302020204" pitchFamily="66" charset="0"/>
              </a:rPr>
              <a:t>throw away, put sth. to good use,  </a:t>
            </a:r>
          </a:p>
          <a:p>
            <a:pPr>
              <a:lnSpc>
                <a:spcPct val="110000"/>
              </a:lnSpc>
              <a:buClr>
                <a:schemeClr val="accent5"/>
              </a:buClr>
              <a:defRPr/>
            </a:pPr>
            <a:r>
              <a:rPr lang="en-US" altLang="zh-CN" sz="2600" b="1" i="1" dirty="0">
                <a:solidFill>
                  <a:srgbClr val="FF0000"/>
                </a:solidFill>
                <a:latin typeface="Comic Sans MS" panose="030F0702030302020204" pitchFamily="66" charset="0"/>
              </a:rPr>
              <a:t>   pull...down, gate, bottle, president,work,   </a:t>
            </a:r>
          </a:p>
          <a:p>
            <a:pPr>
              <a:lnSpc>
                <a:spcPct val="110000"/>
              </a:lnSpc>
              <a:buClr>
                <a:schemeClr val="accent5"/>
              </a:buClr>
              <a:defRPr/>
            </a:pPr>
            <a:r>
              <a:rPr lang="en-US" altLang="zh-CN" sz="2600" b="1" i="1" dirty="0">
                <a:solidFill>
                  <a:srgbClr val="FF0000"/>
                </a:solidFill>
                <a:latin typeface="Comic Sans MS" panose="030F0702030302020204" pitchFamily="66" charset="0"/>
              </a:rPr>
              <a:t>   metal, bring... back...</a:t>
            </a:r>
          </a:p>
          <a:p>
            <a:pPr marL="457200" indent="-457200">
              <a:lnSpc>
                <a:spcPct val="11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talk about saving the earth and improve speaking,listening and writing skills.</a:t>
            </a:r>
          </a:p>
          <a:p>
            <a:pPr marL="457200" indent="-457200">
              <a:lnSpc>
                <a:spcPct val="110000"/>
              </a:lnSpc>
              <a:buClr>
                <a:schemeClr val="accent5"/>
              </a:buClr>
              <a:buFont typeface="Wingdings" panose="05000000000000000000" pitchFamily="2" charset="2"/>
              <a:buChar char="u"/>
              <a:defRPr/>
            </a:pPr>
            <a:r>
              <a:rPr lang="en-US" altLang="zh-CN" sz="2800" b="1" dirty="0">
                <a:solidFill>
                  <a:srgbClr val="002060"/>
                </a:solidFill>
                <a:latin typeface="Comic Sans MS" panose="030F0702030302020204" pitchFamily="66" charset="0"/>
                <a:ea typeface="宋体" panose="02010600030101010101" pitchFamily="2" charset="-122"/>
              </a:rPr>
              <a:t>To realize the importance of protecting the earth and to do things to save the earth.</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2287" y="1211580"/>
            <a:ext cx="7561262" cy="3709035"/>
          </a:xfrm>
          <a:prstGeom prst="rect">
            <a:avLst/>
          </a:prstGeom>
          <a:noFill/>
          <a:ln w="9525">
            <a:noFill/>
            <a:miter lim="800000"/>
          </a:ln>
        </p:spPr>
        <p:txBody>
          <a:bodyPr>
            <a:spAutoFit/>
          </a:bodyPr>
          <a:lstStyle/>
          <a:p>
            <a:pPr>
              <a:lnSpc>
                <a:spcPct val="120000"/>
              </a:lnSpc>
            </a:pPr>
            <a:r>
              <a:rPr lang="en-US" altLang="zh-CN" sz="2800" b="1" dirty="0">
                <a:solidFill>
                  <a:srgbClr val="FF0000"/>
                </a:solidFill>
                <a:latin typeface="Times New Roman" panose="02020603050405020304" pitchFamily="18" charset="0"/>
                <a:cs typeface="Times New Roman" panose="02020603050405020304" pitchFamily="18" charset="0"/>
              </a:rPr>
              <a:t>1.Rethink, Reuse, Recycle !</a:t>
            </a:r>
            <a:r>
              <a:rPr lang="en-US" altLang="zh-CN" sz="2800" b="1" dirty="0">
                <a:latin typeface="Times New Roman" panose="02020603050405020304" pitchFamily="18" charset="0"/>
                <a:cs typeface="Times New Roman" panose="02020603050405020304" pitchFamily="18" charset="0"/>
              </a:rPr>
              <a:t> </a:t>
            </a:r>
          </a:p>
          <a:p>
            <a:pPr>
              <a:lnSpc>
                <a:spcPct val="120000"/>
              </a:lnSpc>
            </a:pPr>
            <a:r>
              <a:rPr lang="en-US" altLang="zh-CN" sz="2800" b="1" dirty="0">
                <a:latin typeface="Times New Roman" panose="02020603050405020304" pitchFamily="18" charset="0"/>
                <a:cs typeface="Times New Roman" panose="02020603050405020304" pitchFamily="18" charset="0"/>
              </a:rPr>
              <a:t>re-</a:t>
            </a:r>
            <a:r>
              <a:rPr lang="zh-CN" altLang="en-US" sz="2800" b="1" dirty="0">
                <a:latin typeface="Times New Roman" panose="02020603050405020304" pitchFamily="18" charset="0"/>
                <a:cs typeface="Times New Roman" panose="02020603050405020304" pitchFamily="18" charset="0"/>
              </a:rPr>
              <a:t>是最常用的前缀之一。它可以加在名词或动词前面，构成新的名词或动词。</a:t>
            </a:r>
            <a:r>
              <a:rPr lang="en-US" altLang="zh-CN" sz="2800" b="1" dirty="0">
                <a:latin typeface="Times New Roman" panose="02020603050405020304" pitchFamily="18" charset="0"/>
                <a:cs typeface="Times New Roman" panose="02020603050405020304" pitchFamily="18" charset="0"/>
              </a:rPr>
              <a:t>re-</a:t>
            </a:r>
            <a:r>
              <a:rPr lang="zh-CN" altLang="en-US" sz="2800" b="1" dirty="0">
                <a:latin typeface="Times New Roman" panose="02020603050405020304" pitchFamily="18" charset="0"/>
                <a:cs typeface="Times New Roman" panose="02020603050405020304" pitchFamily="18" charset="0"/>
              </a:rPr>
              <a:t>表示以下三方面的意义：</a:t>
            </a:r>
            <a:endParaRPr lang="en-US" altLang="zh-CN" sz="2800" b="1" dirty="0">
              <a:latin typeface="Times New Roman" panose="02020603050405020304" pitchFamily="18" charset="0"/>
              <a:cs typeface="Times New Roman" panose="02020603050405020304" pitchFamily="18" charset="0"/>
            </a:endParaRPr>
          </a:p>
          <a:p>
            <a:pPr>
              <a:lnSpc>
                <a:spcPct val="120000"/>
              </a:lnSpc>
            </a:pPr>
            <a:r>
              <a:rPr lang="en-US" altLang="zh-CN" sz="2800" b="1" dirty="0">
                <a:solidFill>
                  <a:srgbClr val="0000FF"/>
                </a:solidFill>
                <a:latin typeface="Times New Roman" panose="02020603050405020304" pitchFamily="18" charset="0"/>
                <a:cs typeface="Times New Roman" panose="02020603050405020304" pitchFamily="18" charset="0"/>
              </a:rPr>
              <a:t>1)</a:t>
            </a:r>
            <a:r>
              <a:rPr lang="zh-CN" altLang="en-US" sz="2800" b="1" dirty="0">
                <a:solidFill>
                  <a:srgbClr val="0000FF"/>
                </a:solidFill>
                <a:latin typeface="Times New Roman" panose="02020603050405020304" pitchFamily="18" charset="0"/>
                <a:cs typeface="Times New Roman" panose="02020603050405020304" pitchFamily="18" charset="0"/>
              </a:rPr>
              <a:t>表示“回”或“向后”的意思。</a:t>
            </a:r>
            <a:r>
              <a:rPr lang="zh-CN" altLang="en-US" sz="2800" b="1" dirty="0">
                <a:latin typeface="Times New Roman" panose="02020603050405020304" pitchFamily="18" charset="0"/>
                <a:cs typeface="Times New Roman" panose="02020603050405020304" pitchFamily="18" charset="0"/>
              </a:rPr>
              <a:t>例如：</a:t>
            </a:r>
            <a:r>
              <a:rPr lang="en-US" altLang="zh-CN" sz="2800" b="1" dirty="0">
                <a:latin typeface="Times New Roman" panose="02020603050405020304" pitchFamily="18" charset="0"/>
                <a:cs typeface="Times New Roman" panose="02020603050405020304" pitchFamily="18" charset="0"/>
              </a:rPr>
              <a:t>return</a:t>
            </a:r>
            <a:r>
              <a:rPr lang="zh-CN" altLang="en-US" sz="2800" b="1" dirty="0">
                <a:latin typeface="Times New Roman" panose="02020603050405020304" pitchFamily="18" charset="0"/>
                <a:cs typeface="Times New Roman" panose="02020603050405020304" pitchFamily="18" charset="0"/>
              </a:rPr>
              <a:t>（回来）</a:t>
            </a:r>
            <a:r>
              <a:rPr lang="en-US" altLang="zh-CN" sz="2800" b="1" dirty="0">
                <a:latin typeface="Times New Roman" panose="02020603050405020304" pitchFamily="18" charset="0"/>
                <a:cs typeface="Times New Roman" panose="02020603050405020304" pitchFamily="18" charset="0"/>
              </a:rPr>
              <a:t>recall</a:t>
            </a:r>
            <a:r>
              <a:rPr lang="zh-CN" altLang="en-US" sz="2800" b="1" dirty="0">
                <a:latin typeface="Times New Roman" panose="02020603050405020304" pitchFamily="18" charset="0"/>
                <a:cs typeface="Times New Roman" panose="02020603050405020304" pitchFamily="18" charset="0"/>
              </a:rPr>
              <a:t>（回忆，召回）</a:t>
            </a:r>
            <a:r>
              <a:rPr lang="en-US" altLang="zh-CN" sz="2800" b="1" dirty="0">
                <a:latin typeface="Times New Roman" panose="02020603050405020304" pitchFamily="18" charset="0"/>
                <a:cs typeface="Times New Roman" panose="02020603050405020304" pitchFamily="18" charset="0"/>
              </a:rPr>
              <a:t>retract</a:t>
            </a:r>
            <a:r>
              <a:rPr lang="zh-CN" altLang="en-US" sz="2800" b="1" dirty="0">
                <a:latin typeface="Times New Roman" panose="02020603050405020304" pitchFamily="18" charset="0"/>
                <a:cs typeface="Times New Roman" panose="02020603050405020304" pitchFamily="18" charset="0"/>
              </a:rPr>
              <a:t>（缩回，取回） </a:t>
            </a:r>
          </a:p>
        </p:txBody>
      </p:sp>
      <p:sp>
        <p:nvSpPr>
          <p:cNvPr id="92162" name="Text Box 3"/>
          <p:cNvSpPr txBox="1"/>
          <p:nvPr/>
        </p:nvSpPr>
        <p:spPr>
          <a:xfrm>
            <a:off x="2267268" y="482918"/>
            <a:ext cx="4681537" cy="728662"/>
          </a:xfrm>
          <a:prstGeom prst="rect">
            <a:avLst/>
          </a:prstGeom>
          <a:noFill/>
          <a:ln w="9525">
            <a:noFill/>
          </a:ln>
        </p:spPr>
        <p:txBody>
          <a:bodyPr lIns="51433" tIns="25716" rIns="51433" bIns="25716">
            <a:spAutoFit/>
          </a:bodyPr>
          <a:lstStyle/>
          <a:p>
            <a:pPr>
              <a:spcBef>
                <a:spcPct val="50000"/>
              </a:spcBef>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Language points</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5"/>
          <p:cNvSpPr>
            <a:spLocks noChangeArrowheads="1"/>
          </p:cNvSpPr>
          <p:nvPr/>
        </p:nvSpPr>
        <p:spPr bwMode="auto">
          <a:xfrm>
            <a:off x="971550" y="1058863"/>
            <a:ext cx="7200900" cy="3154362"/>
          </a:xfrm>
          <a:prstGeom prst="rect">
            <a:avLst/>
          </a:prstGeom>
          <a:noFill/>
          <a:ln w="9525">
            <a:noFill/>
            <a:miter lim="800000"/>
          </a:ln>
        </p:spPr>
        <p:txBody>
          <a:bodyPr lIns="50795" tIns="25397" rIns="50795" bIns="25397" anchor="ctr">
            <a:spAutoFit/>
          </a:bodyPr>
          <a:lstStyle/>
          <a:p>
            <a:pPr defTabSz="678180">
              <a:lnSpc>
                <a:spcPct val="120000"/>
              </a:lnSpc>
            </a:pPr>
            <a:r>
              <a:rPr lang="en-US" altLang="zh-CN" sz="2800" b="1">
                <a:solidFill>
                  <a:srgbClr val="0000FF"/>
                </a:solidFill>
                <a:latin typeface="Times New Roman" panose="02020603050405020304" pitchFamily="18" charset="0"/>
              </a:rPr>
              <a:t>2)</a:t>
            </a:r>
            <a:r>
              <a:rPr lang="zh-CN" altLang="en-US" sz="2800" b="1">
                <a:solidFill>
                  <a:srgbClr val="0000FF"/>
                </a:solidFill>
                <a:latin typeface="Times New Roman" panose="02020603050405020304" pitchFamily="18" charset="0"/>
              </a:rPr>
              <a:t>表示“再”、“重新”、“重复”的意思。</a:t>
            </a:r>
          </a:p>
          <a:p>
            <a:pPr defTabSz="678180">
              <a:lnSpc>
                <a:spcPct val="120000"/>
              </a:lnSpc>
            </a:pPr>
            <a:r>
              <a:rPr lang="zh-CN" altLang="en-US" sz="2800" b="1">
                <a:solidFill>
                  <a:srgbClr val="000000"/>
                </a:solidFill>
                <a:latin typeface="Times New Roman" panose="02020603050405020304" pitchFamily="18" charset="0"/>
              </a:rPr>
              <a:t>例如：</a:t>
            </a:r>
            <a:r>
              <a:rPr lang="en-US" altLang="zh-CN" sz="2800" b="1">
                <a:solidFill>
                  <a:srgbClr val="000000"/>
                </a:solidFill>
                <a:latin typeface="Times New Roman" panose="02020603050405020304" pitchFamily="18" charset="0"/>
              </a:rPr>
              <a:t>rethink</a:t>
            </a:r>
            <a:r>
              <a:rPr lang="zh-CN" altLang="en-US" sz="2800" b="1">
                <a:solidFill>
                  <a:srgbClr val="000000"/>
                </a:solidFill>
                <a:latin typeface="Times New Roman" panose="02020603050405020304" pitchFamily="18" charset="0"/>
              </a:rPr>
              <a:t>（再思考）</a:t>
            </a:r>
            <a:r>
              <a:rPr lang="en-US" altLang="zh-CN" sz="2800" b="1">
                <a:solidFill>
                  <a:srgbClr val="000000"/>
                </a:solidFill>
                <a:latin typeface="Times New Roman" panose="02020603050405020304" pitchFamily="18" charset="0"/>
              </a:rPr>
              <a:t>reuse</a:t>
            </a:r>
            <a:r>
              <a:rPr lang="zh-CN" altLang="en-US" sz="2800" b="1">
                <a:solidFill>
                  <a:srgbClr val="000000"/>
                </a:solidFill>
                <a:latin typeface="Times New Roman" panose="02020603050405020304" pitchFamily="18" charset="0"/>
              </a:rPr>
              <a:t>（再运用）</a:t>
            </a:r>
            <a:endParaRPr lang="en-US" altLang="zh-CN" sz="2800" b="1">
              <a:solidFill>
                <a:srgbClr val="000000"/>
              </a:solidFill>
              <a:latin typeface="Times New Roman" panose="02020603050405020304" pitchFamily="18" charset="0"/>
            </a:endParaRPr>
          </a:p>
          <a:p>
            <a:pPr defTabSz="678180">
              <a:lnSpc>
                <a:spcPct val="120000"/>
              </a:lnSpc>
            </a:pPr>
            <a:r>
              <a:rPr lang="en-US" altLang="zh-CN" sz="2800" b="1">
                <a:solidFill>
                  <a:srgbClr val="000000"/>
                </a:solidFill>
                <a:latin typeface="Times New Roman" panose="02020603050405020304" pitchFamily="18" charset="0"/>
              </a:rPr>
              <a:t>restart</a:t>
            </a:r>
            <a:r>
              <a:rPr lang="zh-CN" altLang="en-US" sz="2800" b="1">
                <a:solidFill>
                  <a:srgbClr val="000000"/>
                </a:solidFill>
                <a:latin typeface="Times New Roman" panose="02020603050405020304" pitchFamily="18" charset="0"/>
              </a:rPr>
              <a:t>（重新开始）</a:t>
            </a:r>
            <a:r>
              <a:rPr lang="en-US" altLang="zh-CN" sz="2800" b="1">
                <a:solidFill>
                  <a:srgbClr val="000000"/>
                </a:solidFill>
                <a:latin typeface="Times New Roman" panose="02020603050405020304" pitchFamily="18" charset="0"/>
              </a:rPr>
              <a:t>recycle</a:t>
            </a:r>
            <a:r>
              <a:rPr lang="zh-CN" altLang="en-US" sz="2800" b="1">
                <a:solidFill>
                  <a:srgbClr val="000000"/>
                </a:solidFill>
                <a:latin typeface="Times New Roman" panose="02020603050405020304" pitchFamily="18" charset="0"/>
              </a:rPr>
              <a:t>（再利用）</a:t>
            </a:r>
            <a:endParaRPr lang="en-US" altLang="zh-CN" sz="2800" b="1">
              <a:solidFill>
                <a:srgbClr val="000000"/>
              </a:solidFill>
              <a:latin typeface="Times New Roman" panose="02020603050405020304" pitchFamily="18" charset="0"/>
            </a:endParaRPr>
          </a:p>
          <a:p>
            <a:pPr defTabSz="678180">
              <a:lnSpc>
                <a:spcPct val="120000"/>
              </a:lnSpc>
            </a:pPr>
            <a:r>
              <a:rPr lang="en-US" altLang="zh-CN" sz="2800" b="1">
                <a:solidFill>
                  <a:srgbClr val="0000FF"/>
                </a:solidFill>
                <a:latin typeface="Times New Roman" panose="02020603050405020304" pitchFamily="18" charset="0"/>
              </a:rPr>
              <a:t>3)</a:t>
            </a:r>
            <a:r>
              <a:rPr lang="zh-CN" altLang="en-US" sz="2800" b="1">
                <a:solidFill>
                  <a:srgbClr val="0000FF"/>
                </a:solidFill>
                <a:latin typeface="Times New Roman" panose="02020603050405020304" pitchFamily="18" charset="0"/>
              </a:rPr>
              <a:t>表示“相反”、“反对”的意思。</a:t>
            </a:r>
          </a:p>
          <a:p>
            <a:pPr defTabSz="678180">
              <a:lnSpc>
                <a:spcPct val="120000"/>
              </a:lnSpc>
            </a:pPr>
            <a:r>
              <a:rPr lang="zh-CN" altLang="en-US" sz="2800" b="1">
                <a:solidFill>
                  <a:srgbClr val="000000"/>
                </a:solidFill>
                <a:latin typeface="Times New Roman" panose="02020603050405020304" pitchFamily="18" charset="0"/>
              </a:rPr>
              <a:t>例如：</a:t>
            </a:r>
            <a:r>
              <a:rPr lang="en-US" altLang="zh-CN" sz="2800" b="1">
                <a:solidFill>
                  <a:srgbClr val="000000"/>
                </a:solidFill>
                <a:latin typeface="Times New Roman" panose="02020603050405020304" pitchFamily="18" charset="0"/>
              </a:rPr>
              <a:t>rebel</a:t>
            </a:r>
            <a:r>
              <a:rPr lang="zh-CN" altLang="en-US" sz="2800" b="1">
                <a:solidFill>
                  <a:srgbClr val="000000"/>
                </a:solidFill>
                <a:latin typeface="Times New Roman" panose="02020603050405020304" pitchFamily="18" charset="0"/>
              </a:rPr>
              <a:t>（反叛，谋反）</a:t>
            </a:r>
            <a:r>
              <a:rPr lang="en-US" altLang="zh-CN" sz="2800" b="1">
                <a:solidFill>
                  <a:srgbClr val="000000"/>
                </a:solidFill>
                <a:latin typeface="Times New Roman" panose="02020603050405020304" pitchFamily="18" charset="0"/>
              </a:rPr>
              <a:t>reverse</a:t>
            </a:r>
            <a:r>
              <a:rPr lang="zh-CN" altLang="en-US" sz="2800" b="1">
                <a:solidFill>
                  <a:srgbClr val="000000"/>
                </a:solidFill>
                <a:latin typeface="Times New Roman" panose="02020603050405020304" pitchFamily="18" charset="0"/>
              </a:rPr>
              <a:t>（反转，颠倒）</a:t>
            </a:r>
            <a:r>
              <a:rPr lang="en-US" altLang="zh-CN" sz="2800" b="1">
                <a:solidFill>
                  <a:srgbClr val="000000"/>
                </a:solidFill>
                <a:latin typeface="Times New Roman" panose="02020603050405020304" pitchFamily="18" charset="0"/>
              </a:rPr>
              <a:t>resist</a:t>
            </a:r>
            <a:r>
              <a:rPr lang="zh-CN" altLang="en-US" sz="2800" b="1">
                <a:solidFill>
                  <a:srgbClr val="000000"/>
                </a:solidFill>
                <a:latin typeface="Times New Roman" panose="02020603050405020304" pitchFamily="18" charset="0"/>
              </a:rPr>
              <a:t>（反抗，抵抗）  </a:t>
            </a:r>
          </a:p>
        </p:txBody>
      </p:sp>
    </p:spTree>
  </p:cSld>
  <p:clrMapOvr>
    <a:masterClrMapping/>
  </p:clrMapOvr>
  <p:transition>
    <p:plus/>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矩形 45059"/>
          <p:cNvSpPr>
            <a:spLocks noChangeArrowheads="1"/>
          </p:cNvSpPr>
          <p:nvPr/>
        </p:nvSpPr>
        <p:spPr bwMode="auto">
          <a:xfrm>
            <a:off x="739687" y="381120"/>
            <a:ext cx="7560840" cy="4805632"/>
          </a:xfrm>
          <a:prstGeom prst="rect">
            <a:avLst/>
          </a:prstGeom>
          <a:noFill/>
          <a:ln>
            <a:noFill/>
          </a:ln>
        </p:spPr>
        <p:txBody>
          <a:bodyPr wrap="square" lIns="0" tIns="0" rIns="0" bIns="65236" anchor="ctr">
            <a:spAutoFit/>
          </a:bodyPr>
          <a:lstStyle>
            <a:lvl1pPr marL="342900" indent="-342900" defTabSz="678180">
              <a:defRPr>
                <a:solidFill>
                  <a:schemeClr val="tx1"/>
                </a:solidFill>
                <a:latin typeface="Arial" panose="020B0604020202020204" pitchFamily="34" charset="0"/>
                <a:ea typeface="宋体" panose="02010600030101010101" pitchFamily="2" charset="-122"/>
              </a:defRPr>
            </a:lvl1pPr>
            <a:lvl2pPr defTabSz="678180">
              <a:defRPr>
                <a:solidFill>
                  <a:schemeClr val="tx1"/>
                </a:solidFill>
                <a:latin typeface="Arial" panose="020B0604020202020204" pitchFamily="34" charset="0"/>
                <a:ea typeface="宋体" panose="02010600030101010101" pitchFamily="2" charset="-122"/>
              </a:defRPr>
            </a:lvl2pPr>
            <a:lvl3pPr defTabSz="678180">
              <a:defRPr>
                <a:solidFill>
                  <a:schemeClr val="tx1"/>
                </a:solidFill>
                <a:latin typeface="Arial" panose="020B0604020202020204" pitchFamily="34" charset="0"/>
                <a:ea typeface="宋体" panose="02010600030101010101" pitchFamily="2" charset="-122"/>
              </a:defRPr>
            </a:lvl3pPr>
            <a:lvl4pPr defTabSz="678180">
              <a:defRPr>
                <a:solidFill>
                  <a:schemeClr val="tx1"/>
                </a:solidFill>
                <a:latin typeface="Arial" panose="020B0604020202020204" pitchFamily="34" charset="0"/>
                <a:ea typeface="宋体" panose="02010600030101010101" pitchFamily="2" charset="-122"/>
              </a:defRPr>
            </a:lvl4pPr>
            <a:lvl5pPr defTabSz="678180">
              <a:defRPr>
                <a:solidFill>
                  <a:schemeClr val="tx1"/>
                </a:solidFill>
                <a:latin typeface="Arial" panose="020B0604020202020204" pitchFamily="34" charset="0"/>
                <a:ea typeface="宋体" panose="02010600030101010101" pitchFamily="2" charset="-122"/>
              </a:defRPr>
            </a:lvl5pPr>
            <a:lvl6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7818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defRPr/>
            </a:pPr>
            <a:r>
              <a:rPr lang="en-US" altLang="zh-CN" sz="2800" b="1" dirty="0">
                <a:latin typeface="Times New Roman" panose="02020603050405020304" pitchFamily="18" charset="0"/>
              </a:rPr>
              <a:t>2. Do you often throw away things you don’t </a:t>
            </a:r>
          </a:p>
          <a:p>
            <a:pPr marL="0" indent="0">
              <a:defRPr/>
            </a:pPr>
            <a:r>
              <a:rPr lang="en-US" altLang="zh-CN" sz="2800" b="1" dirty="0">
                <a:latin typeface="Times New Roman" panose="02020603050405020304" pitchFamily="18" charset="0"/>
              </a:rPr>
              <a:t>    need anymore?</a:t>
            </a:r>
          </a:p>
          <a:p>
            <a:pPr marL="0">
              <a:defRPr/>
            </a:pPr>
            <a:r>
              <a:rPr lang="en-US" altLang="zh-CN" sz="2800" b="1" dirty="0">
                <a:solidFill>
                  <a:srgbClr val="FF0000"/>
                </a:solidFill>
                <a:latin typeface="Times New Roman" panose="02020603050405020304" pitchFamily="18" charset="0"/>
              </a:rPr>
              <a:t>(1) throw away</a:t>
            </a:r>
            <a:r>
              <a:rPr lang="zh-CN" altLang="en-US" sz="2800" b="1" dirty="0">
                <a:solidFill>
                  <a:srgbClr val="FF0000"/>
                </a:solidFill>
                <a:latin typeface="Times New Roman" panose="02020603050405020304" pitchFamily="18" charset="0"/>
              </a:rPr>
              <a:t>扔掉；抛弃</a:t>
            </a:r>
            <a:endParaRPr lang="en-US" altLang="zh-CN" sz="2800" b="1" dirty="0">
              <a:solidFill>
                <a:srgbClr val="FF0000"/>
              </a:solidFill>
              <a:latin typeface="Times New Roman" panose="02020603050405020304" pitchFamily="18" charset="0"/>
            </a:endParaRPr>
          </a:p>
          <a:p>
            <a:pPr marL="0">
              <a:defRPr/>
            </a:pPr>
            <a:r>
              <a:rPr lang="en-US" altLang="zh-CN" sz="2800" b="1" dirty="0">
                <a:latin typeface="Times New Roman" panose="02020603050405020304" pitchFamily="18" charset="0"/>
              </a:rPr>
              <a:t>    I never </a:t>
            </a:r>
            <a:r>
              <a:rPr lang="en-US" altLang="zh-CN" sz="2800" b="1" dirty="0">
                <a:solidFill>
                  <a:srgbClr val="0000FF"/>
                </a:solidFill>
                <a:latin typeface="Times New Roman" panose="02020603050405020304" pitchFamily="18" charset="0"/>
              </a:rPr>
              <a:t>throw</a:t>
            </a:r>
            <a:r>
              <a:rPr lang="en-US" altLang="zh-CN" sz="2800" b="1" dirty="0">
                <a:latin typeface="Times New Roman" panose="02020603050405020304" pitchFamily="18" charset="0"/>
              </a:rPr>
              <a:t> anything </a:t>
            </a:r>
            <a:r>
              <a:rPr lang="en-US" altLang="zh-CN" sz="2800" b="1" dirty="0">
                <a:solidFill>
                  <a:srgbClr val="0000FF"/>
                </a:solidFill>
                <a:latin typeface="Times New Roman" panose="02020603050405020304" pitchFamily="18" charset="0"/>
              </a:rPr>
              <a:t>away</a:t>
            </a:r>
            <a:r>
              <a:rPr lang="en-US" altLang="zh-CN" sz="2800" b="1" dirty="0">
                <a:latin typeface="Times New Roman" panose="02020603050405020304" pitchFamily="18" charset="0"/>
              </a:rPr>
              <a:t>. </a:t>
            </a:r>
          </a:p>
          <a:p>
            <a:pPr marL="0">
              <a:defRPr/>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我从来不扔任何东西。</a:t>
            </a:r>
          </a:p>
          <a:p>
            <a:pPr marL="0"/>
            <a:r>
              <a:rPr lang="zh-CN" altLang="en-US" sz="2800" b="1" dirty="0">
                <a:latin typeface="Times New Roman" panose="02020603050405020304" pitchFamily="18" charset="0"/>
              </a:rPr>
              <a:t> </a:t>
            </a:r>
            <a:r>
              <a:rPr lang="zh-CN" altLang="en-US" sz="2800" b="1" dirty="0">
                <a:solidFill>
                  <a:srgbClr val="FF0000"/>
                </a:solidFill>
                <a:latin typeface="Times New Roman" panose="02020603050405020304" pitchFamily="18" charset="0"/>
                <a:sym typeface="+mn-ea"/>
              </a:rPr>
              <a:t>⑵错过</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机会等</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，放过；未能很好利用</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机会等</a:t>
            </a:r>
            <a:r>
              <a:rPr lang="en-US" altLang="zh-CN" sz="2800" b="1" dirty="0">
                <a:solidFill>
                  <a:srgbClr val="FF0000"/>
                </a:solidFill>
                <a:latin typeface="Times New Roman" panose="02020603050405020304" pitchFamily="18" charset="0"/>
                <a:sym typeface="+mn-ea"/>
              </a:rPr>
              <a:t>)</a:t>
            </a:r>
            <a:r>
              <a:rPr lang="en-US" altLang="zh-CN" sz="2800" b="1" dirty="0">
                <a:latin typeface="Times New Roman" panose="02020603050405020304" pitchFamily="18" charset="0"/>
                <a:sym typeface="+mn-ea"/>
              </a:rPr>
              <a:t> </a:t>
            </a:r>
            <a:endParaRPr lang="en-US" altLang="zh-CN" sz="2800" b="1" dirty="0">
              <a:latin typeface="Times New Roman" panose="02020603050405020304" pitchFamily="18" charset="0"/>
            </a:endParaRPr>
          </a:p>
          <a:p>
            <a:pPr marL="0"/>
            <a:r>
              <a:rPr lang="en-US" altLang="zh-CN" sz="2800" b="1" dirty="0">
                <a:latin typeface="Times New Roman" panose="02020603050405020304" pitchFamily="18" charset="0"/>
                <a:sym typeface="+mn-ea"/>
              </a:rPr>
              <a:t>  Don’t </a:t>
            </a:r>
            <a:r>
              <a:rPr lang="en-US" altLang="zh-CN" sz="2800" b="1" dirty="0">
                <a:solidFill>
                  <a:srgbClr val="0000FF"/>
                </a:solidFill>
                <a:latin typeface="Times New Roman" panose="02020603050405020304" pitchFamily="18" charset="0"/>
                <a:sym typeface="+mn-ea"/>
              </a:rPr>
              <a:t>throw away</a:t>
            </a:r>
            <a:r>
              <a:rPr lang="en-US" altLang="zh-CN" sz="2800" b="1" dirty="0">
                <a:latin typeface="Times New Roman" panose="02020603050405020304" pitchFamily="18" charset="0"/>
                <a:sym typeface="+mn-ea"/>
              </a:rPr>
              <a:t> this opportunity.</a:t>
            </a:r>
          </a:p>
          <a:p>
            <a:pPr marL="0"/>
            <a:r>
              <a:rPr lang="en-US" altLang="zh-CN" sz="2800" b="1" dirty="0">
                <a:latin typeface="Times New Roman" panose="02020603050405020304" pitchFamily="18" charset="0"/>
                <a:sym typeface="+mn-ea"/>
              </a:rPr>
              <a:t>  </a:t>
            </a:r>
            <a:r>
              <a:rPr lang="zh-CN" altLang="en-US" sz="2800" b="1" dirty="0">
                <a:latin typeface="Times New Roman" panose="02020603050405020304" pitchFamily="18" charset="0"/>
                <a:sym typeface="+mn-ea"/>
              </a:rPr>
              <a:t>不要错过这个机会。</a:t>
            </a:r>
            <a:endParaRPr lang="en-US" altLang="zh-CN" sz="2800" b="1" dirty="0">
              <a:latin typeface="Times New Roman" panose="02020603050405020304" pitchFamily="18" charset="0"/>
            </a:endParaRPr>
          </a:p>
          <a:p>
            <a:pPr marL="0"/>
            <a:r>
              <a:rPr lang="zh-CN" altLang="en-US" sz="2800" b="1" dirty="0">
                <a:solidFill>
                  <a:srgbClr val="FF0000"/>
                </a:solidFill>
                <a:latin typeface="Times New Roman" panose="02020603050405020304" pitchFamily="18" charset="0"/>
                <a:sym typeface="+mn-ea"/>
              </a:rPr>
              <a:t>⑶浪费</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时间、金钱等</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乱花</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钱等</a:t>
            </a:r>
            <a:r>
              <a:rPr lang="en-US" altLang="zh-CN" sz="2800" b="1" dirty="0">
                <a:solidFill>
                  <a:srgbClr val="FF0000"/>
                </a:solidFill>
                <a:latin typeface="Times New Roman" panose="02020603050405020304" pitchFamily="18" charset="0"/>
                <a:sym typeface="+mn-ea"/>
              </a:rPr>
              <a:t>)</a:t>
            </a:r>
            <a:endParaRPr lang="en-US" altLang="zh-CN" sz="2800" b="1" dirty="0">
              <a:solidFill>
                <a:srgbClr val="FF0000"/>
              </a:solidFill>
              <a:latin typeface="Times New Roman" panose="02020603050405020304" pitchFamily="18" charset="0"/>
            </a:endParaRPr>
          </a:p>
          <a:p>
            <a:pPr marL="0"/>
            <a:r>
              <a:rPr lang="en-US" altLang="zh-CN" sz="2800" b="1" dirty="0">
                <a:latin typeface="Times New Roman" panose="02020603050405020304" pitchFamily="18" charset="0"/>
                <a:sym typeface="+mn-ea"/>
              </a:rPr>
              <a:t>   It will be time and money </a:t>
            </a:r>
            <a:r>
              <a:rPr lang="en-US" altLang="zh-CN" sz="2800" b="1" dirty="0">
                <a:solidFill>
                  <a:srgbClr val="0000FF"/>
                </a:solidFill>
                <a:latin typeface="Times New Roman" panose="02020603050405020304" pitchFamily="18" charset="0"/>
                <a:sym typeface="+mn-ea"/>
              </a:rPr>
              <a:t>thrown away. </a:t>
            </a:r>
            <a:endParaRPr lang="en-US" altLang="zh-CN" sz="2800" b="1" dirty="0">
              <a:solidFill>
                <a:srgbClr val="0000FF"/>
              </a:solidFill>
              <a:latin typeface="Times New Roman" panose="02020603050405020304" pitchFamily="18" charset="0"/>
            </a:endParaRPr>
          </a:p>
          <a:p>
            <a:pPr marL="0"/>
            <a:r>
              <a:rPr lang="zh-CN" altLang="en-US" sz="2800" b="1" dirty="0">
                <a:latin typeface="Times New Roman" panose="02020603050405020304" pitchFamily="18" charset="0"/>
                <a:sym typeface="+mn-ea"/>
              </a:rPr>
              <a:t>       这将是浪费时间和金钱。  </a:t>
            </a:r>
            <a:endParaRPr lang="zh-CN" altLang="en-US" sz="2800" b="1" dirty="0">
              <a:latin typeface="Times New Roman" panose="02020603050405020304" pitchFamily="18"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0">
                                            <p:txEl>
                                              <p:pRg st="2" end="2"/>
                                            </p:txEl>
                                          </p:spTgt>
                                        </p:tgtEl>
                                        <p:attrNameLst>
                                          <p:attrName>style.visibility</p:attrName>
                                        </p:attrNameLst>
                                      </p:cBhvr>
                                      <p:to>
                                        <p:strVal val="visible"/>
                                      </p:to>
                                    </p:set>
                                    <p:anim calcmode="lin" valueType="num">
                                      <p:cBhvr additive="base">
                                        <p:cTn id="7" dur="500" fill="hold"/>
                                        <p:tgtEl>
                                          <p:spTgt spid="4506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60">
                                            <p:txEl>
                                              <p:pRg st="3" end="3"/>
                                            </p:txEl>
                                          </p:spTgt>
                                        </p:tgtEl>
                                        <p:attrNameLst>
                                          <p:attrName>style.visibility</p:attrName>
                                        </p:attrNameLst>
                                      </p:cBhvr>
                                      <p:to>
                                        <p:strVal val="visible"/>
                                      </p:to>
                                    </p:set>
                                    <p:anim calcmode="lin" valueType="num">
                                      <p:cBhvr additive="base">
                                        <p:cTn id="13" dur="500" fill="hold"/>
                                        <p:tgtEl>
                                          <p:spTgt spid="4506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6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060">
                                            <p:txEl>
                                              <p:pRg st="4" end="4"/>
                                            </p:txEl>
                                          </p:spTgt>
                                        </p:tgtEl>
                                        <p:attrNameLst>
                                          <p:attrName>style.visibility</p:attrName>
                                        </p:attrNameLst>
                                      </p:cBhvr>
                                      <p:to>
                                        <p:strVal val="visible"/>
                                      </p:to>
                                    </p:set>
                                    <p:anim calcmode="lin" valueType="num">
                                      <p:cBhvr additive="base">
                                        <p:cTn id="19" dur="500" fill="hold"/>
                                        <p:tgtEl>
                                          <p:spTgt spid="450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060">
                                            <p:txEl>
                                              <p:pRg st="5" end="5"/>
                                            </p:txEl>
                                          </p:spTgt>
                                        </p:tgtEl>
                                        <p:attrNameLst>
                                          <p:attrName>style.visibility</p:attrName>
                                        </p:attrNameLst>
                                      </p:cBhvr>
                                      <p:to>
                                        <p:strVal val="visible"/>
                                      </p:to>
                                    </p:set>
                                    <p:anim calcmode="lin" valueType="num">
                                      <p:cBhvr additive="base">
                                        <p:cTn id="25" dur="500" fill="hold"/>
                                        <p:tgtEl>
                                          <p:spTgt spid="450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060">
                                            <p:txEl>
                                              <p:pRg st="6" end="6"/>
                                            </p:txEl>
                                          </p:spTgt>
                                        </p:tgtEl>
                                        <p:attrNameLst>
                                          <p:attrName>style.visibility</p:attrName>
                                        </p:attrNameLst>
                                      </p:cBhvr>
                                      <p:to>
                                        <p:strVal val="visible"/>
                                      </p:to>
                                    </p:set>
                                    <p:anim calcmode="lin" valueType="num">
                                      <p:cBhvr additive="base">
                                        <p:cTn id="31" dur="500" fill="hold"/>
                                        <p:tgtEl>
                                          <p:spTgt spid="450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0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5060">
                                            <p:txEl>
                                              <p:pRg st="7" end="7"/>
                                            </p:txEl>
                                          </p:spTgt>
                                        </p:tgtEl>
                                        <p:attrNameLst>
                                          <p:attrName>style.visibility</p:attrName>
                                        </p:attrNameLst>
                                      </p:cBhvr>
                                      <p:to>
                                        <p:strVal val="visible"/>
                                      </p:to>
                                    </p:set>
                                    <p:anim calcmode="lin" valueType="num">
                                      <p:cBhvr additive="base">
                                        <p:cTn id="37" dur="500" fill="hold"/>
                                        <p:tgtEl>
                                          <p:spTgt spid="450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50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5060">
                                            <p:txEl>
                                              <p:pRg st="8" end="8"/>
                                            </p:txEl>
                                          </p:spTgt>
                                        </p:tgtEl>
                                        <p:attrNameLst>
                                          <p:attrName>style.visibility</p:attrName>
                                        </p:attrNameLst>
                                      </p:cBhvr>
                                      <p:to>
                                        <p:strVal val="visible"/>
                                      </p:to>
                                    </p:set>
                                    <p:anim calcmode="lin" valueType="num">
                                      <p:cBhvr additive="base">
                                        <p:cTn id="43" dur="500" fill="hold"/>
                                        <p:tgtEl>
                                          <p:spTgt spid="450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50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5060">
                                            <p:txEl>
                                              <p:pRg st="9" end="9"/>
                                            </p:txEl>
                                          </p:spTgt>
                                        </p:tgtEl>
                                        <p:attrNameLst>
                                          <p:attrName>style.visibility</p:attrName>
                                        </p:attrNameLst>
                                      </p:cBhvr>
                                      <p:to>
                                        <p:strVal val="visible"/>
                                      </p:to>
                                    </p:set>
                                    <p:anim calcmode="lin" valueType="num">
                                      <p:cBhvr additive="base">
                                        <p:cTn id="49" dur="500" fill="hold"/>
                                        <p:tgtEl>
                                          <p:spTgt spid="450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50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5060">
                                            <p:txEl>
                                              <p:pRg st="10" end="10"/>
                                            </p:txEl>
                                          </p:spTgt>
                                        </p:tgtEl>
                                        <p:attrNameLst>
                                          <p:attrName>style.visibility</p:attrName>
                                        </p:attrNameLst>
                                      </p:cBhvr>
                                      <p:to>
                                        <p:strVal val="visible"/>
                                      </p:to>
                                    </p:set>
                                    <p:anim calcmode="lin" valueType="num">
                                      <p:cBhvr additive="base">
                                        <p:cTn id="55" dur="500" fill="hold"/>
                                        <p:tgtEl>
                                          <p:spTgt spid="450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50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71550" y="915988"/>
            <a:ext cx="7416800" cy="3709035"/>
          </a:xfrm>
          <a:prstGeom prst="rect">
            <a:avLst/>
          </a:prstGeom>
          <a:noFill/>
          <a:ln w="9525">
            <a:noFill/>
            <a:miter lim="800000"/>
          </a:ln>
        </p:spPr>
        <p:txBody>
          <a:bodyPr>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3.Have you ever thought about how these things can actually be put to good use?</a:t>
            </a:r>
          </a:p>
          <a:p>
            <a:pPr>
              <a:lnSpc>
                <a:spcPct val="120000"/>
              </a:lnSpc>
            </a:pPr>
            <a:r>
              <a:rPr lang="en-US" altLang="zh-CN" sz="2800" b="1" dirty="0">
                <a:solidFill>
                  <a:srgbClr val="FF0000"/>
                </a:solidFill>
                <a:latin typeface="Times New Roman" panose="02020603050405020304" pitchFamily="18" charset="0"/>
                <a:cs typeface="Times New Roman" panose="02020603050405020304" pitchFamily="18" charset="0"/>
              </a:rPr>
              <a:t>put sth. to good use  </a:t>
            </a:r>
            <a:r>
              <a:rPr lang="zh-CN" altLang="en-US" sz="2800" b="1" dirty="0">
                <a:solidFill>
                  <a:srgbClr val="FF0000"/>
                </a:solidFill>
                <a:latin typeface="Times New Roman" panose="02020603050405020304" pitchFamily="18" charset="0"/>
                <a:cs typeface="Times New Roman" panose="02020603050405020304" pitchFamily="18" charset="0"/>
              </a:rPr>
              <a:t>好好利用</a:t>
            </a:r>
            <a:endParaRPr lang="en-US" altLang="zh-CN" sz="2800" b="1" dirty="0">
              <a:solidFill>
                <a:srgbClr val="FF0000"/>
              </a:solidFill>
              <a:latin typeface="Times New Roman" panose="02020603050405020304" pitchFamily="18" charset="0"/>
              <a:cs typeface="Times New Roman" panose="02020603050405020304" pitchFamily="18" charset="0"/>
            </a:endParaRPr>
          </a:p>
          <a:p>
            <a:pPr>
              <a:lnSpc>
                <a:spcPct val="120000"/>
              </a:lnSpc>
            </a:pPr>
            <a:r>
              <a:rPr lang="en-US" altLang="zh-CN" sz="2800" b="1" dirty="0">
                <a:latin typeface="Times New Roman" panose="02020603050405020304" pitchFamily="18" charset="0"/>
                <a:cs typeface="Times New Roman" panose="02020603050405020304" pitchFamily="18" charset="0"/>
              </a:rPr>
              <a:t>e.g. Your creative talents can also be </a:t>
            </a:r>
            <a:r>
              <a:rPr lang="en-US" altLang="zh-CN" sz="2800" b="1" dirty="0">
                <a:solidFill>
                  <a:srgbClr val="0000FF"/>
                </a:solidFill>
                <a:latin typeface="Times New Roman" panose="02020603050405020304" pitchFamily="18" charset="0"/>
                <a:cs typeface="Times New Roman" panose="02020603050405020304" pitchFamily="18" charset="0"/>
              </a:rPr>
              <a:t>put to </a:t>
            </a:r>
          </a:p>
          <a:p>
            <a:pPr>
              <a:lnSpc>
                <a:spcPct val="120000"/>
              </a:lnSpc>
            </a:pPr>
            <a:r>
              <a:rPr lang="en-US" altLang="zh-CN" sz="2800" b="1" dirty="0">
                <a:solidFill>
                  <a:srgbClr val="0000FF"/>
                </a:solidFill>
                <a:latin typeface="Times New Roman" panose="02020603050405020304" pitchFamily="18" charset="0"/>
                <a:cs typeface="Times New Roman" panose="02020603050405020304" pitchFamily="18" charset="0"/>
              </a:rPr>
              <a:t>       good use</a:t>
            </a:r>
            <a:r>
              <a:rPr lang="en-US" altLang="zh-CN" sz="2800" b="1" dirty="0">
                <a:latin typeface="Times New Roman" panose="02020603050405020304" pitchFamily="18" charset="0"/>
                <a:cs typeface="Times New Roman" panose="02020603050405020304" pitchFamily="18" charset="0"/>
              </a:rPr>
              <a:t>, if you can work up the energy. </a:t>
            </a:r>
          </a:p>
          <a:p>
            <a:pPr lvl="1" indent="0">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如果你能让自己精力充沛起来，你的创作</a:t>
            </a:r>
            <a:endParaRPr lang="en-US" altLang="zh-CN" sz="2800" b="1" dirty="0">
              <a:latin typeface="Times New Roman" panose="02020603050405020304" pitchFamily="18" charset="0"/>
              <a:cs typeface="Times New Roman" panose="02020603050405020304" pitchFamily="18" charset="0"/>
            </a:endParaRPr>
          </a:p>
          <a:p>
            <a:pPr lvl="1" indent="0">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才能也能得到很好的发挥。</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框 82947"/>
          <p:cNvSpPr txBox="1">
            <a:spLocks noChangeArrowheads="1"/>
          </p:cNvSpPr>
          <p:nvPr/>
        </p:nvSpPr>
        <p:spPr bwMode="auto">
          <a:xfrm>
            <a:off x="827584" y="791936"/>
            <a:ext cx="7489825" cy="3538220"/>
          </a:xfrm>
          <a:prstGeom prst="rect">
            <a:avLst/>
          </a:prstGeom>
          <a:noFill/>
          <a:ln w="9525">
            <a:noFill/>
            <a:miter lim="800000"/>
          </a:ln>
        </p:spPr>
        <p:txBody>
          <a:bodyPr lIns="50795" tIns="25397" rIns="50795" bIns="25397">
            <a:spAutoFit/>
          </a:bodyPr>
          <a:lstStyle/>
          <a:p>
            <a:pPr>
              <a:lnSpc>
                <a:spcPct val="110000"/>
              </a:lnSpc>
            </a:pPr>
            <a:r>
              <a:rPr lang="en-US" altLang="zh-CN" sz="2800" b="1" dirty="0">
                <a:solidFill>
                  <a:srgbClr val="000000"/>
                </a:solidFill>
                <a:latin typeface="Times New Roman" panose="02020603050405020304" pitchFamily="18" charset="0"/>
              </a:rPr>
              <a:t>4. Nothing is a waste if you have a </a:t>
            </a:r>
            <a:r>
              <a:rPr lang="en-US" altLang="zh-CN" sz="2800" b="1" dirty="0">
                <a:solidFill>
                  <a:srgbClr val="FF0000"/>
                </a:solidFill>
                <a:latin typeface="Times New Roman" panose="02020603050405020304" pitchFamily="18" charset="0"/>
              </a:rPr>
              <a:t>creative</a:t>
            </a:r>
            <a:r>
              <a:rPr lang="en-US" altLang="zh-CN" sz="2800" b="1" dirty="0">
                <a:solidFill>
                  <a:srgbClr val="000000"/>
                </a:solidFill>
                <a:latin typeface="Times New Roman" panose="02020603050405020304" pitchFamily="18" charset="0"/>
              </a:rPr>
              <a:t> mind.</a:t>
            </a:r>
          </a:p>
          <a:p>
            <a:pPr>
              <a:lnSpc>
                <a:spcPct val="110000"/>
              </a:lnSpc>
            </a:pPr>
            <a:r>
              <a:rPr lang="en-US" altLang="zh-CN" sz="2800" b="1" dirty="0">
                <a:solidFill>
                  <a:srgbClr val="0000FF"/>
                </a:solidFill>
                <a:latin typeface="Times New Roman" panose="02020603050405020304" pitchFamily="18" charset="0"/>
              </a:rPr>
              <a:t>-ive</a:t>
            </a:r>
            <a:r>
              <a:rPr lang="zh-CN" altLang="en-US" sz="2800" b="1" dirty="0">
                <a:solidFill>
                  <a:srgbClr val="0000FF"/>
                </a:solidFill>
                <a:latin typeface="Times New Roman" panose="02020603050405020304" pitchFamily="18" charset="0"/>
              </a:rPr>
              <a:t>是形容词后缀 一般表示</a:t>
            </a:r>
            <a:r>
              <a:rPr lang="zh-CN" altLang="en-US" sz="2800" b="1" dirty="0">
                <a:solidFill>
                  <a:srgbClr val="0000FF"/>
                </a:solidFill>
                <a:latin typeface="宋体" panose="02010600030101010101" pitchFamily="2" charset="-122"/>
              </a:rPr>
              <a:t>有</a:t>
            </a:r>
            <a:r>
              <a:rPr lang="en-US" altLang="zh-CN" sz="2800" b="1" dirty="0">
                <a:solidFill>
                  <a:srgbClr val="0000FF"/>
                </a:solidFill>
                <a:latin typeface="宋体" panose="02010600030101010101" pitchFamily="2" charset="-122"/>
              </a:rPr>
              <a:t>……</a:t>
            </a:r>
            <a:r>
              <a:rPr lang="zh-CN" altLang="en-US" sz="2800" b="1" dirty="0">
                <a:solidFill>
                  <a:srgbClr val="0000FF"/>
                </a:solidFill>
                <a:latin typeface="宋体" panose="02010600030101010101" pitchFamily="2" charset="-122"/>
              </a:rPr>
              <a:t>的</a:t>
            </a:r>
          </a:p>
          <a:p>
            <a:pPr>
              <a:lnSpc>
                <a:spcPct val="110000"/>
              </a:lnSpc>
            </a:pPr>
            <a:r>
              <a:rPr lang="en-US" altLang="zh-CN" sz="2800" b="1" dirty="0">
                <a:solidFill>
                  <a:srgbClr val="000000"/>
                </a:solidFill>
                <a:latin typeface="Times New Roman" panose="02020603050405020304" pitchFamily="18" charset="0"/>
              </a:rPr>
              <a:t>create </a:t>
            </a:r>
            <a:r>
              <a:rPr lang="zh-CN" altLang="en-US" sz="2800" b="1"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-ive               creative </a:t>
            </a:r>
          </a:p>
          <a:p>
            <a:pPr>
              <a:lnSpc>
                <a:spcPct val="120000"/>
              </a:lnSpc>
            </a:pPr>
            <a:r>
              <a:rPr lang="en-US" altLang="zh-CN" sz="2800" b="1" dirty="0">
                <a:solidFill>
                  <a:srgbClr val="000000"/>
                </a:solidFill>
                <a:latin typeface="Times New Roman" panose="02020603050405020304" pitchFamily="18" charset="0"/>
              </a:rPr>
              <a:t>Amy </a:t>
            </a:r>
            <a:r>
              <a:rPr lang="en-US" altLang="zh-CN" sz="2800" b="1" dirty="0">
                <a:solidFill>
                  <a:srgbClr val="FF0000"/>
                </a:solidFill>
                <a:latin typeface="Times New Roman" panose="02020603050405020304" pitchFamily="18" charset="0"/>
              </a:rPr>
              <a:t>recently</a:t>
            </a:r>
            <a:r>
              <a:rPr lang="en-US" altLang="zh-CN" sz="2800" b="1" dirty="0">
                <a:solidFill>
                  <a:srgbClr val="000000"/>
                </a:solidFill>
                <a:latin typeface="Times New Roman" panose="02020603050405020304" pitchFamily="18" charset="0"/>
              </a:rPr>
              <a:t> won a prize from the Help Save Our Planet Society.</a:t>
            </a:r>
          </a:p>
          <a:p>
            <a:pPr>
              <a:lnSpc>
                <a:spcPct val="120000"/>
              </a:lnSpc>
            </a:pPr>
            <a:r>
              <a:rPr lang="en-US" altLang="zh-CN" sz="2800" b="1" dirty="0">
                <a:solidFill>
                  <a:srgbClr val="0000FF"/>
                </a:solidFill>
                <a:latin typeface="Times New Roman" panose="02020603050405020304" pitchFamily="18" charset="0"/>
              </a:rPr>
              <a:t>recent </a:t>
            </a:r>
            <a:r>
              <a:rPr lang="zh-CN" altLang="en-US" sz="2800" b="1" dirty="0">
                <a:solidFill>
                  <a:srgbClr val="0000FF"/>
                </a:solidFill>
                <a:latin typeface="Times New Roman" panose="02020603050405020304" pitchFamily="18" charset="0"/>
              </a:rPr>
              <a:t>﹢</a:t>
            </a:r>
            <a:r>
              <a:rPr lang="en-US" altLang="zh-CN" sz="2800" b="1" dirty="0">
                <a:solidFill>
                  <a:srgbClr val="0000FF"/>
                </a:solidFill>
                <a:latin typeface="Times New Roman" panose="02020603050405020304" pitchFamily="18" charset="0"/>
              </a:rPr>
              <a:t>-ly               recently</a:t>
            </a:r>
          </a:p>
          <a:p>
            <a:pPr>
              <a:lnSpc>
                <a:spcPct val="120000"/>
              </a:lnSpc>
            </a:pPr>
            <a:r>
              <a:rPr lang="zh-CN" altLang="en-US" sz="2800" b="1" dirty="0">
                <a:solidFill>
                  <a:srgbClr val="0000FF"/>
                </a:solidFill>
                <a:latin typeface="Times New Roman" panose="02020603050405020304" pitchFamily="18" charset="0"/>
              </a:rPr>
              <a:t>形容词加</a:t>
            </a:r>
            <a:r>
              <a:rPr lang="en-US" altLang="zh-CN" sz="2800" b="1" dirty="0">
                <a:solidFill>
                  <a:srgbClr val="0000FF"/>
                </a:solidFill>
                <a:latin typeface="Times New Roman" panose="02020603050405020304" pitchFamily="18" charset="0"/>
              </a:rPr>
              <a:t>ly</a:t>
            </a:r>
            <a:r>
              <a:rPr lang="zh-CN" altLang="en-US" sz="2800" b="1" dirty="0">
                <a:solidFill>
                  <a:srgbClr val="0000FF"/>
                </a:solidFill>
                <a:latin typeface="Times New Roman" panose="02020603050405020304" pitchFamily="18" charset="0"/>
              </a:rPr>
              <a:t>变副词</a:t>
            </a:r>
          </a:p>
        </p:txBody>
      </p:sp>
      <p:sp>
        <p:nvSpPr>
          <p:cNvPr id="82950" name="右箭头 82949"/>
          <p:cNvSpPr>
            <a:spLocks noChangeArrowheads="1"/>
          </p:cNvSpPr>
          <p:nvPr/>
        </p:nvSpPr>
        <p:spPr bwMode="auto">
          <a:xfrm>
            <a:off x="3276600" y="1970088"/>
            <a:ext cx="939800" cy="84137"/>
          </a:xfrm>
          <a:prstGeom prst="rightArrow">
            <a:avLst>
              <a:gd name="adj1" fmla="val 50000"/>
              <a:gd name="adj2" fmla="val 279144"/>
            </a:avLst>
          </a:prstGeom>
          <a:solidFill>
            <a:schemeClr val="accent1"/>
          </a:solidFill>
          <a:ln w="9525">
            <a:solidFill>
              <a:schemeClr val="tx1"/>
            </a:solidFill>
            <a:miter lim="800000"/>
          </a:ln>
        </p:spPr>
        <p:txBody>
          <a:bodyPr lIns="68580" tIns="34290" rIns="68580" bIns="34290"/>
          <a:lstStyle/>
          <a:p>
            <a:endParaRPr lang="zh-CN" altLang="en-US">
              <a:solidFill>
                <a:srgbClr val="000000"/>
              </a:solidFill>
            </a:endParaRPr>
          </a:p>
        </p:txBody>
      </p:sp>
      <p:sp>
        <p:nvSpPr>
          <p:cNvPr id="5" name="右箭头 4"/>
          <p:cNvSpPr>
            <a:spLocks noChangeArrowheads="1"/>
          </p:cNvSpPr>
          <p:nvPr/>
        </p:nvSpPr>
        <p:spPr bwMode="auto">
          <a:xfrm>
            <a:off x="3068638" y="3490913"/>
            <a:ext cx="941387" cy="82550"/>
          </a:xfrm>
          <a:prstGeom prst="rightArrow">
            <a:avLst>
              <a:gd name="adj1" fmla="val 50000"/>
              <a:gd name="adj2" fmla="val 284990"/>
            </a:avLst>
          </a:prstGeom>
          <a:solidFill>
            <a:schemeClr val="accent1"/>
          </a:solidFill>
          <a:ln w="9525">
            <a:solidFill>
              <a:schemeClr val="tx1"/>
            </a:solidFill>
            <a:miter lim="800000"/>
          </a:ln>
        </p:spPr>
        <p:txBody>
          <a:bodyPr lIns="68580" tIns="34290" rIns="68580" bIns="34290"/>
          <a:lstStyle/>
          <a:p>
            <a:endParaRPr lang="zh-CN" altLang="en-US">
              <a:solidFill>
                <a:srgbClr val="00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anim calcmode="lin" valueType="num">
                                      <p:cBhvr additive="base">
                                        <p:cTn id="7" dur="500" fill="hold"/>
                                        <p:tgtEl>
                                          <p:spTgt spid="706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0658">
                                            <p:txEl>
                                              <p:pRg st="2" end="2"/>
                                            </p:txEl>
                                          </p:spTgt>
                                        </p:tgtEl>
                                        <p:attrNameLst>
                                          <p:attrName>style.visibility</p:attrName>
                                        </p:attrNameLst>
                                      </p:cBhvr>
                                      <p:to>
                                        <p:strVal val="visible"/>
                                      </p:to>
                                    </p:set>
                                    <p:animEffect transition="in" filter="fade">
                                      <p:cBhvr>
                                        <p:cTn id="13" dur="1000"/>
                                        <p:tgtEl>
                                          <p:spTgt spid="70658">
                                            <p:txEl>
                                              <p:pRg st="2" end="2"/>
                                            </p:txEl>
                                          </p:spTgt>
                                        </p:tgtEl>
                                      </p:cBhvr>
                                    </p:animEffect>
                                    <p:anim calcmode="lin" valueType="num">
                                      <p:cBhvr>
                                        <p:cTn id="14" dur="1000" fill="hold"/>
                                        <p:tgtEl>
                                          <p:spTgt spid="70658">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7065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2950"/>
                                        </p:tgtEl>
                                        <p:attrNameLst>
                                          <p:attrName>style.visibility</p:attrName>
                                        </p:attrNameLst>
                                      </p:cBhvr>
                                      <p:to>
                                        <p:strVal val="visible"/>
                                      </p:to>
                                    </p:set>
                                    <p:animEffect transition="in" filter="fade">
                                      <p:cBhvr>
                                        <p:cTn id="20" dur="1000"/>
                                        <p:tgtEl>
                                          <p:spTgt spid="82950"/>
                                        </p:tgtEl>
                                      </p:cBhvr>
                                    </p:animEffect>
                                    <p:anim calcmode="lin" valueType="num">
                                      <p:cBhvr>
                                        <p:cTn id="21" dur="1000" fill="hold"/>
                                        <p:tgtEl>
                                          <p:spTgt spid="82950"/>
                                        </p:tgtEl>
                                        <p:attrNameLst>
                                          <p:attrName>ppt_x</p:attrName>
                                        </p:attrNameLst>
                                      </p:cBhvr>
                                      <p:tavLst>
                                        <p:tav tm="0">
                                          <p:val>
                                            <p:strVal val="#ppt_x"/>
                                          </p:val>
                                        </p:tav>
                                        <p:tav tm="100000">
                                          <p:val>
                                            <p:strVal val="#ppt_x"/>
                                          </p:val>
                                        </p:tav>
                                      </p:tavLst>
                                    </p:anim>
                                    <p:anim calcmode="lin" valueType="num">
                                      <p:cBhvr>
                                        <p:cTn id="22" dur="1000" fill="hold"/>
                                        <p:tgtEl>
                                          <p:spTgt spid="8295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0658">
                                            <p:txEl>
                                              <p:pRg st="3" end="3"/>
                                            </p:txEl>
                                          </p:spTgt>
                                        </p:tgtEl>
                                        <p:attrNameLst>
                                          <p:attrName>style.visibility</p:attrName>
                                        </p:attrNameLst>
                                      </p:cBhvr>
                                      <p:to>
                                        <p:strVal val="visible"/>
                                      </p:to>
                                    </p:set>
                                    <p:anim calcmode="lin" valueType="num">
                                      <p:cBhvr additive="base">
                                        <p:cTn id="27" dur="500" fill="hold"/>
                                        <p:tgtEl>
                                          <p:spTgt spid="70658">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06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0658">
                                            <p:txEl>
                                              <p:pRg st="4" end="4"/>
                                            </p:txEl>
                                          </p:spTgt>
                                        </p:tgtEl>
                                        <p:attrNameLst>
                                          <p:attrName>style.visibility</p:attrName>
                                        </p:attrNameLst>
                                      </p:cBhvr>
                                      <p:to>
                                        <p:strVal val="visible"/>
                                      </p:to>
                                    </p:set>
                                    <p:anim calcmode="lin" valueType="num">
                                      <p:cBhvr additive="base">
                                        <p:cTn id="33" dur="500" fill="hold"/>
                                        <p:tgtEl>
                                          <p:spTgt spid="70658">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065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70658">
                                            <p:txEl>
                                              <p:pRg st="5" end="5"/>
                                            </p:txEl>
                                          </p:spTgt>
                                        </p:tgtEl>
                                        <p:attrNameLst>
                                          <p:attrName>style.visibility</p:attrName>
                                        </p:attrNameLst>
                                      </p:cBhvr>
                                      <p:to>
                                        <p:strVal val="visible"/>
                                      </p:to>
                                    </p:set>
                                    <p:anim calcmode="lin" valueType="num">
                                      <p:cBhvr additive="base">
                                        <p:cTn id="45" dur="500" fill="hold"/>
                                        <p:tgtEl>
                                          <p:spTgt spid="70658">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065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矩形 81924"/>
          <p:cNvSpPr>
            <a:spLocks noChangeArrowheads="1"/>
          </p:cNvSpPr>
          <p:nvPr/>
        </p:nvSpPr>
        <p:spPr bwMode="auto">
          <a:xfrm>
            <a:off x="539750" y="772160"/>
            <a:ext cx="7777163" cy="3945255"/>
          </a:xfrm>
          <a:prstGeom prst="rect">
            <a:avLst/>
          </a:prstGeom>
          <a:noFill/>
          <a:ln w="9525">
            <a:noFill/>
            <a:miter lim="800000"/>
          </a:ln>
        </p:spPr>
        <p:txBody>
          <a:bodyPr lIns="67727" tIns="33863" rIns="67727" bIns="33863" anchor="ctr">
            <a:spAutoFit/>
          </a:bodyPr>
          <a:lstStyle/>
          <a:p>
            <a:pPr defTabSz="678180"/>
            <a:r>
              <a:rPr lang="en-US" altLang="zh-CN" sz="2800" b="1" dirty="0">
                <a:solidFill>
                  <a:srgbClr val="000000"/>
                </a:solidFill>
                <a:latin typeface="Times New Roman" panose="02020603050405020304" pitchFamily="18" charset="0"/>
              </a:rPr>
              <a:t>5. She is a most </a:t>
            </a:r>
            <a:r>
              <a:rPr lang="en-US" altLang="zh-CN" sz="2800" b="1" dirty="0">
                <a:solidFill>
                  <a:srgbClr val="FF0000"/>
                </a:solidFill>
                <a:latin typeface="Times New Roman" panose="02020603050405020304" pitchFamily="18" charset="0"/>
              </a:rPr>
              <a:t>unusual</a:t>
            </a:r>
            <a:r>
              <a:rPr lang="en-US" altLang="zh-CN" sz="2800" b="1" dirty="0">
                <a:solidFill>
                  <a:srgbClr val="000000"/>
                </a:solidFill>
                <a:latin typeface="Times New Roman" panose="02020603050405020304" pitchFamily="18" charset="0"/>
              </a:rPr>
              <a:t> woman.</a:t>
            </a:r>
          </a:p>
          <a:p>
            <a:pPr defTabSz="678180"/>
            <a:r>
              <a:rPr lang="en-US" altLang="zh-CN" sz="2800" b="1" dirty="0">
                <a:solidFill>
                  <a:srgbClr val="0000FF"/>
                </a:solidFill>
                <a:latin typeface="Times New Roman" panose="02020603050405020304" pitchFamily="18" charset="0"/>
              </a:rPr>
              <a:t>un-</a:t>
            </a:r>
            <a:r>
              <a:rPr lang="zh-CN" altLang="en-US" sz="2800" b="1" dirty="0">
                <a:solidFill>
                  <a:srgbClr val="000000"/>
                </a:solidFill>
                <a:latin typeface="Times New Roman" panose="02020603050405020304" pitchFamily="18" charset="0"/>
              </a:rPr>
              <a:t>前缀，常加在形容词、副词、分词、动词和名词之前；第一，</a:t>
            </a:r>
            <a:r>
              <a:rPr lang="zh-CN" altLang="en-US" sz="2800" b="1" dirty="0">
                <a:solidFill>
                  <a:srgbClr val="FF0000"/>
                </a:solidFill>
                <a:latin typeface="Times New Roman" panose="02020603050405020304" pitchFamily="18" charset="0"/>
              </a:rPr>
              <a:t>表示否定意义</a:t>
            </a:r>
            <a:r>
              <a:rPr lang="zh-CN" altLang="en-US" sz="2800" b="1" dirty="0">
                <a:solidFill>
                  <a:srgbClr val="000000"/>
                </a:solidFill>
                <a:latin typeface="Times New Roman" panose="02020603050405020304" pitchFamily="18" charset="0"/>
              </a:rPr>
              <a:t>。第二，表示“</a:t>
            </a:r>
            <a:r>
              <a:rPr lang="zh-CN" altLang="en-US" sz="2800" b="1" dirty="0">
                <a:solidFill>
                  <a:srgbClr val="FF0000"/>
                </a:solidFill>
                <a:latin typeface="Times New Roman" panose="02020603050405020304" pitchFamily="18" charset="0"/>
              </a:rPr>
              <a:t>反动作</a:t>
            </a:r>
            <a:r>
              <a:rPr lang="zh-CN" altLang="en-US" sz="2800" b="1" dirty="0">
                <a:solidFill>
                  <a:srgbClr val="000000"/>
                </a:solidFill>
                <a:latin typeface="Times New Roman" panose="02020603050405020304" pitchFamily="18" charset="0"/>
              </a:rPr>
              <a:t>”，即“</a:t>
            </a:r>
            <a:r>
              <a:rPr lang="zh-CN" altLang="en-US" sz="2800" b="1" dirty="0">
                <a:solidFill>
                  <a:srgbClr val="FF0000"/>
                </a:solidFill>
                <a:latin typeface="Times New Roman" panose="02020603050405020304" pitchFamily="18" charset="0"/>
              </a:rPr>
              <a:t>相反的动作</a:t>
            </a:r>
            <a:r>
              <a:rPr lang="zh-CN" altLang="en-US" sz="2800" b="1" dirty="0">
                <a:solidFill>
                  <a:srgbClr val="000000"/>
                </a:solidFill>
                <a:latin typeface="Times New Roman" panose="02020603050405020304" pitchFamily="18" charset="0"/>
              </a:rPr>
              <a:t>”。例如：</a:t>
            </a:r>
          </a:p>
          <a:p>
            <a:pPr defTabSz="678180"/>
            <a:r>
              <a:rPr lang="en-US" altLang="zh-CN" sz="2800" b="1" dirty="0">
                <a:solidFill>
                  <a:srgbClr val="000000"/>
                </a:solidFill>
                <a:latin typeface="Times New Roman" panose="02020603050405020304" pitchFamily="18" charset="0"/>
              </a:rPr>
              <a:t>uneconomic</a:t>
            </a:r>
            <a:r>
              <a:rPr lang="zh-CN" altLang="en-US" sz="2800" b="1" dirty="0">
                <a:solidFill>
                  <a:srgbClr val="000000"/>
                </a:solidFill>
                <a:latin typeface="Times New Roman" panose="02020603050405020304" pitchFamily="18" charset="0"/>
              </a:rPr>
              <a:t>不经济的  </a:t>
            </a:r>
            <a:r>
              <a:rPr lang="en-US" altLang="zh-CN" sz="2800" b="1" dirty="0">
                <a:solidFill>
                  <a:srgbClr val="000000"/>
                </a:solidFill>
                <a:latin typeface="Times New Roman" panose="02020603050405020304" pitchFamily="18" charset="0"/>
              </a:rPr>
              <a:t>uncomfortable</a:t>
            </a:r>
            <a:r>
              <a:rPr lang="zh-CN" altLang="en-US" sz="2800" b="1" dirty="0">
                <a:solidFill>
                  <a:srgbClr val="000000"/>
                </a:solidFill>
                <a:latin typeface="Times New Roman" panose="02020603050405020304" pitchFamily="18" charset="0"/>
              </a:rPr>
              <a:t>不舒服</a:t>
            </a:r>
            <a:endParaRPr lang="en-US" altLang="zh-CN" sz="2800" b="1" dirty="0">
              <a:solidFill>
                <a:srgbClr val="000000"/>
              </a:solidFill>
              <a:latin typeface="Times New Roman" panose="02020603050405020304" pitchFamily="18" charset="0"/>
            </a:endParaRPr>
          </a:p>
          <a:p>
            <a:pPr defTabSz="678180"/>
            <a:r>
              <a:rPr lang="en-US" altLang="zh-CN" sz="2800" b="1" dirty="0">
                <a:solidFill>
                  <a:srgbClr val="000000"/>
                </a:solidFill>
                <a:latin typeface="Times New Roman" panose="02020603050405020304" pitchFamily="18" charset="0"/>
              </a:rPr>
              <a:t>unending</a:t>
            </a:r>
            <a:r>
              <a:rPr lang="zh-CN" altLang="en-US" sz="2800" b="1" dirty="0">
                <a:solidFill>
                  <a:srgbClr val="000000"/>
                </a:solidFill>
                <a:latin typeface="Times New Roman" panose="02020603050405020304" pitchFamily="18" charset="0"/>
              </a:rPr>
              <a:t>无尽的   </a:t>
            </a:r>
            <a:r>
              <a:rPr lang="en-US" altLang="zh-CN" sz="2800" b="1" dirty="0">
                <a:solidFill>
                  <a:srgbClr val="000000"/>
                </a:solidFill>
                <a:latin typeface="Times New Roman" panose="02020603050405020304" pitchFamily="18" charset="0"/>
              </a:rPr>
              <a:t>unfortunate</a:t>
            </a:r>
            <a:r>
              <a:rPr lang="zh-CN" altLang="en-US" sz="2800" b="1" dirty="0">
                <a:solidFill>
                  <a:srgbClr val="000000"/>
                </a:solidFill>
                <a:latin typeface="Times New Roman" panose="02020603050405020304" pitchFamily="18" charset="0"/>
              </a:rPr>
              <a:t>不幸的     </a:t>
            </a:r>
            <a:r>
              <a:rPr lang="en-US" altLang="zh-CN" sz="2800" b="1" dirty="0">
                <a:solidFill>
                  <a:srgbClr val="000000"/>
                </a:solidFill>
                <a:latin typeface="Times New Roman" panose="02020603050405020304" pitchFamily="18" charset="0"/>
              </a:rPr>
              <a:t>unusual</a:t>
            </a:r>
          </a:p>
          <a:p>
            <a:pPr defTabSz="678180"/>
            <a:r>
              <a:rPr lang="zh-CN" altLang="en-US" sz="2800" b="1" dirty="0">
                <a:solidFill>
                  <a:srgbClr val="000000"/>
                </a:solidFill>
                <a:latin typeface="Times New Roman" panose="02020603050405020304" pitchFamily="18" charset="0"/>
              </a:rPr>
              <a:t>不平常的      </a:t>
            </a:r>
            <a:r>
              <a:rPr lang="en-US" altLang="zh-CN" sz="2800" b="1" dirty="0">
                <a:solidFill>
                  <a:srgbClr val="000000"/>
                </a:solidFill>
                <a:latin typeface="Times New Roman" panose="02020603050405020304" pitchFamily="18" charset="0"/>
              </a:rPr>
              <a:t>unkind</a:t>
            </a:r>
            <a:r>
              <a:rPr lang="zh-CN" altLang="en-US" sz="2800" b="1" dirty="0">
                <a:solidFill>
                  <a:srgbClr val="000000"/>
                </a:solidFill>
                <a:latin typeface="Times New Roman" panose="02020603050405020304" pitchFamily="18" charset="0"/>
              </a:rPr>
              <a:t>不仁慈的   </a:t>
            </a:r>
            <a:r>
              <a:rPr lang="en-US" altLang="zh-CN" sz="2800" b="1" dirty="0">
                <a:solidFill>
                  <a:srgbClr val="000000"/>
                </a:solidFill>
                <a:latin typeface="Times New Roman" panose="02020603050405020304" pitchFamily="18" charset="0"/>
              </a:rPr>
              <a:t>unbind</a:t>
            </a:r>
            <a:r>
              <a:rPr lang="zh-CN" altLang="en-US" sz="2800" b="1" dirty="0">
                <a:solidFill>
                  <a:srgbClr val="000000"/>
                </a:solidFill>
                <a:latin typeface="Times New Roman" panose="02020603050405020304" pitchFamily="18" charset="0"/>
              </a:rPr>
              <a:t>解开，释放</a:t>
            </a:r>
            <a:endParaRPr lang="en-US" altLang="zh-CN" sz="2800" b="1" dirty="0">
              <a:solidFill>
                <a:srgbClr val="000000"/>
              </a:solidFill>
              <a:latin typeface="Times New Roman" panose="02020603050405020304" pitchFamily="18" charset="0"/>
            </a:endParaRPr>
          </a:p>
          <a:p>
            <a:pPr defTabSz="678180"/>
            <a:r>
              <a:rPr lang="en-US" altLang="zh-CN" sz="2800" b="1" dirty="0">
                <a:solidFill>
                  <a:srgbClr val="000000"/>
                </a:solidFill>
                <a:latin typeface="Times New Roman" panose="02020603050405020304" pitchFamily="18" charset="0"/>
              </a:rPr>
              <a:t>uncover</a:t>
            </a:r>
            <a:r>
              <a:rPr lang="zh-CN" altLang="en-US" sz="2800" b="1" dirty="0">
                <a:solidFill>
                  <a:srgbClr val="000000"/>
                </a:solidFill>
                <a:latin typeface="宋体" panose="02010600030101010101" pitchFamily="2" charset="-122"/>
              </a:rPr>
              <a:t>揭开</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的盖子     </a:t>
            </a:r>
            <a:r>
              <a:rPr lang="en-US" altLang="zh-CN" sz="2800" b="1" dirty="0">
                <a:solidFill>
                  <a:srgbClr val="000000"/>
                </a:solidFill>
                <a:latin typeface="Times New Roman" panose="02020603050405020304" pitchFamily="18" charset="0"/>
              </a:rPr>
              <a:t>unearth</a:t>
            </a:r>
            <a:r>
              <a:rPr lang="zh-CN" altLang="en-US" sz="2800" b="1" dirty="0">
                <a:solidFill>
                  <a:srgbClr val="000000"/>
                </a:solidFill>
                <a:latin typeface="Times New Roman" panose="02020603050405020304" pitchFamily="18" charset="0"/>
              </a:rPr>
              <a:t>由地下掘出</a:t>
            </a:r>
            <a:endParaRPr lang="en-US" altLang="zh-CN" sz="2800" b="1" dirty="0">
              <a:solidFill>
                <a:srgbClr val="000000"/>
              </a:solidFill>
              <a:latin typeface="Times New Roman" panose="02020603050405020304" pitchFamily="18" charset="0"/>
            </a:endParaRPr>
          </a:p>
          <a:p>
            <a:pPr defTabSz="678180"/>
            <a:r>
              <a:rPr lang="en-US" altLang="zh-CN" sz="2800" b="1" dirty="0">
                <a:solidFill>
                  <a:srgbClr val="000000"/>
                </a:solidFill>
                <a:latin typeface="Times New Roman" panose="02020603050405020304" pitchFamily="18" charset="0"/>
              </a:rPr>
              <a:t>unbutton </a:t>
            </a:r>
            <a:r>
              <a:rPr lang="zh-CN" altLang="en-US" sz="2800" b="1" dirty="0">
                <a:solidFill>
                  <a:srgbClr val="000000"/>
                </a:solidFill>
                <a:latin typeface="Times New Roman" panose="02020603050405020304" pitchFamily="18" charset="0"/>
              </a:rPr>
              <a:t>解开钮扣 </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9635">
                                            <p:txEl>
                                              <p:pRg st="1" end="1"/>
                                            </p:txEl>
                                          </p:spTgt>
                                        </p:tgtEl>
                                        <p:attrNameLst>
                                          <p:attrName>style.visibility</p:attrName>
                                        </p:attrNameLst>
                                      </p:cBhvr>
                                      <p:to>
                                        <p:strVal val="visible"/>
                                      </p:to>
                                    </p:set>
                                    <p:animEffect transition="in" filter="fade">
                                      <p:cBhvr>
                                        <p:cTn id="7" dur="1000"/>
                                        <p:tgtEl>
                                          <p:spTgt spid="69635">
                                            <p:txEl>
                                              <p:pRg st="1" end="1"/>
                                            </p:txEl>
                                          </p:spTgt>
                                        </p:tgtEl>
                                      </p:cBhvr>
                                    </p:animEffect>
                                    <p:anim calcmode="lin" valueType="num">
                                      <p:cBhvr>
                                        <p:cTn id="8" dur="1000" fill="hold"/>
                                        <p:tgtEl>
                                          <p:spTgt spid="6963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963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635">
                                            <p:txEl>
                                              <p:pRg st="2" end="2"/>
                                            </p:txEl>
                                          </p:spTgt>
                                        </p:tgtEl>
                                        <p:attrNameLst>
                                          <p:attrName>style.visibility</p:attrName>
                                        </p:attrNameLst>
                                      </p:cBhvr>
                                      <p:to>
                                        <p:strVal val="visible"/>
                                      </p:to>
                                    </p:set>
                                    <p:anim calcmode="lin" valueType="num">
                                      <p:cBhvr additive="base">
                                        <p:cTn id="14"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9635">
                                            <p:txEl>
                                              <p:pRg st="3" end="3"/>
                                            </p:txEl>
                                          </p:spTgt>
                                        </p:tgtEl>
                                        <p:attrNameLst>
                                          <p:attrName>style.visibility</p:attrName>
                                        </p:attrNameLst>
                                      </p:cBhvr>
                                      <p:to>
                                        <p:strVal val="visible"/>
                                      </p:to>
                                    </p:set>
                                    <p:anim calcmode="lin" valueType="num">
                                      <p:cBhvr additive="base">
                                        <p:cTn id="20" dur="500" fill="hold"/>
                                        <p:tgtEl>
                                          <p:spTgt spid="69635">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96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9635">
                                            <p:txEl>
                                              <p:pRg st="4" end="4"/>
                                            </p:txEl>
                                          </p:spTgt>
                                        </p:tgtEl>
                                        <p:attrNameLst>
                                          <p:attrName>style.visibility</p:attrName>
                                        </p:attrNameLst>
                                      </p:cBhvr>
                                      <p:to>
                                        <p:strVal val="visible"/>
                                      </p:to>
                                    </p:set>
                                    <p:anim calcmode="lin" valueType="num">
                                      <p:cBhvr additive="base">
                                        <p:cTn id="26" dur="500" fill="hold"/>
                                        <p:tgtEl>
                                          <p:spTgt spid="69635">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96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9635">
                                            <p:txEl>
                                              <p:pRg st="5" end="5"/>
                                            </p:txEl>
                                          </p:spTgt>
                                        </p:tgtEl>
                                        <p:attrNameLst>
                                          <p:attrName>style.visibility</p:attrName>
                                        </p:attrNameLst>
                                      </p:cBhvr>
                                      <p:to>
                                        <p:strVal val="visible"/>
                                      </p:to>
                                    </p:set>
                                    <p:anim calcmode="lin" valueType="num">
                                      <p:cBhvr additive="base">
                                        <p:cTn id="32" dur="500" fill="hold"/>
                                        <p:tgtEl>
                                          <p:spTgt spid="69635">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96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9635">
                                            <p:txEl>
                                              <p:pRg st="6" end="6"/>
                                            </p:txEl>
                                          </p:spTgt>
                                        </p:tgtEl>
                                        <p:attrNameLst>
                                          <p:attrName>style.visibility</p:attrName>
                                        </p:attrNameLst>
                                      </p:cBhvr>
                                      <p:to>
                                        <p:strVal val="visible"/>
                                      </p:to>
                                    </p:set>
                                    <p:anim calcmode="lin" valueType="num">
                                      <p:cBhvr additive="base">
                                        <p:cTn id="38" dur="500" fill="hold"/>
                                        <p:tgtEl>
                                          <p:spTgt spid="69635">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963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Text Box 4"/>
          <p:cNvSpPr txBox="1">
            <a:spLocks noChangeArrowheads="1"/>
          </p:cNvSpPr>
          <p:nvPr/>
        </p:nvSpPr>
        <p:spPr bwMode="auto">
          <a:xfrm>
            <a:off x="539750" y="700088"/>
            <a:ext cx="7607300" cy="4203065"/>
          </a:xfrm>
          <a:prstGeom prst="rect">
            <a:avLst/>
          </a:prstGeom>
          <a:noFill/>
          <a:ln w="9525">
            <a:noFill/>
            <a:miter lim="800000"/>
          </a:ln>
        </p:spPr>
        <p:txBody>
          <a:bodyPr lIns="68580" tIns="34290" rIns="68580" bIns="34290">
            <a:spAutoFit/>
          </a:bodyPr>
          <a:lstStyle/>
          <a:p>
            <a:pPr>
              <a:lnSpc>
                <a:spcPct val="120000"/>
              </a:lnSpc>
            </a:pPr>
            <a:r>
              <a:rPr lang="en-US" altLang="zh-CN" sz="2800" b="1" dirty="0">
                <a:solidFill>
                  <a:srgbClr val="000000"/>
                </a:solidFill>
                <a:latin typeface="Times New Roman" panose="02020603050405020304" pitchFamily="18" charset="0"/>
              </a:rPr>
              <a:t>6.The top of the house is an old boat turned upside down.</a:t>
            </a:r>
          </a:p>
          <a:p>
            <a:pPr>
              <a:lnSpc>
                <a:spcPct val="120000"/>
              </a:lnSpc>
            </a:pPr>
            <a:r>
              <a:rPr lang="en-US" altLang="zh-CN" sz="2800" b="1" dirty="0">
                <a:solidFill>
                  <a:srgbClr val="0000FF"/>
                </a:solidFill>
                <a:latin typeface="Times New Roman" panose="02020603050405020304" pitchFamily="18" charset="0"/>
              </a:rPr>
              <a:t>turned upside down </a:t>
            </a:r>
            <a:r>
              <a:rPr lang="zh-CN" altLang="en-US" sz="2800" b="1" dirty="0">
                <a:solidFill>
                  <a:srgbClr val="000000"/>
                </a:solidFill>
                <a:latin typeface="Times New Roman" panose="02020603050405020304" pitchFamily="18" charset="0"/>
              </a:rPr>
              <a:t>意为“</a:t>
            </a:r>
            <a:r>
              <a:rPr lang="zh-CN" altLang="en-US" sz="2800" b="1" dirty="0">
                <a:solidFill>
                  <a:srgbClr val="0000FF"/>
                </a:solidFill>
                <a:latin typeface="Times New Roman" panose="02020603050405020304" pitchFamily="18" charset="0"/>
              </a:rPr>
              <a:t>被翻转过来的；被颠倒过来的</a:t>
            </a:r>
            <a:r>
              <a:rPr lang="zh-CN" altLang="en-US" sz="2800" b="1" dirty="0">
                <a:solidFill>
                  <a:srgbClr val="000000"/>
                </a:solidFill>
                <a:latin typeface="Times New Roman" panose="02020603050405020304" pitchFamily="18" charset="0"/>
              </a:rPr>
              <a:t>”，作后置定语修饰</a:t>
            </a:r>
            <a:r>
              <a:rPr lang="en-US" altLang="zh-CN" sz="2800" b="1" dirty="0">
                <a:solidFill>
                  <a:srgbClr val="000000"/>
                </a:solidFill>
                <a:latin typeface="Times New Roman" panose="02020603050405020304" pitchFamily="18" charset="0"/>
              </a:rPr>
              <a:t>boat</a:t>
            </a:r>
            <a:r>
              <a:rPr lang="zh-CN" altLang="en-US" sz="2800" b="1" dirty="0">
                <a:solidFill>
                  <a:srgbClr val="000000"/>
                </a:solidFill>
                <a:latin typeface="Times New Roman" panose="02020603050405020304" pitchFamily="18" charset="0"/>
              </a:rPr>
              <a:t>。英语中短语和从句用作定语时，一般置于名词之后，作后置定语。</a:t>
            </a:r>
            <a:endParaRPr lang="zh-CN" altLang="en-US" sz="2800" b="1" dirty="0">
              <a:solidFill>
                <a:srgbClr val="0000FF"/>
              </a:solidFill>
              <a:latin typeface="Times New Roman" panose="02020603050405020304" pitchFamily="18" charset="0"/>
            </a:endParaRPr>
          </a:p>
          <a:p>
            <a:pPr>
              <a:lnSpc>
                <a:spcPct val="120000"/>
              </a:lnSpc>
            </a:pPr>
            <a:r>
              <a:rPr lang="en-US" altLang="zh-CN" sz="2800" b="1" dirty="0">
                <a:solidFill>
                  <a:srgbClr val="000000"/>
                </a:solidFill>
                <a:latin typeface="Times New Roman" panose="02020603050405020304" pitchFamily="18" charset="0"/>
              </a:rPr>
              <a:t>e.g. the sigh </a:t>
            </a:r>
            <a:r>
              <a:rPr lang="en-US" altLang="zh-CN" sz="2800" b="1" dirty="0">
                <a:solidFill>
                  <a:srgbClr val="0000FF"/>
                </a:solidFill>
                <a:latin typeface="Times New Roman" panose="02020603050405020304" pitchFamily="18" charset="0"/>
              </a:rPr>
              <a:t>on the wall</a:t>
            </a:r>
            <a:r>
              <a:rPr lang="en-US" altLang="zh-CN" sz="2800" b="1" dirty="0">
                <a:solidFill>
                  <a:srgbClr val="000000"/>
                </a:solidFill>
                <a:latin typeface="Times New Roman" panose="02020603050405020304" pitchFamily="18" charset="0"/>
              </a:rPr>
              <a:t>  </a:t>
            </a:r>
            <a:r>
              <a:rPr lang="zh-CN" altLang="en-US" sz="2800" b="1" dirty="0">
                <a:solidFill>
                  <a:srgbClr val="000000"/>
                </a:solidFill>
                <a:latin typeface="Times New Roman" panose="02020603050405020304" pitchFamily="18" charset="0"/>
              </a:rPr>
              <a:t>墙上的标志牌</a:t>
            </a:r>
          </a:p>
          <a:p>
            <a:pPr>
              <a:lnSpc>
                <a:spcPct val="120000"/>
              </a:lnSpc>
            </a:pPr>
            <a:r>
              <a:rPr lang="zh-CN" altLang="en-US" sz="2800" b="1" dirty="0">
                <a:solidFill>
                  <a:srgbClr val="000000"/>
                </a:solidFill>
                <a:latin typeface="Times New Roman" panose="02020603050405020304" pitchFamily="18" charset="0"/>
              </a:rPr>
              <a:t>      </a:t>
            </a:r>
            <a:r>
              <a:rPr lang="en-US" altLang="zh-CN" sz="2800" b="1" dirty="0">
                <a:solidFill>
                  <a:srgbClr val="0000FF"/>
                </a:solidFill>
                <a:latin typeface="Times New Roman" panose="02020603050405020304" pitchFamily="18" charset="0"/>
              </a:rPr>
              <a:t>(</a:t>
            </a:r>
            <a:r>
              <a:rPr lang="zh-CN" altLang="en-US" sz="2800" b="1" dirty="0">
                <a:solidFill>
                  <a:srgbClr val="0000FF"/>
                </a:solidFill>
                <a:latin typeface="Times New Roman" panose="02020603050405020304" pitchFamily="18" charset="0"/>
              </a:rPr>
              <a:t>介词短语后置作定语</a:t>
            </a:r>
            <a:r>
              <a:rPr lang="en-US" altLang="zh-CN" sz="2800" b="1" dirty="0">
                <a:solidFill>
                  <a:srgbClr val="0000FF"/>
                </a:solidFill>
                <a:latin typeface="Times New Roman" panose="02020603050405020304" pitchFamily="18" charset="0"/>
              </a:rPr>
              <a:t>)</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3732">
                                            <p:txEl>
                                              <p:pRg st="1" end="1"/>
                                            </p:txEl>
                                          </p:spTgt>
                                        </p:tgtEl>
                                        <p:attrNameLst>
                                          <p:attrName>style.visibility</p:attrName>
                                        </p:attrNameLst>
                                      </p:cBhvr>
                                      <p:to>
                                        <p:strVal val="visible"/>
                                      </p:to>
                                    </p:set>
                                    <p:animEffect transition="in" filter="fade">
                                      <p:cBhvr>
                                        <p:cTn id="7" dur="1000"/>
                                        <p:tgtEl>
                                          <p:spTgt spid="73732">
                                            <p:txEl>
                                              <p:pRg st="1" end="1"/>
                                            </p:txEl>
                                          </p:spTgt>
                                        </p:tgtEl>
                                      </p:cBhvr>
                                    </p:animEffect>
                                    <p:anim calcmode="lin" valueType="num">
                                      <p:cBhvr>
                                        <p:cTn id="8" dur="1000" fill="hold"/>
                                        <p:tgtEl>
                                          <p:spTgt spid="7373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373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3732">
                                            <p:txEl>
                                              <p:pRg st="2" end="2"/>
                                            </p:txEl>
                                          </p:spTgt>
                                        </p:tgtEl>
                                        <p:attrNameLst>
                                          <p:attrName>style.visibility</p:attrName>
                                        </p:attrNameLst>
                                      </p:cBhvr>
                                      <p:to>
                                        <p:strVal val="visible"/>
                                      </p:to>
                                    </p:set>
                                    <p:anim calcmode="lin" valueType="num">
                                      <p:cBhvr additive="base">
                                        <p:cTn id="14" dur="500" fill="hold"/>
                                        <p:tgtEl>
                                          <p:spTgt spid="73732">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373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3732">
                                            <p:txEl>
                                              <p:pRg st="3" end="3"/>
                                            </p:txEl>
                                          </p:spTgt>
                                        </p:tgtEl>
                                        <p:attrNameLst>
                                          <p:attrName>style.visibility</p:attrName>
                                        </p:attrNameLst>
                                      </p:cBhvr>
                                      <p:to>
                                        <p:strVal val="visible"/>
                                      </p:to>
                                    </p:set>
                                    <p:anim calcmode="lin" valueType="num">
                                      <p:cBhvr additive="base">
                                        <p:cTn id="20" dur="500" fill="hold"/>
                                        <p:tgtEl>
                                          <p:spTgt spid="73732">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373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本框 39940"/>
          <p:cNvSpPr txBox="1">
            <a:spLocks noChangeArrowheads="1"/>
          </p:cNvSpPr>
          <p:nvPr/>
        </p:nvSpPr>
        <p:spPr bwMode="auto">
          <a:xfrm>
            <a:off x="755576" y="915036"/>
            <a:ext cx="7489825" cy="2698750"/>
          </a:xfrm>
          <a:prstGeom prst="rect">
            <a:avLst/>
          </a:prstGeom>
          <a:noFill/>
          <a:ln w="9525">
            <a:noFill/>
            <a:miter lim="800000"/>
          </a:ln>
        </p:spPr>
        <p:txBody>
          <a:bodyPr lIns="50795" tIns="25397" rIns="50795" bIns="25397">
            <a:spAutoFit/>
          </a:bodyPr>
          <a:lstStyle/>
          <a:p>
            <a:pPr>
              <a:lnSpc>
                <a:spcPct val="120000"/>
              </a:lnSpc>
            </a:pPr>
            <a:r>
              <a:rPr lang="en-US" altLang="zh-CN" sz="2800" b="1" dirty="0">
                <a:solidFill>
                  <a:srgbClr val="000000"/>
                </a:solidFill>
                <a:latin typeface="Times New Roman" panose="02020603050405020304" pitchFamily="18" charset="0"/>
              </a:rPr>
              <a:t>7. The theme park to show people the </a:t>
            </a:r>
            <a:r>
              <a:rPr lang="en-US" altLang="zh-CN" sz="2800" b="1" dirty="0">
                <a:solidFill>
                  <a:srgbClr val="FF0000"/>
                </a:solidFill>
                <a:latin typeface="Times New Roman" panose="02020603050405020304" pitchFamily="18" charset="0"/>
              </a:rPr>
              <a:t>importance</a:t>
            </a:r>
            <a:r>
              <a:rPr lang="en-US" altLang="zh-CN" sz="2800" b="1" dirty="0">
                <a:solidFill>
                  <a:srgbClr val="000000"/>
                </a:solidFill>
                <a:latin typeface="Times New Roman" panose="02020603050405020304" pitchFamily="18" charset="0"/>
              </a:rPr>
              <a:t> of </a:t>
            </a:r>
            <a:r>
              <a:rPr lang="en-US" altLang="zh-CN" sz="2800" b="1" dirty="0">
                <a:solidFill>
                  <a:srgbClr val="FF0000"/>
                </a:solidFill>
                <a:latin typeface="Times New Roman" panose="02020603050405020304" pitchFamily="18" charset="0"/>
              </a:rPr>
              <a:t>environmental protection</a:t>
            </a:r>
            <a:r>
              <a:rPr lang="en-US" altLang="zh-CN" sz="2800" b="1" dirty="0">
                <a:solidFill>
                  <a:srgbClr val="000000"/>
                </a:solidFill>
                <a:latin typeface="Times New Roman" panose="02020603050405020304" pitchFamily="18" charset="0"/>
              </a:rPr>
              <a:t>.</a:t>
            </a:r>
            <a:r>
              <a:rPr lang="en-US" altLang="zh-CN" sz="2800" b="1" dirty="0">
                <a:solidFill>
                  <a:srgbClr val="0000FF"/>
                </a:solidFill>
                <a:latin typeface="Times New Roman" panose="02020603050405020304" pitchFamily="18" charset="0"/>
              </a:rPr>
              <a:t> </a:t>
            </a:r>
          </a:p>
          <a:p>
            <a:pPr>
              <a:lnSpc>
                <a:spcPct val="125000"/>
              </a:lnSpc>
            </a:pPr>
            <a:r>
              <a:rPr lang="en-US" altLang="zh-CN" sz="2800" b="1" dirty="0">
                <a:solidFill>
                  <a:srgbClr val="0000FF"/>
                </a:solidFill>
                <a:latin typeface="Times New Roman" panose="02020603050405020304" pitchFamily="18" charset="0"/>
              </a:rPr>
              <a:t>importance</a:t>
            </a:r>
            <a:r>
              <a:rPr lang="zh-CN" altLang="en-US" sz="2800" b="1" dirty="0">
                <a:solidFill>
                  <a:srgbClr val="0000FF"/>
                </a:solidFill>
                <a:latin typeface="Times New Roman" panose="02020603050405020304" pitchFamily="18" charset="0"/>
              </a:rPr>
              <a:t>是</a:t>
            </a:r>
            <a:r>
              <a:rPr lang="en-US" altLang="zh-CN" sz="2800" b="1" dirty="0">
                <a:solidFill>
                  <a:srgbClr val="0000FF"/>
                </a:solidFill>
                <a:latin typeface="Times New Roman" panose="02020603050405020304" pitchFamily="18" charset="0"/>
              </a:rPr>
              <a:t>important</a:t>
            </a:r>
            <a:r>
              <a:rPr lang="zh-CN" altLang="en-US" sz="2800" b="1" dirty="0">
                <a:solidFill>
                  <a:srgbClr val="0000FF"/>
                </a:solidFill>
                <a:latin typeface="Times New Roman" panose="02020603050405020304" pitchFamily="18" charset="0"/>
              </a:rPr>
              <a:t>的名词。 </a:t>
            </a:r>
          </a:p>
          <a:p>
            <a:pPr>
              <a:lnSpc>
                <a:spcPct val="125000"/>
              </a:lnSpc>
            </a:pPr>
            <a:r>
              <a:rPr lang="en-US" altLang="zh-CN" sz="2800" b="1" dirty="0">
                <a:solidFill>
                  <a:srgbClr val="0000FF"/>
                </a:solidFill>
                <a:latin typeface="Times New Roman" panose="02020603050405020304" pitchFamily="18" charset="0"/>
              </a:rPr>
              <a:t>environmental </a:t>
            </a:r>
            <a:r>
              <a:rPr lang="zh-CN" altLang="en-US" sz="2800" b="1" dirty="0">
                <a:solidFill>
                  <a:srgbClr val="0000FF"/>
                </a:solidFill>
                <a:latin typeface="Times New Roman" panose="02020603050405020304" pitchFamily="18" charset="0"/>
              </a:rPr>
              <a:t>是</a:t>
            </a:r>
            <a:r>
              <a:rPr lang="en-US" altLang="zh-CN" sz="2800" b="1" dirty="0">
                <a:solidFill>
                  <a:srgbClr val="0000FF"/>
                </a:solidFill>
                <a:latin typeface="Times New Roman" panose="02020603050405020304" pitchFamily="18" charset="0"/>
              </a:rPr>
              <a:t>environment </a:t>
            </a:r>
            <a:r>
              <a:rPr lang="zh-CN" altLang="en-US" sz="2800" b="1" dirty="0">
                <a:solidFill>
                  <a:srgbClr val="0000FF"/>
                </a:solidFill>
                <a:latin typeface="Times New Roman" panose="02020603050405020304" pitchFamily="18" charset="0"/>
              </a:rPr>
              <a:t>的形容词形式。</a:t>
            </a:r>
          </a:p>
          <a:p>
            <a:pPr>
              <a:lnSpc>
                <a:spcPct val="125000"/>
              </a:lnSpc>
            </a:pPr>
            <a:r>
              <a:rPr lang="en-US" altLang="zh-CN" sz="2800" b="1" dirty="0">
                <a:solidFill>
                  <a:srgbClr val="0000FF"/>
                </a:solidFill>
                <a:latin typeface="Times New Roman" panose="02020603050405020304" pitchFamily="18" charset="0"/>
              </a:rPr>
              <a:t>protect </a:t>
            </a:r>
            <a:r>
              <a:rPr lang="zh-CN" altLang="en-US" sz="2800" b="1" dirty="0">
                <a:solidFill>
                  <a:srgbClr val="0000FF"/>
                </a:solidFill>
                <a:latin typeface="Times New Roman" panose="02020603050405020304" pitchFamily="18" charset="0"/>
              </a:rPr>
              <a:t>﹢</a:t>
            </a:r>
            <a:r>
              <a:rPr lang="en-US" altLang="zh-CN" sz="2800" b="1" dirty="0">
                <a:solidFill>
                  <a:srgbClr val="0000FF"/>
                </a:solidFill>
                <a:latin typeface="Times New Roman" panose="02020603050405020304" pitchFamily="18" charset="0"/>
              </a:rPr>
              <a:t>-ion                  protection</a:t>
            </a:r>
          </a:p>
        </p:txBody>
      </p:sp>
      <p:sp>
        <p:nvSpPr>
          <p:cNvPr id="39943" name="右箭头 39942"/>
          <p:cNvSpPr>
            <a:spLocks noChangeArrowheads="1"/>
          </p:cNvSpPr>
          <p:nvPr/>
        </p:nvSpPr>
        <p:spPr bwMode="auto">
          <a:xfrm>
            <a:off x="3098800" y="3292475"/>
            <a:ext cx="939800" cy="80963"/>
          </a:xfrm>
          <a:prstGeom prst="rightArrow">
            <a:avLst>
              <a:gd name="adj1" fmla="val 50000"/>
              <a:gd name="adj2" fmla="val 290087"/>
            </a:avLst>
          </a:prstGeom>
          <a:solidFill>
            <a:schemeClr val="accent1"/>
          </a:solidFill>
          <a:ln w="9525">
            <a:solidFill>
              <a:schemeClr val="tx1"/>
            </a:solidFill>
            <a:miter lim="800000"/>
          </a:ln>
        </p:spPr>
        <p:txBody>
          <a:bodyPr lIns="68580" tIns="34290" rIns="68580" bIns="34290"/>
          <a:lstStyle/>
          <a:p>
            <a:endParaRPr lang="zh-CN" altLang="en-US">
              <a:solidFill>
                <a:srgbClr val="000000"/>
              </a:solidFill>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9943"/>
                                        </p:tgtEl>
                                        <p:attrNameLst>
                                          <p:attrName>style.visibility</p:attrName>
                                        </p:attrNameLst>
                                      </p:cBhvr>
                                      <p:to>
                                        <p:strVal val="visible"/>
                                      </p:to>
                                    </p:set>
                                    <p:animEffect transition="in" filter="box(in)">
                                      <p:cBhvr>
                                        <p:cTn id="7" dur="500"/>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75786"/>
          <p:cNvSpPr txBox="1">
            <a:spLocks noChangeArrowheads="1"/>
          </p:cNvSpPr>
          <p:nvPr/>
        </p:nvSpPr>
        <p:spPr bwMode="auto">
          <a:xfrm>
            <a:off x="537210" y="699135"/>
            <a:ext cx="8069580" cy="3688702"/>
          </a:xfrm>
          <a:prstGeom prst="rect">
            <a:avLst/>
          </a:prstGeom>
          <a:noFill/>
          <a:ln w="9525">
            <a:noFill/>
            <a:miter lim="800000"/>
          </a:ln>
        </p:spPr>
        <p:txBody>
          <a:bodyPr wrap="square" lIns="68580" tIns="34290" rIns="68580" bIns="34290">
            <a:spAutoFit/>
          </a:bodyPr>
          <a:lstStyle/>
          <a:p>
            <a:pPr>
              <a:lnSpc>
                <a:spcPct val="120000"/>
              </a:lnSpc>
            </a:pPr>
            <a:r>
              <a:rPr lang="en-US" altLang="zh-CN" sz="2800" b="1" dirty="0">
                <a:solidFill>
                  <a:srgbClr val="0000FF"/>
                </a:solidFill>
                <a:latin typeface="Times New Roman" panose="02020603050405020304" pitchFamily="18" charset="0"/>
              </a:rPr>
              <a:t>8.  Not only</a:t>
            </a:r>
            <a:r>
              <a:rPr lang="en-US" altLang="zh-CN" sz="2800" b="1" dirty="0">
                <a:latin typeface="Times New Roman" panose="02020603050405020304" pitchFamily="18" charset="0"/>
              </a:rPr>
              <a:t> can the art bring happiness to others, </a:t>
            </a:r>
            <a:r>
              <a:rPr lang="en-US" altLang="zh-CN" sz="2800" b="1" dirty="0">
                <a:solidFill>
                  <a:srgbClr val="0000FF"/>
                </a:solidFill>
                <a:latin typeface="Times New Roman" panose="02020603050405020304" pitchFamily="18" charset="0"/>
              </a:rPr>
              <a:t>but </a:t>
            </a:r>
            <a:r>
              <a:rPr lang="en-US" altLang="zh-CN" sz="2800" b="1" dirty="0">
                <a:latin typeface="Times New Roman" panose="02020603050405020304" pitchFamily="18" charset="0"/>
              </a:rPr>
              <a:t>it </a:t>
            </a:r>
            <a:r>
              <a:rPr lang="en-US" altLang="zh-CN" sz="2800" b="1" dirty="0">
                <a:solidFill>
                  <a:srgbClr val="0000FF"/>
                </a:solidFill>
                <a:latin typeface="Times New Roman" panose="02020603050405020304" pitchFamily="18" charset="0"/>
              </a:rPr>
              <a:t>also</a:t>
            </a:r>
            <a:r>
              <a:rPr lang="en-US" altLang="zh-CN" sz="2800" b="1" dirty="0">
                <a:latin typeface="Times New Roman" panose="02020603050405020304" pitchFamily="18" charset="0"/>
              </a:rPr>
              <a:t> shows that even cold, hard iron can be brought back to life with a little creativity.</a:t>
            </a:r>
          </a:p>
          <a:p>
            <a:pPr>
              <a:lnSpc>
                <a:spcPct val="120000"/>
              </a:lnSpc>
            </a:pPr>
            <a:r>
              <a:rPr lang="en-US" altLang="zh-CN" sz="2800" b="1" dirty="0">
                <a:latin typeface="Times New Roman" panose="02020603050405020304" pitchFamily="18" charset="0"/>
              </a:rPr>
              <a:t>not only ... but (also) ... </a:t>
            </a:r>
            <a:r>
              <a:rPr lang="zh-CN" altLang="en-US" sz="2800" b="1" dirty="0">
                <a:latin typeface="Times New Roman" panose="02020603050405020304" pitchFamily="18" charset="0"/>
              </a:rPr>
              <a:t>表示“</a:t>
            </a:r>
            <a:r>
              <a:rPr lang="zh-CN" altLang="en-US" sz="2800" b="1" dirty="0">
                <a:solidFill>
                  <a:srgbClr val="FF0000"/>
                </a:solidFill>
                <a:latin typeface="宋体" panose="02010600030101010101" pitchFamily="2" charset="-122"/>
              </a:rPr>
              <a:t>不但</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而且</a:t>
            </a:r>
            <a:r>
              <a:rPr lang="en-US" altLang="zh-CN" sz="2800" b="1" dirty="0">
                <a:solidFill>
                  <a:srgbClr val="FF0000"/>
                </a:solidFill>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zh-CN" altLang="en-US" sz="2800" b="1" dirty="0">
                <a:latin typeface="Times New Roman" panose="02020603050405020304" pitchFamily="18" charset="0"/>
              </a:rPr>
              <a:t>本句中的</a:t>
            </a:r>
            <a:r>
              <a:rPr lang="en-US" altLang="zh-CN" sz="2800" b="1" dirty="0">
                <a:latin typeface="Times New Roman" panose="02020603050405020304" pitchFamily="18" charset="0"/>
              </a:rPr>
              <a:t>not only</a:t>
            </a:r>
            <a:r>
              <a:rPr lang="zh-CN" altLang="en-US" sz="2800" b="1" dirty="0">
                <a:latin typeface="Times New Roman" panose="02020603050405020304" pitchFamily="18" charset="0"/>
              </a:rPr>
              <a:t>位于句首，其后的主谓要部分倒装，即根据主语的人称和数以及时态的变化，将不同的助动词提到主语前，需要注意的是</a:t>
            </a:r>
            <a:r>
              <a:rPr lang="en-US" altLang="zh-CN" sz="2800" b="1" dirty="0">
                <a:latin typeface="Times New Roman" panose="02020603050405020304" pitchFamily="18" charset="0"/>
              </a:rPr>
              <a:t>but (also)</a:t>
            </a:r>
            <a:r>
              <a:rPr lang="zh-CN" altLang="en-US" sz="2800" b="1" dirty="0">
                <a:latin typeface="Times New Roman" panose="02020603050405020304" pitchFamily="18" charset="0"/>
              </a:rPr>
              <a:t>后</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69">
                                            <p:txEl>
                                              <p:pRg st="1" end="1"/>
                                            </p:txEl>
                                          </p:spTgt>
                                        </p:tgtEl>
                                        <p:attrNameLst>
                                          <p:attrName>style.visibility</p:attrName>
                                        </p:attrNameLst>
                                      </p:cBhvr>
                                      <p:to>
                                        <p:strVal val="visible"/>
                                      </p:to>
                                    </p:set>
                                    <p:anim calcmode="lin" valueType="num">
                                      <p:cBhvr additive="base">
                                        <p:cTn id="7" dur="500" fill="hold"/>
                                        <p:tgtEl>
                                          <p:spTgt spid="5836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6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矩形 76803"/>
          <p:cNvSpPr>
            <a:spLocks noChangeArrowheads="1"/>
          </p:cNvSpPr>
          <p:nvPr/>
        </p:nvSpPr>
        <p:spPr bwMode="auto">
          <a:xfrm>
            <a:off x="621665" y="1086579"/>
            <a:ext cx="7601585" cy="3171637"/>
          </a:xfrm>
          <a:prstGeom prst="rect">
            <a:avLst/>
          </a:prstGeom>
          <a:noFill/>
          <a:ln w="9525">
            <a:noFill/>
            <a:miter lim="800000"/>
          </a:ln>
        </p:spPr>
        <p:txBody>
          <a:bodyPr wrap="square" lIns="68580" tIns="34290" rIns="68580" bIns="34290" anchor="ctr">
            <a:spAutoFit/>
          </a:bodyPr>
          <a:lstStyle/>
          <a:p>
            <a:pPr>
              <a:lnSpc>
                <a:spcPct val="120000"/>
              </a:lnSpc>
            </a:pPr>
            <a:r>
              <a:rPr lang="zh-CN" altLang="en-US" sz="2800" b="1" dirty="0">
                <a:latin typeface="Times New Roman" panose="02020603050405020304" pitchFamily="18" charset="0"/>
              </a:rPr>
              <a:t>面的主谓不用倒装。例如： </a:t>
            </a:r>
            <a:endParaRPr lang="en-US" altLang="zh-CN" sz="2800" b="1" dirty="0">
              <a:latin typeface="Times New Roman" panose="02020603050405020304" pitchFamily="18" charset="0"/>
            </a:endParaRPr>
          </a:p>
          <a:p>
            <a:pPr>
              <a:lnSpc>
                <a:spcPct val="120000"/>
              </a:lnSpc>
            </a:pPr>
            <a:r>
              <a:rPr lang="en-US" altLang="zh-CN" sz="2800" b="1" dirty="0">
                <a:solidFill>
                  <a:srgbClr val="0000FF"/>
                </a:solidFill>
                <a:latin typeface="Times New Roman" panose="02020603050405020304" pitchFamily="18" charset="0"/>
              </a:rPr>
              <a:t>Not only did</a:t>
            </a:r>
            <a:r>
              <a:rPr lang="en-US" altLang="zh-CN" sz="2800" b="1" dirty="0">
                <a:latin typeface="Times New Roman" panose="02020603050405020304" pitchFamily="18" charset="0"/>
              </a:rPr>
              <a:t> my aunt teach at school, </a:t>
            </a:r>
            <a:r>
              <a:rPr lang="en-US" altLang="zh-CN" sz="2800" b="1" dirty="0">
                <a:solidFill>
                  <a:srgbClr val="0000FF"/>
                </a:solidFill>
                <a:latin typeface="Times New Roman" panose="02020603050405020304" pitchFamily="18" charset="0"/>
              </a:rPr>
              <a:t>but (also)</a:t>
            </a:r>
            <a:r>
              <a:rPr lang="en-US" altLang="zh-CN" sz="2800" b="1" dirty="0">
                <a:latin typeface="Times New Roman" panose="02020603050405020304" pitchFamily="18" charset="0"/>
              </a:rPr>
              <a:t> she wrote articles for newspapers.</a:t>
            </a:r>
          </a:p>
          <a:p>
            <a:pPr>
              <a:lnSpc>
                <a:spcPct val="120000"/>
              </a:lnSpc>
            </a:pPr>
            <a:r>
              <a:rPr lang="zh-CN" altLang="en-US" sz="2800" b="1" dirty="0">
                <a:latin typeface="Times New Roman" panose="02020603050405020304" pitchFamily="18" charset="0"/>
              </a:rPr>
              <a:t>我阿姨不仅在学校教书而且还给报纸写稿。</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bring back </a:t>
            </a:r>
            <a:r>
              <a:rPr lang="zh-CN" altLang="en-US" sz="2800" b="1" dirty="0">
                <a:solidFill>
                  <a:srgbClr val="FF0000"/>
                </a:solidFill>
                <a:latin typeface="宋体" panose="02010600030101010101" pitchFamily="2" charset="-122"/>
              </a:rPr>
              <a:t>恢复；使想起；归还</a:t>
            </a:r>
            <a:endParaRPr lang="en-US" altLang="zh-CN" sz="2800" b="1" dirty="0">
              <a:solidFill>
                <a:srgbClr val="FF0000"/>
              </a:solidFill>
              <a:latin typeface="宋体" panose="02010600030101010101" pitchFamily="2" charset="-122"/>
            </a:endParaRPr>
          </a:p>
          <a:p>
            <a:pPr>
              <a:lnSpc>
                <a:spcPct val="120000"/>
              </a:lnSpc>
            </a:pPr>
            <a:r>
              <a:rPr lang="en-US" altLang="zh-CN" sz="2800" b="1" dirty="0">
                <a:latin typeface="Times New Roman" panose="02020603050405020304" pitchFamily="18" charset="0"/>
              </a:rPr>
              <a:t>creativity</a:t>
            </a:r>
            <a:r>
              <a:rPr lang="en-US" altLang="zh-CN" sz="2800" b="1" i="1" dirty="0">
                <a:latin typeface="Times New Roman" panose="02020603050405020304" pitchFamily="18" charset="0"/>
              </a:rPr>
              <a:t> </a:t>
            </a:r>
            <a:r>
              <a:rPr lang="en-US" altLang="zh-CN" sz="2800" b="1" i="1" dirty="0">
                <a:solidFill>
                  <a:srgbClr val="FF0000"/>
                </a:solidFill>
                <a:latin typeface="Times New Roman" panose="02020603050405020304" pitchFamily="18" charset="0"/>
                <a:cs typeface="Times New Roman" panose="02020603050405020304" pitchFamily="18" charset="0"/>
              </a:rPr>
              <a:t>n</a:t>
            </a:r>
            <a:r>
              <a:rPr lang="en-US" altLang="zh-CN" sz="2800" b="1" i="1" dirty="0">
                <a:solidFill>
                  <a:srgbClr val="FF0000"/>
                </a:solidFill>
              </a:rPr>
              <a:t>. </a:t>
            </a:r>
            <a:r>
              <a:rPr lang="zh-CN" altLang="en-US" sz="2800" b="1" dirty="0">
                <a:solidFill>
                  <a:srgbClr val="FF0000"/>
                </a:solidFill>
                <a:latin typeface="宋体" panose="02010600030101010101" pitchFamily="2" charset="-122"/>
              </a:rPr>
              <a:t>创造力</a:t>
            </a:r>
            <a:endParaRPr lang="en-US" altLang="zh-CN" sz="2800" b="1" dirty="0">
              <a:solidFill>
                <a:srgbClr val="FF0000"/>
              </a:solidFill>
              <a:latin typeface="宋体" panose="02010600030101010101" pitchFamily="2"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6804">
                                            <p:txEl>
                                              <p:pRg st="1" end="1"/>
                                            </p:txEl>
                                          </p:spTgt>
                                        </p:tgtEl>
                                        <p:attrNameLst>
                                          <p:attrName>style.visibility</p:attrName>
                                        </p:attrNameLst>
                                      </p:cBhvr>
                                      <p:to>
                                        <p:strVal val="visible"/>
                                      </p:to>
                                    </p:set>
                                    <p:animEffect transition="in" filter="box(in)">
                                      <p:cBhvr>
                                        <p:cTn id="7" dur="500"/>
                                        <p:tgtEl>
                                          <p:spTgt spid="76804">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6804">
                                            <p:txEl>
                                              <p:pRg st="2" end="2"/>
                                            </p:txEl>
                                          </p:spTgt>
                                        </p:tgtEl>
                                        <p:attrNameLst>
                                          <p:attrName>style.visibility</p:attrName>
                                        </p:attrNameLst>
                                      </p:cBhvr>
                                      <p:to>
                                        <p:strVal val="visible"/>
                                      </p:to>
                                    </p:set>
                                    <p:animEffect transition="in" filter="box(in)">
                                      <p:cBhvr>
                                        <p:cTn id="10" dur="500"/>
                                        <p:tgtEl>
                                          <p:spTgt spid="76804">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6804">
                                            <p:txEl>
                                              <p:pRg st="3" end="3"/>
                                            </p:txEl>
                                          </p:spTgt>
                                        </p:tgtEl>
                                        <p:attrNameLst>
                                          <p:attrName>style.visibility</p:attrName>
                                        </p:attrNameLst>
                                      </p:cBhvr>
                                      <p:to>
                                        <p:strVal val="visible"/>
                                      </p:to>
                                    </p:set>
                                    <p:animEffect transition="in" filter="box(in)">
                                      <p:cBhvr>
                                        <p:cTn id="13" dur="500"/>
                                        <p:tgtEl>
                                          <p:spTgt spid="76804">
                                            <p:txEl>
                                              <p:pRg st="3" end="3"/>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76804">
                                            <p:txEl>
                                              <p:pRg st="4" end="4"/>
                                            </p:txEl>
                                          </p:spTgt>
                                        </p:tgtEl>
                                        <p:attrNameLst>
                                          <p:attrName>style.visibility</p:attrName>
                                        </p:attrNameLst>
                                      </p:cBhvr>
                                      <p:to>
                                        <p:strVal val="visible"/>
                                      </p:to>
                                    </p:set>
                                    <p:animEffect transition="in" filter="box(in)">
                                      <p:cBhvr>
                                        <p:cTn id="16" dur="500"/>
                                        <p:tgtEl>
                                          <p:spTgt spid="7680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1788" y="4004865"/>
            <a:ext cx="5994400" cy="561975"/>
          </a:xfrm>
          <a:prstGeom prst="rect">
            <a:avLst/>
          </a:prstGeom>
          <a:solidFill>
            <a:schemeClr val="accent4">
              <a:lumMod val="20000"/>
              <a:lumOff val="80000"/>
            </a:schemeClr>
          </a:solidFill>
        </p:spPr>
        <p:txBody>
          <a:bodyPr lIns="68580" tIns="34290" rIns="68580" bIns="34290">
            <a:spAutoFit/>
          </a:bodyPr>
          <a:lstStyle/>
          <a:p>
            <a:pPr algn="ctr">
              <a:defRPr/>
            </a:pPr>
            <a:r>
              <a:rPr lang="en-US" altLang="zh-CN" sz="3200" b="1" noProof="1">
                <a:solidFill>
                  <a:srgbClr val="002060"/>
                </a:solidFill>
                <a:latin typeface="Times New Roman" panose="02020603050405020304" pitchFamily="18" charset="0"/>
                <a:ea typeface="宋体" panose="02010600030101010101" pitchFamily="2" charset="-122"/>
                <a:cs typeface="+mn-ea"/>
              </a:rPr>
              <a:t>Recycle books and paper.</a:t>
            </a:r>
          </a:p>
        </p:txBody>
      </p:sp>
      <p:sp>
        <p:nvSpPr>
          <p:cNvPr id="28673" name="文本框 1"/>
          <p:cNvSpPr txBox="1">
            <a:spLocks noChangeArrowheads="1"/>
          </p:cNvSpPr>
          <p:nvPr/>
        </p:nvSpPr>
        <p:spPr bwMode="auto">
          <a:xfrm>
            <a:off x="395536" y="570707"/>
            <a:ext cx="2952750" cy="544512"/>
          </a:xfrm>
          <a:prstGeom prst="rect">
            <a:avLst/>
          </a:prstGeom>
          <a:noFill/>
          <a:ln>
            <a:noFill/>
          </a:ln>
        </p:spPr>
        <p:txBody>
          <a:bodyPr wrap="none" lIns="51435" tIns="25718" rIns="51435" bIns="25718">
            <a:spAutoFit/>
          </a:bodyPr>
          <a:lstStyle>
            <a:lvl1pPr marL="514350" indent="-5143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defRPr/>
            </a:pPr>
            <a:r>
              <a:rPr lang="en-US" altLang="zh-CN" sz="3200" b="1" dirty="0">
                <a:solidFill>
                  <a:srgbClr val="C00000"/>
                </a:solidFill>
                <a:effectLst>
                  <a:outerShdw blurRad="38100" dist="38100" dir="2700000" algn="tl">
                    <a:srgbClr val="000000">
                      <a:alpha val="43137"/>
                    </a:srgbClr>
                  </a:outerShdw>
                </a:effectLst>
                <a:latin typeface="Comic Sans MS" panose="030F0702030302020204" pitchFamily="66" charset="0"/>
              </a:rPr>
              <a:t>Warming up</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9388" b="11020"/>
          <a:stretch/>
        </p:blipFill>
        <p:spPr bwMode="auto">
          <a:xfrm>
            <a:off x="2771800" y="1223804"/>
            <a:ext cx="3333463" cy="2781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31748"/>
          <p:cNvSpPr txBox="1">
            <a:spLocks noChangeArrowheads="1"/>
          </p:cNvSpPr>
          <p:nvPr/>
        </p:nvSpPr>
        <p:spPr bwMode="auto">
          <a:xfrm>
            <a:off x="1258888" y="609600"/>
            <a:ext cx="6697662" cy="882650"/>
          </a:xfrm>
          <a:prstGeom prst="rect">
            <a:avLst/>
          </a:prstGeom>
          <a:noFill/>
          <a:ln w="9525">
            <a:noFill/>
            <a:miter lim="800000"/>
          </a:ln>
        </p:spPr>
        <p:txBody>
          <a:bodyPr lIns="50795" tIns="25397" rIns="50795" bIns="25397">
            <a:spAutoFit/>
          </a:bodyPr>
          <a:lstStyle/>
          <a:p>
            <a:r>
              <a:rPr lang="en-US" altLang="zh-CN" sz="2700" b="1">
                <a:solidFill>
                  <a:srgbClr val="0000E1"/>
                </a:solidFill>
              </a:rPr>
              <a:t>Fill in the blanks with the correct forms of the phrases in the box.</a:t>
            </a:r>
          </a:p>
        </p:txBody>
      </p:sp>
      <p:graphicFrame>
        <p:nvGraphicFramePr>
          <p:cNvPr id="31776" name="内容占位符 31775"/>
          <p:cNvGraphicFramePr>
            <a:graphicFrameLocks noGrp="1"/>
          </p:cNvGraphicFramePr>
          <p:nvPr>
            <p:ph idx="4294967295"/>
            <p:extLst>
              <p:ext uri="{D42A27DB-BD31-4B8C-83A1-F6EECF244321}">
                <p14:modId xmlns:p14="http://schemas.microsoft.com/office/powerpoint/2010/main" val="499271596"/>
              </p:ext>
            </p:extLst>
          </p:nvPr>
        </p:nvGraphicFramePr>
        <p:xfrm>
          <a:off x="1149350" y="1671638"/>
          <a:ext cx="6480720" cy="1501642"/>
        </p:xfrm>
        <a:graphic>
          <a:graphicData uri="http://schemas.openxmlformats.org/drawingml/2006/table">
            <a:tbl>
              <a:tblPr/>
              <a:tblGrid>
                <a:gridCol w="6480720">
                  <a:extLst>
                    <a:ext uri="{9D8B030D-6E8A-4147-A177-3AD203B41FA5}">
                      <a16:colId xmlns:a16="http://schemas.microsoft.com/office/drawing/2014/main" val="20000"/>
                    </a:ext>
                  </a:extLst>
                </a:gridCol>
              </a:tblGrid>
              <a:tr h="145018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None/>
                      </a:pPr>
                      <a:r>
                        <a:rPr lang="en-US" altLang="zh-CN" sz="2800" b="1" dirty="0">
                          <a:latin typeface="Times New Roman" panose="02020603050405020304" pitchFamily="18" charset="0"/>
                        </a:rPr>
                        <a:t>put... to good use         build… out of</a:t>
                      </a:r>
                    </a:p>
                    <a:p>
                      <a:pPr marL="0" lvl="0" indent="0" algn="l">
                        <a:buNone/>
                      </a:pPr>
                      <a:r>
                        <a:rPr lang="en-US" altLang="zh-CN" sz="2800" b="1" dirty="0">
                          <a:latin typeface="Times New Roman" panose="02020603050405020304" pitchFamily="18" charset="0"/>
                        </a:rPr>
                        <a:t>pull down </a:t>
                      </a:r>
                      <a:r>
                        <a:rPr lang="en-US" altLang="zh-CN" sz="2800" b="1" baseline="0" dirty="0">
                          <a:latin typeface="Times New Roman" panose="02020603050405020304" pitchFamily="18" charset="0"/>
                        </a:rPr>
                        <a:t>                    </a:t>
                      </a:r>
                      <a:r>
                        <a:rPr lang="en-US" altLang="zh-CN" sz="2800" b="1" dirty="0">
                          <a:latin typeface="Times New Roman" panose="02020603050405020304" pitchFamily="18" charset="0"/>
                        </a:rPr>
                        <a:t>set up</a:t>
                      </a:r>
                    </a:p>
                    <a:p>
                      <a:pPr marL="0" lvl="0" indent="0" algn="l">
                        <a:buNone/>
                      </a:pPr>
                      <a:r>
                        <a:rPr lang="en-US" altLang="zh-CN" sz="2800" b="1" dirty="0">
                          <a:latin typeface="Times New Roman" panose="02020603050405020304" pitchFamily="18" charset="0"/>
                        </a:rPr>
                        <a:t>known for                     not only… but also</a:t>
                      </a:r>
                      <a:endParaRPr lang="zh-CN" altLang="en-US" sz="2800" b="1" dirty="0">
                        <a:latin typeface="Times New Roman" panose="02020603050405020304" pitchFamily="18" charset="0"/>
                      </a:endParaRPr>
                    </a:p>
                  </a:txBody>
                  <a:tcPr marL="50798" marR="50798" marT="25397" marB="25397">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val="10000"/>
                  </a:ext>
                </a:extLst>
              </a:tr>
            </a:tbl>
          </a:graphicData>
        </a:graphic>
      </p:graphicFrame>
      <p:sp>
        <p:nvSpPr>
          <p:cNvPr id="31763" name="文本框 31762"/>
          <p:cNvSpPr txBox="1">
            <a:spLocks noChangeArrowheads="1"/>
          </p:cNvSpPr>
          <p:nvPr/>
        </p:nvSpPr>
        <p:spPr bwMode="auto">
          <a:xfrm>
            <a:off x="1112838" y="3347243"/>
            <a:ext cx="6627812" cy="1602484"/>
          </a:xfrm>
          <a:prstGeom prst="rect">
            <a:avLst/>
          </a:prstGeom>
          <a:noFill/>
          <a:ln w="9525">
            <a:noFill/>
            <a:miter lim="800000"/>
          </a:ln>
        </p:spPr>
        <p:txBody>
          <a:bodyPr wrap="square" lIns="50795" tIns="25397" rIns="50795" bIns="25397">
            <a:spAutoFit/>
          </a:bodyPr>
          <a:lstStyle/>
          <a:p>
            <a:pPr marL="254000" indent="-254000">
              <a:lnSpc>
                <a:spcPct val="120000"/>
              </a:lnSpc>
              <a:buFontTx/>
              <a:buAutoNum type="arabicPeriod"/>
            </a:pPr>
            <a:r>
              <a:rPr lang="en-US" altLang="zh-CN" sz="2800" b="1" dirty="0">
                <a:latin typeface="Times New Roman" panose="02020603050405020304" pitchFamily="18" charset="0"/>
              </a:rPr>
              <a:t> Amy Hayes lives in the UK. Many of the old buildings in her neighborhood were _________________.</a:t>
            </a:r>
          </a:p>
        </p:txBody>
      </p:sp>
      <p:sp>
        <p:nvSpPr>
          <p:cNvPr id="31766" name="文本框 31765"/>
          <p:cNvSpPr txBox="1">
            <a:spLocks noChangeArrowheads="1"/>
          </p:cNvSpPr>
          <p:nvPr/>
        </p:nvSpPr>
        <p:spPr bwMode="auto">
          <a:xfrm>
            <a:off x="1619672" y="4354512"/>
            <a:ext cx="1990920" cy="482177"/>
          </a:xfrm>
          <a:prstGeom prst="rect">
            <a:avLst/>
          </a:prstGeom>
          <a:noFill/>
          <a:ln w="9525">
            <a:noFill/>
            <a:miter lim="800000"/>
          </a:ln>
        </p:spPr>
        <p:txBody>
          <a:bodyPr wrap="none" lIns="50795" tIns="25397" rIns="50795" bIns="25397">
            <a:spAutoFit/>
          </a:bodyPr>
          <a:lstStyle/>
          <a:p>
            <a:r>
              <a:rPr lang="en-US" altLang="zh-CN" sz="2800" b="1" dirty="0">
                <a:solidFill>
                  <a:srgbClr val="FF0000"/>
                </a:solidFill>
                <a:latin typeface="Times New Roman" panose="02020603050405020304" pitchFamily="18" charset="0"/>
              </a:rPr>
              <a:t>pulled down</a:t>
            </a:r>
          </a:p>
        </p:txBody>
      </p:sp>
      <p:sp>
        <p:nvSpPr>
          <p:cNvPr id="7" name="单圆角矩形 6"/>
          <p:cNvSpPr/>
          <p:nvPr/>
        </p:nvSpPr>
        <p:spPr bwMode="auto">
          <a:xfrm>
            <a:off x="539750" y="842963"/>
            <a:ext cx="573088" cy="52863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2c</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76"/>
                                        </p:tgtEl>
                                        <p:attrNameLst>
                                          <p:attrName>style.visibility</p:attrName>
                                        </p:attrNameLst>
                                      </p:cBhvr>
                                      <p:to>
                                        <p:strVal val="visible"/>
                                      </p:to>
                                    </p:set>
                                    <p:animEffect transition="in" filter="blinds(horizontal)">
                                      <p:cBhvr>
                                        <p:cTn id="7" dur="500"/>
                                        <p:tgtEl>
                                          <p:spTgt spid="3177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763"/>
                                        </p:tgtEl>
                                        <p:attrNameLst>
                                          <p:attrName>style.visibility</p:attrName>
                                        </p:attrNameLst>
                                      </p:cBhvr>
                                      <p:to>
                                        <p:strVal val="visible"/>
                                      </p:to>
                                    </p:set>
                                    <p:animEffect transition="in" filter="blinds(horizontal)">
                                      <p:cBhvr>
                                        <p:cTn id="10" dur="500"/>
                                        <p:tgtEl>
                                          <p:spTgt spid="3176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1766"/>
                                        </p:tgtEl>
                                        <p:attrNameLst>
                                          <p:attrName>style.visibility</p:attrName>
                                        </p:attrNameLst>
                                      </p:cBhvr>
                                      <p:to>
                                        <p:strVal val="visible"/>
                                      </p:to>
                                    </p:set>
                                    <p:anim calcmode="lin" valueType="num">
                                      <p:cBhvr>
                                        <p:cTn id="15" dur="500" fill="hold"/>
                                        <p:tgtEl>
                                          <p:spTgt spid="31766"/>
                                        </p:tgtEl>
                                        <p:attrNameLst>
                                          <p:attrName>ppt_x</p:attrName>
                                        </p:attrNameLst>
                                      </p:cBhvr>
                                      <p:tavLst>
                                        <p:tav tm="0">
                                          <p:val>
                                            <p:strVal val="#ppt_x"/>
                                          </p:val>
                                        </p:tav>
                                        <p:tav tm="100000">
                                          <p:val>
                                            <p:strVal val="#ppt_x"/>
                                          </p:val>
                                        </p:tav>
                                      </p:tavLst>
                                    </p:anim>
                                    <p:anim calcmode="lin" valueType="num">
                                      <p:cBhvr>
                                        <p:cTn id="16" dur="500" fill="hold"/>
                                        <p:tgtEl>
                                          <p:spTgt spid="317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3" grpId="0"/>
      <p:bldP spid="317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文本框 66571"/>
          <p:cNvSpPr txBox="1">
            <a:spLocks noChangeArrowheads="1"/>
          </p:cNvSpPr>
          <p:nvPr/>
        </p:nvSpPr>
        <p:spPr bwMode="auto">
          <a:xfrm>
            <a:off x="900113" y="2124877"/>
            <a:ext cx="7632327" cy="2895145"/>
          </a:xfrm>
          <a:prstGeom prst="rect">
            <a:avLst/>
          </a:prstGeom>
          <a:noFill/>
          <a:ln w="9525">
            <a:noFill/>
            <a:miter lim="800000"/>
          </a:ln>
        </p:spPr>
        <p:txBody>
          <a:bodyPr wrap="square" lIns="50795" tIns="25397" rIns="50795" bIns="25397">
            <a:spAutoFit/>
          </a:bodyPr>
          <a:lstStyle/>
          <a:p>
            <a:pPr marL="441325" indent="-441325">
              <a:lnSpc>
                <a:spcPct val="110000"/>
              </a:lnSpc>
            </a:pPr>
            <a:r>
              <a:rPr lang="en-US" altLang="zh-CN" sz="2800" b="1" dirty="0">
                <a:latin typeface="Times New Roman" panose="02020603050405020304" pitchFamily="18" charset="0"/>
              </a:rPr>
              <a:t>2. All the rubbish and old things in Amy’s</a:t>
            </a:r>
          </a:p>
          <a:p>
            <a:pPr marL="441325" indent="-441325">
              <a:lnSpc>
                <a:spcPct val="110000"/>
              </a:lnSpc>
            </a:pPr>
            <a:r>
              <a:rPr lang="en-US" altLang="zh-CN" sz="2800" b="1" dirty="0">
                <a:latin typeface="Times New Roman" panose="02020603050405020304" pitchFamily="18" charset="0"/>
              </a:rPr>
              <a:t>    neighborhood were then ______________</a:t>
            </a:r>
          </a:p>
          <a:p>
            <a:pPr marL="441325" indent="-441325">
              <a:lnSpc>
                <a:spcPct val="110000"/>
              </a:lnSpc>
            </a:pPr>
            <a:r>
              <a:rPr lang="en-US" altLang="zh-CN" sz="2800" b="1" dirty="0">
                <a:latin typeface="Times New Roman" panose="02020603050405020304" pitchFamily="18" charset="0"/>
              </a:rPr>
              <a:t>    when Amy built her house.</a:t>
            </a:r>
            <a:r>
              <a:rPr lang="en-US" altLang="zh-CN" sz="2800" dirty="0">
                <a:latin typeface="Times New Roman" panose="02020603050405020304" pitchFamily="18" charset="0"/>
              </a:rPr>
              <a:t> </a:t>
            </a:r>
          </a:p>
          <a:p>
            <a:pPr marL="441325" indent="-441325">
              <a:lnSpc>
                <a:spcPct val="110000"/>
              </a:lnSpc>
            </a:pPr>
            <a:r>
              <a:rPr lang="en-US" altLang="zh-CN" sz="2800" b="1" dirty="0">
                <a:latin typeface="Times New Roman" panose="02020603050405020304" pitchFamily="18" charset="0"/>
              </a:rPr>
              <a:t>3. Amy is very creative. She _______ her front</a:t>
            </a:r>
          </a:p>
          <a:p>
            <a:pPr marL="441325" indent="-441325">
              <a:lnSpc>
                <a:spcPct val="110000"/>
              </a:lnSpc>
            </a:pPr>
            <a:r>
              <a:rPr lang="en-US" altLang="zh-CN" sz="2800" b="1" dirty="0">
                <a:latin typeface="Times New Roman" panose="02020603050405020304" pitchFamily="18" charset="0"/>
              </a:rPr>
              <a:t>    gate ________ rocks and old glass bottles. She </a:t>
            </a:r>
          </a:p>
          <a:p>
            <a:pPr marL="441325" indent="-441325">
              <a:lnSpc>
                <a:spcPct val="110000"/>
              </a:lnSpc>
            </a:pPr>
            <a:r>
              <a:rPr lang="en-US" altLang="zh-CN" sz="2800" b="1" dirty="0">
                <a:latin typeface="Times New Roman" panose="02020603050405020304" pitchFamily="18" charset="0"/>
              </a:rPr>
              <a:t>    put an old boat on top of her house.</a:t>
            </a:r>
            <a:endParaRPr lang="en-US" altLang="zh-CN" sz="2800" dirty="0">
              <a:latin typeface="Times New Roman" panose="02020603050405020304" pitchFamily="18" charset="0"/>
            </a:endParaRPr>
          </a:p>
        </p:txBody>
      </p:sp>
      <p:sp>
        <p:nvSpPr>
          <p:cNvPr id="66577" name="文本框 66576"/>
          <p:cNvSpPr txBox="1">
            <a:spLocks noChangeArrowheads="1"/>
          </p:cNvSpPr>
          <p:nvPr/>
        </p:nvSpPr>
        <p:spPr bwMode="auto">
          <a:xfrm>
            <a:off x="5361558" y="3575918"/>
            <a:ext cx="1154658" cy="508000"/>
          </a:xfrm>
          <a:prstGeom prst="rect">
            <a:avLst/>
          </a:prstGeom>
          <a:noFill/>
          <a:ln w="9525">
            <a:noFill/>
            <a:miter lim="800000"/>
          </a:ln>
        </p:spPr>
        <p:txBody>
          <a:bodyPr wrap="square" lIns="50795" tIns="25397" rIns="50795" bIns="25397">
            <a:spAutoFit/>
          </a:bodyPr>
          <a:lstStyle/>
          <a:p>
            <a:pPr>
              <a:lnSpc>
                <a:spcPct val="110000"/>
              </a:lnSpc>
            </a:pPr>
            <a:r>
              <a:rPr lang="en-US" altLang="zh-CN" sz="2800" b="1" dirty="0">
                <a:solidFill>
                  <a:srgbClr val="FF0000"/>
                </a:solidFill>
                <a:latin typeface="Times New Roman" panose="02020603050405020304" pitchFamily="18" charset="0"/>
              </a:rPr>
              <a:t>built</a:t>
            </a:r>
          </a:p>
        </p:txBody>
      </p:sp>
      <p:sp>
        <p:nvSpPr>
          <p:cNvPr id="66578" name="文本框 66577"/>
          <p:cNvSpPr txBox="1">
            <a:spLocks noChangeArrowheads="1"/>
          </p:cNvSpPr>
          <p:nvPr/>
        </p:nvSpPr>
        <p:spPr bwMode="auto">
          <a:xfrm>
            <a:off x="2121831" y="4011910"/>
            <a:ext cx="1082017" cy="490898"/>
          </a:xfrm>
          <a:prstGeom prst="rect">
            <a:avLst/>
          </a:prstGeom>
          <a:noFill/>
          <a:ln w="9525">
            <a:noFill/>
            <a:miter lim="800000"/>
          </a:ln>
        </p:spPr>
        <p:txBody>
          <a:bodyPr wrap="none" lIns="50795" tIns="25397" rIns="50795" bIns="25397">
            <a:spAutoFit/>
          </a:bodyPr>
          <a:lstStyle/>
          <a:p>
            <a:pPr>
              <a:lnSpc>
                <a:spcPct val="110000"/>
              </a:lnSpc>
            </a:pPr>
            <a:r>
              <a:rPr lang="en-US" altLang="zh-CN" sz="2800" b="1" dirty="0">
                <a:solidFill>
                  <a:srgbClr val="FF0000"/>
                </a:solidFill>
                <a:latin typeface="Times New Roman" panose="02020603050405020304" pitchFamily="18" charset="0"/>
              </a:rPr>
              <a:t>out of </a:t>
            </a:r>
          </a:p>
        </p:txBody>
      </p:sp>
      <p:graphicFrame>
        <p:nvGraphicFramePr>
          <p:cNvPr id="66589" name="表格 66588"/>
          <p:cNvGraphicFramePr/>
          <p:nvPr>
            <p:extLst>
              <p:ext uri="{D42A27DB-BD31-4B8C-83A1-F6EECF244321}">
                <p14:modId xmlns:p14="http://schemas.microsoft.com/office/powerpoint/2010/main" val="662765280"/>
              </p:ext>
            </p:extLst>
          </p:nvPr>
        </p:nvGraphicFramePr>
        <p:xfrm>
          <a:off x="1258888" y="682625"/>
          <a:ext cx="6697488" cy="1330966"/>
        </p:xfrm>
        <a:graphic>
          <a:graphicData uri="http://schemas.openxmlformats.org/drawingml/2006/table">
            <a:tbl>
              <a:tblPr/>
              <a:tblGrid>
                <a:gridCol w="6697488">
                  <a:extLst>
                    <a:ext uri="{9D8B030D-6E8A-4147-A177-3AD203B41FA5}">
                      <a16:colId xmlns:a16="http://schemas.microsoft.com/office/drawing/2014/main" val="20000"/>
                    </a:ext>
                  </a:extLst>
                </a:gridCol>
              </a:tblGrid>
              <a:tr h="124182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en-US" altLang="zh-CN" sz="2800" b="1" dirty="0">
                          <a:latin typeface="Times New Roman" panose="02020603050405020304" pitchFamily="18" charset="0"/>
                        </a:rPr>
                        <a:t>put to good use              build… out of</a:t>
                      </a:r>
                    </a:p>
                    <a:p>
                      <a:pPr marL="0" lvl="0" indent="0">
                        <a:spcBef>
                          <a:spcPct val="0"/>
                        </a:spcBef>
                        <a:buNone/>
                      </a:pPr>
                      <a:r>
                        <a:rPr lang="en-US" altLang="zh-CN" sz="2800" b="1" dirty="0">
                          <a:latin typeface="Times New Roman" panose="02020603050405020304" pitchFamily="18" charset="0"/>
                        </a:rPr>
                        <a:t>pull down </a:t>
                      </a:r>
                      <a:r>
                        <a:rPr lang="zh-CN" altLang="en-US" sz="2800" b="1" dirty="0">
                          <a:latin typeface="Times New Roman" panose="02020603050405020304" pitchFamily="18" charset="0"/>
                        </a:rPr>
                        <a:t>                      </a:t>
                      </a:r>
                      <a:r>
                        <a:rPr lang="en-US" altLang="zh-CN" sz="2800" b="1" dirty="0">
                          <a:latin typeface="Times New Roman" panose="02020603050405020304" pitchFamily="18" charset="0"/>
                        </a:rPr>
                        <a:t>set up</a:t>
                      </a:r>
                    </a:p>
                    <a:p>
                      <a:pPr marL="0" lvl="0" indent="0">
                        <a:spcBef>
                          <a:spcPct val="0"/>
                        </a:spcBef>
                        <a:buNone/>
                      </a:pPr>
                      <a:r>
                        <a:rPr lang="en-US" altLang="zh-CN" sz="2800" b="1" dirty="0">
                          <a:latin typeface="Times New Roman" panose="02020603050405020304" pitchFamily="18" charset="0"/>
                        </a:rPr>
                        <a:t>known for                      not only… but also</a:t>
                      </a:r>
                      <a:endParaRPr lang="zh-CN" altLang="en-US" sz="2800" b="1" dirty="0">
                        <a:latin typeface="Times New Roman" panose="02020603050405020304" pitchFamily="18" charset="0"/>
                      </a:endParaRPr>
                    </a:p>
                  </a:txBody>
                  <a:tcPr marL="50798" marR="50798" marT="25403" marB="25403">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val="10000"/>
                  </a:ext>
                </a:extLst>
              </a:tr>
            </a:tbl>
          </a:graphicData>
        </a:graphic>
      </p:graphicFrame>
      <p:sp>
        <p:nvSpPr>
          <p:cNvPr id="66590" name="文本框 66589"/>
          <p:cNvSpPr txBox="1">
            <a:spLocks noChangeArrowheads="1"/>
          </p:cNvSpPr>
          <p:nvPr/>
        </p:nvSpPr>
        <p:spPr bwMode="auto">
          <a:xfrm>
            <a:off x="5076056" y="2639814"/>
            <a:ext cx="3168352" cy="525266"/>
          </a:xfrm>
          <a:prstGeom prst="rect">
            <a:avLst/>
          </a:prstGeom>
          <a:noFill/>
          <a:ln w="9525">
            <a:noFill/>
            <a:miter lim="800000"/>
          </a:ln>
        </p:spPr>
        <p:txBody>
          <a:bodyPr wrap="square" lIns="50795" tIns="25397" rIns="50795" bIns="25397">
            <a:spAutoFit/>
          </a:bodyPr>
          <a:lstStyle/>
          <a:p>
            <a:pPr>
              <a:lnSpc>
                <a:spcPct val="110000"/>
              </a:lnSpc>
            </a:pPr>
            <a:r>
              <a:rPr lang="en-US" altLang="zh-CN" sz="2800" b="1" dirty="0">
                <a:solidFill>
                  <a:srgbClr val="FF0000"/>
                </a:solidFill>
                <a:latin typeface="Times New Roman" panose="02020603050405020304" pitchFamily="18" charset="0"/>
              </a:rPr>
              <a:t>put to good use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6590"/>
                                        </p:tgtEl>
                                        <p:attrNameLst>
                                          <p:attrName>style.visibility</p:attrName>
                                        </p:attrNameLst>
                                      </p:cBhvr>
                                      <p:to>
                                        <p:strVal val="visible"/>
                                      </p:to>
                                    </p:set>
                                    <p:anim calcmode="lin" valueType="num">
                                      <p:cBhvr>
                                        <p:cTn id="7" dur="500" fill="hold"/>
                                        <p:tgtEl>
                                          <p:spTgt spid="66590"/>
                                        </p:tgtEl>
                                        <p:attrNameLst>
                                          <p:attrName>ppt_x</p:attrName>
                                        </p:attrNameLst>
                                      </p:cBhvr>
                                      <p:tavLst>
                                        <p:tav tm="0">
                                          <p:val>
                                            <p:strVal val="#ppt_x"/>
                                          </p:val>
                                        </p:tav>
                                        <p:tav tm="100000">
                                          <p:val>
                                            <p:strVal val="#ppt_x"/>
                                          </p:val>
                                        </p:tav>
                                      </p:tavLst>
                                    </p:anim>
                                    <p:anim calcmode="lin" valueType="num">
                                      <p:cBhvr>
                                        <p:cTn id="8" dur="500" fill="hold"/>
                                        <p:tgtEl>
                                          <p:spTgt spid="665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577"/>
                                        </p:tgtEl>
                                        <p:attrNameLst>
                                          <p:attrName>style.visibility</p:attrName>
                                        </p:attrNameLst>
                                      </p:cBhvr>
                                      <p:to>
                                        <p:strVal val="visible"/>
                                      </p:to>
                                    </p:set>
                                    <p:anim calcmode="lin" valueType="num">
                                      <p:cBhvr>
                                        <p:cTn id="13" dur="500" fill="hold"/>
                                        <p:tgtEl>
                                          <p:spTgt spid="66577"/>
                                        </p:tgtEl>
                                        <p:attrNameLst>
                                          <p:attrName>ppt_x</p:attrName>
                                        </p:attrNameLst>
                                      </p:cBhvr>
                                      <p:tavLst>
                                        <p:tav tm="0">
                                          <p:val>
                                            <p:strVal val="#ppt_x"/>
                                          </p:val>
                                        </p:tav>
                                        <p:tav tm="100000">
                                          <p:val>
                                            <p:strVal val="#ppt_x"/>
                                          </p:val>
                                        </p:tav>
                                      </p:tavLst>
                                    </p:anim>
                                    <p:anim calcmode="lin" valueType="num">
                                      <p:cBhvr>
                                        <p:cTn id="14" dur="500" fill="hold"/>
                                        <p:tgtEl>
                                          <p:spTgt spid="6657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6578">
                                            <p:txEl>
                                              <p:pRg st="0" end="0"/>
                                            </p:txEl>
                                          </p:spTgt>
                                        </p:tgtEl>
                                        <p:attrNameLst>
                                          <p:attrName>style.visibility</p:attrName>
                                        </p:attrNameLst>
                                      </p:cBhvr>
                                      <p:to>
                                        <p:strVal val="visible"/>
                                      </p:to>
                                    </p:set>
                                    <p:anim calcmode="lin" valueType="num">
                                      <p:cBhvr>
                                        <p:cTn id="19" dur="500" fill="hold"/>
                                        <p:tgtEl>
                                          <p:spTgt spid="66578">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665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77" grpId="0"/>
      <p:bldP spid="6659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33795"/>
          <p:cNvSpPr txBox="1">
            <a:spLocks noChangeArrowheads="1"/>
          </p:cNvSpPr>
          <p:nvPr/>
        </p:nvSpPr>
        <p:spPr bwMode="auto">
          <a:xfrm>
            <a:off x="900113" y="2211388"/>
            <a:ext cx="7272337" cy="2860777"/>
          </a:xfrm>
          <a:prstGeom prst="rect">
            <a:avLst/>
          </a:prstGeom>
          <a:noFill/>
          <a:ln w="9525">
            <a:noFill/>
            <a:miter lim="800000"/>
          </a:ln>
        </p:spPr>
        <p:txBody>
          <a:bodyPr lIns="50795" tIns="25397" rIns="50795" bIns="25397">
            <a:spAutoFit/>
          </a:bodyPr>
          <a:lstStyle/>
          <a:p>
            <a:pPr>
              <a:lnSpc>
                <a:spcPct val="110000"/>
              </a:lnSpc>
            </a:pPr>
            <a:r>
              <a:rPr lang="en-US" altLang="zh-CN" sz="2800" b="1" dirty="0">
                <a:latin typeface="Times New Roman" panose="02020603050405020304" pitchFamily="18" charset="0"/>
              </a:rPr>
              <a:t>4. Jessica Wong sells her bags in a small shop,   </a:t>
            </a:r>
          </a:p>
          <a:p>
            <a:pPr>
              <a:lnSpc>
                <a:spcPct val="110000"/>
              </a:lnSpc>
            </a:pPr>
            <a:r>
              <a:rPr lang="en-US" altLang="zh-CN" sz="2800" b="1" dirty="0">
                <a:latin typeface="Times New Roman" panose="02020603050405020304" pitchFamily="18" charset="0"/>
              </a:rPr>
              <a:t>    but she has also ________ an online business </a:t>
            </a:r>
          </a:p>
          <a:p>
            <a:pPr>
              <a:lnSpc>
                <a:spcPct val="110000"/>
              </a:lnSpc>
            </a:pPr>
            <a:r>
              <a:rPr lang="en-US" altLang="zh-CN" sz="2800" b="1" dirty="0">
                <a:latin typeface="Times New Roman" panose="02020603050405020304" pitchFamily="18" charset="0"/>
              </a:rPr>
              <a:t>    to sell them.</a:t>
            </a:r>
          </a:p>
          <a:p>
            <a:pPr>
              <a:lnSpc>
                <a:spcPct val="110000"/>
              </a:lnSpc>
            </a:pPr>
            <a:r>
              <a:rPr lang="en-US" altLang="zh-CN" sz="2800" b="1" dirty="0">
                <a:latin typeface="Times New Roman" panose="02020603050405020304" pitchFamily="18" charset="0"/>
              </a:rPr>
              <a:t>5. Though Jessica’s bags are make from old </a:t>
            </a:r>
          </a:p>
          <a:p>
            <a:pPr>
              <a:lnSpc>
                <a:spcPct val="110000"/>
              </a:lnSpc>
            </a:pPr>
            <a:r>
              <a:rPr lang="en-US" altLang="zh-CN" sz="2800" b="1" dirty="0">
                <a:latin typeface="Times New Roman" panose="02020603050405020304" pitchFamily="18" charset="0"/>
              </a:rPr>
              <a:t>    clothes, her bags are ____________ being  </a:t>
            </a:r>
          </a:p>
          <a:p>
            <a:pPr>
              <a:lnSpc>
                <a:spcPct val="110000"/>
              </a:lnSpc>
            </a:pPr>
            <a:r>
              <a:rPr lang="en-US" altLang="zh-CN" sz="2800" b="1" dirty="0">
                <a:latin typeface="Times New Roman" panose="02020603050405020304" pitchFamily="18" charset="0"/>
              </a:rPr>
              <a:t>    cute and useful.</a:t>
            </a:r>
          </a:p>
        </p:txBody>
      </p:sp>
      <p:sp>
        <p:nvSpPr>
          <p:cNvPr id="33801" name="文本框 33800"/>
          <p:cNvSpPr txBox="1">
            <a:spLocks noChangeArrowheads="1"/>
          </p:cNvSpPr>
          <p:nvPr/>
        </p:nvSpPr>
        <p:spPr bwMode="auto">
          <a:xfrm>
            <a:off x="3924300" y="2665214"/>
            <a:ext cx="1439788" cy="482600"/>
          </a:xfrm>
          <a:prstGeom prst="rect">
            <a:avLst/>
          </a:prstGeom>
          <a:noFill/>
          <a:ln w="9525">
            <a:noFill/>
            <a:miter lim="800000"/>
          </a:ln>
        </p:spPr>
        <p:txBody>
          <a:bodyPr wrap="square" lIns="50795" tIns="25397" rIns="50795" bIns="25397">
            <a:spAutoFit/>
          </a:bodyPr>
          <a:lstStyle/>
          <a:p>
            <a:r>
              <a:rPr lang="en-US" altLang="zh-CN" sz="2800" b="1" dirty="0">
                <a:solidFill>
                  <a:srgbClr val="FF0000"/>
                </a:solidFill>
                <a:latin typeface="Times New Roman" panose="02020603050405020304" pitchFamily="18" charset="0"/>
              </a:rPr>
              <a:t>set up</a:t>
            </a:r>
          </a:p>
        </p:txBody>
      </p:sp>
      <p:sp>
        <p:nvSpPr>
          <p:cNvPr id="33802" name="文本框 33801"/>
          <p:cNvSpPr txBox="1">
            <a:spLocks noChangeArrowheads="1"/>
          </p:cNvSpPr>
          <p:nvPr/>
        </p:nvSpPr>
        <p:spPr bwMode="auto">
          <a:xfrm>
            <a:off x="4627563" y="4105374"/>
            <a:ext cx="2248693" cy="482600"/>
          </a:xfrm>
          <a:prstGeom prst="rect">
            <a:avLst/>
          </a:prstGeom>
          <a:noFill/>
          <a:ln w="9525">
            <a:noFill/>
            <a:miter lim="800000"/>
          </a:ln>
        </p:spPr>
        <p:txBody>
          <a:bodyPr wrap="square" lIns="50795" tIns="25397" rIns="50795" bIns="25397">
            <a:spAutoFit/>
          </a:bodyPr>
          <a:lstStyle/>
          <a:p>
            <a:r>
              <a:rPr lang="en-US" altLang="zh-CN" sz="2800" b="1" dirty="0">
                <a:solidFill>
                  <a:srgbClr val="FF0000"/>
                </a:solidFill>
                <a:latin typeface="Times New Roman" panose="02020603050405020304" pitchFamily="18" charset="0"/>
              </a:rPr>
              <a:t>known for</a:t>
            </a:r>
          </a:p>
        </p:txBody>
      </p:sp>
      <p:graphicFrame>
        <p:nvGraphicFramePr>
          <p:cNvPr id="33813" name="内容占位符 33812"/>
          <p:cNvGraphicFramePr>
            <a:graphicFrameLocks noGrp="1"/>
          </p:cNvGraphicFramePr>
          <p:nvPr>
            <p:ph idx="4294967295"/>
            <p:extLst>
              <p:ext uri="{D42A27DB-BD31-4B8C-83A1-F6EECF244321}">
                <p14:modId xmlns:p14="http://schemas.microsoft.com/office/powerpoint/2010/main" val="565057679"/>
              </p:ext>
            </p:extLst>
          </p:nvPr>
        </p:nvGraphicFramePr>
        <p:xfrm>
          <a:off x="1258888" y="700088"/>
          <a:ext cx="6172200" cy="1512094"/>
        </p:xfrm>
        <a:graphic>
          <a:graphicData uri="http://schemas.openxmlformats.org/drawingml/2006/table">
            <a:tbl>
              <a:tblPr/>
              <a:tblGrid>
                <a:gridCol w="6172200">
                  <a:extLst>
                    <a:ext uri="{9D8B030D-6E8A-4147-A177-3AD203B41FA5}">
                      <a16:colId xmlns:a16="http://schemas.microsoft.com/office/drawing/2014/main" val="20000"/>
                    </a:ext>
                  </a:extLst>
                </a:gridCol>
              </a:tblGrid>
              <a:tr h="1512094">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800" b="1" dirty="0">
                          <a:latin typeface="Times New Roman" panose="02020603050405020304" pitchFamily="18" charset="0"/>
                        </a:rPr>
                        <a:t>put to good use     build… out of</a:t>
                      </a:r>
                    </a:p>
                    <a:p>
                      <a:pPr marL="0" lvl="0" indent="0">
                        <a:buNone/>
                      </a:pPr>
                      <a:r>
                        <a:rPr lang="en-US" altLang="zh-CN" sz="2800" b="1" dirty="0">
                          <a:latin typeface="Times New Roman" panose="02020603050405020304" pitchFamily="18" charset="0"/>
                        </a:rPr>
                        <a:t>pull down </a:t>
                      </a:r>
                      <a:r>
                        <a:rPr lang="zh-CN" altLang="en-US" sz="2800" b="1" dirty="0">
                          <a:latin typeface="Times New Roman" panose="02020603050405020304" pitchFamily="18" charset="0"/>
                        </a:rPr>
                        <a:t>             </a:t>
                      </a:r>
                      <a:r>
                        <a:rPr lang="en-US" altLang="zh-CN" sz="2800" b="1" dirty="0">
                          <a:latin typeface="Times New Roman" panose="02020603050405020304" pitchFamily="18" charset="0"/>
                        </a:rPr>
                        <a:t>set up</a:t>
                      </a:r>
                    </a:p>
                    <a:p>
                      <a:pPr marL="0" lvl="0" indent="0">
                        <a:buNone/>
                      </a:pPr>
                      <a:r>
                        <a:rPr lang="en-US" altLang="zh-CN" sz="2800" b="1" dirty="0">
                          <a:latin typeface="Times New Roman" panose="02020603050405020304" pitchFamily="18" charset="0"/>
                        </a:rPr>
                        <a:t>known for             not only… but also</a:t>
                      </a:r>
                      <a:endParaRPr lang="zh-CN" altLang="en-US" sz="2800" b="1" dirty="0">
                        <a:latin typeface="Times New Roman" panose="02020603050405020304" pitchFamily="18" charset="0"/>
                      </a:endParaRPr>
                    </a:p>
                  </a:txBody>
                  <a:tcPr marL="50795" marR="50795" marT="25397" marB="25397">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val="10000"/>
                  </a:ext>
                </a:extLst>
              </a:tr>
            </a:tbl>
          </a:graphicData>
        </a:graphic>
      </p:graphicFrame>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801">
                                            <p:txEl>
                                              <p:pRg st="0" end="0"/>
                                            </p:txEl>
                                          </p:spTgt>
                                        </p:tgtEl>
                                        <p:attrNameLst>
                                          <p:attrName>style.visibility</p:attrName>
                                        </p:attrNameLst>
                                      </p:cBhvr>
                                      <p:to>
                                        <p:strVal val="visible"/>
                                      </p:to>
                                    </p:set>
                                    <p:anim calcmode="lin" valueType="num">
                                      <p:cBhvr>
                                        <p:cTn id="7" dur="500" fill="hold"/>
                                        <p:tgtEl>
                                          <p:spTgt spid="3380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38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802">
                                            <p:txEl>
                                              <p:pRg st="0" end="0"/>
                                            </p:txEl>
                                          </p:spTgt>
                                        </p:tgtEl>
                                        <p:attrNameLst>
                                          <p:attrName>style.visibility</p:attrName>
                                        </p:attrNameLst>
                                      </p:cBhvr>
                                      <p:to>
                                        <p:strVal val="visible"/>
                                      </p:to>
                                    </p:set>
                                    <p:anim calcmode="lin" valueType="num">
                                      <p:cBhvr>
                                        <p:cTn id="13" dur="500" fill="hold"/>
                                        <p:tgtEl>
                                          <p:spTgt spid="3380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38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文本框 67587"/>
          <p:cNvSpPr txBox="1">
            <a:spLocks noChangeArrowheads="1"/>
          </p:cNvSpPr>
          <p:nvPr/>
        </p:nvSpPr>
        <p:spPr bwMode="auto">
          <a:xfrm>
            <a:off x="1116012" y="2598272"/>
            <a:ext cx="6768355" cy="2205726"/>
          </a:xfrm>
          <a:prstGeom prst="rect">
            <a:avLst/>
          </a:prstGeom>
          <a:noFill/>
          <a:ln w="9525">
            <a:noFill/>
            <a:miter lim="800000"/>
          </a:ln>
        </p:spPr>
        <p:txBody>
          <a:bodyPr wrap="square" lIns="50795" tIns="25397" rIns="50795" bIns="25397">
            <a:spAutoFit/>
          </a:bodyPr>
          <a:lstStyle/>
          <a:p>
            <a:pPr>
              <a:lnSpc>
                <a:spcPct val="125000"/>
              </a:lnSpc>
            </a:pPr>
            <a:r>
              <a:rPr lang="en-US" altLang="zh-CN" sz="2800" b="1" dirty="0">
                <a:latin typeface="Times New Roman" panose="02020603050405020304" pitchFamily="18" charset="0"/>
              </a:rPr>
              <a:t>6. Wang Tao _________ makes large pieces </a:t>
            </a:r>
          </a:p>
          <a:p>
            <a:pPr>
              <a:lnSpc>
                <a:spcPct val="125000"/>
              </a:lnSpc>
            </a:pPr>
            <a:r>
              <a:rPr lang="en-US" altLang="zh-CN" sz="2800" b="1" dirty="0">
                <a:latin typeface="Times New Roman" panose="02020603050405020304" pitchFamily="18" charset="0"/>
              </a:rPr>
              <a:t>    of metal art that look like animals or </a:t>
            </a:r>
          </a:p>
          <a:p>
            <a:pPr>
              <a:lnSpc>
                <a:spcPct val="125000"/>
              </a:lnSpc>
            </a:pPr>
            <a:r>
              <a:rPr lang="en-US" altLang="zh-CN" sz="2800" b="1" dirty="0">
                <a:latin typeface="Times New Roman" panose="02020603050405020304" pitchFamily="18" charset="0"/>
              </a:rPr>
              <a:t>    humans,  __________ makes smaller </a:t>
            </a:r>
          </a:p>
          <a:p>
            <a:pPr>
              <a:lnSpc>
                <a:spcPct val="125000"/>
              </a:lnSpc>
            </a:pPr>
            <a:r>
              <a:rPr lang="en-US" altLang="zh-CN" sz="2800" b="1" dirty="0">
                <a:latin typeface="Times New Roman" panose="02020603050405020304" pitchFamily="18" charset="0"/>
              </a:rPr>
              <a:t>    pieces for the home.</a:t>
            </a:r>
          </a:p>
        </p:txBody>
      </p:sp>
      <p:sp>
        <p:nvSpPr>
          <p:cNvPr id="67591" name="文本框 67590"/>
          <p:cNvSpPr txBox="1">
            <a:spLocks noChangeArrowheads="1"/>
          </p:cNvSpPr>
          <p:nvPr/>
        </p:nvSpPr>
        <p:spPr bwMode="auto">
          <a:xfrm>
            <a:off x="3347864" y="2598272"/>
            <a:ext cx="1944216" cy="482600"/>
          </a:xfrm>
          <a:prstGeom prst="rect">
            <a:avLst/>
          </a:prstGeom>
          <a:noFill/>
          <a:ln w="9525">
            <a:noFill/>
            <a:miter lim="800000"/>
          </a:ln>
        </p:spPr>
        <p:txBody>
          <a:bodyPr wrap="square" lIns="50795" tIns="25397" rIns="50795" bIns="25397">
            <a:spAutoFit/>
          </a:bodyPr>
          <a:lstStyle/>
          <a:p>
            <a:r>
              <a:rPr lang="en-US" altLang="zh-CN" sz="2800" b="1" dirty="0">
                <a:solidFill>
                  <a:srgbClr val="FF0000"/>
                </a:solidFill>
                <a:latin typeface="Times New Roman" panose="02020603050405020304" pitchFamily="18" charset="0"/>
              </a:rPr>
              <a:t>not only</a:t>
            </a:r>
          </a:p>
        </p:txBody>
      </p:sp>
      <p:sp>
        <p:nvSpPr>
          <p:cNvPr id="67592" name="文本框 67591"/>
          <p:cNvSpPr txBox="1">
            <a:spLocks noChangeArrowheads="1"/>
          </p:cNvSpPr>
          <p:nvPr/>
        </p:nvSpPr>
        <p:spPr bwMode="auto">
          <a:xfrm>
            <a:off x="3132138" y="3745334"/>
            <a:ext cx="1871910" cy="482600"/>
          </a:xfrm>
          <a:prstGeom prst="rect">
            <a:avLst/>
          </a:prstGeom>
          <a:noFill/>
          <a:ln w="9525">
            <a:noFill/>
            <a:miter lim="800000"/>
          </a:ln>
        </p:spPr>
        <p:txBody>
          <a:bodyPr wrap="square" lIns="50795" tIns="25397" rIns="50795" bIns="25397">
            <a:spAutoFit/>
          </a:bodyPr>
          <a:lstStyle/>
          <a:p>
            <a:r>
              <a:rPr lang="en-US" altLang="zh-CN" sz="2800" b="1" dirty="0">
                <a:solidFill>
                  <a:srgbClr val="FF0000"/>
                </a:solidFill>
                <a:latin typeface="Times New Roman" panose="02020603050405020304" pitchFamily="18" charset="0"/>
              </a:rPr>
              <a:t>but also</a:t>
            </a:r>
          </a:p>
        </p:txBody>
      </p:sp>
      <p:graphicFrame>
        <p:nvGraphicFramePr>
          <p:cNvPr id="67593" name="表格 67592"/>
          <p:cNvGraphicFramePr/>
          <p:nvPr>
            <p:extLst>
              <p:ext uri="{D42A27DB-BD31-4B8C-83A1-F6EECF244321}">
                <p14:modId xmlns:p14="http://schemas.microsoft.com/office/powerpoint/2010/main" val="2376151117"/>
              </p:ext>
            </p:extLst>
          </p:nvPr>
        </p:nvGraphicFramePr>
        <p:xfrm>
          <a:off x="1187450" y="904875"/>
          <a:ext cx="6552902" cy="1501642"/>
        </p:xfrm>
        <a:graphic>
          <a:graphicData uri="http://schemas.openxmlformats.org/drawingml/2006/table">
            <a:tbl>
              <a:tblPr/>
              <a:tblGrid>
                <a:gridCol w="6552902">
                  <a:extLst>
                    <a:ext uri="{9D8B030D-6E8A-4147-A177-3AD203B41FA5}">
                      <a16:colId xmlns:a16="http://schemas.microsoft.com/office/drawing/2014/main" val="20000"/>
                    </a:ext>
                  </a:extLst>
                </a:gridCol>
              </a:tblGrid>
              <a:tr h="145018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en-US" altLang="zh-CN" sz="2800" b="1" dirty="0">
                          <a:latin typeface="Times New Roman" panose="02020603050405020304" pitchFamily="18" charset="0"/>
                        </a:rPr>
                        <a:t>put to good use            build… out of</a:t>
                      </a:r>
                    </a:p>
                    <a:p>
                      <a:pPr marL="0" lvl="0" indent="0">
                        <a:buNone/>
                      </a:pPr>
                      <a:r>
                        <a:rPr lang="en-US" altLang="zh-CN" sz="2800" b="1" dirty="0">
                          <a:latin typeface="Times New Roman" panose="02020603050405020304" pitchFamily="18" charset="0"/>
                        </a:rPr>
                        <a:t>pull down </a:t>
                      </a:r>
                      <a:r>
                        <a:rPr lang="zh-CN" altLang="en-US" sz="2800" b="1" dirty="0">
                          <a:latin typeface="Times New Roman" panose="02020603050405020304" pitchFamily="18" charset="0"/>
                        </a:rPr>
                        <a:t>                    </a:t>
                      </a:r>
                      <a:r>
                        <a:rPr lang="en-US" altLang="zh-CN" sz="2800" b="1" dirty="0">
                          <a:latin typeface="Times New Roman" panose="02020603050405020304" pitchFamily="18" charset="0"/>
                        </a:rPr>
                        <a:t>set up</a:t>
                      </a:r>
                    </a:p>
                    <a:p>
                      <a:pPr marL="0" lvl="0" indent="0">
                        <a:buNone/>
                      </a:pPr>
                      <a:r>
                        <a:rPr lang="en-US" altLang="zh-CN" sz="2800" b="1" dirty="0">
                          <a:latin typeface="Times New Roman" panose="02020603050405020304" pitchFamily="18" charset="0"/>
                        </a:rPr>
                        <a:t>known for                    not only… but also</a:t>
                      </a:r>
                      <a:endParaRPr lang="zh-CN" altLang="en-US" sz="2800" b="1" dirty="0">
                        <a:latin typeface="Times New Roman" panose="02020603050405020304" pitchFamily="18" charset="0"/>
                      </a:endParaRPr>
                    </a:p>
                  </a:txBody>
                  <a:tcPr marL="50798" marR="50798" marT="25397" marB="25397">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tcPr>
                </a:tc>
                <a:extLst>
                  <a:ext uri="{0D108BD9-81ED-4DB2-BD59-A6C34878D82A}">
                    <a16:rowId xmlns:a16="http://schemas.microsoft.com/office/drawing/2014/main" val="10000"/>
                  </a:ext>
                </a:extLst>
              </a:tr>
            </a:tbl>
          </a:graphicData>
        </a:graphic>
      </p:graphicFrame>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91">
                                            <p:txEl>
                                              <p:pRg st="0" end="0"/>
                                            </p:txEl>
                                          </p:spTgt>
                                        </p:tgtEl>
                                        <p:attrNameLst>
                                          <p:attrName>style.visibility</p:attrName>
                                        </p:attrNameLst>
                                      </p:cBhvr>
                                      <p:to>
                                        <p:strVal val="visible"/>
                                      </p:to>
                                    </p:set>
                                    <p:anim calcmode="lin" valueType="num">
                                      <p:cBhvr>
                                        <p:cTn id="7" dur="500" fill="hold"/>
                                        <p:tgtEl>
                                          <p:spTgt spid="6759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75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592">
                                            <p:txEl>
                                              <p:pRg st="0" end="0"/>
                                            </p:txEl>
                                          </p:spTgt>
                                        </p:tgtEl>
                                        <p:attrNameLst>
                                          <p:attrName>style.visibility</p:attrName>
                                        </p:attrNameLst>
                                      </p:cBhvr>
                                      <p:to>
                                        <p:strVal val="visible"/>
                                      </p:to>
                                    </p:set>
                                    <p:anim calcmode="lin" valueType="num">
                                      <p:cBhvr>
                                        <p:cTn id="13" dur="500" fill="hold"/>
                                        <p:tgtEl>
                                          <p:spTgt spid="6759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75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34820"/>
          <p:cNvSpPr txBox="1">
            <a:spLocks noChangeArrowheads="1"/>
          </p:cNvSpPr>
          <p:nvPr/>
        </p:nvSpPr>
        <p:spPr bwMode="auto">
          <a:xfrm>
            <a:off x="1547813" y="769938"/>
            <a:ext cx="6337300" cy="1296987"/>
          </a:xfrm>
          <a:prstGeom prst="rect">
            <a:avLst/>
          </a:prstGeom>
          <a:noFill/>
          <a:ln w="9525">
            <a:noFill/>
            <a:miter lim="800000"/>
          </a:ln>
        </p:spPr>
        <p:txBody>
          <a:bodyPr lIns="50795" tIns="25397" rIns="50795" bIns="25397">
            <a:spAutoFit/>
          </a:bodyPr>
          <a:lstStyle/>
          <a:p>
            <a:r>
              <a:rPr lang="en-US" altLang="zh-CN" sz="2700" b="1" u="sng">
                <a:solidFill>
                  <a:srgbClr val="0000E1"/>
                </a:solidFill>
              </a:rPr>
              <a:t>Underline</a:t>
            </a:r>
            <a:r>
              <a:rPr lang="en-US" altLang="zh-CN" sz="2700" b="1">
                <a:solidFill>
                  <a:srgbClr val="0000E1"/>
                </a:solidFill>
              </a:rPr>
              <a:t> the words in the passage based on the words below. What are the differences?</a:t>
            </a:r>
          </a:p>
        </p:txBody>
      </p:sp>
      <p:graphicFrame>
        <p:nvGraphicFramePr>
          <p:cNvPr id="34838" name="内容占位符 34837"/>
          <p:cNvGraphicFramePr>
            <a:graphicFrameLocks noGrp="1"/>
          </p:cNvGraphicFramePr>
          <p:nvPr>
            <p:ph idx="4294967295"/>
            <p:extLst>
              <p:ext uri="{D42A27DB-BD31-4B8C-83A1-F6EECF244321}">
                <p14:modId xmlns:p14="http://schemas.microsoft.com/office/powerpoint/2010/main" val="3661714782"/>
              </p:ext>
            </p:extLst>
          </p:nvPr>
        </p:nvGraphicFramePr>
        <p:xfrm>
          <a:off x="1331913" y="2427288"/>
          <a:ext cx="6552728" cy="1894326"/>
        </p:xfrm>
        <a:graphic>
          <a:graphicData uri="http://schemas.openxmlformats.org/drawingml/2006/table">
            <a:tbl>
              <a:tblPr/>
              <a:tblGrid>
                <a:gridCol w="6552728">
                  <a:extLst>
                    <a:ext uri="{9D8B030D-6E8A-4147-A177-3AD203B41FA5}">
                      <a16:colId xmlns:a16="http://schemas.microsoft.com/office/drawing/2014/main" val="20000"/>
                    </a:ext>
                  </a:extLst>
                </a:gridCol>
              </a:tblGrid>
              <a:tr h="18907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10000"/>
                        </a:lnSpc>
                        <a:spcBef>
                          <a:spcPct val="0"/>
                        </a:spcBef>
                        <a:buNone/>
                      </a:pPr>
                      <a:r>
                        <a:rPr lang="en-US" altLang="zh-CN" sz="2800" b="1" dirty="0">
                          <a:solidFill>
                            <a:srgbClr val="002060"/>
                          </a:solidFill>
                          <a:latin typeface="Times New Roman" panose="02020603050405020304" pitchFamily="18" charset="0"/>
                        </a:rPr>
                        <a:t>think                  use                environment</a:t>
                      </a:r>
                    </a:p>
                    <a:p>
                      <a:pPr marL="0" lvl="0" indent="0">
                        <a:lnSpc>
                          <a:spcPct val="110000"/>
                        </a:lnSpc>
                        <a:spcBef>
                          <a:spcPct val="0"/>
                        </a:spcBef>
                        <a:buNone/>
                      </a:pPr>
                      <a:r>
                        <a:rPr lang="en-US" altLang="zh-CN" sz="2800" b="1" dirty="0">
                          <a:solidFill>
                            <a:srgbClr val="002060"/>
                          </a:solidFill>
                          <a:latin typeface="Times New Roman" panose="02020603050405020304" pitchFamily="18" charset="0"/>
                        </a:rPr>
                        <a:t>usual                  recycle          build</a:t>
                      </a:r>
                    </a:p>
                    <a:p>
                      <a:pPr marL="0" lvl="0" indent="0">
                        <a:lnSpc>
                          <a:spcPct val="110000"/>
                        </a:lnSpc>
                        <a:spcBef>
                          <a:spcPct val="0"/>
                        </a:spcBef>
                        <a:buNone/>
                      </a:pPr>
                      <a:r>
                        <a:rPr lang="en-US" altLang="zh-CN" sz="2800" b="1" dirty="0">
                          <a:solidFill>
                            <a:srgbClr val="002060"/>
                          </a:solidFill>
                          <a:latin typeface="Times New Roman" panose="02020603050405020304" pitchFamily="18" charset="0"/>
                        </a:rPr>
                        <a:t>create                special           recent</a:t>
                      </a:r>
                    </a:p>
                    <a:p>
                      <a:pPr marL="0" lvl="0" indent="0">
                        <a:lnSpc>
                          <a:spcPct val="110000"/>
                        </a:lnSpc>
                        <a:spcBef>
                          <a:spcPct val="0"/>
                        </a:spcBef>
                        <a:buNone/>
                      </a:pPr>
                      <a:r>
                        <a:rPr lang="en-US" altLang="zh-CN" sz="2800" b="1" dirty="0">
                          <a:solidFill>
                            <a:srgbClr val="002060"/>
                          </a:solidFill>
                          <a:latin typeface="Times New Roman" panose="02020603050405020304" pitchFamily="18" charset="0"/>
                        </a:rPr>
                        <a:t>important         protect        </a:t>
                      </a:r>
                      <a:r>
                        <a:rPr lang="en-US" altLang="zh-CN" sz="2800" b="1" baseline="0" dirty="0">
                          <a:solidFill>
                            <a:srgbClr val="002060"/>
                          </a:solidFill>
                          <a:latin typeface="Times New Roman" panose="02020603050405020304" pitchFamily="18" charset="0"/>
                        </a:rPr>
                        <a:t>   </a:t>
                      </a:r>
                      <a:r>
                        <a:rPr lang="en-US" altLang="zh-CN" sz="2800" b="1" dirty="0">
                          <a:solidFill>
                            <a:srgbClr val="002060"/>
                          </a:solidFill>
                          <a:latin typeface="Times New Roman" panose="02020603050405020304" pitchFamily="18" charset="0"/>
                        </a:rPr>
                        <a:t>inspire</a:t>
                      </a:r>
                      <a:endParaRPr lang="zh-CN" altLang="en-US" sz="2800" b="1" dirty="0">
                        <a:solidFill>
                          <a:srgbClr val="002060"/>
                        </a:solidFill>
                        <a:latin typeface="Times New Roman" panose="02020603050405020304" pitchFamily="18" charset="0"/>
                      </a:endParaRPr>
                    </a:p>
                  </a:txBody>
                  <a:tcPr marL="50798" marR="50798" marT="25397" marB="25397">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5" name="单圆角矩形 4"/>
          <p:cNvSpPr/>
          <p:nvPr/>
        </p:nvSpPr>
        <p:spPr bwMode="auto">
          <a:xfrm>
            <a:off x="827088" y="1035050"/>
            <a:ext cx="574675" cy="528638"/>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2d</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38"/>
                                        </p:tgtEl>
                                        <p:attrNameLst>
                                          <p:attrName>style.visibility</p:attrName>
                                        </p:attrNameLst>
                                      </p:cBhvr>
                                      <p:to>
                                        <p:strVal val="visible"/>
                                      </p:to>
                                    </p:set>
                                    <p:animEffect transition="in" filter="blinds(horizontal)">
                                      <p:cBhvr>
                                        <p:cTn id="7" dur="500"/>
                                        <p:tgtEl>
                                          <p:spTgt spid="34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7" name="矩形 80906"/>
          <p:cNvSpPr>
            <a:spLocks noChangeArrowheads="1"/>
          </p:cNvSpPr>
          <p:nvPr/>
        </p:nvSpPr>
        <p:spPr bwMode="auto">
          <a:xfrm>
            <a:off x="1116013" y="842963"/>
            <a:ext cx="6426200" cy="3930650"/>
          </a:xfrm>
          <a:prstGeom prst="rect">
            <a:avLst/>
          </a:prstGeom>
          <a:noFill/>
          <a:ln w="9525">
            <a:noFill/>
            <a:miter lim="800000"/>
          </a:ln>
        </p:spPr>
        <p:txBody>
          <a:bodyPr lIns="50795" tIns="25397" rIns="50795" bIns="25397" anchor="ctr">
            <a:spAutoFit/>
          </a:bodyPr>
          <a:lstStyle/>
          <a:p>
            <a:pPr algn="ctr" defTabSz="678180"/>
            <a:r>
              <a:rPr lang="en-US" altLang="zh-CN" sz="2800" b="1">
                <a:latin typeface="Times New Roman" panose="02020603050405020304" pitchFamily="18" charset="0"/>
              </a:rPr>
              <a:t>think – </a:t>
            </a:r>
            <a:r>
              <a:rPr lang="en-US" altLang="zh-CN" sz="2800" b="1">
                <a:solidFill>
                  <a:srgbClr val="FF0000"/>
                </a:solidFill>
                <a:latin typeface="Times New Roman" panose="02020603050405020304" pitchFamily="18" charset="0"/>
              </a:rPr>
              <a:t>rethink</a:t>
            </a:r>
            <a:r>
              <a:rPr lang="en-US" altLang="zh-CN" sz="2800" b="1">
                <a:latin typeface="Times New Roman" panose="02020603050405020304" pitchFamily="18" charset="0"/>
              </a:rPr>
              <a:t>         special – </a:t>
            </a:r>
            <a:r>
              <a:rPr lang="en-US" altLang="zh-CN" sz="2800" b="1">
                <a:solidFill>
                  <a:srgbClr val="FF0000"/>
                </a:solidFill>
                <a:latin typeface="Times New Roman" panose="02020603050405020304" pitchFamily="18" charset="0"/>
              </a:rPr>
              <a:t>especially</a:t>
            </a:r>
            <a:r>
              <a:rPr lang="en-US" altLang="zh-CN" sz="2800" b="1">
                <a:latin typeface="Times New Roman" panose="02020603050405020304" pitchFamily="18" charset="0"/>
              </a:rPr>
              <a:t> </a:t>
            </a:r>
          </a:p>
          <a:p>
            <a:pPr algn="ctr" defTabSz="678180"/>
            <a:r>
              <a:rPr lang="en-US" altLang="zh-CN" sz="2800" b="1">
                <a:latin typeface="Times New Roman" panose="02020603050405020304" pitchFamily="18" charset="0"/>
              </a:rPr>
              <a:t>use – </a:t>
            </a:r>
            <a:r>
              <a:rPr lang="en-US" altLang="zh-CN" sz="2800" b="1">
                <a:solidFill>
                  <a:srgbClr val="FF0000"/>
                </a:solidFill>
                <a:latin typeface="Times New Roman" panose="02020603050405020304" pitchFamily="18" charset="0"/>
              </a:rPr>
              <a:t>reuse</a:t>
            </a:r>
            <a:r>
              <a:rPr lang="en-US" altLang="zh-CN" sz="2800" b="1">
                <a:latin typeface="Times New Roman" panose="02020603050405020304" pitchFamily="18" charset="0"/>
              </a:rPr>
              <a:t>, </a:t>
            </a:r>
            <a:r>
              <a:rPr lang="en-US" altLang="zh-CN" sz="2800" b="1">
                <a:solidFill>
                  <a:srgbClr val="FF0000"/>
                </a:solidFill>
                <a:latin typeface="Times New Roman" panose="02020603050405020304" pitchFamily="18" charset="0"/>
              </a:rPr>
              <a:t>useful</a:t>
            </a:r>
            <a:r>
              <a:rPr lang="en-US" altLang="zh-CN" sz="2800" b="1">
                <a:latin typeface="Times New Roman" panose="02020603050405020304" pitchFamily="18" charset="0"/>
              </a:rPr>
              <a:t>    recent – </a:t>
            </a:r>
            <a:r>
              <a:rPr lang="en-US" altLang="zh-CN" sz="2800" b="1">
                <a:solidFill>
                  <a:srgbClr val="FF0000"/>
                </a:solidFill>
                <a:latin typeface="Times New Roman" panose="02020603050405020304" pitchFamily="18" charset="0"/>
              </a:rPr>
              <a:t>recently</a:t>
            </a:r>
            <a:r>
              <a:rPr lang="en-US" altLang="zh-CN" sz="2800" b="1">
                <a:latin typeface="Times New Roman" panose="02020603050405020304" pitchFamily="18" charset="0"/>
              </a:rPr>
              <a:t> </a:t>
            </a:r>
          </a:p>
          <a:p>
            <a:pPr algn="ctr" defTabSz="678180"/>
            <a:r>
              <a:rPr lang="en-US" altLang="zh-CN" sz="2800" b="1">
                <a:latin typeface="Times New Roman" panose="02020603050405020304" pitchFamily="18" charset="0"/>
              </a:rPr>
              <a:t>usual – </a:t>
            </a:r>
            <a:r>
              <a:rPr lang="en-US" altLang="zh-CN" sz="2800" b="1">
                <a:solidFill>
                  <a:srgbClr val="FF0000"/>
                </a:solidFill>
                <a:latin typeface="Times New Roman" panose="02020603050405020304" pitchFamily="18" charset="0"/>
              </a:rPr>
              <a:t>unusual</a:t>
            </a:r>
            <a:r>
              <a:rPr lang="en-US" altLang="zh-CN" sz="2800" b="1">
                <a:latin typeface="Times New Roman" panose="02020603050405020304" pitchFamily="18" charset="0"/>
              </a:rPr>
              <a:t>        </a:t>
            </a:r>
          </a:p>
          <a:p>
            <a:pPr algn="ctr" defTabSz="678180"/>
            <a:r>
              <a:rPr lang="en-US" altLang="zh-CN" sz="2800" b="1">
                <a:latin typeface="Times New Roman" panose="02020603050405020304" pitchFamily="18" charset="0"/>
              </a:rPr>
              <a:t>environment – </a:t>
            </a:r>
            <a:r>
              <a:rPr lang="en-US" altLang="zh-CN" sz="2800" b="1">
                <a:solidFill>
                  <a:srgbClr val="FF0000"/>
                </a:solidFill>
                <a:latin typeface="Times New Roman" panose="02020603050405020304" pitchFamily="18" charset="0"/>
              </a:rPr>
              <a:t>environmental</a:t>
            </a:r>
          </a:p>
          <a:p>
            <a:pPr algn="ctr" defTabSz="678180"/>
            <a:r>
              <a:rPr lang="en-US" altLang="zh-CN" sz="2800" b="1">
                <a:latin typeface="Times New Roman" panose="02020603050405020304" pitchFamily="18" charset="0"/>
              </a:rPr>
              <a:t>recycle – </a:t>
            </a:r>
            <a:r>
              <a:rPr lang="en-US" altLang="zh-CN" sz="2800" b="1">
                <a:solidFill>
                  <a:srgbClr val="FF0000"/>
                </a:solidFill>
                <a:latin typeface="Times New Roman" panose="02020603050405020304" pitchFamily="18" charset="0"/>
              </a:rPr>
              <a:t>recycling</a:t>
            </a:r>
          </a:p>
          <a:p>
            <a:pPr algn="ctr" defTabSz="678180"/>
            <a:r>
              <a:rPr lang="en-US" altLang="zh-CN" sz="2800" b="1">
                <a:latin typeface="Times New Roman" panose="02020603050405020304" pitchFamily="18" charset="0"/>
              </a:rPr>
              <a:t>important – </a:t>
            </a:r>
            <a:r>
              <a:rPr lang="en-US" altLang="zh-CN" sz="2800" b="1">
                <a:solidFill>
                  <a:srgbClr val="FF0000"/>
                </a:solidFill>
                <a:latin typeface="Times New Roman" panose="02020603050405020304" pitchFamily="18" charset="0"/>
              </a:rPr>
              <a:t>importance</a:t>
            </a:r>
          </a:p>
          <a:p>
            <a:pPr algn="ctr" defTabSz="678180"/>
            <a:r>
              <a:rPr lang="en-US" altLang="zh-CN" sz="2800" b="1">
                <a:latin typeface="Times New Roman" panose="02020603050405020304" pitchFamily="18" charset="0"/>
              </a:rPr>
              <a:t>build – </a:t>
            </a:r>
            <a:r>
              <a:rPr lang="en-US" altLang="zh-CN" sz="2800" b="1">
                <a:solidFill>
                  <a:srgbClr val="FF0000"/>
                </a:solidFill>
                <a:latin typeface="Times New Roman" panose="02020603050405020304" pitchFamily="18" charset="0"/>
              </a:rPr>
              <a:t>building</a:t>
            </a:r>
            <a:r>
              <a:rPr lang="en-US" altLang="zh-CN" sz="2800" b="1">
                <a:latin typeface="Times New Roman" panose="02020603050405020304" pitchFamily="18" charset="0"/>
              </a:rPr>
              <a:t>      protect – </a:t>
            </a:r>
            <a:r>
              <a:rPr lang="en-US" altLang="zh-CN" sz="2800" b="1">
                <a:solidFill>
                  <a:srgbClr val="FF0000"/>
                </a:solidFill>
                <a:latin typeface="Times New Roman" panose="02020603050405020304" pitchFamily="18" charset="0"/>
              </a:rPr>
              <a:t>protection</a:t>
            </a:r>
          </a:p>
          <a:p>
            <a:pPr algn="ctr" defTabSz="678180"/>
            <a:r>
              <a:rPr lang="en-US" altLang="zh-CN" sz="2800" b="1">
                <a:latin typeface="Times New Roman" panose="02020603050405020304" pitchFamily="18" charset="0"/>
              </a:rPr>
              <a:t>create – </a:t>
            </a:r>
            <a:r>
              <a:rPr lang="en-US" altLang="zh-CN" sz="2800" b="1">
                <a:solidFill>
                  <a:srgbClr val="FF0000"/>
                </a:solidFill>
                <a:latin typeface="Times New Roman" panose="02020603050405020304" pitchFamily="18" charset="0"/>
              </a:rPr>
              <a:t>creative</a:t>
            </a:r>
            <a:r>
              <a:rPr lang="en-US" altLang="zh-CN" sz="2800" b="1">
                <a:latin typeface="Times New Roman" panose="02020603050405020304" pitchFamily="18" charset="0"/>
              </a:rPr>
              <a:t>; </a:t>
            </a:r>
            <a:r>
              <a:rPr lang="en-US" altLang="zh-CN" sz="2800" b="1">
                <a:solidFill>
                  <a:srgbClr val="FF0000"/>
                </a:solidFill>
                <a:latin typeface="Times New Roman" panose="02020603050405020304" pitchFamily="18" charset="0"/>
              </a:rPr>
              <a:t>creativity</a:t>
            </a:r>
          </a:p>
          <a:p>
            <a:pPr algn="ctr" defTabSz="678180"/>
            <a:r>
              <a:rPr lang="en-US" altLang="zh-CN" sz="2800" b="1">
                <a:latin typeface="Times New Roman" panose="02020603050405020304" pitchFamily="18" charset="0"/>
              </a:rPr>
              <a:t>inspire – </a:t>
            </a:r>
            <a:r>
              <a:rPr lang="en-US" altLang="zh-CN" sz="2800" b="1">
                <a:solidFill>
                  <a:srgbClr val="FF0000"/>
                </a:solidFill>
                <a:latin typeface="Times New Roman" panose="02020603050405020304" pitchFamily="18" charset="0"/>
              </a:rPr>
              <a:t>inspiration</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0907"/>
                                        </p:tgtEl>
                                        <p:attrNameLst>
                                          <p:attrName>style.visibility</p:attrName>
                                        </p:attrNameLst>
                                      </p:cBhvr>
                                      <p:to>
                                        <p:strVal val="visible"/>
                                      </p:to>
                                    </p:set>
                                    <p:animEffect transition="in" filter="blinds(horizontal)">
                                      <p:cBhvr>
                                        <p:cTn id="7" dur="500"/>
                                        <p:tgtEl>
                                          <p:spTgt spid="80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 Box 5"/>
          <p:cNvSpPr txBox="1">
            <a:spLocks noChangeArrowheads="1"/>
          </p:cNvSpPr>
          <p:nvPr/>
        </p:nvSpPr>
        <p:spPr bwMode="auto">
          <a:xfrm>
            <a:off x="1187450" y="698500"/>
            <a:ext cx="7272338" cy="1296988"/>
          </a:xfrm>
          <a:prstGeom prst="rect">
            <a:avLst/>
          </a:prstGeom>
          <a:noFill/>
          <a:ln w="9525">
            <a:noFill/>
            <a:miter lim="800000"/>
          </a:ln>
        </p:spPr>
        <p:txBody>
          <a:bodyPr lIns="50795" tIns="25397" rIns="50795" bIns="25397">
            <a:spAutoFit/>
          </a:bodyPr>
          <a:lstStyle/>
          <a:p>
            <a:r>
              <a:rPr lang="en-US" altLang="zh-CN" sz="2700" b="1" dirty="0">
                <a:solidFill>
                  <a:srgbClr val="0000E1"/>
                </a:solidFill>
              </a:rPr>
              <a:t>Make a list of things that need to be done to save the environment. Which things can be done by common people every day?</a:t>
            </a:r>
          </a:p>
        </p:txBody>
      </p:sp>
      <p:graphicFrame>
        <p:nvGraphicFramePr>
          <p:cNvPr id="42008" name="Group 24"/>
          <p:cNvGraphicFramePr>
            <a:graphicFrameLocks noGrp="1"/>
          </p:cNvGraphicFramePr>
          <p:nvPr>
            <p:ph idx="4294967295"/>
          </p:nvPr>
        </p:nvGraphicFramePr>
        <p:xfrm>
          <a:off x="1187450" y="2211388"/>
          <a:ext cx="7190408" cy="2437378"/>
        </p:xfrm>
        <a:graphic>
          <a:graphicData uri="http://schemas.openxmlformats.org/drawingml/2006/table">
            <a:tbl>
              <a:tblPr/>
              <a:tblGrid>
                <a:gridCol w="7190408">
                  <a:extLst>
                    <a:ext uri="{9D8B030D-6E8A-4147-A177-3AD203B41FA5}">
                      <a16:colId xmlns:a16="http://schemas.microsoft.com/office/drawing/2014/main" val="20000"/>
                    </a:ext>
                  </a:extLst>
                </a:gridCol>
              </a:tblGrid>
              <a:tr h="23764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take your own bags when you go shopping</a:t>
                      </a: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spend less time in the shower</a:t>
                      </a: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turn off the lights when you leave a room</a:t>
                      </a: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take public transport rather than drive</a:t>
                      </a:r>
                    </a:p>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avoid using air conditioners</a:t>
                      </a:r>
                    </a:p>
                  </a:txBody>
                  <a:tcPr marL="50795" marR="50795" marT="25397" marB="25397"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
        <p:nvSpPr>
          <p:cNvPr id="5" name="单圆角矩形 4"/>
          <p:cNvSpPr/>
          <p:nvPr/>
        </p:nvSpPr>
        <p:spPr bwMode="auto">
          <a:xfrm>
            <a:off x="468313" y="890588"/>
            <a:ext cx="573087" cy="528637"/>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2e</a:t>
            </a:r>
          </a:p>
        </p:txBody>
      </p:sp>
    </p:spTree>
  </p:cSld>
  <p:clrMapOvr>
    <a:masterClrMapping/>
  </p:clrMapOvr>
  <p:transition>
    <p:plus/>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3"/>
          <p:cNvSpPr txBox="1">
            <a:spLocks noChangeArrowheads="1"/>
          </p:cNvSpPr>
          <p:nvPr/>
        </p:nvSpPr>
        <p:spPr bwMode="auto">
          <a:xfrm>
            <a:off x="900113" y="700088"/>
            <a:ext cx="7416800" cy="788987"/>
          </a:xfrm>
          <a:prstGeom prst="rect">
            <a:avLst/>
          </a:prstGeom>
          <a:noFill/>
          <a:ln w="9525">
            <a:noFill/>
            <a:miter lim="800000"/>
          </a:ln>
        </p:spPr>
        <p:txBody>
          <a:bodyPr lIns="50795" tIns="25397" rIns="50795" bIns="25397">
            <a:spAutoFit/>
          </a:bodyPr>
          <a:lstStyle/>
          <a:p>
            <a:r>
              <a:rPr lang="en-US" altLang="zh-CN" sz="2400" b="1" dirty="0">
                <a:solidFill>
                  <a:srgbClr val="0000FF"/>
                </a:solidFill>
              </a:rPr>
              <a:t>Which things have to be done by governments and organizations? Discuss these with your group.</a:t>
            </a:r>
          </a:p>
        </p:txBody>
      </p:sp>
      <p:graphicFrame>
        <p:nvGraphicFramePr>
          <p:cNvPr id="56338" name="Group 18"/>
          <p:cNvGraphicFramePr>
            <a:graphicFrameLocks noGrp="1"/>
          </p:cNvGraphicFramePr>
          <p:nvPr>
            <p:ph idx="4294967295"/>
          </p:nvPr>
        </p:nvGraphicFramePr>
        <p:xfrm>
          <a:off x="1152525" y="1708150"/>
          <a:ext cx="6912768" cy="3186424"/>
        </p:xfrm>
        <a:graphic>
          <a:graphicData uri="http://schemas.openxmlformats.org/drawingml/2006/table">
            <a:tbl>
              <a:tblPr/>
              <a:tblGrid>
                <a:gridCol w="6912768">
                  <a:extLst>
                    <a:ext uri="{9D8B030D-6E8A-4147-A177-3AD203B41FA5}">
                      <a16:colId xmlns:a16="http://schemas.microsoft.com/office/drawing/2014/main" val="20000"/>
                    </a:ext>
                  </a:extLst>
                </a:gridCol>
              </a:tblGrid>
              <a:tr h="3043238">
                <a:tc>
                  <a:txBody>
                    <a:bodyPr/>
                    <a:lstStyle/>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educate the public</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ensure that factories get rid of waste in a responsible way</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preserve the forests</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preserve endangered species</a:t>
                      </a:r>
                    </a:p>
                    <a:p>
                      <a:pPr marL="0" marR="0" lvl="0" indent="0" algn="l" defTabSz="914400" rtl="0" eaLnBrk="1" fontAlgn="base" latinLnBrk="0" hangingPunct="1">
                        <a:lnSpc>
                          <a:spcPct val="110000"/>
                        </a:lnSpc>
                        <a:spcBef>
                          <a:spcPct val="0"/>
                        </a:spcBef>
                        <a:spcAft>
                          <a:spcPct val="0"/>
                        </a:spcAft>
                        <a:buClrTx/>
                        <a:buSzTx/>
                        <a:buFontTx/>
                        <a:buNone/>
                      </a:pPr>
                      <a:r>
                        <a:rPr kumimoji="0" lang="en-US" altLang="zh-CN" sz="27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not allow activities that seriously endanger the environment</a:t>
                      </a:r>
                    </a:p>
                  </a:txBody>
                  <a:tcPr marL="50798" marR="50798" marT="25397" marB="25397"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Tree>
  </p:cSld>
  <p:clrMapOvr>
    <a:masterClrMapping/>
  </p:clrMapOvr>
  <p:transition>
    <p:plus/>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
          <p:cNvSpPr txBox="1">
            <a:spLocks noChangeArrowheads="1"/>
          </p:cNvSpPr>
          <p:nvPr/>
        </p:nvSpPr>
        <p:spPr bwMode="auto">
          <a:xfrm>
            <a:off x="922338" y="1059582"/>
            <a:ext cx="7826126" cy="4029436"/>
          </a:xfrm>
          <a:prstGeom prst="rect">
            <a:avLst/>
          </a:prstGeom>
          <a:noFill/>
          <a:ln w="9525">
            <a:noFill/>
            <a:miter lim="800000"/>
          </a:ln>
        </p:spPr>
        <p:txBody>
          <a:bodyPr wrap="square" lIns="68580" tIns="34290" rIns="68580" bIns="34290">
            <a:spAutoFit/>
          </a:bodyPr>
          <a:lstStyle/>
          <a:p>
            <a:pPr>
              <a:lnSpc>
                <a:spcPts val="3900"/>
              </a:lnSpc>
            </a:pPr>
            <a:r>
              <a:rPr lang="en-US" altLang="zh-CN" sz="2800" b="1" dirty="0">
                <a:solidFill>
                  <a:srgbClr val="002060"/>
                </a:solidFill>
                <a:latin typeface="微软雅黑" panose="020B0503020204020204" pitchFamily="34" charset="-122"/>
                <a:ea typeface="微软雅黑" panose="020B0503020204020204" pitchFamily="34" charset="-122"/>
              </a:rPr>
              <a:t>Ⅰ.</a:t>
            </a:r>
            <a:r>
              <a:rPr lang="zh-CN" altLang="en-US" sz="2800" b="1" dirty="0">
                <a:solidFill>
                  <a:srgbClr val="002060"/>
                </a:solidFill>
                <a:latin typeface="微软雅黑" panose="020B0503020204020204" pitchFamily="34" charset="-122"/>
                <a:ea typeface="微软雅黑" panose="020B0503020204020204" pitchFamily="34" charset="-122"/>
              </a:rPr>
              <a:t>用括号内所给词的适当形式填空。</a:t>
            </a:r>
          </a:p>
          <a:p>
            <a:pPr>
              <a:lnSpc>
                <a:spcPts val="3900"/>
              </a:lnSpc>
            </a:pPr>
            <a:r>
              <a:rPr lang="zh-CN" altLang="en-US" sz="2800" b="1" dirty="0">
                <a:latin typeface="Times New Roman" panose="02020603050405020304" pitchFamily="18" charset="0"/>
                <a:cs typeface="Times New Roman" panose="02020603050405020304" pitchFamily="18" charset="0"/>
              </a:rPr>
              <a:t>1. People especially children are interested in   </a:t>
            </a:r>
            <a:endParaRPr lang="en-US" altLang="zh-CN" sz="2800" b="1" dirty="0">
              <a:latin typeface="Times New Roman" panose="02020603050405020304" pitchFamily="18" charset="0"/>
              <a:cs typeface="Times New Roman" panose="02020603050405020304" pitchFamily="18" charset="0"/>
            </a:endParaRPr>
          </a:p>
          <a:p>
            <a:pPr>
              <a:lnSpc>
                <a:spcPts val="39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_________ (science) knowledge.</a:t>
            </a:r>
          </a:p>
          <a:p>
            <a:pPr>
              <a:lnSpc>
                <a:spcPts val="3900"/>
              </a:lnSpc>
            </a:pPr>
            <a:r>
              <a:rPr lang="zh-CN" altLang="en-US" sz="2800" b="1" dirty="0">
                <a:latin typeface="Times New Roman" panose="02020603050405020304" pitchFamily="18" charset="0"/>
                <a:cs typeface="Times New Roman" panose="02020603050405020304" pitchFamily="18" charset="0"/>
              </a:rPr>
              <a:t>2</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He invented a new kind of ________ (reuse) </a:t>
            </a:r>
            <a:endParaRPr lang="en-US" altLang="zh-CN" sz="2800" b="1" dirty="0">
              <a:latin typeface="Times New Roman" panose="02020603050405020304" pitchFamily="18" charset="0"/>
              <a:cs typeface="Times New Roman" panose="02020603050405020304" pitchFamily="18" charset="0"/>
            </a:endParaRPr>
          </a:p>
          <a:p>
            <a:pPr>
              <a:lnSpc>
                <a:spcPts val="39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bottle last year. </a:t>
            </a:r>
          </a:p>
          <a:p>
            <a:pPr>
              <a:lnSpc>
                <a:spcPts val="3900"/>
              </a:lnSpc>
            </a:pPr>
            <a:r>
              <a:rPr lang="zh-CN" altLang="en-US" sz="2800" b="1" dirty="0">
                <a:latin typeface="Times New Roman" panose="02020603050405020304" pitchFamily="18" charset="0"/>
                <a:cs typeface="Times New Roman" panose="02020603050405020304" pitchFamily="18" charset="0"/>
              </a:rPr>
              <a:t>3</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We have had several meetings to discuss </a:t>
            </a:r>
            <a:endParaRPr lang="en-US" altLang="zh-CN" sz="2800" b="1" dirty="0">
              <a:latin typeface="Times New Roman" panose="02020603050405020304" pitchFamily="18" charset="0"/>
              <a:cs typeface="Times New Roman" panose="02020603050405020304" pitchFamily="18" charset="0"/>
            </a:endParaRPr>
          </a:p>
          <a:p>
            <a:pPr>
              <a:lnSpc>
                <a:spcPts val="39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______________(environment) problems in the </a:t>
            </a:r>
            <a:endParaRPr lang="en-US" altLang="zh-CN" sz="2800" b="1" dirty="0">
              <a:latin typeface="Times New Roman" panose="02020603050405020304" pitchFamily="18" charset="0"/>
              <a:cs typeface="Times New Roman" panose="02020603050405020304" pitchFamily="18" charset="0"/>
            </a:endParaRPr>
          </a:p>
          <a:p>
            <a:pPr>
              <a:lnSpc>
                <a:spcPts val="39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neighborhood. </a:t>
            </a:r>
          </a:p>
        </p:txBody>
      </p:sp>
      <p:sp>
        <p:nvSpPr>
          <p:cNvPr id="3" name="文本框 2"/>
          <p:cNvSpPr txBox="1">
            <a:spLocks noChangeArrowheads="1"/>
          </p:cNvSpPr>
          <p:nvPr/>
        </p:nvSpPr>
        <p:spPr bwMode="auto">
          <a:xfrm>
            <a:off x="1433513" y="2067694"/>
            <a:ext cx="1914525" cy="500062"/>
          </a:xfrm>
          <a:prstGeom prst="rect">
            <a:avLst/>
          </a:prstGeom>
          <a:noFill/>
          <a:ln w="9525">
            <a:noFill/>
            <a:miter lim="800000"/>
          </a:ln>
        </p:spPr>
        <p:txBody>
          <a:bodyPr lIns="68580" tIns="34290" rIns="68580" bIns="34290">
            <a:spAutoFit/>
          </a:bodyPr>
          <a:lstStyle/>
          <a:p>
            <a:r>
              <a:rPr lang="zh-CN" altLang="en-US" sz="2800" b="1" dirty="0">
                <a:solidFill>
                  <a:srgbClr val="FF0000"/>
                </a:solidFill>
                <a:latin typeface="Times New Roman" panose="02020603050405020304" pitchFamily="18" charset="0"/>
              </a:rPr>
              <a:t>scientific</a:t>
            </a:r>
          </a:p>
        </p:txBody>
      </p:sp>
      <p:sp>
        <p:nvSpPr>
          <p:cNvPr id="4" name="文本框 3"/>
          <p:cNvSpPr txBox="1">
            <a:spLocks noChangeArrowheads="1"/>
          </p:cNvSpPr>
          <p:nvPr/>
        </p:nvSpPr>
        <p:spPr bwMode="auto">
          <a:xfrm>
            <a:off x="5436096" y="2574238"/>
            <a:ext cx="1570038" cy="500062"/>
          </a:xfrm>
          <a:prstGeom prst="rect">
            <a:avLst/>
          </a:prstGeom>
          <a:noFill/>
          <a:ln w="9525">
            <a:noFill/>
            <a:miter lim="800000"/>
          </a:ln>
        </p:spPr>
        <p:txBody>
          <a:bodyPr lIns="68580" tIns="34290" rIns="68580" bIns="34290">
            <a:spAutoFit/>
          </a:bodyPr>
          <a:lstStyle/>
          <a:p>
            <a:r>
              <a:rPr lang="zh-CN" altLang="en-US" sz="2800" b="1" dirty="0">
                <a:solidFill>
                  <a:srgbClr val="FF0000"/>
                </a:solidFill>
                <a:latin typeface="Times New Roman" panose="02020603050405020304" pitchFamily="18" charset="0"/>
              </a:rPr>
              <a:t>reusable</a:t>
            </a:r>
          </a:p>
        </p:txBody>
      </p:sp>
      <p:sp>
        <p:nvSpPr>
          <p:cNvPr id="5" name="文本框 4"/>
          <p:cNvSpPr txBox="1">
            <a:spLocks noChangeArrowheads="1"/>
          </p:cNvSpPr>
          <p:nvPr/>
        </p:nvSpPr>
        <p:spPr bwMode="auto">
          <a:xfrm>
            <a:off x="1331912" y="4083918"/>
            <a:ext cx="2736032" cy="500062"/>
          </a:xfrm>
          <a:prstGeom prst="rect">
            <a:avLst/>
          </a:prstGeom>
          <a:noFill/>
          <a:ln w="9525">
            <a:noFill/>
            <a:miter lim="800000"/>
          </a:ln>
        </p:spPr>
        <p:txBody>
          <a:bodyPr wrap="square" lIns="68580" tIns="34290" rIns="68580" bIns="34290">
            <a:spAutoFit/>
          </a:bodyPr>
          <a:lstStyle/>
          <a:p>
            <a:r>
              <a:rPr lang="zh-CN" altLang="en-US" sz="2800" b="1" dirty="0">
                <a:solidFill>
                  <a:srgbClr val="FF0000"/>
                </a:solidFill>
                <a:latin typeface="Times New Roman" panose="02020603050405020304" pitchFamily="18" charset="0"/>
              </a:rPr>
              <a:t>environmental</a:t>
            </a:r>
          </a:p>
        </p:txBody>
      </p:sp>
      <p:sp>
        <p:nvSpPr>
          <p:cNvPr id="8" name="文本框 7"/>
          <p:cNvSpPr txBox="1"/>
          <p:nvPr/>
        </p:nvSpPr>
        <p:spPr>
          <a:xfrm>
            <a:off x="3348038" y="474663"/>
            <a:ext cx="2741612" cy="728662"/>
          </a:xfrm>
          <a:prstGeom prst="rect">
            <a:avLst/>
          </a:prstGeom>
          <a:noFill/>
        </p:spPr>
        <p:txBody>
          <a:bodyPr wrap="none" lIns="51435" tIns="25718" rIns="51435" bIns="25718">
            <a:spAutoFit/>
          </a:bodyPr>
          <a:lstStyle/>
          <a:p>
            <a:pPr>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Arial" panose="020B0604020202020204" pitchFamily="34" charset="0"/>
              </a:rPr>
              <a:t>Exercises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矩形 1"/>
          <p:cNvSpPr>
            <a:spLocks noChangeArrowheads="1"/>
          </p:cNvSpPr>
          <p:nvPr/>
        </p:nvSpPr>
        <p:spPr bwMode="auto">
          <a:xfrm>
            <a:off x="971550" y="1492250"/>
            <a:ext cx="6696075" cy="2030413"/>
          </a:xfrm>
          <a:prstGeom prst="rect">
            <a:avLst/>
          </a:prstGeom>
          <a:noFill/>
          <a:ln w="9525">
            <a:noFill/>
            <a:miter lim="800000"/>
          </a:ln>
        </p:spPr>
        <p:txBody>
          <a:bodyPr>
            <a:spAutoFit/>
          </a:bodyPr>
          <a:lstStyle/>
          <a:p>
            <a:pPr>
              <a:lnSpc>
                <a:spcPct val="150000"/>
              </a:lnSpc>
            </a:pPr>
            <a:r>
              <a:rPr lang="zh-CN" altLang="en-US" sz="2800" b="1" dirty="0">
                <a:latin typeface="Times New Roman" panose="02020603050405020304" pitchFamily="18" charset="0"/>
                <a:cs typeface="Times New Roman" panose="02020603050405020304" pitchFamily="18" charset="0"/>
              </a:rPr>
              <a:t>4. How many _______ (work) by Jin Yong </a:t>
            </a:r>
            <a:endParaRPr lang="en-US" altLang="zh-CN" sz="2800" b="1" dirty="0">
              <a:latin typeface="Times New Roman" panose="02020603050405020304" pitchFamily="18" charset="0"/>
              <a:cs typeface="Times New Roman" panose="02020603050405020304" pitchFamily="18" charset="0"/>
            </a:endParaRPr>
          </a:p>
          <a:p>
            <a:pPr>
              <a:lnSpc>
                <a:spcPct val="15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have you read?</a:t>
            </a:r>
          </a:p>
          <a:p>
            <a:pPr>
              <a:lnSpc>
                <a:spcPct val="150000"/>
              </a:lnSpc>
            </a:pPr>
            <a:r>
              <a:rPr lang="zh-CN" altLang="en-US" sz="2800" b="1" dirty="0">
                <a:latin typeface="Times New Roman" panose="02020603050405020304" pitchFamily="18" charset="0"/>
                <a:cs typeface="Times New Roman" panose="02020603050405020304" pitchFamily="18" charset="0"/>
              </a:rPr>
              <a:t>5</a:t>
            </a: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Do you like the ________ (wood) chair?</a:t>
            </a:r>
          </a:p>
        </p:txBody>
      </p:sp>
      <p:sp>
        <p:nvSpPr>
          <p:cNvPr id="3" name="文本框 5"/>
          <p:cNvSpPr txBox="1">
            <a:spLocks noChangeArrowheads="1"/>
          </p:cNvSpPr>
          <p:nvPr/>
        </p:nvSpPr>
        <p:spPr bwMode="auto">
          <a:xfrm>
            <a:off x="3221038" y="1639888"/>
            <a:ext cx="1422400" cy="500062"/>
          </a:xfrm>
          <a:prstGeom prst="rect">
            <a:avLst/>
          </a:prstGeom>
          <a:noFill/>
          <a:ln w="9525">
            <a:noFill/>
            <a:miter lim="800000"/>
          </a:ln>
        </p:spPr>
        <p:txBody>
          <a:bodyPr lIns="68580" tIns="34290" rIns="68580" bIns="34290">
            <a:spAutoFit/>
          </a:bodyPr>
          <a:lstStyle/>
          <a:p>
            <a:r>
              <a:rPr lang="zh-CN" altLang="en-US" sz="2800" b="1">
                <a:solidFill>
                  <a:srgbClr val="FF0000"/>
                </a:solidFill>
                <a:latin typeface="Times New Roman" panose="02020603050405020304" pitchFamily="18" charset="0"/>
              </a:rPr>
              <a:t>works</a:t>
            </a:r>
          </a:p>
        </p:txBody>
      </p:sp>
      <p:sp>
        <p:nvSpPr>
          <p:cNvPr id="4" name="文本框 6"/>
          <p:cNvSpPr txBox="1">
            <a:spLocks noChangeArrowheads="1"/>
          </p:cNvSpPr>
          <p:nvPr/>
        </p:nvSpPr>
        <p:spPr bwMode="auto">
          <a:xfrm>
            <a:off x="3865563" y="2859088"/>
            <a:ext cx="1354137" cy="500062"/>
          </a:xfrm>
          <a:prstGeom prst="rect">
            <a:avLst/>
          </a:prstGeom>
          <a:noFill/>
          <a:ln w="9525">
            <a:noFill/>
            <a:miter lim="800000"/>
          </a:ln>
        </p:spPr>
        <p:txBody>
          <a:bodyPr lIns="68580" tIns="34290" rIns="68580" bIns="34290">
            <a:spAutoFit/>
          </a:bodyPr>
          <a:lstStyle/>
          <a:p>
            <a:r>
              <a:rPr lang="zh-CN" altLang="en-US" sz="2800" b="1">
                <a:solidFill>
                  <a:srgbClr val="FF0000"/>
                </a:solidFill>
                <a:latin typeface="Times New Roman" panose="02020603050405020304" pitchFamily="18" charset="0"/>
              </a:rPr>
              <a:t>wooden</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34504" y="3363838"/>
            <a:ext cx="5635625" cy="955675"/>
          </a:xfrm>
          <a:prstGeom prst="rect">
            <a:avLst/>
          </a:prstGeom>
          <a:solidFill>
            <a:schemeClr val="accent4">
              <a:lumMod val="20000"/>
              <a:lumOff val="80000"/>
            </a:schemeClr>
          </a:solidFill>
        </p:spPr>
        <p:txBody>
          <a:bodyPr lIns="68580" tIns="34290" rIns="68580" bIns="34290">
            <a:spAutoFit/>
          </a:bodyPr>
          <a:lstStyle/>
          <a:p>
            <a:pPr algn="ctr">
              <a:lnSpc>
                <a:spcPct val="90000"/>
              </a:lnSpc>
              <a:defRPr/>
            </a:pPr>
            <a:r>
              <a:rPr lang="en-US" altLang="zh-CN" sz="3200" b="1" noProof="1">
                <a:solidFill>
                  <a:srgbClr val="002060"/>
                </a:solidFill>
                <a:latin typeface="Times New Roman" panose="02020603050405020304" pitchFamily="18" charset="0"/>
                <a:ea typeface="宋体" panose="02010600030101010101" pitchFamily="2" charset="-122"/>
                <a:cs typeface="+mn-ea"/>
              </a:rPr>
              <a:t>Turn off the lights when you leave a room.</a:t>
            </a:r>
          </a:p>
        </p:txBody>
      </p:sp>
      <p:pic>
        <p:nvPicPr>
          <p:cNvPr id="36866" name="图片 1"/>
          <p:cNvPicPr>
            <a:picLocks noChangeAspect="1" noChangeArrowheads="1"/>
          </p:cNvPicPr>
          <p:nvPr/>
        </p:nvPicPr>
        <p:blipFill>
          <a:blip r:embed="rId2"/>
          <a:srcRect/>
          <a:stretch>
            <a:fillRect/>
          </a:stretch>
        </p:blipFill>
        <p:spPr bwMode="auto">
          <a:xfrm>
            <a:off x="3458036" y="987574"/>
            <a:ext cx="2122487" cy="2122487"/>
          </a:xfrm>
          <a:prstGeom prst="rect">
            <a:avLst/>
          </a:prstGeom>
          <a:noFill/>
          <a:ln w="9525">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23906"/>
          <p:cNvSpPr txBox="1">
            <a:spLocks noChangeArrowheads="1"/>
          </p:cNvSpPr>
          <p:nvPr/>
        </p:nvSpPr>
        <p:spPr bwMode="auto">
          <a:xfrm>
            <a:off x="971550" y="842963"/>
            <a:ext cx="7129463" cy="3622017"/>
          </a:xfrm>
          <a:prstGeom prst="rect">
            <a:avLst/>
          </a:prstGeom>
          <a:noFill/>
          <a:ln w="9525">
            <a:noFill/>
            <a:miter lim="800000"/>
          </a:ln>
        </p:spPr>
        <p:txBody>
          <a:bodyPr lIns="68580" tIns="34290" rIns="68580" bIns="34290">
            <a:spAutoFit/>
          </a:bodyPr>
          <a:lstStyle/>
          <a:p>
            <a:pPr>
              <a:lnSpc>
                <a:spcPct val="140000"/>
              </a:lnSpc>
            </a:pPr>
            <a:r>
              <a:rPr lang="en-US" altLang="zh-CN" sz="2800" b="1" dirty="0">
                <a:solidFill>
                  <a:srgbClr val="002060"/>
                </a:solidFill>
                <a:latin typeface="微软雅黑" panose="020B0503020204020204" pitchFamily="34" charset="-122"/>
                <a:ea typeface="微软雅黑" panose="020B0503020204020204" pitchFamily="34" charset="-122"/>
              </a:rPr>
              <a:t>Ⅱ.</a:t>
            </a:r>
            <a:r>
              <a:rPr lang="zh-CN" altLang="en-US" sz="2800" b="1" dirty="0">
                <a:solidFill>
                  <a:srgbClr val="002060"/>
                </a:solidFill>
                <a:latin typeface="微软雅黑" panose="020B0503020204020204" pitchFamily="34" charset="-122"/>
                <a:ea typeface="微软雅黑" panose="020B0503020204020204" pitchFamily="34" charset="-122"/>
              </a:rPr>
              <a:t>用介词填空。</a:t>
            </a:r>
          </a:p>
          <a:p>
            <a:pPr>
              <a:lnSpc>
                <a:spcPct val="140000"/>
              </a:lnSpc>
            </a:pPr>
            <a:r>
              <a:rPr lang="en-US" altLang="zh-CN" sz="2800" b="1" dirty="0">
                <a:latin typeface="Times New Roman" panose="02020603050405020304" pitchFamily="18" charset="0"/>
              </a:rPr>
              <a:t>1. The desk was made _____ wood _____ my </a:t>
            </a:r>
          </a:p>
          <a:p>
            <a:pPr>
              <a:lnSpc>
                <a:spcPct val="140000"/>
              </a:lnSpc>
            </a:pPr>
            <a:r>
              <a:rPr lang="en-US" altLang="zh-CN" sz="2800" b="1" dirty="0">
                <a:latin typeface="Times New Roman" panose="02020603050405020304" pitchFamily="18" charset="0"/>
              </a:rPr>
              <a:t>    father _____ my home.</a:t>
            </a:r>
          </a:p>
          <a:p>
            <a:pPr>
              <a:lnSpc>
                <a:spcPct val="140000"/>
              </a:lnSpc>
            </a:pPr>
            <a:r>
              <a:rPr lang="en-US" altLang="zh-CN" sz="2800" b="1" dirty="0">
                <a:latin typeface="Times New Roman" panose="02020603050405020304" pitchFamily="18" charset="0"/>
              </a:rPr>
              <a:t>2. The paper was made _____ wood and was </a:t>
            </a:r>
          </a:p>
          <a:p>
            <a:pPr>
              <a:lnSpc>
                <a:spcPct val="140000"/>
              </a:lnSpc>
            </a:pPr>
            <a:r>
              <a:rPr lang="en-US" altLang="zh-CN" sz="2800" b="1" dirty="0">
                <a:latin typeface="Times New Roman" panose="02020603050405020304" pitchFamily="18" charset="0"/>
              </a:rPr>
              <a:t>    made _____ books _____ the printing </a:t>
            </a:r>
          </a:p>
          <a:p>
            <a:pPr>
              <a:lnSpc>
                <a:spcPct val="140000"/>
              </a:lnSpc>
            </a:pPr>
            <a:r>
              <a:rPr lang="en-US" altLang="zh-CN" sz="2800" b="1" dirty="0">
                <a:latin typeface="Times New Roman" panose="02020603050405020304" pitchFamily="18" charset="0"/>
              </a:rPr>
              <a:t>    factory.</a:t>
            </a:r>
            <a:endParaRPr lang="zh-CN" altLang="en-US" sz="2800" b="1" dirty="0">
              <a:latin typeface="Times New Roman" panose="02020603050405020304" pitchFamily="18" charset="0"/>
            </a:endParaRPr>
          </a:p>
        </p:txBody>
      </p:sp>
      <p:sp>
        <p:nvSpPr>
          <p:cNvPr id="123908" name="文本框 123907"/>
          <p:cNvSpPr txBox="1">
            <a:spLocks noChangeArrowheads="1"/>
          </p:cNvSpPr>
          <p:nvPr/>
        </p:nvSpPr>
        <p:spPr bwMode="auto">
          <a:xfrm>
            <a:off x="4446587" y="1567631"/>
            <a:ext cx="941387" cy="500063"/>
          </a:xfrm>
          <a:prstGeom prst="rect">
            <a:avLst/>
          </a:prstGeom>
          <a:noFill/>
          <a:ln w="9525">
            <a:noFill/>
            <a:miter lim="800000"/>
          </a:ln>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of</a:t>
            </a:r>
            <a:endParaRPr lang="zh-CN" altLang="en-US" sz="2800" b="1" dirty="0">
              <a:solidFill>
                <a:srgbClr val="FF0000"/>
              </a:solidFill>
              <a:latin typeface="Times New Roman" panose="02020603050405020304" pitchFamily="18" charset="0"/>
            </a:endParaRPr>
          </a:p>
        </p:txBody>
      </p:sp>
      <p:sp>
        <p:nvSpPr>
          <p:cNvPr id="123909" name="文本框 123908"/>
          <p:cNvSpPr txBox="1">
            <a:spLocks noChangeArrowheads="1"/>
          </p:cNvSpPr>
          <p:nvPr/>
        </p:nvSpPr>
        <p:spPr bwMode="auto">
          <a:xfrm>
            <a:off x="6382891" y="1491630"/>
            <a:ext cx="925413" cy="500062"/>
          </a:xfrm>
          <a:prstGeom prst="rect">
            <a:avLst/>
          </a:prstGeom>
          <a:noFill/>
          <a:ln w="9525">
            <a:noFill/>
            <a:miter lim="800000"/>
          </a:ln>
        </p:spPr>
        <p:txBody>
          <a:bodyPr wrap="square" lIns="68580" tIns="34290" rIns="68580" bIns="34290">
            <a:spAutoFit/>
          </a:bodyPr>
          <a:lstStyle/>
          <a:p>
            <a:r>
              <a:rPr lang="en-US" altLang="zh-CN" sz="2800" b="1">
                <a:solidFill>
                  <a:srgbClr val="FF0000"/>
                </a:solidFill>
                <a:latin typeface="Times New Roman" panose="02020603050405020304" pitchFamily="18" charset="0"/>
              </a:rPr>
              <a:t>by</a:t>
            </a:r>
            <a:endParaRPr lang="zh-CN" altLang="en-US" sz="2800" b="1">
              <a:solidFill>
                <a:srgbClr val="FF0000"/>
              </a:solidFill>
              <a:latin typeface="Times New Roman" panose="02020603050405020304" pitchFamily="18" charset="0"/>
            </a:endParaRPr>
          </a:p>
        </p:txBody>
      </p:sp>
      <p:sp>
        <p:nvSpPr>
          <p:cNvPr id="123910" name="文本框 123909"/>
          <p:cNvSpPr txBox="1">
            <a:spLocks noChangeArrowheads="1"/>
          </p:cNvSpPr>
          <p:nvPr/>
        </p:nvSpPr>
        <p:spPr bwMode="auto">
          <a:xfrm>
            <a:off x="2555875" y="2143125"/>
            <a:ext cx="531813"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in</a:t>
            </a:r>
            <a:endParaRPr lang="zh-CN" altLang="en-US" sz="2800" b="1">
              <a:solidFill>
                <a:srgbClr val="FF0000"/>
              </a:solidFill>
              <a:latin typeface="Times New Roman" panose="02020603050405020304" pitchFamily="18" charset="0"/>
            </a:endParaRPr>
          </a:p>
        </p:txBody>
      </p:sp>
      <p:sp>
        <p:nvSpPr>
          <p:cNvPr id="123911" name="文本框 123910"/>
          <p:cNvSpPr txBox="1">
            <a:spLocks noChangeArrowheads="1"/>
          </p:cNvSpPr>
          <p:nvPr/>
        </p:nvSpPr>
        <p:spPr bwMode="auto">
          <a:xfrm>
            <a:off x="4643562" y="2715766"/>
            <a:ext cx="1296590" cy="500062"/>
          </a:xfrm>
          <a:prstGeom prst="rect">
            <a:avLst/>
          </a:prstGeom>
          <a:noFill/>
          <a:ln w="9525">
            <a:noFill/>
            <a:miter lim="800000"/>
          </a:ln>
        </p:spPr>
        <p:txBody>
          <a:bodyPr wrap="square" lIns="68580" tIns="34290" rIns="68580" bIns="34290">
            <a:spAutoFit/>
          </a:bodyPr>
          <a:lstStyle/>
          <a:p>
            <a:r>
              <a:rPr lang="en-US" altLang="zh-CN" sz="2800" b="1" dirty="0">
                <a:solidFill>
                  <a:srgbClr val="FF0000"/>
                </a:solidFill>
                <a:latin typeface="Times New Roman" panose="02020603050405020304" pitchFamily="18" charset="0"/>
              </a:rPr>
              <a:t>from</a:t>
            </a:r>
            <a:endParaRPr lang="zh-CN" altLang="en-US" sz="2800" b="1" dirty="0">
              <a:solidFill>
                <a:srgbClr val="FF0000"/>
              </a:solidFill>
              <a:latin typeface="Times New Roman" panose="02020603050405020304" pitchFamily="18" charset="0"/>
            </a:endParaRPr>
          </a:p>
        </p:txBody>
      </p:sp>
      <p:sp>
        <p:nvSpPr>
          <p:cNvPr id="123912" name="文本框 123911"/>
          <p:cNvSpPr txBox="1">
            <a:spLocks noChangeArrowheads="1"/>
          </p:cNvSpPr>
          <p:nvPr/>
        </p:nvSpPr>
        <p:spPr bwMode="auto">
          <a:xfrm>
            <a:off x="2354263" y="3295650"/>
            <a:ext cx="849312"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into</a:t>
            </a:r>
            <a:endParaRPr lang="zh-CN" altLang="en-US" sz="2800" b="1">
              <a:solidFill>
                <a:srgbClr val="FF0000"/>
              </a:solidFill>
              <a:latin typeface="Times New Roman" panose="02020603050405020304" pitchFamily="18" charset="0"/>
            </a:endParaRPr>
          </a:p>
        </p:txBody>
      </p:sp>
      <p:sp>
        <p:nvSpPr>
          <p:cNvPr id="123913" name="文本框 123912"/>
          <p:cNvSpPr txBox="1">
            <a:spLocks noChangeArrowheads="1"/>
          </p:cNvSpPr>
          <p:nvPr/>
        </p:nvSpPr>
        <p:spPr bwMode="auto">
          <a:xfrm>
            <a:off x="4352925" y="3295650"/>
            <a:ext cx="531813"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rPr>
              <a:t>in</a:t>
            </a:r>
            <a:endParaRPr lang="zh-CN" altLang="en-US" sz="2800" b="1">
              <a:solidFill>
                <a:srgbClr val="FF0000"/>
              </a:solidFill>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3908"/>
                                        </p:tgtEl>
                                        <p:attrNameLst>
                                          <p:attrName>style.visibility</p:attrName>
                                        </p:attrNameLst>
                                      </p:cBhvr>
                                      <p:to>
                                        <p:strVal val="visible"/>
                                      </p:to>
                                    </p:set>
                                    <p:anim calcmode="lin" valueType="num">
                                      <p:cBhvr>
                                        <p:cTn id="7" dur="500" fill="hold"/>
                                        <p:tgtEl>
                                          <p:spTgt spid="123908"/>
                                        </p:tgtEl>
                                        <p:attrNameLst>
                                          <p:attrName>ppt_x</p:attrName>
                                        </p:attrNameLst>
                                      </p:cBhvr>
                                      <p:tavLst>
                                        <p:tav tm="0">
                                          <p:val>
                                            <p:strVal val="#ppt_x"/>
                                          </p:val>
                                        </p:tav>
                                        <p:tav tm="100000">
                                          <p:val>
                                            <p:strVal val="#ppt_x"/>
                                          </p:val>
                                        </p:tav>
                                      </p:tavLst>
                                    </p:anim>
                                    <p:anim calcmode="lin" valueType="num">
                                      <p:cBhvr>
                                        <p:cTn id="8" dur="500" fill="hold"/>
                                        <p:tgtEl>
                                          <p:spTgt spid="12390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123909"/>
                                        </p:tgtEl>
                                        <p:attrNameLst>
                                          <p:attrName>style.visibility</p:attrName>
                                        </p:attrNameLst>
                                      </p:cBhvr>
                                      <p:to>
                                        <p:strVal val="visible"/>
                                      </p:to>
                                    </p:set>
                                    <p:anim calcmode="lin" valueType="num">
                                      <p:cBhvr>
                                        <p:cTn id="13" dur="500" fill="hold"/>
                                        <p:tgtEl>
                                          <p:spTgt spid="123909"/>
                                        </p:tgtEl>
                                        <p:attrNameLst>
                                          <p:attrName>ppt_x</p:attrName>
                                        </p:attrNameLst>
                                      </p:cBhvr>
                                      <p:tavLst>
                                        <p:tav tm="0">
                                          <p:val>
                                            <p:strVal val="1+#ppt_w/2"/>
                                          </p:val>
                                        </p:tav>
                                        <p:tav tm="100000">
                                          <p:val>
                                            <p:strVal val="#ppt_x"/>
                                          </p:val>
                                        </p:tav>
                                      </p:tavLst>
                                    </p:anim>
                                    <p:anim calcmode="lin" valueType="num">
                                      <p:cBhvr>
                                        <p:cTn id="14" dur="500" fill="hold"/>
                                        <p:tgtEl>
                                          <p:spTgt spid="12390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3910"/>
                                        </p:tgtEl>
                                        <p:attrNameLst>
                                          <p:attrName>style.visibility</p:attrName>
                                        </p:attrNameLst>
                                      </p:cBhvr>
                                      <p:to>
                                        <p:strVal val="visible"/>
                                      </p:to>
                                    </p:set>
                                    <p:anim calcmode="lin" valueType="num">
                                      <p:cBhvr>
                                        <p:cTn id="19" dur="500" fill="hold"/>
                                        <p:tgtEl>
                                          <p:spTgt spid="123910"/>
                                        </p:tgtEl>
                                        <p:attrNameLst>
                                          <p:attrName>ppt_x</p:attrName>
                                        </p:attrNameLst>
                                      </p:cBhvr>
                                      <p:tavLst>
                                        <p:tav tm="0">
                                          <p:val>
                                            <p:strVal val="0-#ppt_w/2"/>
                                          </p:val>
                                        </p:tav>
                                        <p:tav tm="100000">
                                          <p:val>
                                            <p:strVal val="#ppt_x"/>
                                          </p:val>
                                        </p:tav>
                                      </p:tavLst>
                                    </p:anim>
                                    <p:anim calcmode="lin" valueType="num">
                                      <p:cBhvr>
                                        <p:cTn id="20" dur="500" fill="hold"/>
                                        <p:tgtEl>
                                          <p:spTgt spid="1239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123911"/>
                                        </p:tgtEl>
                                        <p:attrNameLst>
                                          <p:attrName>style.visibility</p:attrName>
                                        </p:attrNameLst>
                                      </p:cBhvr>
                                      <p:to>
                                        <p:strVal val="visible"/>
                                      </p:to>
                                    </p:set>
                                    <p:anim calcmode="lin" valueType="num">
                                      <p:cBhvr>
                                        <p:cTn id="25" dur="1000" fill="hold"/>
                                        <p:tgtEl>
                                          <p:spTgt spid="123911"/>
                                        </p:tgtEl>
                                        <p:attrNameLst>
                                          <p:attrName>ppt_w</p:attrName>
                                        </p:attrNameLst>
                                      </p:cBhvr>
                                      <p:tavLst>
                                        <p:tav tm="0">
                                          <p:val>
                                            <p:fltVal val="0"/>
                                          </p:val>
                                        </p:tav>
                                        <p:tav tm="100000">
                                          <p:val>
                                            <p:strVal val="#ppt_w"/>
                                          </p:val>
                                        </p:tav>
                                      </p:tavLst>
                                    </p:anim>
                                    <p:anim calcmode="lin" valueType="num">
                                      <p:cBhvr>
                                        <p:cTn id="26" dur="1000" fill="hold"/>
                                        <p:tgtEl>
                                          <p:spTgt spid="123911"/>
                                        </p:tgtEl>
                                        <p:attrNameLst>
                                          <p:attrName>ppt_h</p:attrName>
                                        </p:attrNameLst>
                                      </p:cBhvr>
                                      <p:tavLst>
                                        <p:tav tm="0">
                                          <p:val>
                                            <p:fltVal val="0"/>
                                          </p:val>
                                        </p:tav>
                                        <p:tav tm="100000">
                                          <p:val>
                                            <p:strVal val="#ppt_h"/>
                                          </p:val>
                                        </p:tav>
                                      </p:tavLst>
                                    </p:anim>
                                    <p:anim calcmode="lin" valueType="num">
                                      <p:cBhvr>
                                        <p:cTn id="27" dur="1000" fill="hold"/>
                                        <p:tgtEl>
                                          <p:spTgt spid="123911"/>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239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2" fill="hold" grpId="0" nodeType="clickEffect">
                                  <p:stCondLst>
                                    <p:cond delay="0"/>
                                  </p:stCondLst>
                                  <p:childTnLst>
                                    <p:set>
                                      <p:cBhvr>
                                        <p:cTn id="32" dur="1" fill="hold">
                                          <p:stCondLst>
                                            <p:cond delay="0"/>
                                          </p:stCondLst>
                                        </p:cTn>
                                        <p:tgtEl>
                                          <p:spTgt spid="123912"/>
                                        </p:tgtEl>
                                        <p:attrNameLst>
                                          <p:attrName>style.visibility</p:attrName>
                                        </p:attrNameLst>
                                      </p:cBhvr>
                                      <p:to>
                                        <p:strVal val="visible"/>
                                      </p:to>
                                    </p:set>
                                    <p:anim calcmode="lin" valueType="num">
                                      <p:cBhvr>
                                        <p:cTn id="33" dur="500" fill="hold"/>
                                        <p:tgtEl>
                                          <p:spTgt spid="123912"/>
                                        </p:tgtEl>
                                        <p:attrNameLst>
                                          <p:attrName>ppt_x</p:attrName>
                                        </p:attrNameLst>
                                      </p:cBhvr>
                                      <p:tavLst>
                                        <p:tav tm="0">
                                          <p:val>
                                            <p:strVal val="0-#ppt_w/2"/>
                                          </p:val>
                                        </p:tav>
                                        <p:tav tm="100000">
                                          <p:val>
                                            <p:strVal val="#ppt_x"/>
                                          </p:val>
                                        </p:tav>
                                      </p:tavLst>
                                    </p:anim>
                                    <p:anim calcmode="lin" valueType="num">
                                      <p:cBhvr>
                                        <p:cTn id="34" dur="500" fill="hold"/>
                                        <p:tgtEl>
                                          <p:spTgt spid="1239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grpId="0" nodeType="clickEffect">
                                  <p:stCondLst>
                                    <p:cond delay="0"/>
                                  </p:stCondLst>
                                  <p:childTnLst>
                                    <p:set>
                                      <p:cBhvr>
                                        <p:cTn id="38" dur="1" fill="hold">
                                          <p:stCondLst>
                                            <p:cond delay="0"/>
                                          </p:stCondLst>
                                        </p:cTn>
                                        <p:tgtEl>
                                          <p:spTgt spid="123913"/>
                                        </p:tgtEl>
                                        <p:attrNameLst>
                                          <p:attrName>style.visibility</p:attrName>
                                        </p:attrNameLst>
                                      </p:cBhvr>
                                      <p:to>
                                        <p:strVal val="visible"/>
                                      </p:to>
                                    </p:set>
                                    <p:anim calcmode="lin" valueType="num">
                                      <p:cBhvr>
                                        <p:cTn id="39" dur="500" fill="hold"/>
                                        <p:tgtEl>
                                          <p:spTgt spid="123913"/>
                                        </p:tgtEl>
                                        <p:attrNameLst>
                                          <p:attrName>ppt_x</p:attrName>
                                        </p:attrNameLst>
                                      </p:cBhvr>
                                      <p:tavLst>
                                        <p:tav tm="0">
                                          <p:val>
                                            <p:strVal val="1+#ppt_w/2"/>
                                          </p:val>
                                        </p:tav>
                                        <p:tav tm="100000">
                                          <p:val>
                                            <p:strVal val="#ppt_x"/>
                                          </p:val>
                                        </p:tav>
                                      </p:tavLst>
                                    </p:anim>
                                    <p:anim calcmode="lin" valueType="num">
                                      <p:cBhvr>
                                        <p:cTn id="40" dur="500" fill="hold"/>
                                        <p:tgtEl>
                                          <p:spTgt spid="1239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bldLvl="0"/>
      <p:bldP spid="123909" grpId="0" bldLvl="0"/>
      <p:bldP spid="123910" grpId="0" bldLvl="0"/>
      <p:bldP spid="123911" grpId="0" bldLvl="0"/>
      <p:bldP spid="123912" grpId="0" bldLvl="0"/>
      <p:bldP spid="123913"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
          <p:cNvSpPr txBox="1">
            <a:spLocks noChangeArrowheads="1"/>
          </p:cNvSpPr>
          <p:nvPr/>
        </p:nvSpPr>
        <p:spPr bwMode="auto">
          <a:xfrm>
            <a:off x="442118" y="411510"/>
            <a:ext cx="8522369" cy="4677691"/>
          </a:xfrm>
          <a:prstGeom prst="rect">
            <a:avLst/>
          </a:prstGeom>
          <a:noFill/>
          <a:ln w="9525">
            <a:noFill/>
            <a:miter lim="800000"/>
          </a:ln>
        </p:spPr>
        <p:txBody>
          <a:bodyPr wrap="square" lIns="68580" tIns="34290" rIns="68580" bIns="34290">
            <a:spAutoFit/>
          </a:bodyPr>
          <a:lstStyle/>
          <a:p>
            <a:pPr>
              <a:lnSpc>
                <a:spcPct val="120000"/>
              </a:lnSpc>
            </a:pPr>
            <a:r>
              <a:rPr lang="en-US" altLang="zh-CN" sz="2800" b="1" dirty="0">
                <a:solidFill>
                  <a:srgbClr val="002060"/>
                </a:solidFill>
                <a:latin typeface="微软雅黑" panose="020B0503020204020204" pitchFamily="34" charset="-122"/>
                <a:ea typeface="微软雅黑" panose="020B0503020204020204" pitchFamily="34" charset="-122"/>
              </a:rPr>
              <a:t>Ⅲ.</a:t>
            </a:r>
            <a:r>
              <a:rPr lang="zh-CN" altLang="en-US" sz="2800" b="1" dirty="0">
                <a:solidFill>
                  <a:srgbClr val="002060"/>
                </a:solidFill>
                <a:latin typeface="微软雅黑" panose="020B0503020204020204" pitchFamily="34" charset="-122"/>
                <a:ea typeface="微软雅黑" panose="020B0503020204020204" pitchFamily="34" charset="-122"/>
              </a:rPr>
              <a:t>单项选择。</a:t>
            </a:r>
          </a:p>
          <a:p>
            <a:pPr>
              <a:lnSpc>
                <a:spcPct val="120000"/>
              </a:lnSpc>
            </a:pPr>
            <a:r>
              <a:rPr lang="zh-CN" altLang="en-US" sz="2800" b="1" dirty="0">
                <a:latin typeface="Times New Roman" panose="02020603050405020304" pitchFamily="18" charset="0"/>
                <a:cs typeface="Times New Roman" panose="02020603050405020304" pitchFamily="18" charset="0"/>
              </a:rPr>
              <a:t>1.—What should we do for the disabled children in </a:t>
            </a:r>
            <a:endParaRPr lang="en-US" altLang="zh-CN" sz="2800" b="1" dirty="0">
              <a:latin typeface="Times New Roman" panose="02020603050405020304" pitchFamily="18" charset="0"/>
              <a:cs typeface="Times New Roman" panose="02020603050405020304" pitchFamily="18" charset="0"/>
            </a:endParaRPr>
          </a:p>
          <a:p>
            <a:pPr>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the Children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s Home?</a:t>
            </a:r>
          </a:p>
          <a:p>
            <a:pPr>
              <a:lnSpc>
                <a:spcPct val="120000"/>
              </a:lnSpc>
            </a:pPr>
            <a:r>
              <a:rPr lang="zh-CN" altLang="en-US" sz="2800" b="1" dirty="0">
                <a:latin typeface="Times New Roman" panose="02020603050405020304" pitchFamily="18" charset="0"/>
                <a:cs typeface="Times New Roman" panose="02020603050405020304" pitchFamily="18" charset="0"/>
              </a:rPr>
              <a:t>   —You</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re supposed to __</a:t>
            </a:r>
            <a:r>
              <a:rPr lang="en-US" altLang="zh-CN" sz="2800" b="1" dirty="0">
                <a:latin typeface="Times New Roman" panose="02020603050405020304" pitchFamily="18" charset="0"/>
                <a:cs typeface="Times New Roman" panose="02020603050405020304" pitchFamily="18" charset="0"/>
              </a:rPr>
              <a:t>__</a:t>
            </a:r>
            <a:r>
              <a:rPr lang="zh-CN" altLang="en-US" sz="2800" b="1" dirty="0">
                <a:latin typeface="Times New Roman" panose="02020603050405020304" pitchFamily="18" charset="0"/>
                <a:cs typeface="Times New Roman" panose="02020603050405020304" pitchFamily="18" charset="0"/>
              </a:rPr>
              <a:t>_ a study group to help </a:t>
            </a:r>
            <a:r>
              <a:rPr lang="en-US" altLang="zh-CN" sz="2800" b="1" dirty="0">
                <a:latin typeface="Times New Roman" panose="02020603050405020304" pitchFamily="18" charset="0"/>
                <a:cs typeface="Times New Roman" panose="02020603050405020304" pitchFamily="18" charset="0"/>
              </a:rPr>
              <a:t> </a:t>
            </a:r>
          </a:p>
          <a:p>
            <a:pPr>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them. </a:t>
            </a:r>
          </a:p>
          <a:p>
            <a:pPr>
              <a:lnSpc>
                <a:spcPct val="120000"/>
              </a:lnSpc>
            </a:pPr>
            <a:r>
              <a:rPr lang="zh-CN" altLang="en-US" sz="2800" b="1" dirty="0">
                <a:latin typeface="Times New Roman" panose="02020603050405020304" pitchFamily="18" charset="0"/>
                <a:cs typeface="Times New Roman" panose="02020603050405020304" pitchFamily="18" charset="0"/>
              </a:rPr>
              <a:t>     A.set up	     B.fix up       C.stay up       D.take up</a:t>
            </a:r>
          </a:p>
          <a:p>
            <a:pPr>
              <a:lnSpc>
                <a:spcPct val="120000"/>
              </a:lnSpc>
            </a:pPr>
            <a:r>
              <a:rPr lang="zh-CN" altLang="en-US" sz="2800" b="1" dirty="0">
                <a:latin typeface="Times New Roman" panose="02020603050405020304" pitchFamily="18" charset="0"/>
                <a:cs typeface="Times New Roman" panose="02020603050405020304" pitchFamily="18" charset="0"/>
              </a:rPr>
              <a:t>2. To be a greener person,we must ______ the light </a:t>
            </a:r>
            <a:endParaRPr lang="en-US" altLang="zh-CN" sz="2800" b="1" dirty="0">
              <a:latin typeface="Times New Roman" panose="02020603050405020304" pitchFamily="18" charset="0"/>
              <a:cs typeface="Times New Roman" panose="02020603050405020304" pitchFamily="18" charset="0"/>
            </a:endParaRPr>
          </a:p>
          <a:p>
            <a:pPr>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when we are not using it. </a:t>
            </a:r>
            <a:endParaRPr lang="en-US" altLang="zh-CN" sz="2800" b="1" dirty="0">
              <a:latin typeface="Times New Roman" panose="02020603050405020304" pitchFamily="18" charset="0"/>
              <a:cs typeface="Times New Roman" panose="02020603050405020304" pitchFamily="18" charset="0"/>
            </a:endParaRPr>
          </a:p>
          <a:p>
            <a:pPr>
              <a:lnSpc>
                <a:spcPct val="120000"/>
              </a:lnSpc>
            </a:pPr>
            <a:r>
              <a:rPr lang="zh-CN" altLang="en-US" sz="2800" b="1" dirty="0">
                <a:latin typeface="Times New Roman" panose="02020603050405020304" pitchFamily="18" charset="0"/>
                <a:cs typeface="Times New Roman" panose="02020603050405020304" pitchFamily="18" charset="0"/>
              </a:rPr>
              <a:t>     A.put on     B.turn off     C.cut dow</a:t>
            </a:r>
            <a:r>
              <a:rPr lang="en-US" altLang="zh-CN" sz="2800" b="1" dirty="0">
                <a:latin typeface="Times New Roman" panose="02020603050405020304" pitchFamily="18" charset="0"/>
                <a:cs typeface="Times New Roman" panose="02020603050405020304" pitchFamily="18" charset="0"/>
              </a:rPr>
              <a:t>n    </a:t>
            </a:r>
            <a:r>
              <a:rPr lang="zh-CN" altLang="en-US" sz="2800" b="1" dirty="0">
                <a:latin typeface="Times New Roman" panose="02020603050405020304" pitchFamily="18" charset="0"/>
                <a:cs typeface="Times New Roman" panose="02020603050405020304" pitchFamily="18" charset="0"/>
              </a:rPr>
              <a:t>D.take away</a:t>
            </a:r>
          </a:p>
        </p:txBody>
      </p:sp>
      <p:sp>
        <p:nvSpPr>
          <p:cNvPr id="3" name="文本框 2"/>
          <p:cNvSpPr txBox="1">
            <a:spLocks noChangeArrowheads="1"/>
          </p:cNvSpPr>
          <p:nvPr/>
        </p:nvSpPr>
        <p:spPr bwMode="auto">
          <a:xfrm>
            <a:off x="4139952" y="1851670"/>
            <a:ext cx="636588" cy="638175"/>
          </a:xfrm>
          <a:prstGeom prst="rect">
            <a:avLst/>
          </a:prstGeom>
          <a:noFill/>
          <a:ln w="9525">
            <a:noFill/>
            <a:miter lim="800000"/>
          </a:ln>
        </p:spPr>
        <p:txBody>
          <a:bodyPr lIns="68580" tIns="34290" rIns="68580" bIns="34290">
            <a:spAutoFit/>
          </a:bodyPr>
          <a:lstStyle/>
          <a:p>
            <a:pPr>
              <a:lnSpc>
                <a:spcPct val="150000"/>
              </a:lnSpc>
            </a:pPr>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4" name="文本框 3"/>
          <p:cNvSpPr txBox="1">
            <a:spLocks noChangeArrowheads="1"/>
          </p:cNvSpPr>
          <p:nvPr/>
        </p:nvSpPr>
        <p:spPr bwMode="auto">
          <a:xfrm>
            <a:off x="5868144" y="3435846"/>
            <a:ext cx="520700" cy="715963"/>
          </a:xfrm>
          <a:prstGeom prst="rect">
            <a:avLst/>
          </a:prstGeom>
          <a:noFill/>
          <a:ln w="9525">
            <a:noFill/>
            <a:miter lim="800000"/>
          </a:ln>
        </p:spPr>
        <p:txBody>
          <a:bodyPr lIns="68580" tIns="34290" rIns="68580" bIns="34290">
            <a:spAutoFit/>
          </a:bodyPr>
          <a:lstStyle/>
          <a:p>
            <a:pPr>
              <a:lnSpc>
                <a:spcPct val="150000"/>
              </a:lnSpc>
            </a:pPr>
            <a:r>
              <a:rPr lang="en-US" altLang="zh-CN" sz="2800" b="1">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文本框 1"/>
          <p:cNvSpPr txBox="1">
            <a:spLocks noChangeArrowheads="1"/>
          </p:cNvSpPr>
          <p:nvPr/>
        </p:nvSpPr>
        <p:spPr bwMode="auto">
          <a:xfrm>
            <a:off x="682625" y="411510"/>
            <a:ext cx="7740650" cy="4677691"/>
          </a:xfrm>
          <a:prstGeom prst="rect">
            <a:avLst/>
          </a:prstGeom>
          <a:noFill/>
          <a:ln w="9525">
            <a:noFill/>
            <a:miter lim="800000"/>
          </a:ln>
        </p:spPr>
        <p:txBody>
          <a:bodyPr lIns="68580" tIns="34290" rIns="68580" bIns="34290">
            <a:spAutoFit/>
          </a:bodyPr>
          <a:lstStyle/>
          <a:p>
            <a:pPr>
              <a:lnSpc>
                <a:spcPct val="120000"/>
              </a:lnSpc>
            </a:pPr>
            <a:r>
              <a:rPr lang="zh-CN" altLang="en-US" sz="2800" b="1" dirty="0">
                <a:latin typeface="Times New Roman" panose="02020603050405020304" pitchFamily="18" charset="0"/>
              </a:rPr>
              <a:t>3. —Hainan </a:t>
            </a:r>
            <a:r>
              <a:rPr lang="zh-CN" altLang="en-US" sz="2800" b="1" dirty="0"/>
              <a:t>_______ </a:t>
            </a:r>
            <a:r>
              <a:rPr lang="zh-CN" altLang="en-US" sz="2800" b="1" dirty="0">
                <a:latin typeface="Times New Roman" panose="02020603050405020304" pitchFamily="18" charset="0"/>
              </a:rPr>
              <a:t>its blue sky and fresh air. </a:t>
            </a:r>
          </a:p>
          <a:p>
            <a:pPr>
              <a:lnSpc>
                <a:spcPct val="120000"/>
              </a:lnSpc>
            </a:pPr>
            <a:r>
              <a:rPr lang="zh-CN" altLang="en-US" sz="2800" b="1" dirty="0">
                <a:latin typeface="Times New Roman" panose="02020603050405020304" pitchFamily="18" charset="0"/>
              </a:rPr>
              <a:t>    —So it is.That</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s why more and more visitors </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spend their holidays here.</a:t>
            </a:r>
          </a:p>
          <a:p>
            <a:pPr>
              <a:lnSpc>
                <a:spcPct val="120000"/>
              </a:lnSpc>
            </a:pPr>
            <a:r>
              <a:rPr lang="zh-CN" altLang="en-US" sz="2800" b="1" dirty="0">
                <a:latin typeface="Times New Roman" panose="02020603050405020304" pitchFamily="18" charset="0"/>
              </a:rPr>
              <a:t>        A. is good at	         B. is known for</a:t>
            </a:r>
          </a:p>
          <a:p>
            <a:pPr>
              <a:lnSpc>
                <a:spcPct val="120000"/>
              </a:lnSpc>
            </a:pPr>
            <a:r>
              <a:rPr lang="zh-CN" altLang="en-US" sz="2800" b="1" dirty="0">
                <a:latin typeface="Times New Roman" panose="02020603050405020304" pitchFamily="18" charset="0"/>
              </a:rPr>
              <a:t>        C. is used to	         D. is harmful to</a:t>
            </a:r>
          </a:p>
          <a:p>
            <a:pPr>
              <a:lnSpc>
                <a:spcPct val="120000"/>
              </a:lnSpc>
            </a:pPr>
            <a:r>
              <a:rPr lang="zh-CN" altLang="en-US" sz="2800" b="1" dirty="0">
                <a:latin typeface="Times New Roman" panose="02020603050405020304" pitchFamily="18" charset="0"/>
              </a:rPr>
              <a:t>4. The old house is dangerous to live in. It should </a:t>
            </a:r>
            <a:endParaRPr lang="en-US" altLang="zh-CN" sz="2800" b="1" dirty="0">
              <a:latin typeface="Times New Roman" panose="02020603050405020304" pitchFamily="18" charset="0"/>
            </a:endParaRPr>
          </a:p>
          <a:p>
            <a:pPr>
              <a:lnSpc>
                <a:spcPct val="12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be </a:t>
            </a:r>
            <a:r>
              <a:rPr lang="zh-CN" altLang="en-US" sz="2800" b="1" dirty="0"/>
              <a:t>_______</a:t>
            </a:r>
            <a:r>
              <a:rPr lang="zh-CN" altLang="en-US" sz="2800" b="1" dirty="0">
                <a:latin typeface="Times New Roman" panose="02020603050405020304" pitchFamily="18" charset="0"/>
              </a:rPr>
              <a:t>. </a:t>
            </a:r>
          </a:p>
          <a:p>
            <a:pPr>
              <a:lnSpc>
                <a:spcPct val="120000"/>
              </a:lnSpc>
            </a:pPr>
            <a:r>
              <a:rPr lang="zh-CN" altLang="en-US" sz="2800" b="1" dirty="0">
                <a:latin typeface="Times New Roman" panose="02020603050405020304" pitchFamily="18" charset="0"/>
              </a:rPr>
              <a:t>        A. taken dow</a:t>
            </a:r>
            <a:r>
              <a:rPr lang="en-US" altLang="zh-CN" sz="2800" b="1" dirty="0">
                <a:latin typeface="Times New Roman" panose="02020603050405020304" pitchFamily="18" charset="0"/>
              </a:rPr>
              <a:t>n        </a:t>
            </a:r>
            <a:r>
              <a:rPr lang="zh-CN" altLang="en-US" sz="2800" b="1" dirty="0">
                <a:latin typeface="Times New Roman" panose="02020603050405020304" pitchFamily="18" charset="0"/>
              </a:rPr>
              <a:t>B</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pulled down</a:t>
            </a:r>
          </a:p>
          <a:p>
            <a:pPr>
              <a:lnSpc>
                <a:spcPct val="120000"/>
              </a:lnSpc>
            </a:pPr>
            <a:r>
              <a:rPr lang="zh-CN" altLang="en-US" sz="2800" b="1" dirty="0">
                <a:latin typeface="Times New Roman" panose="02020603050405020304" pitchFamily="18" charset="0"/>
              </a:rPr>
              <a:t>        C.turned down       D. fallen down</a:t>
            </a:r>
          </a:p>
        </p:txBody>
      </p:sp>
      <p:sp>
        <p:nvSpPr>
          <p:cNvPr id="3" name="文本框 2"/>
          <p:cNvSpPr txBox="1">
            <a:spLocks noChangeArrowheads="1"/>
          </p:cNvSpPr>
          <p:nvPr/>
        </p:nvSpPr>
        <p:spPr bwMode="auto">
          <a:xfrm>
            <a:off x="3030425" y="443146"/>
            <a:ext cx="550862"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B</a:t>
            </a:r>
          </a:p>
        </p:txBody>
      </p:sp>
      <p:sp>
        <p:nvSpPr>
          <p:cNvPr id="80899" name="文本框 3"/>
          <p:cNvSpPr txBox="1">
            <a:spLocks noChangeArrowheads="1"/>
          </p:cNvSpPr>
          <p:nvPr/>
        </p:nvSpPr>
        <p:spPr bwMode="auto">
          <a:xfrm>
            <a:off x="1897063" y="3472252"/>
            <a:ext cx="442912" cy="500062"/>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B</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0899"/>
                                        </p:tgtEl>
                                        <p:attrNameLst>
                                          <p:attrName>style.visibility</p:attrName>
                                        </p:attrNameLst>
                                      </p:cBhvr>
                                      <p:to>
                                        <p:strVal val="visible"/>
                                      </p:to>
                                    </p:set>
                                    <p:anim calcmode="lin" valueType="num">
                                      <p:cBhvr additive="base">
                                        <p:cTn id="12" dur="500" fill="hold"/>
                                        <p:tgtEl>
                                          <p:spTgt spid="80899"/>
                                        </p:tgtEl>
                                        <p:attrNameLst>
                                          <p:attrName>ppt_x</p:attrName>
                                        </p:attrNameLst>
                                      </p:cBhvr>
                                      <p:tavLst>
                                        <p:tav tm="0">
                                          <p:val>
                                            <p:strVal val="#ppt_x"/>
                                          </p:val>
                                        </p:tav>
                                        <p:tav tm="100000">
                                          <p:val>
                                            <p:strVal val="#ppt_x"/>
                                          </p:val>
                                        </p:tav>
                                      </p:tavLst>
                                    </p:anim>
                                    <p:anim calcmode="lin" valueType="num">
                                      <p:cBhvr additive="base">
                                        <p:cTn id="13" dur="500" fill="hold"/>
                                        <p:tgtEl>
                                          <p:spTgt spid="80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089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1"/>
          <p:cNvSpPr txBox="1">
            <a:spLocks noChangeArrowheads="1"/>
          </p:cNvSpPr>
          <p:nvPr/>
        </p:nvSpPr>
        <p:spPr bwMode="auto">
          <a:xfrm>
            <a:off x="673100" y="699542"/>
            <a:ext cx="8147372" cy="4335033"/>
          </a:xfrm>
          <a:prstGeom prst="rect">
            <a:avLst/>
          </a:prstGeom>
          <a:noFill/>
          <a:ln w="9525">
            <a:noFill/>
            <a:miter lim="800000"/>
          </a:ln>
        </p:spPr>
        <p:txBody>
          <a:bodyPr wrap="square" lIns="68580" tIns="34290" rIns="68580" bIns="34290">
            <a:spAutoFit/>
          </a:bodyPr>
          <a:lstStyle/>
          <a:p>
            <a:pPr>
              <a:lnSpc>
                <a:spcPct val="110000"/>
              </a:lnSpc>
            </a:pPr>
            <a:r>
              <a:rPr lang="zh-CN" altLang="en-US" sz="2800" b="1" dirty="0">
                <a:latin typeface="Times New Roman" panose="02020603050405020304" pitchFamily="18" charset="0"/>
              </a:rPr>
              <a:t>5.</a:t>
            </a:r>
            <a:r>
              <a:rPr lang="en-US" altLang="zh-CN" sz="2800" b="1" dirty="0">
                <a:latin typeface="Times New Roman" panose="02020603050405020304" pitchFamily="18" charset="0"/>
              </a:rPr>
              <a:t> </a:t>
            </a:r>
            <a:r>
              <a:rPr lang="zh-CN" altLang="en-US" sz="2800" b="1" dirty="0">
                <a:latin typeface="Times New Roman" panose="02020603050405020304" pitchFamily="18" charset="0"/>
              </a:rPr>
              <a:t>—Do you know what the clothes on the show are </a:t>
            </a:r>
            <a:endParaRPr lang="en-US" altLang="zh-CN" sz="2800" b="1" dirty="0">
              <a:latin typeface="Times New Roman" panose="02020603050405020304" pitchFamily="18" charset="0"/>
            </a:endParaRPr>
          </a:p>
          <a:p>
            <a:pPr>
              <a:lnSpc>
                <a:spcPct val="11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made of?</a:t>
            </a:r>
          </a:p>
          <a:p>
            <a:pPr>
              <a:lnSpc>
                <a:spcPct val="110000"/>
              </a:lnSpc>
            </a:pPr>
            <a:r>
              <a:rPr lang="zh-CN" altLang="en-US" sz="2800" b="1" dirty="0">
                <a:latin typeface="Times New Roman" panose="02020603050405020304" pitchFamily="18" charset="0"/>
              </a:rPr>
              <a:t>    —Waste paper. You see, waste things can be ____ 　　　 </a:t>
            </a:r>
            <a:endParaRPr lang="en-US" altLang="zh-CN" sz="2800" b="1" dirty="0">
              <a:latin typeface="Times New Roman" panose="02020603050405020304" pitchFamily="18" charset="0"/>
            </a:endParaRPr>
          </a:p>
          <a:p>
            <a:pPr>
              <a:lnSpc>
                <a:spcPct val="11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to life. </a:t>
            </a:r>
          </a:p>
          <a:p>
            <a:pPr>
              <a:lnSpc>
                <a:spcPct val="110000"/>
              </a:lnSpc>
            </a:pPr>
            <a:r>
              <a:rPr lang="zh-CN" altLang="en-US" sz="2800" b="1" dirty="0">
                <a:latin typeface="Times New Roman" panose="02020603050405020304" pitchFamily="18" charset="0"/>
              </a:rPr>
              <a:t>         A. brought back	   B. looked back</a:t>
            </a:r>
            <a:endParaRPr lang="en-US" altLang="zh-CN" sz="2800" b="1" dirty="0">
              <a:latin typeface="Times New Roman" panose="02020603050405020304" pitchFamily="18" charset="0"/>
            </a:endParaRPr>
          </a:p>
          <a:p>
            <a:pPr>
              <a:lnSpc>
                <a:spcPct val="11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C. come back	   D. given back</a:t>
            </a:r>
          </a:p>
          <a:p>
            <a:pPr>
              <a:lnSpc>
                <a:spcPct val="110000"/>
              </a:lnSpc>
            </a:pPr>
            <a:r>
              <a:rPr lang="en-US" altLang="zh-CN" sz="2800" b="1" dirty="0">
                <a:latin typeface="Times New Roman" panose="02020603050405020304" pitchFamily="18" charset="0"/>
              </a:rPr>
              <a:t>6</a:t>
            </a:r>
            <a:r>
              <a:rPr lang="zh-CN" altLang="en-US" sz="2800" b="1" dirty="0">
                <a:latin typeface="Times New Roman" panose="02020603050405020304" pitchFamily="18" charset="0"/>
              </a:rPr>
              <a:t>. The weather is becoming ______ .</a:t>
            </a:r>
          </a:p>
          <a:p>
            <a:pPr>
              <a:lnSpc>
                <a:spcPct val="11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A. hotter and hotter    B. more hot and hot   </a:t>
            </a:r>
            <a:endParaRPr lang="en-US" altLang="zh-CN" sz="2800" b="1" dirty="0">
              <a:latin typeface="Times New Roman" panose="02020603050405020304" pitchFamily="18" charset="0"/>
            </a:endParaRPr>
          </a:p>
          <a:p>
            <a:pPr>
              <a:lnSpc>
                <a:spcPct val="110000"/>
              </a:lnSpc>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C. hoter and hoter       D. more and more hot</a:t>
            </a:r>
          </a:p>
        </p:txBody>
      </p:sp>
      <p:sp>
        <p:nvSpPr>
          <p:cNvPr id="3" name="文本框 2"/>
          <p:cNvSpPr txBox="1">
            <a:spLocks noChangeArrowheads="1"/>
          </p:cNvSpPr>
          <p:nvPr/>
        </p:nvSpPr>
        <p:spPr bwMode="auto">
          <a:xfrm>
            <a:off x="7956376" y="1639888"/>
            <a:ext cx="755650" cy="500062"/>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a:t>
            </a:r>
          </a:p>
        </p:txBody>
      </p:sp>
      <p:sp>
        <p:nvSpPr>
          <p:cNvPr id="4" name="文本框 3"/>
          <p:cNvSpPr txBox="1">
            <a:spLocks noChangeArrowheads="1"/>
          </p:cNvSpPr>
          <p:nvPr/>
        </p:nvSpPr>
        <p:spPr bwMode="auto">
          <a:xfrm>
            <a:off x="5148064" y="3507854"/>
            <a:ext cx="685800"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文本框 2"/>
          <p:cNvSpPr txBox="1">
            <a:spLocks noChangeArrowheads="1"/>
          </p:cNvSpPr>
          <p:nvPr/>
        </p:nvSpPr>
        <p:spPr bwMode="auto">
          <a:xfrm>
            <a:off x="534988" y="483518"/>
            <a:ext cx="8213476" cy="4677691"/>
          </a:xfrm>
          <a:prstGeom prst="rect">
            <a:avLst/>
          </a:prstGeom>
          <a:noFill/>
          <a:ln w="9525">
            <a:noFill/>
            <a:miter lim="800000"/>
          </a:ln>
        </p:spPr>
        <p:txBody>
          <a:bodyPr wrap="square" lIns="68580" tIns="34290" rIns="68580" bIns="34290">
            <a:spAutoFit/>
          </a:bodyPr>
          <a:lstStyle/>
          <a:p>
            <a:pPr>
              <a:lnSpc>
                <a:spcPct val="120000"/>
              </a:lnSpc>
            </a:pPr>
            <a:r>
              <a:rPr lang="en-US" altLang="zh-CN" sz="2800" b="1" dirty="0">
                <a:latin typeface="Times New Roman" panose="02020603050405020304" pitchFamily="18" charset="0"/>
                <a:sym typeface="宋体" panose="02010600030101010101" pitchFamily="2" charset="-122"/>
              </a:rPr>
              <a:t>7</a:t>
            </a:r>
            <a:r>
              <a:rPr lang="zh-CN" altLang="en-US" sz="2800" b="1" dirty="0">
                <a:latin typeface="Times New Roman" panose="02020603050405020304" pitchFamily="18" charset="0"/>
                <a:sym typeface="宋体" panose="02010600030101010101" pitchFamily="2" charset="-122"/>
              </a:rPr>
              <a:t>.—Hi</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Wang Ning</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How</a:t>
            </a:r>
            <a:r>
              <a:rPr lang="en-US" altLang="zh-CN" sz="2800" b="1" dirty="0">
                <a:latin typeface="Times New Roman" panose="02020603050405020304" pitchFamily="18" charset="0"/>
                <a:sym typeface="宋体" panose="02010600030101010101" pitchFamily="2" charset="-122"/>
              </a:rPr>
              <a:t>’</a:t>
            </a:r>
            <a:r>
              <a:rPr lang="zh-CN" altLang="en-US" sz="2800" b="1" dirty="0">
                <a:latin typeface="Times New Roman" panose="02020603050405020304" pitchFamily="18" charset="0"/>
                <a:sym typeface="宋体" panose="02010600030101010101" pitchFamily="2" charset="-122"/>
              </a:rPr>
              <a:t>s the weather in Jinan </a:t>
            </a:r>
            <a:endParaRPr lang="en-US" altLang="zh-CN" sz="2800" b="1" dirty="0">
              <a:latin typeface="Times New Roman" panose="02020603050405020304" pitchFamily="18" charset="0"/>
              <a:sym typeface="宋体" panose="02010600030101010101" pitchFamily="2" charset="-122"/>
            </a:endParaRPr>
          </a:p>
          <a:p>
            <a:pPr>
              <a:lnSpc>
                <a:spcPct val="120000"/>
              </a:lnSpc>
            </a:pP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now?</a:t>
            </a:r>
          </a:p>
          <a:p>
            <a:pPr>
              <a:lnSpc>
                <a:spcPct val="120000"/>
              </a:lnSpc>
            </a:pPr>
            <a:r>
              <a:rPr lang="zh-CN" altLang="en-US" sz="2800" b="1" dirty="0">
                <a:latin typeface="Times New Roman" panose="02020603050405020304" pitchFamily="18" charset="0"/>
                <a:sym typeface="宋体" panose="02010600030101010101" pitchFamily="2" charset="-122"/>
              </a:rPr>
              <a:t>   —It is terrible.It _______ all the morning.</a:t>
            </a:r>
          </a:p>
          <a:p>
            <a:pPr>
              <a:lnSpc>
                <a:spcPct val="120000"/>
              </a:lnSpc>
            </a:pPr>
            <a:r>
              <a:rPr lang="zh-CN" altLang="en-US" sz="2800" b="1" dirty="0">
                <a:latin typeface="Times New Roman" panose="02020603050405020304" pitchFamily="18" charset="0"/>
                <a:sym typeface="宋体" panose="02010600030101010101" pitchFamily="2" charset="-122"/>
              </a:rPr>
              <a:t>          A</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rains             B</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is raining</a:t>
            </a:r>
          </a:p>
          <a:p>
            <a:pPr>
              <a:lnSpc>
                <a:spcPct val="120000"/>
              </a:lnSpc>
            </a:pPr>
            <a:r>
              <a:rPr lang="zh-CN" altLang="en-US" sz="2800" b="1" dirty="0">
                <a:latin typeface="Times New Roman" panose="02020603050405020304" pitchFamily="18" charset="0"/>
                <a:sym typeface="宋体" panose="02010600030101010101" pitchFamily="2" charset="-122"/>
              </a:rPr>
              <a:t>          C</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rained          D</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will rain</a:t>
            </a:r>
          </a:p>
          <a:p>
            <a:pPr>
              <a:lnSpc>
                <a:spcPct val="120000"/>
              </a:lnSpc>
            </a:pPr>
            <a:r>
              <a:rPr lang="en-US" altLang="zh-CN" sz="2800" b="1" dirty="0">
                <a:latin typeface="Times New Roman" panose="02020603050405020304" pitchFamily="18" charset="0"/>
                <a:sym typeface="宋体" panose="02010600030101010101" pitchFamily="2" charset="-122"/>
              </a:rPr>
              <a:t>8</a:t>
            </a:r>
            <a:r>
              <a:rPr lang="zh-CN" altLang="en-US" sz="2800" b="1" dirty="0">
                <a:latin typeface="Times New Roman" panose="02020603050405020304" pitchFamily="18" charset="0"/>
                <a:sym typeface="宋体" panose="02010600030101010101" pitchFamily="2" charset="-122"/>
              </a:rPr>
              <a:t>.—What does your sister like doing in her free time?</a:t>
            </a:r>
          </a:p>
          <a:p>
            <a:pPr>
              <a:lnSpc>
                <a:spcPct val="120000"/>
              </a:lnSpc>
            </a:pP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—She ________ watching TV.</a:t>
            </a:r>
          </a:p>
          <a:p>
            <a:pPr>
              <a:lnSpc>
                <a:spcPct val="120000"/>
              </a:lnSpc>
            </a:pPr>
            <a:r>
              <a:rPr lang="zh-CN" altLang="en-US" sz="2800" b="1" dirty="0">
                <a:latin typeface="Times New Roman" panose="02020603050405020304" pitchFamily="18" charset="0"/>
                <a:sym typeface="宋体" panose="02010600030101010101" pitchFamily="2" charset="-122"/>
              </a:rPr>
              <a:t>          A</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likes              B</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liked</a:t>
            </a:r>
          </a:p>
          <a:p>
            <a:pPr>
              <a:lnSpc>
                <a:spcPct val="120000"/>
              </a:lnSpc>
            </a:pPr>
            <a:r>
              <a:rPr lang="zh-CN" altLang="en-US" sz="2800" b="1" dirty="0">
                <a:latin typeface="Times New Roman" panose="02020603050405020304" pitchFamily="18" charset="0"/>
                <a:sym typeface="宋体" panose="02010600030101010101" pitchFamily="2" charset="-122"/>
              </a:rPr>
              <a:t>          C</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has liked      D</a:t>
            </a:r>
            <a:r>
              <a:rPr lang="en-US" altLang="zh-CN" sz="2800" b="1" dirty="0">
                <a:latin typeface="Times New Roman" panose="02020603050405020304" pitchFamily="18" charset="0"/>
                <a:sym typeface="宋体" panose="02010600030101010101" pitchFamily="2" charset="-122"/>
              </a:rPr>
              <a:t>. </a:t>
            </a:r>
            <a:r>
              <a:rPr lang="zh-CN" altLang="en-US" sz="2800" b="1" dirty="0">
                <a:latin typeface="Times New Roman" panose="02020603050405020304" pitchFamily="18" charset="0"/>
                <a:sym typeface="宋体" panose="02010600030101010101" pitchFamily="2" charset="-122"/>
              </a:rPr>
              <a:t>had liked</a:t>
            </a:r>
          </a:p>
        </p:txBody>
      </p:sp>
      <p:sp>
        <p:nvSpPr>
          <p:cNvPr id="4" name="文本框 3"/>
          <p:cNvSpPr txBox="1">
            <a:spLocks noChangeArrowheads="1"/>
          </p:cNvSpPr>
          <p:nvPr/>
        </p:nvSpPr>
        <p:spPr bwMode="auto">
          <a:xfrm>
            <a:off x="3833812" y="1563638"/>
            <a:ext cx="593725" cy="500062"/>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B</a:t>
            </a:r>
          </a:p>
        </p:txBody>
      </p:sp>
      <p:sp>
        <p:nvSpPr>
          <p:cNvPr id="5" name="文本框 4"/>
          <p:cNvSpPr txBox="1">
            <a:spLocks noChangeArrowheads="1"/>
          </p:cNvSpPr>
          <p:nvPr/>
        </p:nvSpPr>
        <p:spPr bwMode="auto">
          <a:xfrm>
            <a:off x="2123728" y="3545569"/>
            <a:ext cx="766763"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A</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1"/>
          <p:cNvSpPr txBox="1">
            <a:spLocks noChangeArrowheads="1"/>
          </p:cNvSpPr>
          <p:nvPr/>
        </p:nvSpPr>
        <p:spPr bwMode="auto">
          <a:xfrm>
            <a:off x="684213" y="966788"/>
            <a:ext cx="7488237" cy="3300412"/>
          </a:xfrm>
          <a:prstGeom prst="rect">
            <a:avLst/>
          </a:prstGeom>
          <a:noFill/>
          <a:ln w="9525">
            <a:noFill/>
            <a:miter lim="800000"/>
          </a:ln>
        </p:spPr>
        <p:txBody>
          <a:bodyPr lIns="68580" tIns="34290" rIns="68580" bIns="34290">
            <a:spAutoFit/>
          </a:bodyPr>
          <a:lstStyle/>
          <a:p>
            <a:pPr>
              <a:lnSpc>
                <a:spcPct val="150000"/>
              </a:lnSpc>
            </a:pPr>
            <a:r>
              <a:rPr lang="zh-CN" altLang="en-US" sz="2800" b="1" dirty="0">
                <a:solidFill>
                  <a:srgbClr val="002060"/>
                </a:solidFill>
                <a:latin typeface="微软雅黑" panose="020B0503020204020204" pitchFamily="34" charset="-122"/>
                <a:ea typeface="微软雅黑" panose="020B0503020204020204" pitchFamily="34" charset="-122"/>
              </a:rPr>
              <a:t>Ⅳ.根据汉语意思完成句子。</a:t>
            </a:r>
          </a:p>
          <a:p>
            <a:pPr>
              <a:lnSpc>
                <a:spcPct val="150000"/>
              </a:lnSpc>
            </a:pPr>
            <a:r>
              <a:rPr lang="en-US" altLang="zh-CN" sz="2800" b="1" dirty="0">
                <a:latin typeface="Times New Roman" panose="02020603050405020304" pitchFamily="18" charset="0"/>
                <a:cs typeface="Times New Roman" panose="02020603050405020304" pitchFamily="18" charset="0"/>
              </a:rPr>
              <a:t>1</a:t>
            </a:r>
            <a:r>
              <a:rPr lang="zh-CN" altLang="en-US" sz="2800" b="1" dirty="0">
                <a:latin typeface="Times New Roman" panose="02020603050405020304" pitchFamily="18" charset="0"/>
                <a:cs typeface="Times New Roman" panose="02020603050405020304" pitchFamily="18" charset="0"/>
              </a:rPr>
              <a:t>.我听说过她，但不认识她。</a:t>
            </a:r>
          </a:p>
          <a:p>
            <a:pPr>
              <a:lnSpc>
                <a:spcPct val="150000"/>
              </a:lnSpc>
            </a:pPr>
            <a:r>
              <a:rPr lang="zh-CN" altLang="en-US" sz="2800" b="1" dirty="0">
                <a:latin typeface="Times New Roman" panose="02020603050405020304" pitchFamily="18" charset="0"/>
                <a:cs typeface="Times New Roman" panose="02020603050405020304" pitchFamily="18" charset="0"/>
              </a:rPr>
              <a:t>   I</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ve </a:t>
            </a:r>
            <a:r>
              <a:rPr lang="zh-CN" altLang="en-US" sz="2800" b="1" u="sng"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 her, but I don</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t know her. </a:t>
            </a:r>
          </a:p>
          <a:p>
            <a:pPr>
              <a:lnSpc>
                <a:spcPct val="150000"/>
              </a:lnSpc>
            </a:pPr>
            <a:r>
              <a:rPr lang="en-US" altLang="zh-CN" sz="2800" b="1" dirty="0">
                <a:latin typeface="Times New Roman" panose="02020603050405020304" pitchFamily="18" charset="0"/>
                <a:cs typeface="Times New Roman" panose="02020603050405020304" pitchFamily="18" charset="0"/>
              </a:rPr>
              <a:t>2</a:t>
            </a:r>
            <a:r>
              <a:rPr lang="zh-CN" altLang="en-US" sz="2800" b="1" dirty="0">
                <a:latin typeface="Times New Roman" panose="02020603050405020304" pitchFamily="18" charset="0"/>
                <a:cs typeface="Times New Roman" panose="02020603050405020304" pitchFamily="18" charset="0"/>
              </a:rPr>
              <a:t>.这些船模是木头做的。</a:t>
            </a:r>
          </a:p>
          <a:p>
            <a:pPr>
              <a:lnSpc>
                <a:spcPct val="150000"/>
              </a:lnSpc>
            </a:pPr>
            <a:r>
              <a:rPr lang="zh-CN" altLang="en-US" sz="2800" b="1" dirty="0">
                <a:latin typeface="Times New Roman" panose="02020603050405020304" pitchFamily="18" charset="0"/>
                <a:cs typeface="Times New Roman" panose="02020603050405020304" pitchFamily="18" charset="0"/>
              </a:rPr>
              <a:t>  These model ships </a:t>
            </a:r>
            <a:r>
              <a:rPr lang="zh-CN" altLang="en-US" sz="2800" b="1" u="sng"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 wood. </a:t>
            </a:r>
          </a:p>
        </p:txBody>
      </p:sp>
      <p:sp>
        <p:nvSpPr>
          <p:cNvPr id="3" name="文本框 2"/>
          <p:cNvSpPr txBox="1">
            <a:spLocks noChangeArrowheads="1"/>
          </p:cNvSpPr>
          <p:nvPr/>
        </p:nvSpPr>
        <p:spPr bwMode="auto">
          <a:xfrm>
            <a:off x="1979613" y="2366963"/>
            <a:ext cx="2344737" cy="500062"/>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h</a:t>
            </a:r>
            <a:r>
              <a:rPr lang="zh-CN" altLang="en-US"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ear</a:t>
            </a:r>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d </a:t>
            </a:r>
            <a:r>
              <a:rPr lang="zh-CN" altLang="en-US"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of</a:t>
            </a:r>
            <a:r>
              <a:rPr lang="zh-CN" altLang="en-US" sz="2800" b="1" u="sng">
                <a:solidFill>
                  <a:srgbClr val="FF0000"/>
                </a:solidFill>
                <a:latin typeface="Times New Roman" panose="02020603050405020304" pitchFamily="18" charset="0"/>
                <a:cs typeface="Times New Roman" panose="02020603050405020304" pitchFamily="18" charset="0"/>
                <a:sym typeface="宋体" panose="02010600030101010101" pitchFamily="2" charset="-122"/>
              </a:rPr>
              <a:t> </a:t>
            </a:r>
          </a:p>
        </p:txBody>
      </p:sp>
      <p:sp>
        <p:nvSpPr>
          <p:cNvPr id="4" name="文本框 3"/>
          <p:cNvSpPr txBox="1">
            <a:spLocks noChangeArrowheads="1"/>
          </p:cNvSpPr>
          <p:nvPr/>
        </p:nvSpPr>
        <p:spPr bwMode="auto">
          <a:xfrm>
            <a:off x="3924300" y="3651250"/>
            <a:ext cx="2879725"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a</a:t>
            </a:r>
            <a:r>
              <a:rPr lang="zh-CN" altLang="en-US"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re made of</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1"/>
          <p:cNvSpPr txBox="1">
            <a:spLocks noChangeArrowheads="1"/>
          </p:cNvSpPr>
          <p:nvPr/>
        </p:nvSpPr>
        <p:spPr bwMode="auto">
          <a:xfrm>
            <a:off x="900113" y="842963"/>
            <a:ext cx="7786687" cy="3689350"/>
          </a:xfrm>
          <a:prstGeom prst="rect">
            <a:avLst/>
          </a:prstGeom>
          <a:noFill/>
          <a:ln w="9525">
            <a:noFill/>
            <a:miter lim="800000"/>
          </a:ln>
        </p:spPr>
        <p:txBody>
          <a:bodyPr lIns="68580" tIns="34290" rIns="68580" bIns="34290">
            <a:spAutoFit/>
          </a:bodyPr>
          <a:lstStyle/>
          <a:p>
            <a:pPr>
              <a:lnSpc>
                <a:spcPct val="120000"/>
              </a:lnSpc>
            </a:pPr>
            <a:r>
              <a:rPr lang="en-US" altLang="zh-CN" sz="2800" b="1" dirty="0">
                <a:latin typeface="Times New Roman" panose="02020603050405020304" pitchFamily="18" charset="0"/>
                <a:cs typeface="Times New Roman" panose="02020603050405020304" pitchFamily="18" charset="0"/>
              </a:rPr>
              <a:t>3</a:t>
            </a:r>
            <a:r>
              <a:rPr lang="zh-CN" altLang="en-US" sz="2800" b="1" dirty="0">
                <a:latin typeface="Times New Roman" panose="02020603050405020304" pitchFamily="18" charset="0"/>
                <a:cs typeface="Times New Roman" panose="02020603050405020304" pitchFamily="18" charset="0"/>
              </a:rPr>
              <a:t>. 我确信你给他们的这些钱将会被很好地使用。</a:t>
            </a:r>
          </a:p>
          <a:p>
            <a:pPr>
              <a:lnSpc>
                <a:spcPct val="120000"/>
              </a:lnSpc>
            </a:pPr>
            <a:r>
              <a:rPr lang="zh-CN" altLang="en-US" sz="2800" b="1" dirty="0">
                <a:latin typeface="Times New Roman" panose="02020603050405020304" pitchFamily="18" charset="0"/>
                <a:cs typeface="Times New Roman" panose="02020603050405020304" pitchFamily="18" charset="0"/>
              </a:rPr>
              <a:t>    I</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m sure that the money you gave them will</a:t>
            </a:r>
            <a:endParaRPr lang="en-US" altLang="zh-CN" sz="2800" b="1" dirty="0">
              <a:latin typeface="Times New Roman" panose="02020603050405020304" pitchFamily="18" charset="0"/>
              <a:cs typeface="Times New Roman" panose="02020603050405020304" pitchFamily="18" charset="0"/>
            </a:endParaRPr>
          </a:p>
          <a:p>
            <a:pPr>
              <a:lnSpc>
                <a:spcPct val="120000"/>
              </a:lnSpc>
            </a:pPr>
            <a:r>
              <a:rPr lang="zh-CN" altLang="en-US" sz="2800" b="1" dirty="0">
                <a:solidFill>
                  <a:srgbClr val="002060"/>
                </a:solidFill>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___________________________________</a:t>
            </a:r>
            <a:r>
              <a:rPr lang="en-US" altLang="zh-CN" sz="2800" b="1" u="sng"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cs typeface="Times New Roman" panose="02020603050405020304" pitchFamily="18" charset="0"/>
            </a:endParaRPr>
          </a:p>
          <a:p>
            <a:pPr>
              <a:lnSpc>
                <a:spcPct val="120000"/>
              </a:lnSpc>
            </a:pPr>
            <a:r>
              <a:rPr lang="en-US" altLang="zh-CN" sz="2800" b="1" dirty="0">
                <a:latin typeface="Times New Roman" panose="02020603050405020304" pitchFamily="18" charset="0"/>
                <a:cs typeface="Times New Roman" panose="02020603050405020304" pitchFamily="18" charset="0"/>
              </a:rPr>
              <a:t>4</a:t>
            </a:r>
            <a:r>
              <a:rPr lang="zh-CN" altLang="en-US" sz="2800" b="1" dirty="0">
                <a:latin typeface="Times New Roman" panose="02020603050405020304" pitchFamily="18" charset="0"/>
                <a:cs typeface="Times New Roman" panose="02020603050405020304" pitchFamily="18" charset="0"/>
              </a:rPr>
              <a:t>. 把好的食物扔掉是一种浪费。</a:t>
            </a:r>
          </a:p>
          <a:p>
            <a:pPr>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It is a waste to</a:t>
            </a:r>
            <a:r>
              <a:rPr lang="zh-CN" altLang="en-US" sz="2800" b="1" u="sng"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 good food.</a:t>
            </a:r>
          </a:p>
          <a:p>
            <a:pPr>
              <a:lnSpc>
                <a:spcPct val="120000"/>
              </a:lnSpc>
            </a:pPr>
            <a:r>
              <a:rPr lang="en-US" altLang="zh-CN" sz="2800" b="1" dirty="0">
                <a:latin typeface="Times New Roman" panose="02020603050405020304" pitchFamily="18" charset="0"/>
                <a:cs typeface="Times New Roman" panose="02020603050405020304" pitchFamily="18" charset="0"/>
              </a:rPr>
              <a:t>5</a:t>
            </a:r>
            <a:r>
              <a:rPr lang="zh-CN" altLang="en-US" sz="2800" b="1" dirty="0">
                <a:latin typeface="Times New Roman" panose="02020603050405020304" pitchFamily="18" charset="0"/>
                <a:cs typeface="Times New Roman" panose="02020603050405020304" pitchFamily="18" charset="0"/>
              </a:rPr>
              <a:t>.他用石头建了一所房子。</a:t>
            </a:r>
          </a:p>
          <a:p>
            <a:pPr>
              <a:lnSpc>
                <a:spcPct val="120000"/>
              </a:lnSpc>
            </a:pPr>
            <a:r>
              <a:rPr lang="en-US" altLang="zh-CN" sz="2800" b="1"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He built a house</a:t>
            </a:r>
            <a:r>
              <a:rPr lang="zh-CN" altLang="en-US" sz="2800" b="1" u="sng" dirty="0">
                <a:latin typeface="Times New Roman" panose="02020603050405020304" pitchFamily="18" charset="0"/>
                <a:cs typeface="Times New Roman" panose="02020603050405020304" pitchFamily="18" charset="0"/>
              </a:rPr>
              <a:t>                               </a:t>
            </a:r>
            <a:r>
              <a:rPr lang="zh-CN" altLang="en-US" sz="2800" b="1" dirty="0">
                <a:latin typeface="Times New Roman" panose="02020603050405020304" pitchFamily="18" charset="0"/>
                <a:cs typeface="Times New Roman" panose="02020603050405020304" pitchFamily="18" charset="0"/>
              </a:rPr>
              <a:t> stone.  </a:t>
            </a:r>
          </a:p>
        </p:txBody>
      </p:sp>
      <p:sp>
        <p:nvSpPr>
          <p:cNvPr id="3" name="文本框 2"/>
          <p:cNvSpPr txBox="1">
            <a:spLocks noChangeArrowheads="1"/>
          </p:cNvSpPr>
          <p:nvPr/>
        </p:nvSpPr>
        <p:spPr bwMode="auto">
          <a:xfrm>
            <a:off x="1331913" y="1851025"/>
            <a:ext cx="5291137"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b</a:t>
            </a:r>
            <a:r>
              <a:rPr lang="zh-CN" altLang="en-US" sz="2800" b="1" dirty="0">
                <a:solidFill>
                  <a:srgbClr val="FF0000"/>
                </a:solidFill>
                <a:latin typeface="Times New Roman" panose="02020603050405020304" pitchFamily="18" charset="0"/>
                <a:cs typeface="Times New Roman" panose="02020603050405020304" pitchFamily="18" charset="0"/>
                <a:sym typeface="宋体" panose="02010600030101010101" pitchFamily="2" charset="-122"/>
              </a:rPr>
              <a:t>e put into good use. </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a:spLocks noChangeArrowheads="1"/>
          </p:cNvSpPr>
          <p:nvPr/>
        </p:nvSpPr>
        <p:spPr bwMode="auto">
          <a:xfrm>
            <a:off x="3640138" y="2863850"/>
            <a:ext cx="2982912" cy="500063"/>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t</a:t>
            </a:r>
            <a:r>
              <a:rPr lang="zh-CN" altLang="en-US"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hrow away</a:t>
            </a:r>
          </a:p>
        </p:txBody>
      </p:sp>
      <p:sp>
        <p:nvSpPr>
          <p:cNvPr id="5" name="文本框 4"/>
          <p:cNvSpPr txBox="1">
            <a:spLocks noChangeArrowheads="1"/>
          </p:cNvSpPr>
          <p:nvPr/>
        </p:nvSpPr>
        <p:spPr bwMode="auto">
          <a:xfrm>
            <a:off x="4017963" y="3940175"/>
            <a:ext cx="2151062" cy="501650"/>
          </a:xfrm>
          <a:prstGeom prst="rect">
            <a:avLst/>
          </a:prstGeom>
          <a:noFill/>
          <a:ln w="9525">
            <a:noFill/>
            <a:miter lim="800000"/>
          </a:ln>
        </p:spPr>
        <p:txBody>
          <a:bodyPr lIns="68580" tIns="34290" rIns="68580" bIns="34290">
            <a:spAutoFit/>
          </a:bodyPr>
          <a:lstStyle/>
          <a:p>
            <a:r>
              <a:rPr lang="en-US" altLang="zh-CN"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o</a:t>
            </a:r>
            <a:r>
              <a:rPr lang="zh-CN" altLang="en-US" sz="2800" b="1">
                <a:solidFill>
                  <a:srgbClr val="FF0000"/>
                </a:solidFill>
                <a:latin typeface="Times New Roman" panose="02020603050405020304" pitchFamily="18" charset="0"/>
                <a:cs typeface="Times New Roman" panose="02020603050405020304" pitchFamily="18" charset="0"/>
                <a:sym typeface="宋体" panose="02010600030101010101" pitchFamily="2" charset="-122"/>
              </a:rPr>
              <a:t>ut of</a:t>
            </a:r>
            <a:endParaRPr lang="zh-CN" altLang="en-US" sz="2800" b="1" u="sng">
              <a:solidFill>
                <a:srgbClr val="FF0000"/>
              </a:solidFill>
              <a:latin typeface="Times New Roman" panose="02020603050405020304" pitchFamily="18" charset="0"/>
              <a:cs typeface="Times New Roman" panose="02020603050405020304" pitchFamily="18" charset="0"/>
              <a:sym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124930"/>
          <p:cNvSpPr txBox="1">
            <a:spLocks noChangeArrowheads="1"/>
          </p:cNvSpPr>
          <p:nvPr/>
        </p:nvSpPr>
        <p:spPr bwMode="auto">
          <a:xfrm>
            <a:off x="747713" y="771525"/>
            <a:ext cx="7496175" cy="3934410"/>
          </a:xfrm>
          <a:prstGeom prst="rect">
            <a:avLst/>
          </a:prstGeom>
          <a:noFill/>
          <a:ln w="9525">
            <a:noFill/>
            <a:miter lim="800000"/>
          </a:ln>
        </p:spPr>
        <p:txBody>
          <a:bodyPr lIns="68580" tIns="34290" rIns="68580" bIns="34290">
            <a:spAutoFit/>
          </a:bodyPr>
          <a:lstStyle/>
          <a:p>
            <a:pPr>
              <a:lnSpc>
                <a:spcPct val="130000"/>
              </a:lnSpc>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6. </a:t>
            </a:r>
            <a:r>
              <a:rPr lang="zh-CN" altLang="en-US" sz="2800" b="1" dirty="0">
                <a:latin typeface="Times New Roman" panose="02020603050405020304" pitchFamily="18" charset="0"/>
                <a:cs typeface="Times New Roman" panose="02020603050405020304" pitchFamily="18" charset="0"/>
              </a:rPr>
              <a:t>房顶是一个旧船倒过来使用的。</a:t>
            </a:r>
            <a:r>
              <a:rPr lang="en-US" altLang="zh-CN" sz="2800" b="1" dirty="0">
                <a:latin typeface="Times New Roman" panose="02020603050405020304" pitchFamily="18" charset="0"/>
                <a:cs typeface="Times New Roman" panose="02020603050405020304" pitchFamily="18" charset="0"/>
              </a:rPr>
              <a:t> </a:t>
            </a:r>
          </a:p>
          <a:p>
            <a:pPr>
              <a:lnSpc>
                <a:spcPct val="130000"/>
              </a:lnSpc>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    The _____ of the house __________________.</a:t>
            </a:r>
          </a:p>
          <a:p>
            <a:pPr>
              <a:lnSpc>
                <a:spcPct val="130000"/>
              </a:lnSpc>
            </a:pP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7. </a:t>
            </a:r>
            <a:r>
              <a:rPr lang="zh-CN" altLang="en-US" sz="2800" b="1" dirty="0">
                <a:latin typeface="Times New Roman" panose="02020603050405020304" pitchFamily="18" charset="0"/>
                <a:cs typeface="Times New Roman" panose="02020603050405020304" pitchFamily="18" charset="0"/>
              </a:rPr>
              <a:t>大门是用石头和玻璃瓶做的。</a:t>
            </a:r>
            <a:endParaRPr lang="en-US" altLang="zh-CN" sz="2800" b="1" dirty="0">
              <a:latin typeface="Times New Roman" panose="02020603050405020304" pitchFamily="18" charset="0"/>
              <a:cs typeface="Times New Roman" panose="02020603050405020304" pitchFamily="18" charset="0"/>
            </a:endParaRPr>
          </a:p>
          <a:p>
            <a:pPr>
              <a:lnSpc>
                <a:spcPct val="130000"/>
              </a:lnSpc>
            </a:pPr>
            <a:r>
              <a:rPr lang="en-US" altLang="zh-CN" sz="2800" b="1" dirty="0">
                <a:latin typeface="Times New Roman" panose="02020603050405020304" pitchFamily="18" charset="0"/>
                <a:ea typeface="黑体" panose="02010609060101010101" pitchFamily="49" charset="-122"/>
              </a:rPr>
              <a:t>    The gate is made ___ rocks and glass ______.</a:t>
            </a:r>
          </a:p>
          <a:p>
            <a:pPr>
              <a:lnSpc>
                <a:spcPct val="130000"/>
              </a:lnSpc>
            </a:pPr>
            <a:r>
              <a:rPr lang="en-US" altLang="zh-CN" sz="2800" b="1" dirty="0">
                <a:latin typeface="Times New Roman" panose="02020603050405020304" pitchFamily="18" charset="0"/>
                <a:ea typeface="黑体" panose="02010609060101010101" pitchFamily="49" charset="-122"/>
              </a:rPr>
              <a:t>8.</a:t>
            </a:r>
            <a:r>
              <a:rPr lang="zh-CN" altLang="en-US" sz="2800" b="1" dirty="0">
                <a:latin typeface="Times New Roman" panose="02020603050405020304" pitchFamily="18" charset="0"/>
                <a:cs typeface="Times New Roman" panose="02020603050405020304" pitchFamily="18" charset="0"/>
              </a:rPr>
              <a:t>王涛因用来自旧车的铁做艺术品而闻名。</a:t>
            </a:r>
            <a:endParaRPr lang="en-US" altLang="zh-CN" sz="2800" b="1" dirty="0">
              <a:latin typeface="Times New Roman" panose="02020603050405020304" pitchFamily="18" charset="0"/>
              <a:cs typeface="Times New Roman" panose="02020603050405020304" pitchFamily="18" charset="0"/>
            </a:endParaRPr>
          </a:p>
          <a:p>
            <a:pPr>
              <a:lnSpc>
                <a:spcPct val="130000"/>
              </a:lnSpc>
            </a:pPr>
            <a:r>
              <a:rPr lang="en-US" altLang="zh-CN" sz="2800" b="1" dirty="0">
                <a:latin typeface="Times New Roman" panose="02020603050405020304" pitchFamily="18" charset="0"/>
                <a:ea typeface="黑体" panose="02010609060101010101" pitchFamily="49" charset="-122"/>
              </a:rPr>
              <a:t>   Wang Tao _____________________ iron from </a:t>
            </a:r>
          </a:p>
          <a:p>
            <a:pPr>
              <a:lnSpc>
                <a:spcPct val="130000"/>
              </a:lnSpc>
            </a:pPr>
            <a:r>
              <a:rPr lang="en-US" altLang="zh-CN" sz="2800" b="1" dirty="0">
                <a:latin typeface="Times New Roman" panose="02020603050405020304" pitchFamily="18" charset="0"/>
                <a:ea typeface="黑体" panose="02010609060101010101" pitchFamily="49" charset="-122"/>
              </a:rPr>
              <a:t>   the old cars to make art pieces.</a:t>
            </a:r>
            <a:endParaRPr lang="zh-CN" altLang="en-US" sz="2800" b="1" dirty="0">
              <a:latin typeface="Times New Roman" panose="02020603050405020304" pitchFamily="18" charset="0"/>
              <a:ea typeface="黑体" panose="02010609060101010101" pitchFamily="49" charset="-122"/>
            </a:endParaRPr>
          </a:p>
        </p:txBody>
      </p:sp>
      <p:sp>
        <p:nvSpPr>
          <p:cNvPr id="124932" name="文本框 124931"/>
          <p:cNvSpPr txBox="1">
            <a:spLocks noChangeArrowheads="1"/>
          </p:cNvSpPr>
          <p:nvPr/>
        </p:nvSpPr>
        <p:spPr bwMode="auto">
          <a:xfrm>
            <a:off x="2010866" y="1347614"/>
            <a:ext cx="6305550"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top                         turned upside down</a:t>
            </a:r>
          </a:p>
        </p:txBody>
      </p:sp>
      <p:sp>
        <p:nvSpPr>
          <p:cNvPr id="124933" name="文本框 124932"/>
          <p:cNvSpPr txBox="1">
            <a:spLocks noChangeArrowheads="1"/>
          </p:cNvSpPr>
          <p:nvPr/>
        </p:nvSpPr>
        <p:spPr bwMode="auto">
          <a:xfrm>
            <a:off x="3865636" y="2527640"/>
            <a:ext cx="4522788" cy="500062"/>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of                             bottles</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4934" name="文本框 124933"/>
          <p:cNvSpPr txBox="1">
            <a:spLocks noChangeArrowheads="1"/>
          </p:cNvSpPr>
          <p:nvPr/>
        </p:nvSpPr>
        <p:spPr bwMode="auto">
          <a:xfrm>
            <a:off x="2724943" y="3579862"/>
            <a:ext cx="3541713" cy="500063"/>
          </a:xfrm>
          <a:prstGeom prst="rect">
            <a:avLst/>
          </a:prstGeom>
          <a:noFill/>
          <a:ln w="9525">
            <a:noFill/>
            <a:miter lim="800000"/>
          </a:ln>
        </p:spPr>
        <p:txBody>
          <a:bodyPr lIns="68580" tIns="34290" rIns="68580" bIns="34290">
            <a:spAutoFit/>
          </a:bodyPr>
          <a:lstStyle/>
          <a:p>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is known for using</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checkerboard(across)">
                                      <p:cBhvr>
                                        <p:cTn id="7" dur="500"/>
                                        <p:tgtEl>
                                          <p:spTgt spid="12493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checkerboard(across)">
                                      <p:cBhvr>
                                        <p:cTn id="12" dur="500"/>
                                        <p:tgtEl>
                                          <p:spTgt spid="12493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4934"/>
                                        </p:tgtEl>
                                        <p:attrNameLst>
                                          <p:attrName>style.visibility</p:attrName>
                                        </p:attrNameLst>
                                      </p:cBhvr>
                                      <p:to>
                                        <p:strVal val="visible"/>
                                      </p:to>
                                    </p:set>
                                    <p:anim calcmode="lin" valueType="num">
                                      <p:cBhvr>
                                        <p:cTn id="17" dur="500" fill="hold"/>
                                        <p:tgtEl>
                                          <p:spTgt spid="124934"/>
                                        </p:tgtEl>
                                        <p:attrNameLst>
                                          <p:attrName>ppt_x</p:attrName>
                                        </p:attrNameLst>
                                      </p:cBhvr>
                                      <p:tavLst>
                                        <p:tav tm="0">
                                          <p:val>
                                            <p:strVal val="#ppt_x"/>
                                          </p:val>
                                        </p:tav>
                                        <p:tav tm="100000">
                                          <p:val>
                                            <p:strVal val="#ppt_x"/>
                                          </p:val>
                                        </p:tav>
                                      </p:tavLst>
                                    </p:anim>
                                    <p:anim calcmode="lin" valueType="num">
                                      <p:cBhvr>
                                        <p:cTn id="18" dur="500" fill="hold"/>
                                        <p:tgtEl>
                                          <p:spTgt spid="1249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bldLvl="0"/>
      <p:bldP spid="124933" grpId="0" bldLvl="0"/>
      <p:bldP spid="124934" grpId="0" bldLvl="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文本框 1"/>
          <p:cNvSpPr txBox="1">
            <a:spLocks noChangeArrowheads="1"/>
          </p:cNvSpPr>
          <p:nvPr/>
        </p:nvSpPr>
        <p:spPr bwMode="auto">
          <a:xfrm>
            <a:off x="971550" y="842963"/>
            <a:ext cx="7200900" cy="3223447"/>
          </a:xfrm>
          <a:prstGeom prst="rect">
            <a:avLst/>
          </a:prstGeom>
          <a:noFill/>
          <a:ln w="9525">
            <a:noFill/>
            <a:miter lim="800000"/>
          </a:ln>
        </p:spPr>
        <p:txBody>
          <a:bodyPr lIns="68580" tIns="34290" rIns="68580" bIns="34290">
            <a:spAutoFit/>
          </a:bodyPr>
          <a:lstStyle/>
          <a:p>
            <a:pPr>
              <a:lnSpc>
                <a:spcPct val="150000"/>
              </a:lnSpc>
            </a:pPr>
            <a:r>
              <a:rPr lang="en-US" altLang="zh-CN" sz="2800" b="1">
                <a:latin typeface="Times New Roman" panose="02020603050405020304" pitchFamily="18" charset="0"/>
                <a:cs typeface="Times New Roman" panose="02020603050405020304" pitchFamily="18" charset="0"/>
              </a:rPr>
              <a:t>9. </a:t>
            </a:r>
            <a:r>
              <a:rPr lang="zh-CN" altLang="en-US" sz="2800" b="1">
                <a:latin typeface="Times New Roman" panose="02020603050405020304" pitchFamily="18" charset="0"/>
                <a:cs typeface="Times New Roman" panose="02020603050405020304" pitchFamily="18" charset="0"/>
              </a:rPr>
              <a:t>为了降低水污染，工厂不应该把废水直接</a:t>
            </a:r>
            <a:endParaRPr lang="en-US" altLang="zh-CN" sz="2800" b="1">
              <a:latin typeface="Times New Roman" panose="02020603050405020304" pitchFamily="18" charset="0"/>
              <a:cs typeface="Times New Roman" panose="02020603050405020304" pitchFamily="18" charset="0"/>
            </a:endParaRPr>
          </a:p>
          <a:p>
            <a:pPr>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倒进那些河里。</a:t>
            </a:r>
          </a:p>
          <a:p>
            <a:pPr>
              <a:lnSpc>
                <a:spcPct val="150000"/>
              </a:lnSpc>
            </a:pPr>
            <a:r>
              <a:rPr lang="zh-CN" altLang="en-US" sz="2800" b="1">
                <a:latin typeface="Times New Roman" panose="02020603050405020304" pitchFamily="18" charset="0"/>
                <a:cs typeface="Times New Roman" panose="02020603050405020304" pitchFamily="18" charset="0"/>
              </a:rPr>
              <a:t>     ____________________ water pollution, </a:t>
            </a:r>
            <a:endParaRPr lang="en-US" altLang="zh-CN" sz="2800" b="1">
              <a:latin typeface="Times New Roman" panose="02020603050405020304" pitchFamily="18" charset="0"/>
              <a:cs typeface="Times New Roman" panose="02020603050405020304" pitchFamily="18" charset="0"/>
            </a:endParaRPr>
          </a:p>
          <a:p>
            <a:pPr>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factories shouldn</a:t>
            </a:r>
            <a:r>
              <a:rPr lang="en-US" altLang="zh-CN" sz="2800" b="1">
                <a:latin typeface="Times New Roman" panose="02020603050405020304" pitchFamily="18" charset="0"/>
                <a:cs typeface="Times New Roman" panose="02020603050405020304" pitchFamily="18" charset="0"/>
              </a:rPr>
              <a:t>’</a:t>
            </a:r>
            <a:r>
              <a:rPr lang="zh-CN" altLang="en-US" sz="2800" b="1">
                <a:latin typeface="Times New Roman" panose="02020603050405020304" pitchFamily="18" charset="0"/>
                <a:cs typeface="Times New Roman" panose="02020603050405020304" pitchFamily="18" charset="0"/>
              </a:rPr>
              <a:t>t pour waste water </a:t>
            </a:r>
            <a:endParaRPr lang="en-US" altLang="zh-CN" sz="2800" b="1">
              <a:latin typeface="Times New Roman" panose="02020603050405020304" pitchFamily="18" charset="0"/>
              <a:cs typeface="Times New Roman" panose="02020603050405020304" pitchFamily="18" charset="0"/>
            </a:endParaRPr>
          </a:p>
          <a:p>
            <a:pPr>
              <a:lnSpc>
                <a:spcPct val="150000"/>
              </a:lnSpc>
            </a:pPr>
            <a:r>
              <a:rPr lang="en-US" altLang="zh-CN" sz="2800" b="1">
                <a:latin typeface="Times New Roman" panose="02020603050405020304" pitchFamily="18" charset="0"/>
                <a:cs typeface="Times New Roman" panose="02020603050405020304" pitchFamily="18" charset="0"/>
              </a:rPr>
              <a:t>     </a:t>
            </a:r>
            <a:r>
              <a:rPr lang="zh-CN" altLang="en-US" sz="2800" b="1">
                <a:latin typeface="Times New Roman" panose="02020603050405020304" pitchFamily="18" charset="0"/>
                <a:cs typeface="Times New Roman" panose="02020603050405020304" pitchFamily="18" charset="0"/>
              </a:rPr>
              <a:t>directly into those rivers. </a:t>
            </a:r>
          </a:p>
        </p:txBody>
      </p:sp>
      <p:sp>
        <p:nvSpPr>
          <p:cNvPr id="3" name="文本框 2"/>
          <p:cNvSpPr txBox="1">
            <a:spLocks noChangeArrowheads="1"/>
          </p:cNvSpPr>
          <p:nvPr/>
        </p:nvSpPr>
        <p:spPr bwMode="auto">
          <a:xfrm>
            <a:off x="1766888" y="2135598"/>
            <a:ext cx="3092450" cy="638175"/>
          </a:xfrm>
          <a:prstGeom prst="rect">
            <a:avLst/>
          </a:prstGeom>
          <a:noFill/>
          <a:ln w="9525">
            <a:noFill/>
            <a:miter lim="800000"/>
          </a:ln>
        </p:spPr>
        <p:txBody>
          <a:bodyPr lIns="68580" tIns="34290" rIns="68580" bIns="34290">
            <a:spAutoFit/>
          </a:bodyPr>
          <a:lstStyle/>
          <a:p>
            <a:pPr>
              <a:lnSpc>
                <a:spcPct val="150000"/>
              </a:lnSpc>
            </a:pPr>
            <a:r>
              <a:rPr lang="zh-CN" altLang="en-US" sz="2800" b="1" dirty="0">
                <a:solidFill>
                  <a:srgbClr val="FF0000"/>
                </a:solidFill>
                <a:latin typeface="Times New Roman" panose="02020603050405020304" pitchFamily="18" charset="0"/>
                <a:cs typeface="Times New Roman" panose="02020603050405020304" pitchFamily="18" charset="0"/>
              </a:rPr>
              <a:t>To  cut  down</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extBox 3"/>
          <p:cNvSpPr txBox="1">
            <a:spLocks noChangeArrowheads="1"/>
          </p:cNvSpPr>
          <p:nvPr/>
        </p:nvSpPr>
        <p:spPr bwMode="auto">
          <a:xfrm>
            <a:off x="619125" y="547688"/>
            <a:ext cx="2546350" cy="561975"/>
          </a:xfrm>
          <a:prstGeom prst="rect">
            <a:avLst/>
          </a:prstGeom>
          <a:noFill/>
          <a:ln w="9525">
            <a:noFill/>
            <a:miter lim="800000"/>
          </a:ln>
        </p:spPr>
        <p:txBody>
          <a:bodyPr lIns="68580" tIns="34290" rIns="68580" bIns="34290">
            <a:spAutoFit/>
          </a:bodyPr>
          <a:lstStyle/>
          <a:p>
            <a:pPr marL="457200" indent="-457200">
              <a:buFont typeface="Wingdings" panose="05000000000000000000" pitchFamily="2" charset="2"/>
              <a:buChar char="Ø"/>
            </a:pPr>
            <a:r>
              <a:rPr lang="zh-CN" altLang="en-US" sz="3200" b="1">
                <a:solidFill>
                  <a:srgbClr val="C00000"/>
                </a:solidFill>
                <a:latin typeface="微软雅黑" panose="020B0503020204020204" pitchFamily="34" charset="-122"/>
                <a:ea typeface="微软雅黑" panose="020B0503020204020204" pitchFamily="34" charset="-122"/>
              </a:rPr>
              <a:t>中考链接</a:t>
            </a:r>
          </a:p>
        </p:txBody>
      </p:sp>
      <p:sp>
        <p:nvSpPr>
          <p:cNvPr id="100354" name="矩形 1"/>
          <p:cNvSpPr>
            <a:spLocks noChangeArrowheads="1"/>
          </p:cNvSpPr>
          <p:nvPr/>
        </p:nvSpPr>
        <p:spPr bwMode="auto">
          <a:xfrm>
            <a:off x="827088" y="1081088"/>
            <a:ext cx="7561336" cy="3453253"/>
          </a:xfrm>
          <a:prstGeom prst="rect">
            <a:avLst/>
          </a:prstGeom>
          <a:noFill/>
          <a:ln w="9525">
            <a:noFill/>
            <a:miter lim="800000"/>
          </a:ln>
        </p:spPr>
        <p:txBody>
          <a:bodyPr wrap="square">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 How can we save electricity in daily life?</a:t>
            </a:r>
          </a:p>
          <a:p>
            <a:pPr>
              <a:lnSpc>
                <a:spcPct val="130000"/>
              </a:lnSpc>
            </a:pPr>
            <a:r>
              <a:rPr lang="en-US" altLang="zh-CN" sz="2800" b="1" dirty="0">
                <a:latin typeface="Times New Roman" panose="02020603050405020304" pitchFamily="18" charset="0"/>
                <a:ea typeface="黑体" panose="02010609060101010101" pitchFamily="49" charset="-122"/>
              </a:rPr>
              <a:t>— By_______ the lights when we leave a room,  </a:t>
            </a:r>
          </a:p>
          <a:p>
            <a:pPr>
              <a:lnSpc>
                <a:spcPct val="130000"/>
              </a:lnSpc>
            </a:pPr>
            <a:r>
              <a:rPr lang="en-US" altLang="zh-CN" sz="2800" b="1" dirty="0">
                <a:latin typeface="Times New Roman" panose="02020603050405020304" pitchFamily="18" charset="0"/>
                <a:ea typeface="黑体" panose="02010609060101010101" pitchFamily="49" charset="-122"/>
              </a:rPr>
              <a:t>     for example.</a:t>
            </a:r>
          </a:p>
          <a:p>
            <a:pPr>
              <a:lnSpc>
                <a:spcPct val="130000"/>
              </a:lnSpc>
            </a:pPr>
            <a:r>
              <a:rPr lang="en-US" altLang="zh-CN" sz="2800" b="1" dirty="0">
                <a:latin typeface="Times New Roman" panose="02020603050405020304" pitchFamily="18" charset="0"/>
                <a:ea typeface="黑体" panose="02010609060101010101" pitchFamily="49" charset="-122"/>
              </a:rPr>
              <a:t>     A.</a:t>
            </a:r>
            <a:r>
              <a:rPr lang="zh-CN" altLang="en-US" sz="2800" b="1" dirty="0">
                <a:latin typeface="Times New Roman" panose="02020603050405020304" pitchFamily="18" charset="0"/>
                <a:ea typeface="黑体" panose="02010609060101010101" pitchFamily="49" charset="-122"/>
              </a:rPr>
              <a:t> </a:t>
            </a:r>
            <a:r>
              <a:rPr lang="en-US" altLang="zh-CN" sz="2800" b="1" dirty="0">
                <a:latin typeface="Times New Roman" panose="02020603050405020304" pitchFamily="18" charset="0"/>
                <a:ea typeface="黑体" panose="02010609060101010101" pitchFamily="49" charset="-122"/>
              </a:rPr>
              <a:t>turning off    </a:t>
            </a:r>
          </a:p>
          <a:p>
            <a:pPr>
              <a:lnSpc>
                <a:spcPct val="130000"/>
              </a:lnSpc>
            </a:pPr>
            <a:r>
              <a:rPr lang="en-US" altLang="zh-CN" sz="2800" b="1" dirty="0">
                <a:latin typeface="Times New Roman" panose="02020603050405020304" pitchFamily="18" charset="0"/>
                <a:ea typeface="黑体" panose="02010609060101010101" pitchFamily="49" charset="-122"/>
              </a:rPr>
              <a:t>    B. putting off                   </a:t>
            </a:r>
          </a:p>
          <a:p>
            <a:pPr>
              <a:lnSpc>
                <a:spcPct val="130000"/>
              </a:lnSpc>
            </a:pPr>
            <a:r>
              <a:rPr lang="en-US" altLang="zh-CN" sz="2800" b="1" dirty="0">
                <a:latin typeface="Times New Roman" panose="02020603050405020304" pitchFamily="18" charset="0"/>
                <a:ea typeface="黑体" panose="02010609060101010101" pitchFamily="49" charset="-122"/>
              </a:rPr>
              <a:t>    C. taking off  </a:t>
            </a:r>
            <a:endParaRPr lang="zh-CN" altLang="zh-CN" sz="2800" b="1" dirty="0">
              <a:latin typeface="Times New Roman" panose="02020603050405020304" pitchFamily="18" charset="0"/>
              <a:ea typeface="黑体" panose="02010609060101010101" pitchFamily="49" charset="-122"/>
            </a:endParaRPr>
          </a:p>
        </p:txBody>
      </p:sp>
      <p:sp>
        <p:nvSpPr>
          <p:cNvPr id="8" name="圆角矩形标注 7"/>
          <p:cNvSpPr/>
          <p:nvPr/>
        </p:nvSpPr>
        <p:spPr>
          <a:xfrm>
            <a:off x="5001716" y="3162970"/>
            <a:ext cx="3602732" cy="860425"/>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rPr>
              <a:t>句意为“日常生活中我们怎么节电？比如我们离开房间的时候关灯。”</a:t>
            </a:r>
            <a:endParaRPr lang="en-US" altLang="zh-CN"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endParaRPr>
          </a:p>
        </p:txBody>
      </p:sp>
      <p:sp>
        <p:nvSpPr>
          <p:cNvPr id="9" name=" 2050"/>
          <p:cNvSpPr/>
          <p:nvPr/>
        </p:nvSpPr>
        <p:spPr bwMode="auto">
          <a:xfrm>
            <a:off x="1115616" y="2871664"/>
            <a:ext cx="1176338" cy="582613"/>
          </a:xfrm>
          <a:custGeom>
            <a:avLst/>
            <a:gdLst>
              <a:gd name="T0" fmla="*/ 0 w 1360"/>
              <a:gd name="T1" fmla="*/ 2147483647 h 1358"/>
              <a:gd name="T2" fmla="*/ 2147483647 w 1360"/>
              <a:gd name="T3" fmla="*/ 2147483647 h 1358"/>
              <a:gd name="T4" fmla="*/ 2147483647 w 1360"/>
              <a:gd name="T5" fmla="*/ 2147483647 h 1358"/>
              <a:gd name="T6" fmla="*/ 2147483647 w 1360"/>
              <a:gd name="T7" fmla="*/ 2147483647 h 1358"/>
              <a:gd name="T8" fmla="*/ 2147483647 w 1360"/>
              <a:gd name="T9" fmla="*/ 2147483647 h 1358"/>
              <a:gd name="T10" fmla="*/ 2147483647 w 1360"/>
              <a:gd name="T11" fmla="*/ 2147483647 h 1358"/>
              <a:gd name="T12" fmla="*/ 2147483647 w 1360"/>
              <a:gd name="T13" fmla="*/ 2147483647 h 1358"/>
              <a:gd name="T14" fmla="*/ 2147483647 w 1360"/>
              <a:gd name="T15" fmla="*/ 2147483647 h 1358"/>
              <a:gd name="T16" fmla="*/ 2147483647 w 1360"/>
              <a:gd name="T17" fmla="*/ 2147483647 h 1358"/>
              <a:gd name="T18" fmla="*/ 2147483647 w 1360"/>
              <a:gd name="T19" fmla="*/ 2147483647 h 1358"/>
              <a:gd name="T20" fmla="*/ 2147483647 w 1360"/>
              <a:gd name="T21" fmla="*/ 2147483647 h 1358"/>
              <a:gd name="T22" fmla="*/ 2147483647 w 1360"/>
              <a:gd name="T23" fmla="*/ 2147483647 h 1358"/>
              <a:gd name="T24" fmla="*/ 2147483647 w 1360"/>
              <a:gd name="T25" fmla="*/ 2147483647 h 1358"/>
              <a:gd name="T26" fmla="*/ 2147483647 w 1360"/>
              <a:gd name="T27" fmla="*/ 2147483647 h 1358"/>
              <a:gd name="T28" fmla="*/ 2147483647 w 1360"/>
              <a:gd name="T29" fmla="*/ 2147483647 h 1358"/>
              <a:gd name="T30" fmla="*/ 2147483647 w 1360"/>
              <a:gd name="T31" fmla="*/ 2147483647 h 1358"/>
              <a:gd name="T32" fmla="*/ 2147483647 w 1360"/>
              <a:gd name="T33" fmla="*/ 2147483647 h 1358"/>
              <a:gd name="T34" fmla="*/ 2147483647 w 1360"/>
              <a:gd name="T35" fmla="*/ 2147483647 h 1358"/>
              <a:gd name="T36" fmla="*/ 2147483647 w 1360"/>
              <a:gd name="T37" fmla="*/ 2147483647 h 1358"/>
              <a:gd name="T38" fmla="*/ 2147483647 w 1360"/>
              <a:gd name="T39" fmla="*/ 2147483647 h 1358"/>
              <a:gd name="T40" fmla="*/ 2147483647 w 1360"/>
              <a:gd name="T41" fmla="*/ 2147483647 h 1358"/>
              <a:gd name="T42" fmla="*/ 0 w 1360"/>
              <a:gd name="T43" fmla="*/ 2147483647 h 1358"/>
              <a:gd name="T44" fmla="*/ 2147483647 w 1360"/>
              <a:gd name="T45" fmla="*/ 2147483647 h 1358"/>
              <a:gd name="T46" fmla="*/ 2147483647 w 1360"/>
              <a:gd name="T47" fmla="*/ 2147483647 h 1358"/>
              <a:gd name="T48" fmla="*/ 2147483647 w 1360"/>
              <a:gd name="T49" fmla="*/ 2147483647 h 1358"/>
              <a:gd name="T50" fmla="*/ 2147483647 w 1360"/>
              <a:gd name="T51" fmla="*/ 2147483647 h 1358"/>
              <a:gd name="T52" fmla="*/ 2147483647 w 1360"/>
              <a:gd name="T53" fmla="*/ 2147483647 h 1358"/>
              <a:gd name="T54" fmla="*/ 2147483647 w 1360"/>
              <a:gd name="T55" fmla="*/ 2147483647 h 1358"/>
              <a:gd name="T56" fmla="*/ 2147483647 w 1360"/>
              <a:gd name="T57" fmla="*/ 2147483647 h 1358"/>
              <a:gd name="T58" fmla="*/ 2147483647 w 1360"/>
              <a:gd name="T59" fmla="*/ 2147483647 h 1358"/>
              <a:gd name="T60" fmla="*/ 2147483647 w 1360"/>
              <a:gd name="T61" fmla="*/ 2147483647 h 1358"/>
              <a:gd name="T62" fmla="*/ 2147483647 w 1360"/>
              <a:gd name="T63" fmla="*/ 2147483647 h 1358"/>
              <a:gd name="T64" fmla="*/ 2147483647 w 1360"/>
              <a:gd name="T65" fmla="*/ 2147483647 h 1358"/>
              <a:gd name="T66" fmla="*/ 2147483647 w 1360"/>
              <a:gd name="T67" fmla="*/ 2147483647 h 1358"/>
              <a:gd name="T68" fmla="*/ 2147483647 w 1360"/>
              <a:gd name="T69" fmla="*/ 2147483647 h 1358"/>
              <a:gd name="T70" fmla="*/ 2147483647 w 1360"/>
              <a:gd name="T71" fmla="*/ 2147483647 h 1358"/>
              <a:gd name="T72" fmla="*/ 2147483647 w 1360"/>
              <a:gd name="T73" fmla="*/ 2147483647 h 1358"/>
              <a:gd name="T74" fmla="*/ 2147483647 w 1360"/>
              <a:gd name="T75" fmla="*/ 2147483647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0"/>
              <a:gd name="T115" fmla="*/ 0 h 1358"/>
              <a:gd name="T116" fmla="*/ 1360 w 1360"/>
              <a:gd name="T117" fmla="*/ 1358 h 13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gradFill rotWithShape="1">
            <a:gsLst>
              <a:gs pos="0">
                <a:srgbClr val="E30000"/>
              </a:gs>
              <a:gs pos="100000">
                <a:srgbClr val="760303"/>
              </a:gs>
            </a:gsLst>
            <a:lin ang="5400000"/>
          </a:gradFill>
          <a:ln w="9525">
            <a:noFill/>
            <a:round/>
          </a:ln>
        </p:spPr>
        <p:txBody>
          <a:bodyPr/>
          <a:lstStyle/>
          <a:p>
            <a:endParaRPr lang="zh-CN" altLang="en-US"/>
          </a:p>
        </p:txBody>
      </p:sp>
      <p:sp>
        <p:nvSpPr>
          <p:cNvPr id="10" name="圆角矩形标注 9"/>
          <p:cNvSpPr/>
          <p:nvPr/>
        </p:nvSpPr>
        <p:spPr>
          <a:xfrm>
            <a:off x="3586608" y="2880055"/>
            <a:ext cx="1293812" cy="438150"/>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rPr>
              <a:t>关闭</a:t>
            </a:r>
            <a:endParaRPr lang="en-US" altLang="zh-CN"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endParaRPr>
          </a:p>
        </p:txBody>
      </p:sp>
      <p:sp>
        <p:nvSpPr>
          <p:cNvPr id="11" name="圆角矩形标注 10"/>
          <p:cNvSpPr/>
          <p:nvPr/>
        </p:nvSpPr>
        <p:spPr>
          <a:xfrm>
            <a:off x="3562885" y="4096191"/>
            <a:ext cx="1387501" cy="438150"/>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rPr>
              <a:t>脱下；起飞</a:t>
            </a:r>
            <a:endParaRPr lang="en-US" altLang="zh-CN"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endParaRPr>
          </a:p>
        </p:txBody>
      </p:sp>
      <p:sp>
        <p:nvSpPr>
          <p:cNvPr id="12" name="圆角矩形标注 11"/>
          <p:cNvSpPr/>
          <p:nvPr/>
        </p:nvSpPr>
        <p:spPr>
          <a:xfrm>
            <a:off x="3586606" y="3460504"/>
            <a:ext cx="1293813" cy="438150"/>
          </a:xfrm>
          <a:prstGeom prst="wedgeRoundRectCallout">
            <a:avLst>
              <a:gd name="adj1" fmla="val -3821"/>
              <a:gd name="adj2" fmla="val -46896"/>
              <a:gd name="adj3" fmla="val 16667"/>
            </a:avLst>
          </a:prstGeom>
          <a:noFill/>
          <a:ln w="12700" cap="flat" cmpd="sng" algn="ctr">
            <a:solidFill>
              <a:schemeClr val="accent3">
                <a:lumMod val="75000"/>
              </a:schemeClr>
            </a:solidFill>
            <a:prstDash val="solid"/>
          </a:ln>
          <a:effectLst>
            <a:outerShdw blurRad="40000" dist="23000" dir="5400000" rotWithShape="0">
              <a:srgbClr val="000000">
                <a:alpha val="35000"/>
              </a:srgbClr>
            </a:outerShdw>
          </a:effectLst>
        </p:spPr>
        <p:txBody>
          <a:bodyPr anchor="ctr"/>
          <a:lstStyle/>
          <a:p>
            <a:pPr fontAlgn="auto">
              <a:lnSpc>
                <a:spcPct val="120000"/>
              </a:lnSpc>
              <a:spcBef>
                <a:spcPts val="0"/>
              </a:spcBef>
              <a:spcAft>
                <a:spcPts val="0"/>
              </a:spcAft>
              <a:buFont typeface="Arial" panose="020B0604020202020204" pitchFamily="34" charset="0"/>
              <a:buNone/>
              <a:defRPr/>
            </a:pPr>
            <a:r>
              <a:rPr lang="zh-CN" altLang="en-US"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rPr>
              <a:t>推迟</a:t>
            </a:r>
            <a:endParaRPr lang="en-US" altLang="zh-CN" sz="1600" kern="0" dirty="0">
              <a:solidFill>
                <a:schemeClr val="accent3">
                  <a:lumMod val="50000"/>
                </a:schemeClr>
              </a:solidFill>
              <a:latin typeface="Calibri" panose="020F0502020204030204"/>
              <a:ea typeface="黑体" panose="02010609060101010101" pitchFamily="49"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框 27649"/>
          <p:cNvSpPr txBox="1">
            <a:spLocks noChangeArrowheads="1"/>
          </p:cNvSpPr>
          <p:nvPr/>
        </p:nvSpPr>
        <p:spPr bwMode="auto">
          <a:xfrm>
            <a:off x="1792891" y="998796"/>
            <a:ext cx="6121400" cy="1146175"/>
          </a:xfrm>
          <a:prstGeom prst="rect">
            <a:avLst/>
          </a:prstGeom>
          <a:noFill/>
          <a:ln w="9525">
            <a:noFill/>
            <a:miter lim="800000"/>
          </a:ln>
        </p:spPr>
        <p:txBody>
          <a:bodyPr lIns="68573" tIns="34286" rIns="68573" bIns="34286">
            <a:spAutoFit/>
          </a:bodyPr>
          <a:lstStyle/>
          <a:p>
            <a:pPr fontAlgn="b">
              <a:lnSpc>
                <a:spcPts val="2800"/>
              </a:lnSpc>
              <a:buClr>
                <a:schemeClr val="bg1"/>
              </a:buClr>
              <a:buSzPct val="100000"/>
              <a:buFont typeface="Times New Roman" panose="02020603050405020304" pitchFamily="18" charset="0"/>
              <a:buNone/>
            </a:pPr>
            <a:r>
              <a:rPr lang="en-US" altLang="zh-CN" sz="2700" b="1" dirty="0">
                <a:solidFill>
                  <a:srgbClr val="0000E1"/>
                </a:solidFill>
              </a:rPr>
              <a:t>Look at the title and the pictures in 2b. Can you guess what the passage is about?</a:t>
            </a:r>
          </a:p>
        </p:txBody>
      </p:sp>
      <p:sp>
        <p:nvSpPr>
          <p:cNvPr id="7" name="单圆角矩形 6"/>
          <p:cNvSpPr/>
          <p:nvPr/>
        </p:nvSpPr>
        <p:spPr bwMode="auto">
          <a:xfrm>
            <a:off x="984665" y="995680"/>
            <a:ext cx="573087" cy="528638"/>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2a</a:t>
            </a:r>
          </a:p>
        </p:txBody>
      </p:sp>
      <p:pic>
        <p:nvPicPr>
          <p:cNvPr id="2050" name="Picture 2" descr="E:\小学语文课件\七彩形象PNG图\形象人物介绍.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169131"/>
            <a:ext cx="2393571" cy="27369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edg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ext Box 2"/>
          <p:cNvSpPr txBox="1">
            <a:spLocks noChangeArrowheads="1"/>
          </p:cNvSpPr>
          <p:nvPr/>
        </p:nvSpPr>
        <p:spPr bwMode="auto">
          <a:xfrm>
            <a:off x="900113" y="1744663"/>
            <a:ext cx="7343775" cy="2841612"/>
          </a:xfrm>
          <a:prstGeom prst="rect">
            <a:avLst/>
          </a:prstGeom>
          <a:noFill/>
          <a:ln w="9525">
            <a:noFill/>
            <a:miter lim="800000"/>
          </a:ln>
        </p:spPr>
        <p:txBody>
          <a:bodyPr lIns="68580" tIns="34290" rIns="68580" bIns="34290">
            <a:spAutoFit/>
          </a:bodyPr>
          <a:lstStyle/>
          <a:p>
            <a:pPr marL="457200" indent="-457200">
              <a:lnSpc>
                <a:spcPct val="150000"/>
              </a:lnSpc>
              <a:spcBef>
                <a:spcPct val="20000"/>
              </a:spcBef>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Review the new words and expressions </a:t>
            </a:r>
          </a:p>
          <a:p>
            <a:pPr>
              <a:lnSpc>
                <a:spcPct val="150000"/>
              </a:lnSpc>
              <a:spcBef>
                <a:spcPct val="20000"/>
              </a:spcBef>
              <a:buClr>
                <a:srgbClr val="002060"/>
              </a:buClr>
            </a:pPr>
            <a:r>
              <a:rPr lang="en-US" altLang="zh-CN" sz="2800" b="1" dirty="0">
                <a:solidFill>
                  <a:srgbClr val="002060"/>
                </a:solidFill>
                <a:latin typeface="Comic Sans MS" panose="030F0702030302020204" pitchFamily="66" charset="0"/>
              </a:rPr>
              <a:t>   you’ve learned today.</a:t>
            </a:r>
          </a:p>
          <a:p>
            <a:pPr marL="457200" indent="-457200">
              <a:lnSpc>
                <a:spcPct val="150000"/>
              </a:lnSpc>
              <a:spcBef>
                <a:spcPct val="20000"/>
              </a:spcBef>
              <a:buClr>
                <a:srgbClr val="002060"/>
              </a:buClr>
              <a:buFont typeface="Wingdings" panose="05000000000000000000" pitchFamily="2" charset="2"/>
              <a:buChar char="ü"/>
            </a:pPr>
            <a:r>
              <a:rPr lang="en-US" altLang="zh-CN" sz="2800" b="1" dirty="0">
                <a:solidFill>
                  <a:srgbClr val="002060"/>
                </a:solidFill>
                <a:latin typeface="Comic Sans MS" panose="030F0702030302020204" pitchFamily="66" charset="0"/>
              </a:rPr>
              <a:t>Write a short passage about more </a:t>
            </a:r>
          </a:p>
          <a:p>
            <a:pPr>
              <a:lnSpc>
                <a:spcPct val="150000"/>
              </a:lnSpc>
              <a:spcBef>
                <a:spcPct val="20000"/>
              </a:spcBef>
              <a:buClr>
                <a:srgbClr val="002060"/>
              </a:buClr>
            </a:pPr>
            <a:r>
              <a:rPr lang="en-US" altLang="zh-CN" sz="2800" b="1" dirty="0">
                <a:solidFill>
                  <a:srgbClr val="002060"/>
                </a:solidFill>
                <a:latin typeface="Comic Sans MS" panose="030F0702030302020204" pitchFamily="66" charset="0"/>
              </a:rPr>
              <a:t>   things you can do for our world.</a:t>
            </a:r>
          </a:p>
        </p:txBody>
      </p:sp>
      <p:sp>
        <p:nvSpPr>
          <p:cNvPr id="99330" name="文本框 3"/>
          <p:cNvSpPr txBox="1"/>
          <p:nvPr/>
        </p:nvSpPr>
        <p:spPr>
          <a:xfrm>
            <a:off x="3143250" y="806450"/>
            <a:ext cx="3516313" cy="898525"/>
          </a:xfrm>
          <a:prstGeom prst="rect">
            <a:avLst/>
          </a:prstGeom>
          <a:noFill/>
          <a:ln w="9525">
            <a:noFill/>
          </a:ln>
        </p:spPr>
        <p:txBody>
          <a:bodyPr lIns="51435" tIns="25718" rIns="51435" bIns="25718">
            <a:spAutoFit/>
          </a:bodyPr>
          <a:lstStyle/>
          <a:p>
            <a:pPr>
              <a:lnSpc>
                <a:spcPct val="125000"/>
              </a:lnSpc>
              <a:defRPr/>
            </a:pPr>
            <a:r>
              <a:rPr lang="en-US" altLang="zh-CN" sz="4400" b="1" noProof="1">
                <a:solidFill>
                  <a:srgbClr val="0000E1"/>
                </a:solidFill>
                <a:effectLst>
                  <a:outerShdw blurRad="38100" dist="38100" dir="2700000" algn="tl">
                    <a:srgbClr val="000000">
                      <a:alpha val="43137"/>
                    </a:srgbClr>
                  </a:outerShdw>
                </a:effectLst>
                <a:latin typeface="Arial" panose="020B0604020202020204" pitchFamily="34" charset="0"/>
                <a:ea typeface="Arial Unicode MS" charset="-122"/>
                <a:cs typeface="Arial" panose="020B0604020202020204" pitchFamily="34" charset="0"/>
              </a:rPr>
              <a:t>Homework</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文本框 3"/>
          <p:cNvSpPr txBox="1">
            <a:spLocks noChangeArrowheads="1"/>
          </p:cNvSpPr>
          <p:nvPr/>
        </p:nvSpPr>
        <p:spPr bwMode="auto">
          <a:xfrm>
            <a:off x="652463" y="1708150"/>
            <a:ext cx="7834312" cy="1108075"/>
          </a:xfrm>
          <a:prstGeom prst="rect">
            <a:avLst/>
          </a:prstGeom>
          <a:noFill/>
          <a:ln w="9525">
            <a:noFill/>
            <a:miter lim="800000"/>
          </a:ln>
        </p:spPr>
        <p:txBody>
          <a:bodyPr wrap="none">
            <a:spAutoFit/>
          </a:bodyPr>
          <a:lstStyle/>
          <a:p>
            <a:pPr algn="ctr" defTabSz="685800">
              <a:buFont typeface="Arial" panose="020B0604020202020204" pitchFamily="34" charset="0"/>
              <a:buNone/>
            </a:pPr>
            <a:r>
              <a:rPr lang="zh-CN" altLang="en-US" sz="6600" b="1" noProof="1">
                <a:solidFill>
                  <a:srgbClr val="FF6600"/>
                </a:solidFill>
                <a:latin typeface="宋体" panose="02010600030101010101" pitchFamily="2" charset="-122"/>
              </a:rPr>
              <a:t>七彩课堂  伴你成长</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64" name="文本框 27663"/>
          <p:cNvSpPr txBox="1">
            <a:spLocks noChangeArrowheads="1"/>
          </p:cNvSpPr>
          <p:nvPr/>
        </p:nvSpPr>
        <p:spPr bwMode="auto">
          <a:xfrm>
            <a:off x="1353435" y="1800392"/>
            <a:ext cx="6369685" cy="483870"/>
          </a:xfrm>
          <a:prstGeom prst="rect">
            <a:avLst/>
          </a:prstGeom>
          <a:noFill/>
          <a:ln w="9525">
            <a:noFill/>
            <a:miter lim="800000"/>
          </a:ln>
        </p:spPr>
        <p:txBody>
          <a:bodyPr wrap="square" lIns="68580" tIns="34290" rIns="68580" bIns="34290">
            <a:spAutoFit/>
          </a:bodyPr>
          <a:lstStyle/>
          <a:p>
            <a:pPr>
              <a:spcBef>
                <a:spcPct val="50000"/>
              </a:spcBef>
            </a:pPr>
            <a:r>
              <a:rPr lang="en-US" altLang="zh-CN" sz="2700" b="1" dirty="0">
                <a:solidFill>
                  <a:srgbClr val="C00000"/>
                </a:solidFill>
              </a:rPr>
              <a:t> Understanding prefixes and suffixes</a:t>
            </a:r>
          </a:p>
        </p:txBody>
      </p:sp>
      <p:sp>
        <p:nvSpPr>
          <p:cNvPr id="7" name="单圆角矩形 6"/>
          <p:cNvSpPr/>
          <p:nvPr/>
        </p:nvSpPr>
        <p:spPr bwMode="auto">
          <a:xfrm>
            <a:off x="925967" y="551656"/>
            <a:ext cx="573087" cy="528638"/>
          </a:xfrm>
          <a:prstGeom prst="round1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25000"/>
              </a:lnSpc>
              <a:defRPr/>
            </a:pPr>
            <a:r>
              <a:rPr kumimoji="1" lang="en-US" altLang="zh-CN" sz="3000" b="1" noProof="1">
                <a:solidFill>
                  <a:schemeClr val="bg1"/>
                </a:solidFill>
              </a:rPr>
              <a:t>2b</a:t>
            </a:r>
          </a:p>
        </p:txBody>
      </p:sp>
      <p:sp>
        <p:nvSpPr>
          <p:cNvPr id="2" name="文本框 1"/>
          <p:cNvSpPr txBox="1"/>
          <p:nvPr/>
        </p:nvSpPr>
        <p:spPr>
          <a:xfrm>
            <a:off x="1691640" y="551656"/>
            <a:ext cx="5693410" cy="808990"/>
          </a:xfrm>
          <a:prstGeom prst="rect">
            <a:avLst/>
          </a:prstGeom>
          <a:noFill/>
        </p:spPr>
        <p:txBody>
          <a:bodyPr wrap="none" rtlCol="0" anchor="t">
            <a:spAutoFit/>
          </a:bodyPr>
          <a:lstStyle/>
          <a:p>
            <a:pPr algn="l" fontAlgn="b">
              <a:lnSpc>
                <a:spcPts val="2800"/>
              </a:lnSpc>
              <a:buClr>
                <a:schemeClr val="bg1"/>
              </a:buClr>
              <a:buSzPct val="100000"/>
              <a:buFont typeface="Times New Roman" panose="02020603050405020304" pitchFamily="18" charset="0"/>
              <a:buNone/>
            </a:pPr>
            <a:r>
              <a:rPr lang="en-US" altLang="zh-CN" sz="2800" b="1" dirty="0">
                <a:solidFill>
                  <a:srgbClr val="0000E1"/>
                </a:solidFill>
                <a:sym typeface="+mn-ea"/>
              </a:rPr>
              <a:t>Read the passage and complete </a:t>
            </a:r>
          </a:p>
          <a:p>
            <a:pPr algn="l" fontAlgn="b">
              <a:lnSpc>
                <a:spcPts val="2800"/>
              </a:lnSpc>
              <a:buClr>
                <a:schemeClr val="bg1"/>
              </a:buClr>
              <a:buSzPct val="100000"/>
              <a:buFont typeface="Times New Roman" panose="02020603050405020304" pitchFamily="18" charset="0"/>
              <a:buNone/>
            </a:pPr>
            <a:r>
              <a:rPr lang="en-US" altLang="zh-CN" sz="2800" b="1" dirty="0">
                <a:solidFill>
                  <a:srgbClr val="0000E1"/>
                </a:solidFill>
                <a:sym typeface="+mn-ea"/>
              </a:rPr>
              <a:t>the chart below.</a:t>
            </a:r>
            <a:endParaRPr lang="zh-CN" altLang="en-US" sz="2800" dirty="0"/>
          </a:p>
        </p:txBody>
      </p:sp>
      <p:sp>
        <p:nvSpPr>
          <p:cNvPr id="3" name="文本框 2"/>
          <p:cNvSpPr txBox="1">
            <a:spLocks noChangeArrowheads="1"/>
          </p:cNvSpPr>
          <p:nvPr/>
        </p:nvSpPr>
        <p:spPr bwMode="auto">
          <a:xfrm>
            <a:off x="1619672" y="2293394"/>
            <a:ext cx="6369685" cy="1861985"/>
          </a:xfrm>
          <a:prstGeom prst="rect">
            <a:avLst/>
          </a:prstGeom>
          <a:noFill/>
          <a:ln w="9525">
            <a:noFill/>
            <a:miter lim="800000"/>
          </a:ln>
        </p:spPr>
        <p:txBody>
          <a:bodyPr wrap="square" lIns="68580" tIns="34290" rIns="68580" bIns="34290">
            <a:spAutoFit/>
          </a:bodyPr>
          <a:lstStyle/>
          <a:p>
            <a:pPr>
              <a:lnSpc>
                <a:spcPct val="150000"/>
              </a:lnSpc>
              <a:spcBef>
                <a:spcPct val="50000"/>
              </a:spcBef>
            </a:pPr>
            <a:r>
              <a:rPr lang="en-US" altLang="zh-CN" sz="2700" b="1" dirty="0">
                <a:solidFill>
                  <a:srgbClr val="0000E1"/>
                </a:solidFill>
              </a:rPr>
              <a:t>Recognize how prefixes and suffixes may change the meaning of words and how they are used.</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664"/>
                                        </p:tgtEl>
                                        <p:attrNameLst>
                                          <p:attrName>style.visibility</p:attrName>
                                        </p:attrNameLst>
                                      </p:cBhvr>
                                      <p:to>
                                        <p:strVal val="visible"/>
                                      </p:to>
                                    </p:set>
                                    <p:animEffect transition="in" filter="box(in)">
                                      <p:cBhvr>
                                        <p:cTn id="7" dur="500"/>
                                        <p:tgtEl>
                                          <p:spTgt spid="2766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115" y="1059815"/>
            <a:ext cx="6837680" cy="3969385"/>
          </a:xfrm>
          <a:prstGeom prst="rect">
            <a:avLst/>
          </a:prstGeom>
        </p:spPr>
        <p:txBody>
          <a:bodyPr wrap="square">
            <a:spAutoFit/>
          </a:bodyPr>
          <a:lstStyle/>
          <a:p>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     Do you often throw away things you don’t need anymore? Have you ever thought about how these things can actually be put to good use? Nothing is a waste if you have a creative mind.</a:t>
            </a:r>
            <a:endParaRPr lang="zh-CN" altLang="zh-CN" sz="2800" b="1" dirty="0">
              <a:solidFill>
                <a:srgbClr val="002060"/>
              </a:solidFill>
              <a:latin typeface="Times New Roman" panose="02020603050405020304" pitchFamily="18" charset="0"/>
              <a:ea typeface="ArnoPro-Regular"/>
              <a:cs typeface="Times New Roman" panose="02020603050405020304" pitchFamily="18" charset="0"/>
            </a:endParaRPr>
          </a:p>
          <a:p>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     You have probably never heard of Amy Hayes, but she is a most unusual woman. She lives in a house in the UK that she built herself out of rubbish.</a:t>
            </a:r>
            <a:endParaRPr lang="zh-CN" altLang="zh-CN" sz="2800" b="1" dirty="0">
              <a:solidFill>
                <a:srgbClr val="002060"/>
              </a:solidFill>
              <a:latin typeface="Times New Roman" panose="02020603050405020304" pitchFamily="18" charset="0"/>
              <a:cs typeface="Times New Roman" panose="02020603050405020304" pitchFamily="18" charset="0"/>
            </a:endParaRPr>
          </a:p>
        </p:txBody>
      </p:sp>
      <p:sp>
        <p:nvSpPr>
          <p:cNvPr id="27664" name="文本框 27663"/>
          <p:cNvSpPr txBox="1">
            <a:spLocks noChangeArrowheads="1"/>
          </p:cNvSpPr>
          <p:nvPr/>
        </p:nvSpPr>
        <p:spPr bwMode="auto">
          <a:xfrm>
            <a:off x="2195830" y="482918"/>
            <a:ext cx="4671060" cy="500137"/>
          </a:xfrm>
          <a:prstGeom prst="rect">
            <a:avLst/>
          </a:prstGeom>
          <a:noFill/>
          <a:ln w="9525">
            <a:noFill/>
            <a:miter lim="800000"/>
          </a:ln>
        </p:spPr>
        <p:txBody>
          <a:bodyPr wrap="square" lIns="68580" tIns="34290" rIns="68580" bIns="34290">
            <a:spAutoFit/>
          </a:bodyPr>
          <a:lstStyle/>
          <a:p>
            <a:pPr>
              <a:spcBef>
                <a:spcPct val="50000"/>
              </a:spcBef>
            </a:pPr>
            <a:r>
              <a:rPr lang="en-US" altLang="zh-CN" sz="2800" b="1" dirty="0">
                <a:solidFill>
                  <a:srgbClr val="002060"/>
                </a:solidFill>
              </a:rPr>
              <a:t>Rethink, Reuse, Recycle!</a:t>
            </a:r>
          </a:p>
        </p:txBody>
      </p:sp>
      <p:pic>
        <p:nvPicPr>
          <p:cNvPr id="47108" name="Picture 2" descr="G:\resource\U13\jpg\B_2b01.jpg"/>
          <p:cNvPicPr>
            <a:picLocks noChangeAspect="1" noChangeArrowheads="1"/>
          </p:cNvPicPr>
          <p:nvPr>
            <p:custDataLst>
              <p:tags r:id="rId1"/>
            </p:custDataLst>
          </p:nvPr>
        </p:nvPicPr>
        <p:blipFill>
          <a:blip r:embed="rId5"/>
          <a:srcRect/>
          <a:stretch>
            <a:fillRect/>
          </a:stretch>
        </p:blipFill>
        <p:spPr bwMode="auto">
          <a:xfrm>
            <a:off x="6866890" y="1131570"/>
            <a:ext cx="1967865" cy="2282825"/>
          </a:xfrm>
          <a:prstGeom prst="rect">
            <a:avLst/>
          </a:prstGeom>
          <a:noFill/>
          <a:ln w="9525">
            <a:noFill/>
            <a:miter lim="800000"/>
            <a:headEnd/>
            <a:tailEnd/>
          </a:ln>
        </p:spPr>
      </p:pic>
      <p:pic>
        <p:nvPicPr>
          <p:cNvPr id="3" name="U13B2b">
            <a:hlinkClick r:id="" action="ppaction://media"/>
            <a:extLst>
              <a:ext uri="{FF2B5EF4-FFF2-40B4-BE49-F238E27FC236}">
                <a16:creationId xmlns:a16="http://schemas.microsoft.com/office/drawing/2014/main" id="{13286C89-BE27-7E62-C819-5814E3E33A6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6643370" y="564235"/>
            <a:ext cx="304800" cy="3048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664"/>
                                        </p:tgtEl>
                                        <p:attrNameLst>
                                          <p:attrName>style.visibility</p:attrName>
                                        </p:attrNameLst>
                                      </p:cBhvr>
                                      <p:to>
                                        <p:strVal val="visible"/>
                                      </p:to>
                                    </p:set>
                                    <p:animEffect transition="in" filter="box(in)">
                                      <p:cBhvr>
                                        <p:cTn id="7" dur="500"/>
                                        <p:tgtEl>
                                          <p:spTgt spid="2766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3"/>
                                        </p:tgtEl>
                                      </p:cBhvr>
                                    </p:cmd>
                                  </p:childTnLst>
                                </p:cTn>
                              </p:par>
                            </p:childTnLst>
                          </p:cTn>
                        </p:par>
                      </p:childTnLst>
                    </p:cTn>
                  </p:par>
                </p:childTnLst>
              </p:cTn>
              <p:nextCondLst>
                <p:cond evt="onClick" delay="0">
                  <p:tgtEl>
                    <p:spTgt spid="3"/>
                  </p:tgtEl>
                </p:cond>
              </p:nextCondLst>
            </p:seq>
            <p:audio>
              <p:cMediaNode vol="80000" numSld="999">
                <p:cTn id="13" fill="remove" display="0">
                  <p:stCondLst>
                    <p:cond delay="indefinite"/>
                  </p:stCondLst>
                  <p:endCondLst>
                    <p:cond evt="onStopAudio" delay="0">
                      <p:tgtEl>
                        <p:sldTgt/>
                      </p:tgtEl>
                    </p:cond>
                  </p:endCondLst>
                </p:cTn>
                <p:tgtEl>
                  <p:spTgt spid="3"/>
                </p:tgtEl>
              </p:cMediaNode>
            </p:audio>
          </p:childTnLst>
        </p:cTn>
      </p:par>
    </p:tnLst>
    <p:bldLst>
      <p:bldP spid="276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831850"/>
            <a:ext cx="7848600" cy="3666645"/>
          </a:xfrm>
          <a:prstGeom prst="rect">
            <a:avLst/>
          </a:prstGeom>
        </p:spPr>
        <p:txBody>
          <a:bodyPr>
            <a:spAutoFit/>
          </a:bodyPr>
          <a:lstStyle/>
          <a:p>
            <a:pPr>
              <a:lnSpc>
                <a:spcPct val="120000"/>
              </a:lnSpc>
              <a:defRPr/>
            </a:pPr>
            <a:r>
              <a:rPr lang="en-US" altLang="zh-CN" sz="2800" b="1" kern="0" dirty="0">
                <a:solidFill>
                  <a:srgbClr val="002060"/>
                </a:solidFill>
                <a:latin typeface="Times New Roman" panose="02020603050405020304" pitchFamily="18" charset="0"/>
                <a:ea typeface="ArnoPro-Regular"/>
                <a:cs typeface="Times New Roman" panose="02020603050405020304" pitchFamily="18" charset="0"/>
              </a:rPr>
              <a:t>The windows and doors come from old buildings around her town that were pulled down. The top of the house is an old boat turned upside down. And the gate in front of her house is made of rocks and old glass bottles. Amy recently won a prize from the Help Save Our Planet Society. The president said, “Amy is an inspiration to us all.”</a:t>
            </a:r>
            <a:endParaRPr lang="zh-CN" altLang="zh-CN" sz="2800" b="1" kern="0" dirty="0">
              <a:solidFill>
                <a:srgbClr val="002060"/>
              </a:solidFill>
              <a:latin typeface="Times New Roman" panose="02020603050405020304" pitchFamily="18" charset="0"/>
              <a:ea typeface="ArnoPro-Regular"/>
              <a:cs typeface="Times New Roman" panose="02020603050405020304" pitchFamily="18"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
          <p:cNvSpPr>
            <a:spLocks noChangeArrowheads="1"/>
          </p:cNvSpPr>
          <p:nvPr/>
        </p:nvSpPr>
        <p:spPr bwMode="auto">
          <a:xfrm>
            <a:off x="539115" y="483235"/>
            <a:ext cx="6264910" cy="4399915"/>
          </a:xfrm>
          <a:prstGeom prst="rect">
            <a:avLst/>
          </a:prstGeom>
          <a:noFill/>
          <a:ln w="9525">
            <a:noFill/>
            <a:miter lim="800000"/>
          </a:ln>
        </p:spPr>
        <p:txBody>
          <a:bodyPr wrap="square">
            <a:spAutoFit/>
          </a:bodyPr>
          <a:lstStyle/>
          <a:p>
            <a:r>
              <a:rPr lang="en-US" altLang="zh-CN" sz="2800" b="1" dirty="0">
                <a:solidFill>
                  <a:srgbClr val="002060"/>
                </a:solidFill>
                <a:latin typeface="Times New Roman" panose="02020603050405020304" pitchFamily="18" charset="0"/>
                <a:ea typeface="ArnoPro-Regular"/>
                <a:cs typeface="Times New Roman" panose="02020603050405020304" pitchFamily="18" charset="0"/>
              </a:rPr>
              <a:t>     Amy isn’t the only one who is good at recycling. Jessica Wong from Hong Kong uses old clothes that people don’t wear anymore to make bags. She has been doing this for a few years now. She opened a small shop where she sells her bags, and she has also set up a website to sell them online. She especially likes to use old jeans to make handbags. Her bags are cute and useful. </a:t>
            </a:r>
            <a:endParaRPr lang="zh-CN" altLang="en-US" sz="2800" b="1" dirty="0">
              <a:solidFill>
                <a:srgbClr val="002060"/>
              </a:solidFill>
              <a:latin typeface="Times New Roman" panose="02020603050405020304" pitchFamily="18" charset="0"/>
              <a:ea typeface="ArnoPro-Regular"/>
              <a:cs typeface="Times New Roman" panose="02020603050405020304" pitchFamily="18" charset="0"/>
            </a:endParaRPr>
          </a:p>
        </p:txBody>
      </p:sp>
      <p:pic>
        <p:nvPicPr>
          <p:cNvPr id="47109" name="Picture 3" descr="G:\resource\U13\jpg\B_2b02.jpg"/>
          <p:cNvPicPr>
            <a:picLocks noChangeAspect="1" noChangeArrowheads="1"/>
          </p:cNvPicPr>
          <p:nvPr>
            <p:custDataLst>
              <p:tags r:id="rId1"/>
            </p:custDataLst>
          </p:nvPr>
        </p:nvPicPr>
        <p:blipFill>
          <a:blip r:embed="rId3"/>
          <a:srcRect/>
          <a:stretch>
            <a:fillRect/>
          </a:stretch>
        </p:blipFill>
        <p:spPr bwMode="auto">
          <a:xfrm>
            <a:off x="6884670" y="1005205"/>
            <a:ext cx="2259330" cy="3058160"/>
          </a:xfrm>
          <a:prstGeom prst="rect">
            <a:avLst/>
          </a:prstGeom>
          <a:noFill/>
          <a:ln w="9525">
            <a:noFill/>
            <a:miter lim="800000"/>
            <a:headEnd/>
            <a:tailEnd/>
          </a:ln>
        </p:spPr>
      </p:pic>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hjNGIwYjk0NmIyMWUwOTAwYjc1NGMyMDIzNTUxMzQifQ=="/>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95,&quot;width&quot;:5047.499212598425}"/>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95,&quot;width&quot;:5105}"/>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3017e0f1-97fe-4513-951d-64489cd729a1}"/>
</p:tagLst>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2939</Words>
  <Application>Microsoft Office PowerPoint</Application>
  <PresentationFormat>全屏显示(16:9)</PresentationFormat>
  <Paragraphs>330</Paragraphs>
  <Slides>51</Slides>
  <Notes>0</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51</vt:i4>
      </vt:variant>
    </vt:vector>
  </HeadingPairs>
  <TitlesOfParts>
    <vt:vector size="62" baseType="lpstr">
      <vt:lpstr>Al Bayan</vt:lpstr>
      <vt:lpstr>宋体</vt:lpstr>
      <vt:lpstr>微软雅黑</vt:lpstr>
      <vt:lpstr>Arial</vt:lpstr>
      <vt:lpstr>Calibri</vt:lpstr>
      <vt:lpstr>Comic Sans MS</vt:lpstr>
      <vt:lpstr>Impact</vt:lpstr>
      <vt:lpstr>Times New Roman</vt:lpstr>
      <vt:lpstr>Wingdings</vt:lpstr>
      <vt:lpstr>3_自定义设计方案</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 do</dc:creator>
  <cp:lastModifiedBy>ma xiaojie</cp:lastModifiedBy>
  <cp:revision>117</cp:revision>
  <dcterms:created xsi:type="dcterms:W3CDTF">2019-06-18T15:37:00Z</dcterms:created>
  <dcterms:modified xsi:type="dcterms:W3CDTF">2022-10-28T05:58:59Z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2052-11.1.0.11875</vt:lpwstr>
  </property>
  <property fmtid="{D5CDD505-2E9C-101B-9397-08002B2CF9AE}" pid="3" name="ICV">
    <vt:lpwstr>12DDC26D26D9486EB6DB900A0931A879</vt:lpwstr>
  </property>
</Properties>
</file>