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Lst>
  <p:notesMasterIdLst>
    <p:notesMasterId r:id="rId52"/>
  </p:notesMasterIdLst>
  <p:handoutMasterIdLst>
    <p:handoutMasterId r:id="rId53"/>
  </p:handoutMasterIdLst>
  <p:sldIdLst>
    <p:sldId id="405" r:id="rId3"/>
    <p:sldId id="400" r:id="rId4"/>
    <p:sldId id="465" r:id="rId5"/>
    <p:sldId id="466" r:id="rId6"/>
    <p:sldId id="467" r:id="rId7"/>
    <p:sldId id="275" r:id="rId8"/>
    <p:sldId id="281" r:id="rId9"/>
    <p:sldId id="282" r:id="rId10"/>
    <p:sldId id="283" r:id="rId11"/>
    <p:sldId id="284" r:id="rId12"/>
    <p:sldId id="285" r:id="rId13"/>
    <p:sldId id="286" r:id="rId14"/>
    <p:sldId id="287" r:id="rId15"/>
    <p:sldId id="288" r:id="rId16"/>
    <p:sldId id="307" r:id="rId17"/>
    <p:sldId id="308" r:id="rId18"/>
    <p:sldId id="309" r:id="rId19"/>
    <p:sldId id="470" r:id="rId20"/>
    <p:sldId id="468" r:id="rId21"/>
    <p:sldId id="469" r:id="rId22"/>
    <p:sldId id="292" r:id="rId23"/>
    <p:sldId id="298" r:id="rId24"/>
    <p:sldId id="310" r:id="rId25"/>
    <p:sldId id="311" r:id="rId26"/>
    <p:sldId id="299" r:id="rId27"/>
    <p:sldId id="261" r:id="rId28"/>
    <p:sldId id="300" r:id="rId29"/>
    <p:sldId id="301" r:id="rId30"/>
    <p:sldId id="302" r:id="rId31"/>
    <p:sldId id="303" r:id="rId32"/>
    <p:sldId id="304" r:id="rId33"/>
    <p:sldId id="305" r:id="rId34"/>
    <p:sldId id="306" r:id="rId35"/>
    <p:sldId id="293" r:id="rId36"/>
    <p:sldId id="294" r:id="rId37"/>
    <p:sldId id="295" r:id="rId38"/>
    <p:sldId id="296" r:id="rId39"/>
    <p:sldId id="297" r:id="rId40"/>
    <p:sldId id="312" r:id="rId41"/>
    <p:sldId id="313" r:id="rId42"/>
    <p:sldId id="314" r:id="rId43"/>
    <p:sldId id="315" r:id="rId44"/>
    <p:sldId id="317" r:id="rId45"/>
    <p:sldId id="318" r:id="rId46"/>
    <p:sldId id="319" r:id="rId47"/>
    <p:sldId id="320" r:id="rId48"/>
    <p:sldId id="406" r:id="rId49"/>
    <p:sldId id="321" r:id="rId50"/>
    <p:sldId id="404" r:id="rId51"/>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2">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新课标第一网" initials="" lastIdx="1" clrIdx="0"/>
  <p:cmAuthor id="1" name="微软用户" initials="微" lastIdx="1" clrIdx="0"/>
  <p:cmAuthor id="2" name="赵巍" initials="赵" lastIdx="4" clrIdx="0"/>
  <p:cmAuthor id="3" name="作者" initials="A" lastIdx="0" clrIdx="1"/>
  <p:cmAuthor id="4" name="Vicky WJY" initials="V" lastIdx="1" clrIdx="3"/>
  <p:cmAuthor id="5" name="Author"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E1"/>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99" d="100"/>
          <a:sy n="99" d="100"/>
        </p:scale>
        <p:origin x="312" y="42"/>
      </p:cViewPr>
      <p:guideLst>
        <p:guide orient="horz" pos="1622"/>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微软雅黑" panose="020B0503020204020204" charset="-122"/>
                <a:ea typeface="微软雅黑" panose="020B0503020204020204"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微软雅黑" panose="020B0503020204020204" charset="-122"/>
                <a:ea typeface="微软雅黑" panose="020B0503020204020204" charset="-122"/>
              </a:defRPr>
            </a:lvl1pPr>
          </a:lstStyle>
          <a:p>
            <a:pPr>
              <a:defRPr/>
            </a:pPr>
            <a:fld id="{B6F77B82-4385-485F-9EB0-930DFF4AFB86}" type="datetimeFigureOut">
              <a:rPr lang="zh-CN" altLang="en-US"/>
              <a:t>2022/10/28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微软雅黑" panose="020B0503020204020204" charset="-122"/>
                <a:ea typeface="微软雅黑" panose="020B0503020204020204"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微软雅黑" panose="020B0503020204020204" charset="-122"/>
                <a:ea typeface="微软雅黑" panose="020B0503020204020204" charset="-122"/>
              </a:defRPr>
            </a:lvl1pPr>
          </a:lstStyle>
          <a:p>
            <a:pPr>
              <a:defRPr/>
            </a:pPr>
            <a:fld id="{73DFAB5A-97AC-492B-8346-74C32DA50F5D}" type="slidenum">
              <a:rPr lang="zh-CN" altLang="en-US"/>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微软雅黑" panose="020B0503020204020204" charset="-122"/>
                <a:ea typeface="微软雅黑" panose="020B0503020204020204" charset="-122"/>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微软雅黑" panose="020B0503020204020204" charset="-122"/>
                <a:ea typeface="微软雅黑" panose="020B0503020204020204" charset="-122"/>
              </a:defRPr>
            </a:lvl1pPr>
          </a:lstStyle>
          <a:p>
            <a:pPr>
              <a:defRPr/>
            </a:pPr>
            <a:fld id="{AF45E7D5-35B0-4304-A728-3DFCE0C9F65D}" type="datetimeFigureOut">
              <a:rPr lang="zh-CN" altLang="en-US"/>
              <a:t>2022/10/28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微软雅黑" panose="020B0503020204020204" charset="-122"/>
                <a:ea typeface="微软雅黑" panose="020B0503020204020204"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微软雅黑" panose="020B0503020204020204" charset="-122"/>
                <a:ea typeface="微软雅黑" panose="020B0503020204020204" charset="-122"/>
              </a:defRPr>
            </a:lvl1pPr>
          </a:lstStyle>
          <a:p>
            <a:pPr>
              <a:defRPr/>
            </a:pPr>
            <a:fld id="{9AD70823-1927-402E-BB5D-86B98B63BA7D}"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微软雅黑" panose="020B0503020204020204" charset="-122"/>
        <a:ea typeface="微软雅黑" panose="020B0503020204020204" charset="-122"/>
        <a:cs typeface="+mn-cs"/>
      </a:defRPr>
    </a:lvl1pPr>
    <a:lvl2pPr marL="457200" algn="l" rtl="0" eaLnBrk="0" fontAlgn="base" hangingPunct="0">
      <a:spcBef>
        <a:spcPct val="30000"/>
      </a:spcBef>
      <a:spcAft>
        <a:spcPct val="0"/>
      </a:spcAft>
      <a:defRPr sz="1200" kern="1200">
        <a:solidFill>
          <a:schemeClr val="tx1"/>
        </a:solidFill>
        <a:latin typeface="微软雅黑" panose="020B0503020204020204" charset="-122"/>
        <a:ea typeface="微软雅黑" panose="020B0503020204020204" charset="-122"/>
        <a:cs typeface="+mn-cs"/>
      </a:defRPr>
    </a:lvl2pPr>
    <a:lvl3pPr marL="914400" algn="l" rtl="0" eaLnBrk="0" fontAlgn="base" hangingPunct="0">
      <a:spcBef>
        <a:spcPct val="30000"/>
      </a:spcBef>
      <a:spcAft>
        <a:spcPct val="0"/>
      </a:spcAft>
      <a:defRPr sz="1200" kern="1200">
        <a:solidFill>
          <a:schemeClr val="tx1"/>
        </a:solidFill>
        <a:latin typeface="微软雅黑" panose="020B0503020204020204" charset="-122"/>
        <a:ea typeface="微软雅黑" panose="020B0503020204020204" charset="-122"/>
        <a:cs typeface="+mn-cs"/>
      </a:defRPr>
    </a:lvl3pPr>
    <a:lvl4pPr marL="1371600" algn="l" rtl="0" eaLnBrk="0" fontAlgn="base" hangingPunct="0">
      <a:spcBef>
        <a:spcPct val="30000"/>
      </a:spcBef>
      <a:spcAft>
        <a:spcPct val="0"/>
      </a:spcAft>
      <a:defRPr sz="1200" kern="1200">
        <a:solidFill>
          <a:schemeClr val="tx1"/>
        </a:solidFill>
        <a:latin typeface="微软雅黑" panose="020B0503020204020204" charset="-122"/>
        <a:ea typeface="微软雅黑" panose="020B0503020204020204" charset="-122"/>
        <a:cs typeface="+mn-cs"/>
      </a:defRPr>
    </a:lvl4pPr>
    <a:lvl5pPr marL="1828800" algn="l" rtl="0" eaLnBrk="0" fontAlgn="base" hangingPunct="0">
      <a:spcBef>
        <a:spcPct val="30000"/>
      </a:spcBef>
      <a:spcAft>
        <a:spcPct val="0"/>
      </a:spcAft>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E2BF86D4-CD65-4638-B5DE-85256906A7D1}" type="slidenum">
              <a:rPr lang="zh-CN" altLang="en-US" smtClean="0"/>
              <a:t>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灯片编号占位符 1"/>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A0F2D3D2-FB9E-4357-B13E-CA83A2528552}" type="slidenum">
              <a:rPr lang="zh-CN" altLang="en-US" smtClean="0">
                <a:latin typeface="微软雅黑" panose="020B0503020204020204" charset="-122"/>
                <a:ea typeface="微软雅黑" panose="020B0503020204020204" charset="-122"/>
              </a:rPr>
              <a:t>43</a:t>
            </a:fld>
            <a:endParaRPr lang="zh-CN" altLang="en-US">
              <a:latin typeface="微软雅黑" panose="020B0503020204020204" charset="-122"/>
              <a:ea typeface="微软雅黑" panose="020B0503020204020204" charset="-122"/>
            </a:endParaRPr>
          </a:p>
        </p:txBody>
      </p:sp>
      <p:sp>
        <p:nvSpPr>
          <p:cNvPr id="86018" name="幻灯片图像占位符 1"/>
          <p:cNvSpPr>
            <a:spLocks noGrp="1" noRot="1" noChangeAspect="1" noTextEdit="1"/>
          </p:cNvSpPr>
          <p:nvPr>
            <p:ph type="sldImg"/>
          </p:nvPr>
        </p:nvSpPr>
        <p:spPr bwMode="auto">
          <a:xfrm>
            <a:off x="482600" y="1279525"/>
            <a:ext cx="6137275" cy="3452813"/>
          </a:xfrm>
          <a:solidFill>
            <a:srgbClr val="FFFFFF"/>
          </a:solidFill>
          <a:ln>
            <a:solidFill>
              <a:srgbClr val="000000"/>
            </a:solidFill>
            <a:miter lim="800000"/>
          </a:ln>
        </p:spPr>
      </p:sp>
      <p:sp>
        <p:nvSpPr>
          <p:cNvPr id="86019" name="文本占位符 2"/>
          <p:cNvSpPr>
            <a:spLocks noGrp="1"/>
          </p:cNvSpPr>
          <p:nvPr>
            <p:ph type="body"/>
          </p:nvPr>
        </p:nvSpPr>
        <p:spPr bwMode="auto">
          <a:xfrm>
            <a:off x="711200" y="4924425"/>
            <a:ext cx="5681663" cy="4030663"/>
          </a:xfrm>
          <a:noFill/>
        </p:spPr>
        <p:txBody>
          <a:bodyPr wrap="square" lIns="84390" tIns="42195" rIns="84390" bIns="42195" numCol="1" anchor="t" anchorCtr="0" compatLnSpc="1"/>
          <a:lstStyle/>
          <a:p>
            <a:pPr eaLnBrk="1" hangingPunct="1">
              <a:spcBef>
                <a:spcPct val="0"/>
              </a:spcBef>
            </a:pPr>
            <a:endParaRPr lang="zh-CN" altLang="zh-CN">
              <a:latin typeface="微软雅黑" panose="020B0503020204020204" charset="-122"/>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cSld name="空白">
    <p:bg>
      <p:bgPr>
        <a:solidFill>
          <a:schemeClr val="bg1"/>
        </a:solidFill>
        <a:effectLst/>
      </p:bgPr>
    </p:bg>
    <p:spTree>
      <p:nvGrpSpPr>
        <p:cNvPr id="1" name=""/>
        <p:cNvGrpSpPr/>
        <p:nvPr/>
      </p:nvGrpSpPr>
      <p:grpSpPr>
        <a:xfrm>
          <a:off x="0" y="0"/>
          <a:ext cx="0" cy="0"/>
          <a:chOff x="0" y="0"/>
          <a:chExt cx="0" cy="0"/>
        </a:xfrm>
      </p:grpSpPr>
      <p:sp>
        <p:nvSpPr>
          <p:cNvPr id="10244" name="Rectangle 4"/>
          <p:cNvSpPr>
            <a:spLocks noGrp="1" noChangeArrowheads="1"/>
          </p:cNvSpPr>
          <p:nvPr>
            <p:ph type="dt" sz="half" idx="10"/>
          </p:nvPr>
        </p:nvSpPr>
        <p:spPr bwMode="auto">
          <a:xfrm>
            <a:off x="685800" y="4686300"/>
            <a:ext cx="1905000" cy="342900"/>
          </a:xfrm>
          <a:prstGeom prst="rect">
            <a:avLst/>
          </a:prstGeom>
          <a:ln>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latin typeface="Arial" panose="020B0604020202020204" pitchFamily="34" charset="0"/>
                <a:ea typeface="宋体" panose="02010600030101010101" pitchFamily="2" charset="-122"/>
              </a:defRPr>
            </a:lvl1pPr>
            <a:lvl2pPr marL="3429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2pPr>
            <a:lvl3pPr marL="685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3pPr>
            <a:lvl4pPr marL="10287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4pPr>
            <a:lvl5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Tx/>
            </a:pPr>
            <a:endParaRPr kumimoji="1" lang="en-US" altLang="zh-CN" sz="1400">
              <a:solidFill>
                <a:srgbClr val="000000"/>
              </a:solidFill>
              <a:latin typeface="Times New Roman" panose="02020603050405020304" pitchFamily="18" charset="0"/>
            </a:endParaRPr>
          </a:p>
        </p:txBody>
      </p:sp>
      <p:sp>
        <p:nvSpPr>
          <p:cNvPr id="10245" name="Rectangle 5"/>
          <p:cNvSpPr>
            <a:spLocks noGrp="1" noChangeArrowheads="1"/>
          </p:cNvSpPr>
          <p:nvPr>
            <p:ph type="ftr" sz="quarter" idx="11"/>
          </p:nvPr>
        </p:nvSpPr>
        <p:spPr bwMode="auto">
          <a:xfrm>
            <a:off x="3124200" y="4686300"/>
            <a:ext cx="2895600" cy="342900"/>
          </a:xfrm>
          <a:prstGeom prst="rect">
            <a:avLst/>
          </a:prstGeom>
          <a:ln>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latin typeface="Arial" panose="020B0604020202020204" pitchFamily="34" charset="0"/>
                <a:ea typeface="宋体" panose="02010600030101010101" pitchFamily="2" charset="-122"/>
              </a:defRPr>
            </a:lvl1pPr>
            <a:lvl2pPr marL="3429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2pPr>
            <a:lvl3pPr marL="685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3pPr>
            <a:lvl4pPr marL="10287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4pPr>
            <a:lvl5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buFontTx/>
            </a:pPr>
            <a:endParaRPr kumimoji="1" lang="en-US" altLang="zh-CN" sz="1400">
              <a:solidFill>
                <a:srgbClr val="000000"/>
              </a:solidFill>
              <a:latin typeface="Times New Roman" panose="02020603050405020304" pitchFamily="18" charset="0"/>
            </a:endParaRPr>
          </a:p>
        </p:txBody>
      </p:sp>
      <p:sp>
        <p:nvSpPr>
          <p:cNvPr id="10246" name="Rectangle 6"/>
          <p:cNvSpPr>
            <a:spLocks noGrp="1" noChangeArrowheads="1"/>
          </p:cNvSpPr>
          <p:nvPr>
            <p:ph type="sldNum" sz="quarter" idx="12"/>
          </p:nvPr>
        </p:nvSpPr>
        <p:spPr bwMode="auto">
          <a:xfrm>
            <a:off x="6553200" y="4686300"/>
            <a:ext cx="1905000" cy="342900"/>
          </a:xfrm>
          <a:prstGeom prst="rect">
            <a:avLst/>
          </a:prstGeom>
          <a:ln>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latin typeface="Arial" panose="020B0604020202020204" pitchFamily="34" charset="0"/>
                <a:ea typeface="宋体" panose="02010600030101010101" pitchFamily="2" charset="-122"/>
              </a:defRPr>
            </a:lvl1pPr>
            <a:lvl2pPr marL="3429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2pPr>
            <a:lvl3pPr marL="685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3pPr>
            <a:lvl4pPr marL="10287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4pPr>
            <a:lvl5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fld id="{73F9300A-0D60-4ECD-ADAB-67D1A5A7624E}" type="slidenum">
              <a:rPr lang="en-US" altLang="zh-CN" sz="1400">
                <a:solidFill>
                  <a:srgbClr val="000000"/>
                </a:solidFill>
                <a:latin typeface="Times New Roman" panose="02020603050405020304" pitchFamily="18" charset="0"/>
              </a:rPr>
              <a:t>‹#›</a:t>
            </a:fld>
            <a:endParaRPr lang="en-US" altLang="zh-CN" sz="1400">
              <a:solidFill>
                <a:srgbClr val="000000"/>
              </a:solidFill>
              <a:latin typeface="Times New Roman" panose="02020603050405020304" pitchFamily="18" charset="0"/>
            </a:endParaRPr>
          </a:p>
        </p:txBody>
      </p:sp>
    </p:spTree>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obj">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457200"/>
            <a:ext cx="7772400" cy="857250"/>
          </a:xfrm>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124" name="Rectangle 4"/>
          <p:cNvSpPr>
            <a:spLocks noGrp="1" noChangeArrowheads="1"/>
          </p:cNvSpPr>
          <p:nvPr>
            <p:ph type="dt" sz="half" idx="10"/>
          </p:nvPr>
        </p:nvSpPr>
        <p:spPr bwMode="auto">
          <a:xfrm>
            <a:off x="685800" y="4686300"/>
            <a:ext cx="1905000" cy="342900"/>
          </a:xfrm>
          <a:prstGeom prst="rect">
            <a:avLst/>
          </a:prstGeom>
          <a:ln>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latin typeface="Arial" panose="020B0604020202020204" pitchFamily="34" charset="0"/>
                <a:ea typeface="宋体" panose="02010600030101010101" pitchFamily="2" charset="-122"/>
              </a:defRPr>
            </a:lvl1pPr>
            <a:lvl2pPr marL="3429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2pPr>
            <a:lvl3pPr marL="685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3pPr>
            <a:lvl4pPr marL="10287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4pPr>
            <a:lvl5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Tx/>
            </a:pPr>
            <a:endParaRPr kumimoji="1" lang="en-US" altLang="zh-CN" sz="1400">
              <a:solidFill>
                <a:srgbClr val="000000"/>
              </a:solidFill>
              <a:latin typeface="Times New Roman" panose="02020603050405020304" pitchFamily="18" charset="0"/>
            </a:endParaRPr>
          </a:p>
        </p:txBody>
      </p:sp>
      <p:sp>
        <p:nvSpPr>
          <p:cNvPr id="5125" name="Rectangle 5"/>
          <p:cNvSpPr>
            <a:spLocks noGrp="1" noChangeArrowheads="1"/>
          </p:cNvSpPr>
          <p:nvPr>
            <p:ph type="ftr" sz="quarter" idx="11"/>
          </p:nvPr>
        </p:nvSpPr>
        <p:spPr bwMode="auto">
          <a:xfrm>
            <a:off x="3124200" y="4686300"/>
            <a:ext cx="2895600" cy="342900"/>
          </a:xfrm>
          <a:prstGeom prst="rect">
            <a:avLst/>
          </a:prstGeom>
          <a:ln>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latin typeface="Arial" panose="020B0604020202020204" pitchFamily="34" charset="0"/>
                <a:ea typeface="宋体" panose="02010600030101010101" pitchFamily="2" charset="-122"/>
              </a:defRPr>
            </a:lvl1pPr>
            <a:lvl2pPr marL="3429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2pPr>
            <a:lvl3pPr marL="685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3pPr>
            <a:lvl4pPr marL="10287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4pPr>
            <a:lvl5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buFontTx/>
            </a:pPr>
            <a:endParaRPr kumimoji="1" lang="en-US" altLang="zh-CN" sz="1400">
              <a:solidFill>
                <a:srgbClr val="000000"/>
              </a:solidFill>
              <a:latin typeface="Times New Roman" panose="02020603050405020304" pitchFamily="18" charset="0"/>
            </a:endParaRPr>
          </a:p>
        </p:txBody>
      </p:sp>
      <p:sp>
        <p:nvSpPr>
          <p:cNvPr id="5126" name="Rectangle 6"/>
          <p:cNvSpPr>
            <a:spLocks noGrp="1" noChangeArrowheads="1"/>
          </p:cNvSpPr>
          <p:nvPr>
            <p:ph type="sldNum" sz="quarter" idx="12"/>
          </p:nvPr>
        </p:nvSpPr>
        <p:spPr bwMode="auto">
          <a:xfrm>
            <a:off x="6553200" y="4686300"/>
            <a:ext cx="1905000" cy="342900"/>
          </a:xfrm>
          <a:prstGeom prst="rect">
            <a:avLst/>
          </a:prstGeom>
          <a:ln>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latin typeface="Arial" panose="020B0604020202020204" pitchFamily="34" charset="0"/>
                <a:ea typeface="宋体" panose="02010600030101010101" pitchFamily="2" charset="-122"/>
              </a:defRPr>
            </a:lvl1pPr>
            <a:lvl2pPr marL="3429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2pPr>
            <a:lvl3pPr marL="685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3pPr>
            <a:lvl4pPr marL="10287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4pPr>
            <a:lvl5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fld id="{059FF7F7-BA5E-405E-B8C1-ED3BDC206EF3}" type="slidenum">
              <a:rPr lang="en-US" altLang="zh-CN" sz="1400">
                <a:solidFill>
                  <a:srgbClr val="000000"/>
                </a:solidFill>
                <a:latin typeface="Times New Roman" panose="02020603050405020304" pitchFamily="18" charset="0"/>
              </a:rPr>
              <a:t>‹#›</a:t>
            </a:fld>
            <a:endParaRPr lang="en-US" altLang="zh-CN" sz="1400">
              <a:solidFill>
                <a:srgbClr val="000000"/>
              </a:solidFill>
              <a:latin typeface="Times New Roman" panose="02020603050405020304" pitchFamily="18" charset="0"/>
            </a:endParaRPr>
          </a:p>
        </p:txBody>
      </p:sp>
    </p:spTree>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2040"/>
            <a:ext cx="6858000" cy="1791273"/>
          </a:xfrm>
        </p:spPr>
        <p:txBody>
          <a:bodyPr anchor="b"/>
          <a:lstStyle>
            <a:lvl1pPr algn="ctr">
              <a:defRPr sz="4505"/>
            </a:lvl1pPr>
          </a:lstStyle>
          <a:p>
            <a:r>
              <a:rPr lang="zh-CN" altLang="en-US"/>
              <a:t>单击此处编辑母版标题样式</a:t>
            </a:r>
          </a:p>
        </p:txBody>
      </p:sp>
      <p:sp>
        <p:nvSpPr>
          <p:cNvPr id="3" name="副标题 2"/>
          <p:cNvSpPr>
            <a:spLocks noGrp="1"/>
          </p:cNvSpPr>
          <p:nvPr>
            <p:ph type="subTitle" idx="1"/>
          </p:nvPr>
        </p:nvSpPr>
        <p:spPr>
          <a:xfrm>
            <a:off x="1143000" y="2702392"/>
            <a:ext cx="6858000" cy="1242218"/>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097732CF-2A8E-46CC-A34A-4F613C8AD422}" type="datetimeFigureOut">
              <a:rPr lang="zh-CN" altLang="en-US"/>
              <a:t>2022/10/28</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047108C9-942C-498A-AB97-64C53566AB75}" type="slidenum">
              <a:rPr lang="zh-CN" altLang="en-US"/>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88DAED0A-65BD-4FDF-A2F5-F49BBF696002}" type="datetimeFigureOut">
              <a:rPr lang="zh-CN" altLang="en-US"/>
              <a:t>2022/10/28</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ABB8F649-2FDF-450F-88AE-48FAD9CFFA2B}" type="slidenum">
              <a:rPr lang="zh-CN" altLang="en-US"/>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14"/>
            <a:ext cx="7886700" cy="2140236"/>
          </a:xfrm>
        </p:spPr>
        <p:txBody>
          <a:bodyPr anchor="b"/>
          <a:lstStyle>
            <a:lvl1pPr>
              <a:defRPr sz="4505"/>
            </a:lvl1pPr>
          </a:lstStyle>
          <a:p>
            <a:r>
              <a:rPr lang="zh-CN" altLang="en-US"/>
              <a:t>单击此处编辑母版标题样式</a:t>
            </a:r>
          </a:p>
        </p:txBody>
      </p:sp>
      <p:sp>
        <p:nvSpPr>
          <p:cNvPr id="3" name="文本占位符 2"/>
          <p:cNvSpPr>
            <a:spLocks noGrp="1"/>
          </p:cNvSpPr>
          <p:nvPr>
            <p:ph type="body" idx="1"/>
          </p:nvPr>
        </p:nvSpPr>
        <p:spPr>
          <a:xfrm>
            <a:off x="623888" y="3443197"/>
            <a:ext cx="7886700" cy="112550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1F81DF48-201B-433F-8D31-DA636655AD7E}" type="datetimeFigureOut">
              <a:rPr lang="zh-CN" altLang="en-US"/>
              <a:t>2022/10/28</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4EE897CF-8139-4E70-BEDF-C14F3371614F}" type="slidenum">
              <a:rPr lang="zh-CN" altLang="en-US"/>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656"/>
            <a:ext cx="3886200" cy="32645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656"/>
            <a:ext cx="3886200" cy="32645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DA01F979-1111-4577-9CB2-DE13C8AAA2A4}" type="datetimeFigureOut">
              <a:rPr lang="zh-CN" altLang="en-US"/>
              <a:t>2022/10/28</a:t>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8049EF24-9435-41E0-A095-E2D5C13371AF}" type="slidenum">
              <a:rPr lang="zh-CN" altLang="en-US"/>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931"/>
            <a:ext cx="7886700" cy="994490"/>
          </a:xfrm>
        </p:spPr>
        <p:txBody>
          <a:bodyPr/>
          <a:lstStyle/>
          <a:p>
            <a:r>
              <a:rPr lang="zh-CN" altLang="en-US"/>
              <a:t>单击此处编辑母版标题样式</a:t>
            </a:r>
          </a:p>
        </p:txBody>
      </p:sp>
      <p:sp>
        <p:nvSpPr>
          <p:cNvPr id="3" name="文本占位符 2"/>
          <p:cNvSpPr>
            <a:spLocks noGrp="1"/>
          </p:cNvSpPr>
          <p:nvPr>
            <p:ph type="body" idx="1"/>
          </p:nvPr>
        </p:nvSpPr>
        <p:spPr>
          <a:xfrm>
            <a:off x="890081" y="1334255"/>
            <a:ext cx="3655181" cy="61813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1999673"/>
            <a:ext cx="3655181" cy="264405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334255"/>
            <a:ext cx="3673182" cy="61813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1999673"/>
            <a:ext cx="3673182" cy="264405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3B8296A2-F2C0-47AC-89F9-6B00A887376D}" type="datetimeFigureOut">
              <a:rPr lang="zh-CN" altLang="en-US"/>
              <a:t>2022/10/28</a:t>
            </a:fld>
            <a:endParaRPr lang="zh-CN" altLang="en-US"/>
          </a:p>
        </p:txBody>
      </p:sp>
      <p:sp>
        <p:nvSpPr>
          <p:cNvPr id="8" name="页脚占位符 7"/>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9" name="灯片编号占位符 8"/>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4D21F3F1-D16E-4591-B685-F09A53F62BC3}" type="slidenum">
              <a:rPr lang="zh-CN" altLang="en-US"/>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342863C0-B750-496B-B831-D44BEDB7ADBE}" type="datetimeFigureOut">
              <a:rPr lang="zh-CN" altLang="en-US"/>
              <a:t>2022/10/28</a:t>
            </a:fld>
            <a:endParaRPr lang="zh-CN" altLang="en-US"/>
          </a:p>
        </p:txBody>
      </p:sp>
      <p:sp>
        <p:nvSpPr>
          <p:cNvPr id="4" name="页脚占位符 3"/>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5" name="灯片编号占位符 4"/>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954DBB01-9CF8-44FC-9061-C34F987E268C}" type="slidenum">
              <a:rPr lang="zh-CN" altLang="en-US"/>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D8393E19-A216-4578-AB2A-EE3F98A934C5}" type="datetimeFigureOut">
              <a:rPr lang="zh-CN" altLang="en-US"/>
              <a:t>2022/10/28</a:t>
            </a:fld>
            <a:endParaRPr lang="zh-CN" altLang="en-US"/>
          </a:p>
        </p:txBody>
      </p:sp>
      <p:sp>
        <p:nvSpPr>
          <p:cNvPr id="3" name="页脚占位符 2"/>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4" name="灯片编号占位符 3"/>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B8FC1C8D-6BF9-47F0-ACAB-032C9F772F05}" type="slidenum">
              <a:rPr lang="zh-CN" altLang="en-US"/>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3010"/>
            <a:ext cx="3124012" cy="1200533"/>
          </a:xfrm>
        </p:spPr>
        <p:txBody>
          <a:bodyPr anchor="b"/>
          <a:lstStyle>
            <a:lvl1pPr>
              <a:defRPr sz="2405"/>
            </a:lvl1pPr>
          </a:lstStyle>
          <a:p>
            <a:r>
              <a:rPr lang="zh-CN" altLang="en-US"/>
              <a:t>单击此处编辑母版标题样式</a:t>
            </a:r>
          </a:p>
        </p:txBody>
      </p:sp>
      <p:sp>
        <p:nvSpPr>
          <p:cNvPr id="3" name="图片占位符 2"/>
          <p:cNvSpPr>
            <a:spLocks noGrp="1"/>
          </p:cNvSpPr>
          <p:nvPr>
            <p:ph type="pic" idx="1"/>
          </p:nvPr>
        </p:nvSpPr>
        <p:spPr>
          <a:xfrm>
            <a:off x="3887391" y="343010"/>
            <a:ext cx="4629150" cy="4054183"/>
          </a:xfrm>
        </p:spPr>
        <p:txBody>
          <a:bodyPr/>
          <a:lstStyle>
            <a:lvl1pPr marL="0" indent="0">
              <a:buNone/>
              <a:defRPr sz="2405"/>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pPr lvl="0"/>
            <a:endParaRPr lang="zh-CN" altLang="en-US" noProof="0"/>
          </a:p>
        </p:txBody>
      </p:sp>
      <p:sp>
        <p:nvSpPr>
          <p:cNvPr id="4" name="文本占位符 3"/>
          <p:cNvSpPr>
            <a:spLocks noGrp="1"/>
          </p:cNvSpPr>
          <p:nvPr>
            <p:ph type="body" sz="half" idx="2"/>
          </p:nvPr>
        </p:nvSpPr>
        <p:spPr>
          <a:xfrm>
            <a:off x="629841" y="1543544"/>
            <a:ext cx="3124012" cy="2859604"/>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2235" indent="0">
              <a:buNone/>
              <a:defRPr sz="1050"/>
            </a:lvl5pPr>
            <a:lvl6pPr marL="1715135"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B516E29E-3FDA-406D-ACDE-A799D1E9EA5A}" type="datetimeFigureOut">
              <a:rPr lang="zh-CN" altLang="en-US"/>
              <a:t>2022/10/28</a:t>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1F12C191-014C-4521-BBEF-A41BB33605F2}" type="slidenum">
              <a:rPr lang="zh-CN" altLang="en-US"/>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931"/>
            <a:ext cx="1971675" cy="4360271"/>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931"/>
            <a:ext cx="5800725" cy="4360271"/>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5EACF56C-4036-438B-9CE4-B9FF0DF87819}" type="datetimeFigureOut">
              <a:rPr lang="zh-CN" altLang="en-US"/>
              <a:t>2022/10/28</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A470EEF5-DC06-42F1-BDA0-BB54371E8082}" type="slidenum">
              <a:rPr lang="zh-CN" altLang="en-US"/>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931"/>
            <a:ext cx="7886700" cy="436027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5C264C03-2D7B-4481-A551-4F7CDBBF813A}" type="datetimeFigureOut">
              <a:rPr lang="zh-CN" altLang="en-US"/>
              <a:t>2022/10/28</a:t>
            </a:fld>
            <a:endParaRPr lang="zh-CN" altLang="en-US"/>
          </a:p>
        </p:txBody>
      </p:sp>
      <p:sp>
        <p:nvSpPr>
          <p:cNvPr id="4" name="页脚占位符 3"/>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5" name="灯片编号占位符 4"/>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B01738B7-0B8F-410C-996E-B041C262B637}" type="slidenum">
              <a:rPr lang="zh-CN" altLang="en-US"/>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theme" Target="../theme/theme2.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19"/>
          <a:srcRect/>
          <a:stretch>
            <a:fillRect/>
          </a:stretch>
        </p:blipFill>
        <p:spPr bwMode="auto">
          <a:xfrm>
            <a:off x="-31750" y="0"/>
            <a:ext cx="9163050" cy="514508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684530" rtl="0" eaLnBrk="0" fontAlgn="base" hangingPunct="0">
        <a:spcBef>
          <a:spcPct val="0"/>
        </a:spcBef>
        <a:spcAft>
          <a:spcPct val="0"/>
        </a:spcAft>
        <a:defRPr sz="3300" kern="1200">
          <a:solidFill>
            <a:schemeClr val="tx1"/>
          </a:solidFill>
          <a:latin typeface="+mj-lt"/>
          <a:ea typeface="+mj-ea"/>
          <a:cs typeface="+mj-cs"/>
        </a:defRPr>
      </a:lvl1pPr>
      <a:lvl2pPr algn="ctr" defTabSz="68453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2pPr>
      <a:lvl3pPr algn="ctr" defTabSz="68453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3pPr>
      <a:lvl4pPr algn="ctr" defTabSz="68453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4pPr>
      <a:lvl5pPr algn="ctr" defTabSz="68453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5pPr>
      <a:lvl6pPr marL="4572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6pPr>
      <a:lvl7pPr marL="9144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7pPr>
      <a:lvl8pPr marL="13716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8pPr>
      <a:lvl9pPr marL="18288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9pPr>
    </p:titleStyle>
    <p:bodyStyle>
      <a:lvl1pPr marL="257175" indent="-257175" algn="l" defTabSz="6845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5625" indent="-212725" algn="l" defTabSz="68453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4530"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200150" indent="-171450" algn="l" defTabSz="68453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453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410" name="标题占位符 1"/>
          <p:cNvSpPr>
            <a:spLocks noGrp="1"/>
          </p:cNvSpPr>
          <p:nvPr>
            <p:ph type="title"/>
          </p:nvPr>
        </p:nvSpPr>
        <p:spPr bwMode="auto">
          <a:xfrm>
            <a:off x="628650" y="274638"/>
            <a:ext cx="7886700" cy="993775"/>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p>
        </p:txBody>
      </p:sp>
      <p:sp>
        <p:nvSpPr>
          <p:cNvPr id="3" name="文本占位符 2"/>
          <p:cNvSpPr>
            <a:spLocks noGrp="1"/>
          </p:cNvSpPr>
          <p:nvPr>
            <p:ph type="body" idx="1"/>
          </p:nvPr>
        </p:nvSpPr>
        <p:spPr>
          <a:xfrm>
            <a:off x="628650" y="1370013"/>
            <a:ext cx="7886700" cy="32639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8850"/>
            <a:ext cx="2057400" cy="274638"/>
          </a:xfrm>
          <a:prstGeom prst="rect">
            <a:avLst/>
          </a:prstGeom>
        </p:spPr>
        <p:txBody>
          <a:bodyPr vert="horz" lIns="91440" tIns="45720" rIns="91440" bIns="45720" rtlCol="0" anchor="ctr"/>
          <a:lstStyle>
            <a:lvl1pPr algn="l" fontAlgn="auto">
              <a:spcBef>
                <a:spcPts val="0"/>
              </a:spcBef>
              <a:spcAft>
                <a:spcPts val="0"/>
              </a:spcAft>
              <a:defRPr sz="900" smtClean="0">
                <a:solidFill>
                  <a:prstClr val="black">
                    <a:tint val="75000"/>
                  </a:prstClr>
                </a:solidFill>
                <a:latin typeface="Calibri" panose="020F0502020204030204"/>
                <a:ea typeface="宋体" panose="02010600030101010101" pitchFamily="2" charset="-122"/>
              </a:defRPr>
            </a:lvl1pPr>
          </a:lstStyle>
          <a:p>
            <a:pPr>
              <a:defRPr/>
            </a:pPr>
            <a:fld id="{4CDB94B8-D802-4ABD-AAC5-1F1CDEFA7C52}" type="datetimeFigureOut">
              <a:rPr lang="zh-CN" altLang="en-US"/>
              <a:t>2022/10/28</a:t>
            </a:fld>
            <a:endParaRPr lang="zh-CN" altLang="en-US"/>
          </a:p>
        </p:txBody>
      </p:sp>
      <p:sp>
        <p:nvSpPr>
          <p:cNvPr id="5" name="页脚占位符 4"/>
          <p:cNvSpPr>
            <a:spLocks noGrp="1"/>
          </p:cNvSpPr>
          <p:nvPr>
            <p:ph type="ftr" sz="quarter" idx="3"/>
          </p:nvPr>
        </p:nvSpPr>
        <p:spPr>
          <a:xfrm>
            <a:off x="3028950" y="4768850"/>
            <a:ext cx="3086100" cy="274638"/>
          </a:xfrm>
          <a:prstGeom prst="rect">
            <a:avLst/>
          </a:prstGeom>
        </p:spPr>
        <p:txBody>
          <a:bodyPr vert="horz" lIns="91440" tIns="45720" rIns="91440" bIns="45720" rtlCol="0" anchor="ctr"/>
          <a:lstStyle>
            <a:lvl1pPr algn="ctr" fontAlgn="auto">
              <a:spcBef>
                <a:spcPts val="0"/>
              </a:spcBef>
              <a:spcAft>
                <a:spcPts val="0"/>
              </a:spcAft>
              <a:defRPr sz="900">
                <a:solidFill>
                  <a:prstClr val="black">
                    <a:tint val="75000"/>
                  </a:prstClr>
                </a:solidFill>
                <a:latin typeface="Calibri" panose="020F0502020204030204"/>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4"/>
          </p:nvPr>
        </p:nvSpPr>
        <p:spPr>
          <a:xfrm>
            <a:off x="6457950" y="4768850"/>
            <a:ext cx="2057400" cy="274638"/>
          </a:xfrm>
          <a:prstGeom prst="rect">
            <a:avLst/>
          </a:prstGeom>
        </p:spPr>
        <p:txBody>
          <a:bodyPr vert="horz" lIns="91440" tIns="45720" rIns="91440" bIns="45720" rtlCol="0" anchor="ctr"/>
          <a:lstStyle>
            <a:lvl1pPr algn="r" fontAlgn="auto">
              <a:spcBef>
                <a:spcPts val="0"/>
              </a:spcBef>
              <a:spcAft>
                <a:spcPts val="0"/>
              </a:spcAft>
              <a:defRPr sz="900" smtClean="0">
                <a:solidFill>
                  <a:prstClr val="black">
                    <a:tint val="75000"/>
                  </a:prstClr>
                </a:solidFill>
                <a:latin typeface="Calibri" panose="020F0502020204030204"/>
                <a:ea typeface="宋体" panose="02010600030101010101" pitchFamily="2" charset="-122"/>
              </a:defRPr>
            </a:lvl1pPr>
          </a:lstStyle>
          <a:p>
            <a:pPr>
              <a:defRPr/>
            </a:pPr>
            <a:fld id="{CDBCDF1E-9FC0-48FD-8551-C6BD70E2D3B7}"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Lst>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2pPr>
      <a:lvl3pPr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3pPr>
      <a:lvl4pPr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4pPr>
      <a:lvl5pPr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5pPr>
      <a:lvl6pPr marL="457200"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6pPr>
      <a:lvl7pPr marL="914400"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7pPr>
      <a:lvl8pPr marL="1371600"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8pPr>
      <a:lvl9pPr marL="1828800"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9pPr>
    </p:titleStyle>
    <p:bodyStyle>
      <a:lvl1pPr marL="171450" indent="-171450" algn="l" defTabSz="685800" rtl="0" fontAlgn="base">
        <a:lnSpc>
          <a:spcPct val="90000"/>
        </a:lnSpc>
        <a:spcBef>
          <a:spcPct val="15000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ct val="75000"/>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ct val="75000"/>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ct val="75000"/>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ct val="75000"/>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ct val="75000"/>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75000"/>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ct val="75000"/>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ct val="75000"/>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2235" algn="l" defTabSz="685800" rtl="0" eaLnBrk="1" latinLnBrk="0" hangingPunct="1">
        <a:defRPr sz="1350" kern="1200">
          <a:solidFill>
            <a:schemeClr val="tx1"/>
          </a:solidFill>
          <a:latin typeface="+mn-lt"/>
          <a:ea typeface="+mn-ea"/>
          <a:cs typeface="+mn-cs"/>
        </a:defRPr>
      </a:lvl5pPr>
      <a:lvl6pPr marL="1715135"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1.xml"/><Relationship Id="rId5" Type="http://schemas.openxmlformats.org/officeDocument/2006/relationships/tags" Target="../tags/tag6.xml"/><Relationship Id="rId4" Type="http://schemas.openxmlformats.org/officeDocument/2006/relationships/tags" Target="../tags/tag5.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9.xml"/><Relationship Id="rId7" Type="http://schemas.openxmlformats.org/officeDocument/2006/relationships/tags" Target="../tags/tag13.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tags" Target="../tags/tag21.xml"/><Relationship Id="rId3" Type="http://schemas.openxmlformats.org/officeDocument/2006/relationships/tags" Target="../tags/tag16.xml"/><Relationship Id="rId7" Type="http://schemas.openxmlformats.org/officeDocument/2006/relationships/tags" Target="../tags/tag20.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9"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图片 3" descr="九年级第十单元"/>
          <p:cNvPicPr>
            <a:picLocks noChangeAspect="1"/>
          </p:cNvPicPr>
          <p:nvPr/>
        </p:nvPicPr>
        <p:blipFill>
          <a:blip r:embed="rId2"/>
          <a:srcRect/>
          <a:stretch>
            <a:fillRect/>
          </a:stretch>
        </p:blipFill>
        <p:spPr bwMode="auto">
          <a:xfrm>
            <a:off x="0" y="0"/>
            <a:ext cx="9144000" cy="5145088"/>
          </a:xfrm>
          <a:prstGeom prst="rect">
            <a:avLst/>
          </a:prstGeom>
          <a:noFill/>
          <a:ln w="9525">
            <a:noFill/>
            <a:miter lim="800000"/>
            <a:headEnd/>
            <a:tailEnd/>
          </a:ln>
        </p:spPr>
      </p:pic>
      <p:pic>
        <p:nvPicPr>
          <p:cNvPr id="30722" name="图片 6" descr="初中七彩图标"/>
          <p:cNvPicPr>
            <a:picLocks noChangeAspect="1"/>
          </p:cNvPicPr>
          <p:nvPr/>
        </p:nvPicPr>
        <p:blipFill>
          <a:blip r:embed="rId3"/>
          <a:srcRect/>
          <a:stretch>
            <a:fillRect/>
          </a:stretch>
        </p:blipFill>
        <p:spPr bwMode="auto">
          <a:xfrm>
            <a:off x="7426325" y="61913"/>
            <a:ext cx="1427163" cy="576262"/>
          </a:xfrm>
          <a:prstGeom prst="rect">
            <a:avLst/>
          </a:prstGeom>
          <a:noFill/>
          <a:ln w="9525">
            <a:noFill/>
            <a:miter lim="800000"/>
            <a:headEnd/>
            <a:tailEnd/>
          </a:ln>
        </p:spPr>
      </p:pic>
      <p:sp>
        <p:nvSpPr>
          <p:cNvPr id="6" name="文本框 5"/>
          <p:cNvSpPr txBox="1"/>
          <p:nvPr/>
        </p:nvSpPr>
        <p:spPr>
          <a:xfrm>
            <a:off x="3189288" y="3121025"/>
            <a:ext cx="3314700" cy="491490"/>
          </a:xfrm>
          <a:prstGeom prst="rect">
            <a:avLst/>
          </a:prstGeom>
          <a:noFill/>
          <a:effectLst>
            <a:outerShdw dist="381000" dir="3600000" sx="105000" sy="105000" algn="t" rotWithShape="0">
              <a:srgbClr val="000000">
                <a:alpha val="22000"/>
              </a:srgbClr>
            </a:outerShdw>
          </a:effectLst>
        </p:spPr>
        <p:txBody>
          <a:bodyPr>
            <a:spAutoFit/>
          </a:bodyPr>
          <a:lstStyle/>
          <a:p>
            <a:pPr fontAlgn="auto">
              <a:spcBef>
                <a:spcPts val="0"/>
              </a:spcBef>
              <a:spcAft>
                <a:spcPts val="0"/>
              </a:spcAft>
              <a:defRPr/>
            </a:pPr>
            <a:r>
              <a:rPr lang="en-US" altLang="zh-CN" sz="2600" b="1" dirty="0">
                <a:solidFill>
                  <a:srgbClr val="ED7D31">
                    <a:lumMod val="60000"/>
                    <a:lumOff val="40000"/>
                  </a:srgbClr>
                </a:solidFill>
                <a:effectLst>
                  <a:outerShdw blurRad="50800" dist="38100" algn="l" rotWithShape="0">
                    <a:prstClr val="black">
                      <a:alpha val="40000"/>
                    </a:prstClr>
                  </a:outerShdw>
                </a:effectLst>
                <a:latin typeface="Al Bayan"/>
                <a:ea typeface="华康勘亭流W9(P)" panose="03000900000000000000" charset="-122"/>
                <a:cs typeface="Arial Black" panose="020B0A04020102020204" pitchFamily="34" charset="0"/>
              </a:rPr>
              <a:t>Section B 2a-2e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文本占位符 95233"/>
          <p:cNvSpPr>
            <a:spLocks noGrp="1"/>
          </p:cNvSpPr>
          <p:nvPr>
            <p:ph type="body" idx="4294967295"/>
          </p:nvPr>
        </p:nvSpPr>
        <p:spPr bwMode="auto">
          <a:xfrm>
            <a:off x="606425" y="1177925"/>
            <a:ext cx="8085291" cy="2782888"/>
          </a:xfrm>
          <a:prstGeom prst="rect">
            <a:avLst/>
          </a:prstGeom>
          <a:noFill/>
          <a:ln w="38100">
            <a:solidFill>
              <a:schemeClr val="accent5">
                <a:lumMod val="60000"/>
                <a:lumOff val="40000"/>
              </a:schemeClr>
            </a:solidFill>
            <a:prstDash val="dashDot"/>
            <a:miter lim="800000"/>
          </a:ln>
        </p:spPr>
        <p:txBody>
          <a:bodyPr wrap="square">
            <a:spAutoFit/>
          </a:bodyPr>
          <a:lstStyle/>
          <a:p>
            <a:pPr>
              <a:lnSpc>
                <a:spcPct val="150000"/>
              </a:lnSpc>
              <a:spcBef>
                <a:spcPct val="0"/>
              </a:spcBef>
              <a:buNone/>
            </a:pPr>
            <a:r>
              <a:rPr lang="en-US" altLang="zh-CN" sz="2800" b="1">
                <a:solidFill>
                  <a:srgbClr val="002060"/>
                </a:solidFill>
                <a:latin typeface="Times New Roman" panose="02020603050405020304" pitchFamily="18" charset="0"/>
                <a:ea typeface="微软雅黑" panose="020B0503020204020204" charset="-122"/>
              </a:rPr>
              <a:t>You wouldn’t believe how quickly my French has </a:t>
            </a:r>
          </a:p>
          <a:p>
            <a:pPr>
              <a:lnSpc>
                <a:spcPct val="150000"/>
              </a:lnSpc>
              <a:spcBef>
                <a:spcPct val="0"/>
              </a:spcBef>
              <a:buNone/>
            </a:pPr>
            <a:r>
              <a:rPr lang="en-US" altLang="zh-CN" sz="2800" b="1">
                <a:solidFill>
                  <a:srgbClr val="002060"/>
                </a:solidFill>
                <a:latin typeface="Times New Roman" panose="02020603050405020304" pitchFamily="18" charset="0"/>
                <a:ea typeface="微软雅黑" panose="020B0503020204020204" charset="-122"/>
              </a:rPr>
              <a:t>improved because of that. I’m very comfortable </a:t>
            </a:r>
          </a:p>
          <a:p>
            <a:pPr>
              <a:lnSpc>
                <a:spcPct val="150000"/>
              </a:lnSpc>
              <a:spcBef>
                <a:spcPct val="0"/>
              </a:spcBef>
              <a:buNone/>
            </a:pPr>
            <a:r>
              <a:rPr lang="en-US" altLang="zh-CN" sz="2800" b="1">
                <a:solidFill>
                  <a:srgbClr val="002060"/>
                </a:solidFill>
                <a:latin typeface="Times New Roman" panose="02020603050405020304" pitchFamily="18" charset="0"/>
                <a:ea typeface="微软雅黑" panose="020B0503020204020204" charset="-122"/>
              </a:rPr>
              <a:t>speaking French now. Although I still make lots of </a:t>
            </a:r>
          </a:p>
          <a:p>
            <a:pPr>
              <a:lnSpc>
                <a:spcPct val="150000"/>
              </a:lnSpc>
              <a:spcBef>
                <a:spcPct val="0"/>
              </a:spcBef>
              <a:buNone/>
            </a:pPr>
            <a:r>
              <a:rPr lang="en-US" altLang="zh-CN" sz="2800" b="1">
                <a:solidFill>
                  <a:srgbClr val="002060"/>
                </a:solidFill>
                <a:latin typeface="Times New Roman" panose="02020603050405020304" pitchFamily="18" charset="0"/>
                <a:ea typeface="微软雅黑" panose="020B0503020204020204" charset="-122"/>
              </a:rPr>
              <a:t>mistakes, it doesn’t worry me as it used to. </a:t>
            </a: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文本占位符 96257"/>
          <p:cNvSpPr>
            <a:spLocks noGrp="1"/>
          </p:cNvSpPr>
          <p:nvPr>
            <p:ph type="body" idx="4294967295"/>
          </p:nvPr>
        </p:nvSpPr>
        <p:spPr bwMode="auto">
          <a:xfrm>
            <a:off x="495300" y="714375"/>
            <a:ext cx="8383588" cy="3970318"/>
          </a:xfrm>
          <a:prstGeom prst="rect">
            <a:avLst/>
          </a:prstGeom>
          <a:noFill/>
          <a:ln w="38100">
            <a:solidFill>
              <a:schemeClr val="accent5">
                <a:lumMod val="60000"/>
                <a:lumOff val="40000"/>
              </a:schemeClr>
            </a:solidFill>
            <a:prstDash val="dashDot"/>
            <a:miter lim="800000"/>
          </a:ln>
        </p:spPr>
        <p:txBody>
          <a:bodyPr>
            <a:spAutoFit/>
          </a:bodyPr>
          <a:lstStyle/>
          <a:p>
            <a:pPr>
              <a:lnSpc>
                <a:spcPct val="150000"/>
              </a:lnSpc>
              <a:spcBef>
                <a:spcPct val="0"/>
              </a:spcBef>
              <a:buNone/>
            </a:pPr>
            <a:r>
              <a:rPr lang="en-US" altLang="zh-CN" sz="2800" b="1" dirty="0">
                <a:solidFill>
                  <a:srgbClr val="002060"/>
                </a:solidFill>
                <a:latin typeface="Times New Roman" panose="02020603050405020304" pitchFamily="18" charset="0"/>
                <a:ea typeface="微软雅黑" panose="020B0503020204020204" charset="-122"/>
              </a:rPr>
              <a:t>My biggest challenge is learning how to behave at the </a:t>
            </a:r>
          </a:p>
          <a:p>
            <a:pPr>
              <a:lnSpc>
                <a:spcPct val="150000"/>
              </a:lnSpc>
              <a:spcBef>
                <a:spcPct val="0"/>
              </a:spcBef>
              <a:buNone/>
            </a:pPr>
            <a:r>
              <a:rPr lang="en-US" altLang="zh-CN" sz="2800" b="1" dirty="0">
                <a:solidFill>
                  <a:srgbClr val="002060"/>
                </a:solidFill>
                <a:latin typeface="Times New Roman" panose="02020603050405020304" pitchFamily="18" charset="0"/>
                <a:ea typeface="微软雅黑" panose="020B0503020204020204" charset="-122"/>
              </a:rPr>
              <a:t>dinner table. As you can imagine, things are very </a:t>
            </a:r>
          </a:p>
          <a:p>
            <a:pPr>
              <a:lnSpc>
                <a:spcPct val="150000"/>
              </a:lnSpc>
              <a:spcBef>
                <a:spcPct val="0"/>
              </a:spcBef>
              <a:buNone/>
            </a:pPr>
            <a:r>
              <a:rPr lang="en-US" altLang="zh-CN" sz="2800" b="1" dirty="0">
                <a:solidFill>
                  <a:srgbClr val="002060"/>
                </a:solidFill>
                <a:latin typeface="Times New Roman" panose="02020603050405020304" pitchFamily="18" charset="0"/>
                <a:ea typeface="微软雅黑" panose="020B0503020204020204" charset="-122"/>
              </a:rPr>
              <a:t>different from the way they are at home. For </a:t>
            </a:r>
          </a:p>
          <a:p>
            <a:pPr>
              <a:lnSpc>
                <a:spcPct val="150000"/>
              </a:lnSpc>
              <a:spcBef>
                <a:spcPct val="0"/>
              </a:spcBef>
              <a:buNone/>
            </a:pPr>
            <a:r>
              <a:rPr lang="en-US" altLang="zh-CN" sz="2800" b="1" dirty="0">
                <a:solidFill>
                  <a:srgbClr val="002060"/>
                </a:solidFill>
                <a:latin typeface="Times New Roman" panose="02020603050405020304" pitchFamily="18" charset="0"/>
                <a:ea typeface="微软雅黑" panose="020B0503020204020204" charset="-122"/>
              </a:rPr>
              <a:t>example, you’re not supposed to put your bread on </a:t>
            </a:r>
          </a:p>
          <a:p>
            <a:pPr>
              <a:lnSpc>
                <a:spcPct val="150000"/>
              </a:lnSpc>
              <a:spcBef>
                <a:spcPct val="0"/>
              </a:spcBef>
              <a:buNone/>
            </a:pPr>
            <a:r>
              <a:rPr lang="en-US" altLang="zh-CN" sz="2800" b="1" dirty="0">
                <a:solidFill>
                  <a:srgbClr val="002060"/>
                </a:solidFill>
                <a:latin typeface="Times New Roman" panose="02020603050405020304" pitchFamily="18" charset="0"/>
                <a:ea typeface="微软雅黑" panose="020B0503020204020204" charset="-122"/>
              </a:rPr>
              <a:t>your plate. You’re supposed to put it on the table! </a:t>
            </a:r>
          </a:p>
          <a:p>
            <a:pPr>
              <a:lnSpc>
                <a:spcPct val="150000"/>
              </a:lnSpc>
              <a:spcBef>
                <a:spcPct val="0"/>
              </a:spcBef>
              <a:buNone/>
            </a:pPr>
            <a:r>
              <a:rPr lang="en-US" altLang="zh-CN" sz="2800" b="1" dirty="0">
                <a:solidFill>
                  <a:srgbClr val="002060"/>
                </a:solidFill>
                <a:latin typeface="Times New Roman" panose="02020603050405020304" pitchFamily="18" charset="0"/>
                <a:ea typeface="微软雅黑" panose="020B0503020204020204" charset="-122"/>
              </a:rPr>
              <a:t>I thought that was pretty strange at first, but now I’m </a:t>
            </a: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文本占位符 97282"/>
          <p:cNvSpPr>
            <a:spLocks noGrp="1"/>
          </p:cNvSpPr>
          <p:nvPr>
            <p:ph type="body" idx="4294967295"/>
          </p:nvPr>
        </p:nvSpPr>
        <p:spPr bwMode="auto">
          <a:xfrm>
            <a:off x="652106" y="718832"/>
            <a:ext cx="7823300" cy="3970318"/>
          </a:xfrm>
          <a:prstGeom prst="rect">
            <a:avLst/>
          </a:prstGeom>
          <a:noFill/>
          <a:ln w="38100">
            <a:solidFill>
              <a:schemeClr val="accent5">
                <a:lumMod val="60000"/>
                <a:lumOff val="40000"/>
              </a:schemeClr>
            </a:solidFill>
            <a:prstDash val="dashDot"/>
            <a:miter lim="800000"/>
          </a:ln>
        </p:spPr>
        <p:txBody>
          <a:bodyPr wrap="square">
            <a:spAutoFit/>
          </a:bodyPr>
          <a:lstStyle/>
          <a:p>
            <a:pPr>
              <a:lnSpc>
                <a:spcPct val="150000"/>
              </a:lnSpc>
              <a:spcBef>
                <a:spcPct val="0"/>
              </a:spcBef>
              <a:buNone/>
            </a:pPr>
            <a:r>
              <a:rPr lang="en-US" altLang="zh-CN" sz="2800" b="1" dirty="0">
                <a:solidFill>
                  <a:srgbClr val="002060"/>
                </a:solidFill>
                <a:latin typeface="Times New Roman" panose="02020603050405020304" pitchFamily="18" charset="0"/>
                <a:ea typeface="微软雅黑" panose="020B0503020204020204" charset="-122"/>
              </a:rPr>
              <a:t>used to it. Another example is that you’re not </a:t>
            </a:r>
          </a:p>
          <a:p>
            <a:pPr>
              <a:lnSpc>
                <a:spcPct val="150000"/>
              </a:lnSpc>
              <a:spcBef>
                <a:spcPct val="0"/>
              </a:spcBef>
              <a:buNone/>
            </a:pPr>
            <a:r>
              <a:rPr lang="en-US" altLang="zh-CN" sz="2800" b="1" dirty="0">
                <a:solidFill>
                  <a:srgbClr val="002060"/>
                </a:solidFill>
                <a:latin typeface="Times New Roman" panose="02020603050405020304" pitchFamily="18" charset="0"/>
                <a:ea typeface="微软雅黑" panose="020B0503020204020204" charset="-122"/>
              </a:rPr>
              <a:t>supposed to eat anything with your hands except </a:t>
            </a:r>
          </a:p>
          <a:p>
            <a:pPr>
              <a:lnSpc>
                <a:spcPct val="150000"/>
              </a:lnSpc>
              <a:spcBef>
                <a:spcPct val="0"/>
              </a:spcBef>
              <a:buNone/>
            </a:pPr>
            <a:r>
              <a:rPr lang="en-US" altLang="zh-CN" sz="2800" b="1" dirty="0">
                <a:solidFill>
                  <a:srgbClr val="002060"/>
                </a:solidFill>
                <a:latin typeface="Times New Roman" panose="02020603050405020304" pitchFamily="18" charset="0"/>
                <a:ea typeface="微软雅黑" panose="020B0503020204020204" charset="-122"/>
              </a:rPr>
              <a:t>bread, not even fruit. You have to cut it up and eat </a:t>
            </a:r>
          </a:p>
          <a:p>
            <a:pPr>
              <a:lnSpc>
                <a:spcPct val="150000"/>
              </a:lnSpc>
              <a:spcBef>
                <a:spcPct val="0"/>
              </a:spcBef>
              <a:buNone/>
            </a:pPr>
            <a:r>
              <a:rPr lang="en-US" altLang="zh-CN" sz="2800" b="1" dirty="0">
                <a:solidFill>
                  <a:srgbClr val="002060"/>
                </a:solidFill>
                <a:latin typeface="Times New Roman" panose="02020603050405020304" pitchFamily="18" charset="0"/>
                <a:ea typeface="微软雅黑" panose="020B0503020204020204" charset="-122"/>
              </a:rPr>
              <a:t>it with a fork.Another thing is that it’s impolite to </a:t>
            </a:r>
          </a:p>
          <a:p>
            <a:pPr>
              <a:lnSpc>
                <a:spcPct val="150000"/>
              </a:lnSpc>
              <a:spcBef>
                <a:spcPct val="0"/>
              </a:spcBef>
              <a:buNone/>
            </a:pPr>
            <a:r>
              <a:rPr lang="en-US" altLang="zh-CN" sz="2800" b="1" dirty="0">
                <a:solidFill>
                  <a:srgbClr val="002060"/>
                </a:solidFill>
                <a:latin typeface="Times New Roman" panose="02020603050405020304" pitchFamily="18" charset="0"/>
                <a:ea typeface="微软雅黑" panose="020B0503020204020204" charset="-122"/>
              </a:rPr>
              <a:t>say you’re full. If you don’t want any more food, </a:t>
            </a:r>
          </a:p>
          <a:p>
            <a:pPr>
              <a:lnSpc>
                <a:spcPct val="150000"/>
              </a:lnSpc>
              <a:spcBef>
                <a:spcPct val="0"/>
              </a:spcBef>
              <a:buNone/>
            </a:pPr>
            <a:r>
              <a:rPr lang="en-US" altLang="zh-CN" sz="2800" b="1" dirty="0">
                <a:solidFill>
                  <a:srgbClr val="002060"/>
                </a:solidFill>
                <a:latin typeface="Times New Roman" panose="02020603050405020304" pitchFamily="18" charset="0"/>
                <a:ea typeface="微软雅黑" panose="020B0503020204020204" charset="-122"/>
              </a:rPr>
              <a:t>you should just say,“That was delicious.”</a:t>
            </a:r>
            <a:endParaRPr lang="zh-CN" altLang="en-US" sz="2800" b="1" dirty="0">
              <a:solidFill>
                <a:srgbClr val="002060"/>
              </a:solidFill>
              <a:latin typeface="Times New Roman" panose="02020603050405020304" pitchFamily="18" charset="0"/>
              <a:ea typeface="微软雅黑" panose="020B0503020204020204" charset="-122"/>
            </a:endParaRP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文本占位符 98305"/>
          <p:cNvSpPr>
            <a:spLocks noGrp="1"/>
          </p:cNvSpPr>
          <p:nvPr>
            <p:ph type="body" idx="4294967295"/>
          </p:nvPr>
        </p:nvSpPr>
        <p:spPr bwMode="auto">
          <a:xfrm>
            <a:off x="813927" y="830264"/>
            <a:ext cx="7425505" cy="3323987"/>
          </a:xfrm>
          <a:prstGeom prst="rect">
            <a:avLst/>
          </a:prstGeom>
          <a:noFill/>
          <a:ln w="38100">
            <a:solidFill>
              <a:schemeClr val="accent5">
                <a:lumMod val="60000"/>
                <a:lumOff val="40000"/>
              </a:schemeClr>
            </a:solidFill>
            <a:prstDash val="dashDot"/>
            <a:miter lim="800000"/>
          </a:ln>
        </p:spPr>
        <p:txBody>
          <a:bodyPr wrap="square">
            <a:spAutoFit/>
          </a:bodyPr>
          <a:lstStyle/>
          <a:p>
            <a:pPr>
              <a:lnSpc>
                <a:spcPct val="150000"/>
              </a:lnSpc>
              <a:spcBef>
                <a:spcPct val="0"/>
              </a:spcBef>
              <a:buNone/>
            </a:pPr>
            <a:r>
              <a:rPr lang="en-US" altLang="zh-CN" sz="2800" b="1" dirty="0">
                <a:solidFill>
                  <a:srgbClr val="002060"/>
                </a:solidFill>
                <a:latin typeface="Times New Roman" panose="02020603050405020304" pitchFamily="18" charset="0"/>
                <a:ea typeface="微软雅黑" panose="020B0503020204020204" charset="-122"/>
              </a:rPr>
              <a:t>Also, you’re not supposed to put your elbows </a:t>
            </a:r>
          </a:p>
          <a:p>
            <a:pPr>
              <a:lnSpc>
                <a:spcPct val="150000"/>
              </a:lnSpc>
              <a:spcBef>
                <a:spcPct val="0"/>
              </a:spcBef>
              <a:buNone/>
            </a:pPr>
            <a:r>
              <a:rPr lang="en-US" altLang="zh-CN" sz="2800" b="1" dirty="0">
                <a:solidFill>
                  <a:srgbClr val="002060"/>
                </a:solidFill>
                <a:latin typeface="Times New Roman" panose="02020603050405020304" pitchFamily="18" charset="0"/>
                <a:ea typeface="微软雅黑" panose="020B0503020204020204" charset="-122"/>
              </a:rPr>
              <a:t>on the table.  I have to say that I find it difficult </a:t>
            </a:r>
          </a:p>
          <a:p>
            <a:pPr>
              <a:lnSpc>
                <a:spcPct val="150000"/>
              </a:lnSpc>
              <a:spcBef>
                <a:spcPct val="0"/>
              </a:spcBef>
              <a:buNone/>
            </a:pPr>
            <a:r>
              <a:rPr lang="en-US" altLang="zh-CN" sz="2800" b="1" dirty="0">
                <a:solidFill>
                  <a:srgbClr val="002060"/>
                </a:solidFill>
                <a:latin typeface="Times New Roman" panose="02020603050405020304" pitchFamily="18" charset="0"/>
                <a:ea typeface="微软雅黑" panose="020B0503020204020204" charset="-122"/>
              </a:rPr>
              <a:t>to remember everything, but I’m gradually </a:t>
            </a:r>
          </a:p>
          <a:p>
            <a:pPr>
              <a:lnSpc>
                <a:spcPct val="150000"/>
              </a:lnSpc>
              <a:spcBef>
                <a:spcPct val="0"/>
              </a:spcBef>
              <a:buNone/>
            </a:pPr>
            <a:r>
              <a:rPr lang="en-US" altLang="zh-CN" sz="2800" b="1" dirty="0">
                <a:solidFill>
                  <a:srgbClr val="002060"/>
                </a:solidFill>
                <a:latin typeface="Times New Roman" panose="02020603050405020304" pitchFamily="18" charset="0"/>
                <a:ea typeface="微软雅黑" panose="020B0503020204020204" charset="-122"/>
              </a:rPr>
              <a:t>getting used to it. I don’t find French customs</a:t>
            </a:r>
          </a:p>
          <a:p>
            <a:pPr>
              <a:lnSpc>
                <a:spcPct val="150000"/>
              </a:lnSpc>
              <a:spcBef>
                <a:spcPct val="0"/>
              </a:spcBef>
              <a:buNone/>
            </a:pPr>
            <a:r>
              <a:rPr lang="en-US" altLang="zh-CN" sz="2800" b="1" dirty="0">
                <a:solidFill>
                  <a:srgbClr val="002060"/>
                </a:solidFill>
                <a:latin typeface="Times New Roman" panose="02020603050405020304" pitchFamily="18" charset="0"/>
                <a:ea typeface="微软雅黑" panose="020B0503020204020204" charset="-122"/>
              </a:rPr>
              <a:t>so strange anymore.</a:t>
            </a:r>
            <a:endParaRPr lang="zh-CN" altLang="en-US" sz="2800" b="1" dirty="0">
              <a:solidFill>
                <a:srgbClr val="002060"/>
              </a:solidFill>
              <a:latin typeface="Times New Roman" panose="02020603050405020304" pitchFamily="18" charset="0"/>
              <a:ea typeface="微软雅黑" panose="020B0503020204020204" charset="-122"/>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矩形 99329"/>
          <p:cNvSpPr>
            <a:spLocks noChangeArrowheads="1"/>
          </p:cNvSpPr>
          <p:nvPr/>
        </p:nvSpPr>
        <p:spPr bwMode="auto">
          <a:xfrm>
            <a:off x="1041892" y="828942"/>
            <a:ext cx="7266365" cy="3970318"/>
          </a:xfrm>
          <a:prstGeom prst="rect">
            <a:avLst/>
          </a:prstGeom>
          <a:noFill/>
          <a:ln w="38100">
            <a:solidFill>
              <a:schemeClr val="accent5">
                <a:lumMod val="60000"/>
                <a:lumOff val="40000"/>
              </a:schemeClr>
            </a:solidFill>
            <a:prstDash val="dashDot"/>
            <a:miter lim="800000"/>
          </a:ln>
        </p:spPr>
        <p:txBody>
          <a:bodyPr wrap="square">
            <a:spAutoFit/>
          </a:bodyPr>
          <a:lstStyle/>
          <a:p>
            <a:pPr marL="257175" indent="-257175" defTabSz="684530" eaLnBrk="0" hangingPunct="0">
              <a:lnSpc>
                <a:spcPct val="150000"/>
              </a:lnSpc>
              <a:buFont typeface="Arial" panose="020B0604020202020204" pitchFamily="34" charset="0"/>
              <a:buNone/>
            </a:pPr>
            <a:r>
              <a:rPr lang="en-US" altLang="zh-CN" sz="2800" b="1" dirty="0">
                <a:solidFill>
                  <a:srgbClr val="002060"/>
                </a:solidFill>
                <a:latin typeface="Times New Roman" panose="02020603050405020304" pitchFamily="18" charset="0"/>
                <a:ea typeface="微软雅黑" panose="020B0503020204020204" charset="-122"/>
              </a:rPr>
              <a:t>I’ll write again soon and tell you more about </a:t>
            </a:r>
          </a:p>
          <a:p>
            <a:pPr marL="257175" indent="-257175" defTabSz="684530" eaLnBrk="0" hangingPunct="0">
              <a:lnSpc>
                <a:spcPct val="150000"/>
              </a:lnSpc>
              <a:buFont typeface="Arial" panose="020B0604020202020204" pitchFamily="34" charset="0"/>
              <a:buNone/>
            </a:pPr>
            <a:r>
              <a:rPr lang="en-US" altLang="zh-CN" sz="2800" b="1" dirty="0">
                <a:solidFill>
                  <a:srgbClr val="002060"/>
                </a:solidFill>
                <a:latin typeface="Times New Roman" panose="02020603050405020304" pitchFamily="18" charset="0"/>
                <a:ea typeface="微软雅黑" panose="020B0503020204020204" charset="-122"/>
              </a:rPr>
              <a:t>my life in France. Hope you’re having a good </a:t>
            </a:r>
          </a:p>
          <a:p>
            <a:pPr marL="257175" indent="-257175" defTabSz="684530" eaLnBrk="0" hangingPunct="0">
              <a:lnSpc>
                <a:spcPct val="150000"/>
              </a:lnSpc>
              <a:buFont typeface="Arial" panose="020B0604020202020204" pitchFamily="34" charset="0"/>
              <a:buNone/>
            </a:pPr>
            <a:r>
              <a:rPr lang="en-US" altLang="zh-CN" sz="2800" b="1" dirty="0">
                <a:solidFill>
                  <a:srgbClr val="002060"/>
                </a:solidFill>
                <a:latin typeface="Times New Roman" panose="02020603050405020304" pitchFamily="18" charset="0"/>
                <a:ea typeface="微软雅黑" panose="020B0503020204020204" charset="-122"/>
              </a:rPr>
              <a:t>school year.</a:t>
            </a:r>
          </a:p>
          <a:p>
            <a:pPr marL="257175" indent="-257175" defTabSz="684530" eaLnBrk="0" hangingPunct="0">
              <a:lnSpc>
                <a:spcPct val="150000"/>
              </a:lnSpc>
              <a:buFont typeface="Arial" panose="020B0604020202020204" pitchFamily="34" charset="0"/>
              <a:buNone/>
            </a:pPr>
            <a:endParaRPr lang="en-US" altLang="zh-CN" sz="2800" b="1" dirty="0">
              <a:solidFill>
                <a:srgbClr val="002060"/>
              </a:solidFill>
              <a:latin typeface="Times New Roman" panose="02020603050405020304" pitchFamily="18" charset="0"/>
              <a:ea typeface="微软雅黑" panose="020B0503020204020204" charset="-122"/>
            </a:endParaRPr>
          </a:p>
          <a:p>
            <a:pPr marL="257175" indent="-257175" defTabSz="684530" eaLnBrk="0" hangingPunct="0">
              <a:lnSpc>
                <a:spcPct val="150000"/>
              </a:lnSpc>
              <a:buFont typeface="Arial" panose="020B0604020202020204" pitchFamily="34" charset="0"/>
              <a:buNone/>
            </a:pPr>
            <a:r>
              <a:rPr lang="en-US" altLang="zh-CN" sz="2800" b="1" dirty="0">
                <a:solidFill>
                  <a:srgbClr val="002060"/>
                </a:solidFill>
                <a:latin typeface="Times New Roman" panose="02020603050405020304" pitchFamily="18" charset="0"/>
                <a:ea typeface="微软雅黑" panose="020B0503020204020204" charset="-122"/>
              </a:rPr>
              <a:t>Yours,</a:t>
            </a:r>
          </a:p>
          <a:p>
            <a:pPr marL="257175" indent="-257175" defTabSz="684530" eaLnBrk="0" hangingPunct="0">
              <a:lnSpc>
                <a:spcPct val="150000"/>
              </a:lnSpc>
              <a:buFont typeface="Arial" panose="020B0604020202020204" pitchFamily="34" charset="0"/>
              <a:buNone/>
            </a:pPr>
            <a:r>
              <a:rPr lang="en-US" altLang="zh-CN" sz="2800" b="1" dirty="0">
                <a:solidFill>
                  <a:srgbClr val="002060"/>
                </a:solidFill>
                <a:latin typeface="Times New Roman" panose="02020603050405020304" pitchFamily="18" charset="0"/>
                <a:ea typeface="微软雅黑" panose="020B0503020204020204" charset="-122"/>
              </a:rPr>
              <a:t>Lin Yue</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0000"/>
          <a:stretch>
            <a:fillRect/>
          </a:stretch>
        </p:blipFill>
        <p:spPr bwMode="auto">
          <a:xfrm>
            <a:off x="4147721" y="2383439"/>
            <a:ext cx="3779837" cy="217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2" name="文本框 15371"/>
          <p:cNvSpPr txBox="1">
            <a:spLocks noChangeArrowheads="1"/>
          </p:cNvSpPr>
          <p:nvPr/>
        </p:nvSpPr>
        <p:spPr bwMode="auto">
          <a:xfrm>
            <a:off x="969963" y="850900"/>
            <a:ext cx="6896100" cy="549275"/>
          </a:xfrm>
          <a:prstGeom prst="rect">
            <a:avLst/>
          </a:prstGeom>
          <a:noFill/>
          <a:ln w="9525">
            <a:noFill/>
            <a:miter lim="800000"/>
          </a:ln>
        </p:spPr>
        <p:txBody>
          <a:bodyPr>
            <a:spAutoFit/>
          </a:bodyPr>
          <a:lstStyle/>
          <a:p>
            <a:pPr>
              <a:lnSpc>
                <a:spcPct val="110000"/>
              </a:lnSpc>
            </a:pPr>
            <a:r>
              <a:rPr lang="en-US" altLang="zh-CN" sz="2700" b="1" dirty="0">
                <a:solidFill>
                  <a:srgbClr val="0000FF"/>
                </a:solidFill>
              </a:rPr>
              <a:t>Read the letter and answer the questions.</a:t>
            </a:r>
          </a:p>
        </p:txBody>
      </p:sp>
      <p:sp>
        <p:nvSpPr>
          <p:cNvPr id="15375" name="文本框 15374"/>
          <p:cNvSpPr txBox="1">
            <a:spLocks noChangeArrowheads="1"/>
          </p:cNvSpPr>
          <p:nvPr/>
        </p:nvSpPr>
        <p:spPr bwMode="auto">
          <a:xfrm>
            <a:off x="1547813" y="1943100"/>
            <a:ext cx="6102350" cy="566738"/>
          </a:xfrm>
          <a:prstGeom prst="rect">
            <a:avLst/>
          </a:prstGeom>
          <a:noFill/>
          <a:ln w="9525">
            <a:noFill/>
            <a:miter lim="800000"/>
          </a:ln>
        </p:spPr>
        <p:txBody>
          <a:bodyPr>
            <a:spAutoFit/>
          </a:bodyPr>
          <a:lstStyle/>
          <a:p>
            <a:pPr>
              <a:lnSpc>
                <a:spcPct val="110000"/>
              </a:lnSpc>
            </a:pPr>
            <a:r>
              <a:rPr lang="en-US" altLang="zh-CN" sz="2800" b="1" dirty="0">
                <a:latin typeface="Times New Roman" panose="02020603050405020304" pitchFamily="18" charset="0"/>
              </a:rPr>
              <a:t>1.  Why is Lin Yue in France?</a:t>
            </a:r>
          </a:p>
        </p:txBody>
      </p:sp>
      <p:sp>
        <p:nvSpPr>
          <p:cNvPr id="15376" name="矩形 15375"/>
          <p:cNvSpPr>
            <a:spLocks noChangeArrowheads="1"/>
          </p:cNvSpPr>
          <p:nvPr/>
        </p:nvSpPr>
        <p:spPr bwMode="auto">
          <a:xfrm>
            <a:off x="1638301" y="2895600"/>
            <a:ext cx="6011862" cy="531813"/>
          </a:xfrm>
          <a:prstGeom prst="rect">
            <a:avLst/>
          </a:prstGeom>
          <a:noFill/>
          <a:ln w="9525">
            <a:noFill/>
            <a:miter lim="800000"/>
          </a:ln>
        </p:spPr>
        <p:txBody>
          <a:bodyPr wrap="none">
            <a:spAutoFit/>
          </a:bodyPr>
          <a:lstStyle/>
          <a:p>
            <a:pPr>
              <a:lnSpc>
                <a:spcPct val="110000"/>
              </a:lnSpc>
            </a:pPr>
            <a:r>
              <a:rPr lang="en-US" altLang="zh-CN" sz="2800" b="1" dirty="0">
                <a:solidFill>
                  <a:srgbClr val="FF3300"/>
                </a:solidFill>
                <a:latin typeface="Times New Roman" panose="02020603050405020304" pitchFamily="18" charset="0"/>
              </a:rPr>
              <a:t>She is an exchange student in France.</a:t>
            </a:r>
            <a:r>
              <a:rPr lang="en-US" altLang="zh-CN" sz="2800" dirty="0">
                <a:latin typeface="Times New Roman" panose="02020603050405020304" pitchFamily="18" charset="0"/>
              </a:rPr>
              <a:t> </a:t>
            </a:r>
          </a:p>
        </p:txBody>
      </p:sp>
    </p:spTree>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75"/>
                                        </p:tgtEl>
                                        <p:attrNameLst>
                                          <p:attrName>style.visibility</p:attrName>
                                        </p:attrNameLst>
                                      </p:cBhvr>
                                      <p:to>
                                        <p:strVal val="visible"/>
                                      </p:to>
                                    </p:set>
                                    <p:animEffect transition="in" filter="blinds(horizontal)">
                                      <p:cBhvr>
                                        <p:cTn id="7" dur="500"/>
                                        <p:tgtEl>
                                          <p:spTgt spid="1537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376"/>
                                        </p:tgtEl>
                                        <p:attrNameLst>
                                          <p:attrName>style.visibility</p:attrName>
                                        </p:attrNameLst>
                                      </p:cBhvr>
                                      <p:to>
                                        <p:strVal val="visible"/>
                                      </p:to>
                                    </p:set>
                                    <p:animEffect transition="in" filter="wipe(left)">
                                      <p:cBhvr>
                                        <p:cTn id="12" dur="500"/>
                                        <p:tgtEl>
                                          <p:spTgt spid="15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5" grpId="0"/>
      <p:bldP spid="1537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5" name="文本框 81924"/>
          <p:cNvSpPr txBox="1">
            <a:spLocks noChangeArrowheads="1"/>
          </p:cNvSpPr>
          <p:nvPr/>
        </p:nvSpPr>
        <p:spPr bwMode="auto">
          <a:xfrm>
            <a:off x="876300" y="695325"/>
            <a:ext cx="7650163" cy="1039813"/>
          </a:xfrm>
          <a:prstGeom prst="rect">
            <a:avLst/>
          </a:prstGeom>
          <a:noFill/>
          <a:ln w="9525">
            <a:noFill/>
            <a:miter lim="800000"/>
          </a:ln>
        </p:spPr>
        <p:txBody>
          <a:bodyPr>
            <a:spAutoFit/>
          </a:bodyPr>
          <a:lstStyle/>
          <a:p>
            <a:pPr>
              <a:lnSpc>
                <a:spcPct val="110000"/>
              </a:lnSpc>
            </a:pPr>
            <a:r>
              <a:rPr lang="en-US" altLang="zh-CN" sz="2800" b="1" dirty="0">
                <a:latin typeface="Times New Roman" panose="02020603050405020304" pitchFamily="18" charset="0"/>
              </a:rPr>
              <a:t>2. Does she enjoy staying with her host family?      </a:t>
            </a:r>
          </a:p>
          <a:p>
            <a:pPr>
              <a:lnSpc>
                <a:spcPct val="110000"/>
              </a:lnSpc>
            </a:pPr>
            <a:r>
              <a:rPr lang="en-US" altLang="zh-CN" sz="2800" b="1" dirty="0">
                <a:latin typeface="Times New Roman" panose="02020603050405020304" pitchFamily="18" charset="0"/>
              </a:rPr>
              <a:t>    How do you know?</a:t>
            </a:r>
          </a:p>
        </p:txBody>
      </p:sp>
      <p:sp>
        <p:nvSpPr>
          <p:cNvPr id="81927" name="矩形 81926"/>
          <p:cNvSpPr>
            <a:spLocks noChangeArrowheads="1"/>
          </p:cNvSpPr>
          <p:nvPr/>
        </p:nvSpPr>
        <p:spPr bwMode="auto">
          <a:xfrm>
            <a:off x="1066006" y="1855788"/>
            <a:ext cx="7270750" cy="2462212"/>
          </a:xfrm>
          <a:prstGeom prst="rect">
            <a:avLst/>
          </a:prstGeom>
          <a:noFill/>
          <a:ln w="9525">
            <a:noFill/>
            <a:miter lim="800000"/>
          </a:ln>
        </p:spPr>
        <p:txBody>
          <a:bodyPr>
            <a:spAutoFit/>
          </a:bodyPr>
          <a:lstStyle/>
          <a:p>
            <a:pPr>
              <a:lnSpc>
                <a:spcPct val="110000"/>
              </a:lnSpc>
            </a:pPr>
            <a:r>
              <a:rPr lang="en-US" altLang="zh-CN" sz="2800" b="1" dirty="0">
                <a:solidFill>
                  <a:srgbClr val="FF3300"/>
                </a:solidFill>
                <a:latin typeface="Times New Roman" panose="02020603050405020304" pitchFamily="18" charset="0"/>
              </a:rPr>
              <a:t>Yes, she does. Her host family is really nice. They go out of their way to make her feel at home. The grandmother makes Chinese food for her and the granddaughter is kind and talks to her in French to give her practice.</a:t>
            </a:r>
          </a:p>
        </p:txBody>
      </p:sp>
    </p:spTree>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1927"/>
                                        </p:tgtEl>
                                        <p:attrNameLst>
                                          <p:attrName>style.visibility</p:attrName>
                                        </p:attrNameLst>
                                      </p:cBhvr>
                                      <p:to>
                                        <p:strVal val="visible"/>
                                      </p:to>
                                    </p:set>
                                    <p:animEffect transition="in" filter="wipe(left)">
                                      <p:cBhvr>
                                        <p:cTn id="7" dur="500"/>
                                        <p:tgtEl>
                                          <p:spTgt spid="819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7" name="文本框 61446"/>
          <p:cNvSpPr txBox="1">
            <a:spLocks noChangeArrowheads="1"/>
          </p:cNvSpPr>
          <p:nvPr/>
        </p:nvSpPr>
        <p:spPr bwMode="auto">
          <a:xfrm>
            <a:off x="671513" y="931293"/>
            <a:ext cx="7789862" cy="2115451"/>
          </a:xfrm>
          <a:prstGeom prst="rect">
            <a:avLst/>
          </a:prstGeom>
          <a:noFill/>
          <a:ln w="9525">
            <a:noFill/>
            <a:miter lim="800000"/>
          </a:ln>
        </p:spPr>
        <p:txBody>
          <a:bodyPr>
            <a:spAutoFit/>
          </a:bodyPr>
          <a:lstStyle/>
          <a:p>
            <a:pPr marL="444500" indent="-444500">
              <a:lnSpc>
                <a:spcPct val="120000"/>
              </a:lnSpc>
            </a:pPr>
            <a:r>
              <a:rPr lang="en-US" altLang="zh-CN" sz="2800" b="1" dirty="0">
                <a:latin typeface="Times New Roman" panose="02020603050405020304" pitchFamily="18" charset="0"/>
              </a:rPr>
              <a:t>3. How does she feel about making mistakes when</a:t>
            </a:r>
          </a:p>
          <a:p>
            <a:pPr marL="444500" indent="-444500">
              <a:lnSpc>
                <a:spcPct val="120000"/>
              </a:lnSpc>
            </a:pPr>
            <a:r>
              <a:rPr lang="en-US" altLang="zh-CN" sz="2800" b="1" dirty="0">
                <a:latin typeface="Times New Roman" panose="02020603050405020304" pitchFamily="18" charset="0"/>
              </a:rPr>
              <a:t>    she speaks French?</a:t>
            </a:r>
          </a:p>
          <a:p>
            <a:pPr marL="444500" indent="-444500">
              <a:lnSpc>
                <a:spcPct val="120000"/>
              </a:lnSpc>
            </a:pPr>
            <a:endParaRPr lang="en-US" altLang="zh-CN" sz="2800" b="1" dirty="0">
              <a:latin typeface="Times New Roman" panose="02020603050405020304" pitchFamily="18" charset="0"/>
            </a:endParaRPr>
          </a:p>
          <a:p>
            <a:pPr marL="444500" indent="-444500">
              <a:lnSpc>
                <a:spcPct val="120000"/>
              </a:lnSpc>
            </a:pPr>
            <a:r>
              <a:rPr lang="en-US" altLang="zh-CN" sz="2800" b="1" dirty="0">
                <a:latin typeface="Times New Roman" panose="02020603050405020304" pitchFamily="18" charset="0"/>
              </a:rPr>
              <a:t>4. What is the biggest challenge she is facing?</a:t>
            </a:r>
          </a:p>
        </p:txBody>
      </p:sp>
      <p:sp>
        <p:nvSpPr>
          <p:cNvPr id="61448" name="矩形 61447"/>
          <p:cNvSpPr>
            <a:spLocks noChangeArrowheads="1"/>
          </p:cNvSpPr>
          <p:nvPr/>
        </p:nvSpPr>
        <p:spPr bwMode="auto">
          <a:xfrm>
            <a:off x="981433" y="1999567"/>
            <a:ext cx="5267325" cy="566737"/>
          </a:xfrm>
          <a:prstGeom prst="rect">
            <a:avLst/>
          </a:prstGeom>
          <a:noFill/>
          <a:ln w="9525">
            <a:noFill/>
            <a:miter lim="800000"/>
          </a:ln>
        </p:spPr>
        <p:txBody>
          <a:bodyPr wrap="none">
            <a:spAutoFit/>
          </a:bodyPr>
          <a:lstStyle/>
          <a:p>
            <a:pPr>
              <a:lnSpc>
                <a:spcPct val="110000"/>
              </a:lnSpc>
            </a:pPr>
            <a:r>
              <a:rPr lang="en-US" altLang="zh-CN" sz="2800" b="1" dirty="0">
                <a:solidFill>
                  <a:srgbClr val="FF3300"/>
                </a:solidFill>
                <a:latin typeface="Times New Roman" panose="02020603050405020304" pitchFamily="18" charset="0"/>
              </a:rPr>
              <a:t>It doesn’t worry her as it used to.</a:t>
            </a:r>
          </a:p>
        </p:txBody>
      </p:sp>
      <p:sp>
        <p:nvSpPr>
          <p:cNvPr id="61449" name="矩形 61448"/>
          <p:cNvSpPr>
            <a:spLocks noChangeArrowheads="1"/>
          </p:cNvSpPr>
          <p:nvPr/>
        </p:nvSpPr>
        <p:spPr bwMode="auto">
          <a:xfrm>
            <a:off x="1041400" y="3077593"/>
            <a:ext cx="7221538" cy="1039813"/>
          </a:xfrm>
          <a:prstGeom prst="rect">
            <a:avLst/>
          </a:prstGeom>
          <a:noFill/>
          <a:ln w="9525">
            <a:noFill/>
            <a:miter lim="800000"/>
          </a:ln>
        </p:spPr>
        <p:txBody>
          <a:bodyPr>
            <a:spAutoFit/>
          </a:bodyPr>
          <a:lstStyle/>
          <a:p>
            <a:pPr>
              <a:lnSpc>
                <a:spcPct val="110000"/>
              </a:lnSpc>
            </a:pPr>
            <a:r>
              <a:rPr lang="en-US" altLang="zh-CN" sz="2800" b="1">
                <a:solidFill>
                  <a:srgbClr val="FF3300"/>
                </a:solidFill>
                <a:latin typeface="Times New Roman" panose="02020603050405020304" pitchFamily="18" charset="0"/>
              </a:rPr>
              <a:t>Her biggest challenge is how to behave at the dinner table.</a:t>
            </a:r>
            <a:r>
              <a:rPr lang="en-US" altLang="zh-CN" sz="2800">
                <a:latin typeface="Times New Roman" panose="02020603050405020304" pitchFamily="18" charset="0"/>
              </a:rPr>
              <a:t> </a:t>
            </a:r>
          </a:p>
        </p:txBody>
      </p:sp>
    </p:spTree>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448"/>
                                        </p:tgtEl>
                                        <p:attrNameLst>
                                          <p:attrName>style.visibility</p:attrName>
                                        </p:attrNameLst>
                                      </p:cBhvr>
                                      <p:to>
                                        <p:strVal val="visible"/>
                                      </p:to>
                                    </p:set>
                                    <p:animEffect transition="in" filter="wipe(left)">
                                      <p:cBhvr>
                                        <p:cTn id="7" dur="500"/>
                                        <p:tgtEl>
                                          <p:spTgt spid="6144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1449"/>
                                        </p:tgtEl>
                                        <p:attrNameLst>
                                          <p:attrName>style.visibility</p:attrName>
                                        </p:attrNameLst>
                                      </p:cBhvr>
                                      <p:to>
                                        <p:strVal val="visible"/>
                                      </p:to>
                                    </p:set>
                                    <p:animEffect transition="in" filter="wipe(left)">
                                      <p:cBhvr>
                                        <p:cTn id="12" dur="500"/>
                                        <p:tgtEl>
                                          <p:spTgt spid="614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8" grpId="0"/>
      <p:bldP spid="6144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2"/>
          <p:cNvSpPr txBox="1">
            <a:spLocks noChangeArrowheads="1"/>
          </p:cNvSpPr>
          <p:nvPr>
            <p:custDataLst>
              <p:tags r:id="rId1"/>
            </p:custDataLst>
          </p:nvPr>
        </p:nvSpPr>
        <p:spPr>
          <a:xfrm>
            <a:off x="330133" y="634411"/>
            <a:ext cx="8942705" cy="1006429"/>
          </a:xfrm>
          <a:prstGeom prst="rect">
            <a:avLst/>
          </a:prstGeom>
          <a:noFill/>
          <a:ln w="9525">
            <a:noFill/>
            <a:miter lim="800000"/>
          </a:ln>
        </p:spPr>
        <p:txBody>
          <a:bodyPr>
            <a:spAutoFit/>
          </a:bodyPr>
          <a:lstStyle>
            <a:defPPr>
              <a:defRPr lang="zh-CN"/>
            </a:defPPr>
            <a:lvl1pPr>
              <a:lnSpc>
                <a:spcPct val="110000"/>
              </a:lnSpc>
              <a:defRPr sz="2700" b="1">
                <a:solidFill>
                  <a:srgbClr val="0000FF"/>
                </a:solidFill>
              </a:defRPr>
            </a:lvl1pPr>
          </a:lstStyle>
          <a:p>
            <a:r>
              <a:rPr lang="en-US" altLang="zh-CN" dirty="0"/>
              <a:t>Read the letter quickly and match the main idea of each paragraph. </a:t>
            </a:r>
          </a:p>
        </p:txBody>
      </p:sp>
      <p:sp>
        <p:nvSpPr>
          <p:cNvPr id="2" name="Text Box 5"/>
          <p:cNvSpPr txBox="1">
            <a:spLocks noChangeArrowheads="1"/>
          </p:cNvSpPr>
          <p:nvPr>
            <p:custDataLst>
              <p:tags r:id="rId2"/>
            </p:custDataLst>
          </p:nvPr>
        </p:nvSpPr>
        <p:spPr bwMode="auto">
          <a:xfrm>
            <a:off x="2389639" y="1727467"/>
            <a:ext cx="6450965" cy="2246769"/>
          </a:xfrm>
          <a:prstGeom prst="rect">
            <a:avLst/>
          </a:prstGeom>
          <a:solidFill>
            <a:schemeClr val="accent5">
              <a:lumMod val="20000"/>
              <a:lumOff val="80000"/>
            </a:schemeClr>
          </a:solidFill>
          <a:ln w="9525">
            <a:solidFill>
              <a:schemeClr val="dk1"/>
            </a:solidFill>
            <a:miter lim="800000"/>
          </a:ln>
          <a:effec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457200" indent="-457200" algn="l">
              <a:buFont typeface="Wingdings" panose="05000000000000000000" pitchFamily="2" charset="2"/>
              <a:buChar char="p"/>
            </a:pPr>
            <a:r>
              <a:rPr lang="en-US" altLang="zh-CN" sz="2800" b="1" dirty="0">
                <a:latin typeface="Times New Roman" panose="02020603050405020304" pitchFamily="18" charset="0"/>
                <a:cs typeface="Times New Roman" panose="02020603050405020304" pitchFamily="18" charset="0"/>
                <a:sym typeface="+mn-ea"/>
              </a:rPr>
              <a:t>Lin Yue’s biggest challenge is learning how to behave at the dinner table.</a:t>
            </a:r>
            <a:endParaRPr lang="en-US" altLang="zh-CN" sz="2800" b="1" dirty="0">
              <a:latin typeface="Times New Roman" panose="02020603050405020304" pitchFamily="18" charset="0"/>
              <a:cs typeface="Times New Roman" panose="02020603050405020304" pitchFamily="18" charset="0"/>
            </a:endParaRPr>
          </a:p>
          <a:p>
            <a:pPr marL="533400" indent="-533400"/>
            <a:endParaRPr lang="en-US" altLang="zh-CN" sz="2800" b="1" dirty="0">
              <a:solidFill>
                <a:schemeClr val="dk1"/>
              </a:solidFill>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p"/>
            </a:pPr>
            <a:r>
              <a:rPr lang="en-US" altLang="zh-CN" sz="2800" b="1" dirty="0">
                <a:latin typeface="Times New Roman" panose="02020603050405020304" pitchFamily="18" charset="0"/>
                <a:cs typeface="Times New Roman" panose="02020603050405020304" pitchFamily="18" charset="0"/>
                <a:sym typeface="+mn-ea"/>
              </a:rPr>
              <a:t>Lin Yue is having a great time as an exchange student in France. </a:t>
            </a:r>
            <a:endParaRPr lang="en-US" altLang="zh-CN" sz="2800" b="1" dirty="0">
              <a:solidFill>
                <a:schemeClr val="dk1"/>
              </a:solidFill>
              <a:latin typeface="Times New Roman" panose="02020603050405020304" pitchFamily="18" charset="0"/>
              <a:cs typeface="Times New Roman" panose="02020603050405020304" pitchFamily="18" charset="0"/>
              <a:sym typeface="+mn-ea"/>
            </a:endParaRPr>
          </a:p>
        </p:txBody>
      </p:sp>
      <p:sp>
        <p:nvSpPr>
          <p:cNvPr id="10" name="Text Box 4"/>
          <p:cNvSpPr txBox="1">
            <a:spLocks noChangeArrowheads="1"/>
          </p:cNvSpPr>
          <p:nvPr>
            <p:custDataLst>
              <p:tags r:id="rId3"/>
            </p:custDataLst>
          </p:nvPr>
        </p:nvSpPr>
        <p:spPr bwMode="auto">
          <a:xfrm>
            <a:off x="330133" y="1961147"/>
            <a:ext cx="1262380" cy="1641475"/>
          </a:xfrm>
          <a:prstGeom prst="rect">
            <a:avLst/>
          </a:prstGeom>
          <a:solidFill>
            <a:schemeClr val="accent5">
              <a:lumMod val="60000"/>
              <a:lumOff val="40000"/>
            </a:schemeClr>
          </a:solidFill>
          <a:ln w="9525">
            <a:solidFill>
              <a:schemeClr val="dk1"/>
            </a:solidFill>
            <a:miter lim="800000"/>
          </a:ln>
          <a:effec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20000"/>
              </a:lnSpc>
            </a:pPr>
            <a:r>
              <a:rPr lang="en-US" altLang="zh-CN" sz="2800" b="1">
                <a:solidFill>
                  <a:schemeClr val="dk1"/>
                </a:solidFill>
                <a:latin typeface="Times New Roman" panose="02020603050405020304" pitchFamily="18" charset="0"/>
                <a:cs typeface="Times New Roman" panose="02020603050405020304" pitchFamily="18" charset="0"/>
              </a:rPr>
              <a:t>Para 1</a:t>
            </a:r>
          </a:p>
          <a:p>
            <a:pPr>
              <a:lnSpc>
                <a:spcPct val="120000"/>
              </a:lnSpc>
            </a:pPr>
            <a:endParaRPr lang="en-US" altLang="zh-CN" sz="2800" b="1">
              <a:solidFill>
                <a:schemeClr val="dk1"/>
              </a:solidFill>
              <a:latin typeface="Times New Roman" panose="02020603050405020304" pitchFamily="18" charset="0"/>
              <a:cs typeface="Times New Roman" panose="02020603050405020304" pitchFamily="18" charset="0"/>
            </a:endParaRPr>
          </a:p>
          <a:p>
            <a:pPr>
              <a:lnSpc>
                <a:spcPct val="120000"/>
              </a:lnSpc>
            </a:pPr>
            <a:r>
              <a:rPr lang="en-US" altLang="zh-CN" sz="2800" b="1">
                <a:solidFill>
                  <a:schemeClr val="dk1"/>
                </a:solidFill>
                <a:latin typeface="Times New Roman" panose="02020603050405020304" pitchFamily="18" charset="0"/>
                <a:cs typeface="Times New Roman" panose="02020603050405020304" pitchFamily="18" charset="0"/>
              </a:rPr>
              <a:t>Para 2</a:t>
            </a:r>
          </a:p>
        </p:txBody>
      </p:sp>
      <p:sp>
        <p:nvSpPr>
          <p:cNvPr id="3" name="Line 6"/>
          <p:cNvSpPr>
            <a:spLocks noChangeShapeType="1"/>
          </p:cNvSpPr>
          <p:nvPr>
            <p:custDataLst>
              <p:tags r:id="rId4"/>
            </p:custDataLst>
          </p:nvPr>
        </p:nvSpPr>
        <p:spPr bwMode="auto">
          <a:xfrm>
            <a:off x="1592512" y="2250440"/>
            <a:ext cx="797127" cy="934085"/>
          </a:xfrm>
          <a:prstGeom prst="line">
            <a:avLst/>
          </a:prstGeom>
          <a:noFill/>
          <a:ln w="19050">
            <a:solidFill>
              <a:srgbClr val="FF0000"/>
            </a:solidFill>
            <a:round/>
            <a:tailEnd type="none" w="med" len="med"/>
          </a:ln>
          <a:effec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solidFill>
                <a:schemeClr val="dk1"/>
              </a:solidFill>
              <a:latin typeface="Times New Roman" panose="02020603050405020304" pitchFamily="18" charset="0"/>
              <a:cs typeface="Times New Roman" panose="02020603050405020304" pitchFamily="18" charset="0"/>
            </a:endParaRPr>
          </a:p>
        </p:txBody>
      </p:sp>
      <p:sp>
        <p:nvSpPr>
          <p:cNvPr id="4" name="Line 6"/>
          <p:cNvSpPr>
            <a:spLocks noChangeShapeType="1"/>
          </p:cNvSpPr>
          <p:nvPr>
            <p:custDataLst>
              <p:tags r:id="rId5"/>
            </p:custDataLst>
          </p:nvPr>
        </p:nvSpPr>
        <p:spPr bwMode="auto">
          <a:xfrm flipV="1">
            <a:off x="1592512" y="2146432"/>
            <a:ext cx="797127" cy="1186681"/>
          </a:xfrm>
          <a:prstGeom prst="line">
            <a:avLst/>
          </a:prstGeom>
          <a:noFill/>
          <a:ln w="19050">
            <a:solidFill>
              <a:srgbClr val="FF0000"/>
            </a:solidFill>
            <a:round/>
            <a:tailEnd type="none" w="med" len="med"/>
          </a:ln>
          <a:effec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285750" indent="-285750">
              <a:buFont typeface="Wingdings" panose="05000000000000000000" pitchFamily="2" charset="2"/>
              <a:buChar char="p"/>
            </a:pPr>
            <a:endParaRPr lang="zh-CN" altLang="en-US" dirty="0">
              <a:solidFill>
                <a:schemeClr val="dk1"/>
              </a:solidFill>
              <a:latin typeface="Times New Roman" panose="02020603050405020304" pitchFamily="18" charset="0"/>
              <a:cs typeface="Times New Roman" panose="02020603050405020304" pitchFamily="18"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39"/>
          <p:cNvSpPr txBox="1"/>
          <p:nvPr>
            <p:custDataLst>
              <p:tags r:id="rId2"/>
            </p:custDataLst>
          </p:nvPr>
        </p:nvSpPr>
        <p:spPr>
          <a:xfrm>
            <a:off x="668764" y="559022"/>
            <a:ext cx="7488238" cy="513923"/>
          </a:xfrm>
          <a:prstGeom prst="rect">
            <a:avLst/>
          </a:prstGeom>
          <a:noFill/>
          <a:ln w="9525">
            <a:noFill/>
            <a:miter lim="800000"/>
          </a:ln>
        </p:spPr>
        <p:txBody>
          <a:bodyPr>
            <a:spAutoFit/>
          </a:bodyPr>
          <a:lstStyle>
            <a:defPPr>
              <a:defRPr lang="zh-CN"/>
            </a:defPPr>
            <a:lvl1pPr>
              <a:lnSpc>
                <a:spcPct val="110000"/>
              </a:lnSpc>
              <a:defRPr sz="2700" b="1">
                <a:solidFill>
                  <a:srgbClr val="0000FF"/>
                </a:solidFill>
              </a:defRPr>
            </a:lvl1pPr>
          </a:lstStyle>
          <a:p>
            <a:r>
              <a:rPr lang="en-US" altLang="zh-CN" dirty="0"/>
              <a:t>Read the letter again and fill in the chart.</a:t>
            </a:r>
          </a:p>
        </p:txBody>
      </p:sp>
      <p:graphicFrame>
        <p:nvGraphicFramePr>
          <p:cNvPr id="3" name="表格 2"/>
          <p:cNvGraphicFramePr>
            <a:graphicFrameLocks noGrp="1"/>
          </p:cNvGraphicFramePr>
          <p:nvPr>
            <p:custDataLst>
              <p:tags r:id="rId3"/>
            </p:custDataLst>
          </p:nvPr>
        </p:nvGraphicFramePr>
        <p:xfrm>
          <a:off x="739408" y="1147351"/>
          <a:ext cx="7411534" cy="3575050"/>
        </p:xfrm>
        <a:graphic>
          <a:graphicData uri="http://schemas.openxmlformats.org/drawingml/2006/table">
            <a:tbl>
              <a:tblPr>
                <a:tableStyleId>{22838BEF-8BB2-4498-84A7-C5851F593DF1}</a:tableStyleId>
              </a:tblPr>
              <a:tblGrid>
                <a:gridCol w="2071032">
                  <a:extLst>
                    <a:ext uri="{9D8B030D-6E8A-4147-A177-3AD203B41FA5}">
                      <a16:colId xmlns:a16="http://schemas.microsoft.com/office/drawing/2014/main" val="20000"/>
                    </a:ext>
                  </a:extLst>
                </a:gridCol>
                <a:gridCol w="5340502">
                  <a:extLst>
                    <a:ext uri="{9D8B030D-6E8A-4147-A177-3AD203B41FA5}">
                      <a16:colId xmlns:a16="http://schemas.microsoft.com/office/drawing/2014/main" val="20001"/>
                    </a:ext>
                  </a:extLst>
                </a:gridCol>
              </a:tblGrid>
              <a:tr h="631214">
                <a:tc gridSpan="2">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700" b="1" u="none" strike="noStrike" cap="none" normalizeH="0" baseline="0" dirty="0">
                          <a:ln>
                            <a:noFill/>
                          </a:ln>
                          <a:effectLst/>
                          <a:latin typeface="Times New Roman" panose="02020603050405020304" pitchFamily="18" charset="0"/>
                          <a:cs typeface="Times New Roman" panose="02020603050405020304" pitchFamily="18" charset="0"/>
                        </a:rPr>
                        <a:t>Lin Yue’s life in France</a:t>
                      </a:r>
                      <a:endParaRPr kumimoji="0" lang="en-US" altLang="zh-CN" sz="27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1435" marR="91435" marT="44891" marB="44891" horzOverflow="overflow"/>
                </a:tc>
                <a:tc hMerge="1">
                  <a:txBody>
                    <a:bodyPr/>
                    <a:lstStyle/>
                    <a:p>
                      <a:endParaRPr lang="zh-CN"/>
                    </a:p>
                  </a:txBody>
                  <a:tcPr/>
                </a:tc>
                <a:extLst>
                  <a:ext uri="{0D108BD9-81ED-4DB2-BD59-A6C34878D82A}">
                    <a16:rowId xmlns:a16="http://schemas.microsoft.com/office/drawing/2014/main" val="10000"/>
                  </a:ext>
                </a:extLst>
              </a:tr>
              <a:tr h="1011206">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700" b="1" u="none" strike="noStrike" cap="none" normalizeH="0" baseline="0">
                          <a:ln>
                            <a:noFill/>
                          </a:ln>
                          <a:effectLst/>
                          <a:latin typeface="Times New Roman" panose="02020603050405020304" pitchFamily="18" charset="0"/>
                          <a:cs typeface="Times New Roman" panose="02020603050405020304" pitchFamily="18" charset="0"/>
                        </a:rPr>
                        <a:t>Host family</a:t>
                      </a:r>
                      <a:endParaRPr kumimoji="0" lang="en-US" altLang="zh-CN" sz="2700" b="1" i="0" u="none" strike="noStrike" cap="none" normalizeH="0" baseline="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1435" marR="91435" marT="44891" marB="44891" anchor="ctr"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Tx/>
                        <a:buSzTx/>
                        <a:buFontTx/>
                        <a:buNone/>
                      </a:pPr>
                      <a:r>
                        <a:rPr kumimoji="0" lang="en-US" altLang="zh-CN" sz="2700" b="1" u="none" strike="noStrike" cap="none" normalizeH="0" baseline="0" dirty="0">
                          <a:ln>
                            <a:noFill/>
                          </a:ln>
                          <a:effectLst/>
                          <a:latin typeface="Times New Roman" panose="02020603050405020304" pitchFamily="18" charset="0"/>
                          <a:cs typeface="Times New Roman" panose="02020603050405020304" pitchFamily="18" charset="0"/>
                        </a:rPr>
                        <a:t>They go out of their way to make </a:t>
                      </a:r>
                    </a:p>
                    <a:p>
                      <a:pPr marL="0" marR="0" lvl="0" indent="0" algn="l" defTabSz="914400" rtl="0" eaLnBrk="1" fontAlgn="base" latinLnBrk="0" hangingPunct="1">
                        <a:lnSpc>
                          <a:spcPct val="110000"/>
                        </a:lnSpc>
                        <a:spcBef>
                          <a:spcPct val="0"/>
                        </a:spcBef>
                        <a:spcAft>
                          <a:spcPct val="0"/>
                        </a:spcAft>
                        <a:buClrTx/>
                        <a:buSzTx/>
                        <a:buFontTx/>
                        <a:buNone/>
                      </a:pPr>
                      <a:r>
                        <a:rPr kumimoji="0" lang="en-US" altLang="zh-CN" sz="2700" b="1" u="none" strike="noStrike" cap="none" normalizeH="0" baseline="0" dirty="0">
                          <a:ln>
                            <a:noFill/>
                          </a:ln>
                          <a:effectLst/>
                          <a:latin typeface="Times New Roman" panose="02020603050405020304" pitchFamily="18" charset="0"/>
                          <a:cs typeface="Times New Roman" panose="02020603050405020304" pitchFamily="18" charset="0"/>
                        </a:rPr>
                        <a:t>her ___________.</a:t>
                      </a:r>
                      <a:endParaRPr kumimoji="0" lang="en-US" altLang="zh-CN" sz="27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1435" marR="91435" marT="44891" marB="44891" horzOverflow="overflow"/>
                </a:tc>
                <a:extLst>
                  <a:ext uri="{0D108BD9-81ED-4DB2-BD59-A6C34878D82A}">
                    <a16:rowId xmlns:a16="http://schemas.microsoft.com/office/drawing/2014/main" val="10001"/>
                  </a:ext>
                </a:extLst>
              </a:tr>
              <a:tr h="193263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700" b="1" u="none" strike="noStrike" cap="none" normalizeH="0" baseline="0" dirty="0">
                          <a:ln>
                            <a:noFill/>
                          </a:ln>
                          <a:effectLst/>
                          <a:latin typeface="Times New Roman" panose="02020603050405020304" pitchFamily="18" charset="0"/>
                          <a:cs typeface="Times New Roman" panose="02020603050405020304" pitchFamily="18" charset="0"/>
                        </a:rPr>
                        <a:t>Learning</a:t>
                      </a: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700" b="1" u="none" strike="noStrike" cap="none" normalizeH="0" baseline="0" dirty="0">
                          <a:ln>
                            <a:noFill/>
                          </a:ln>
                          <a:effectLst/>
                          <a:latin typeface="Times New Roman" panose="02020603050405020304" pitchFamily="18" charset="0"/>
                          <a:cs typeface="Times New Roman" panose="02020603050405020304" pitchFamily="18" charset="0"/>
                        </a:rPr>
                        <a:t>French</a:t>
                      </a:r>
                      <a:endParaRPr kumimoji="0" lang="en-US" altLang="zh-CN" sz="27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1435" marR="91435" marT="44891" marB="44891" anchor="ctr"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Tx/>
                        <a:buSzTx/>
                        <a:buFontTx/>
                        <a:buNone/>
                      </a:pPr>
                      <a:r>
                        <a:rPr kumimoji="0" lang="en-US" altLang="zh-CN" sz="2700" b="1" u="none" strike="noStrike" cap="none" normalizeH="0" baseline="0" dirty="0">
                          <a:ln>
                            <a:noFill/>
                          </a:ln>
                          <a:effectLst/>
                          <a:latin typeface="Times New Roman" panose="02020603050405020304" pitchFamily="18" charset="0"/>
                          <a:cs typeface="Times New Roman" panose="02020603050405020304" pitchFamily="18" charset="0"/>
                        </a:rPr>
                        <a:t>Her French has improved _______. </a:t>
                      </a:r>
                    </a:p>
                    <a:p>
                      <a:pPr marL="0" marR="0" lvl="0" indent="0" algn="l" defTabSz="914400" rtl="0" eaLnBrk="1" fontAlgn="base" latinLnBrk="0" hangingPunct="1">
                        <a:lnSpc>
                          <a:spcPct val="110000"/>
                        </a:lnSpc>
                        <a:spcBef>
                          <a:spcPct val="0"/>
                        </a:spcBef>
                        <a:spcAft>
                          <a:spcPct val="0"/>
                        </a:spcAft>
                        <a:buClrTx/>
                        <a:buSzTx/>
                        <a:buFontTx/>
                        <a:buNone/>
                      </a:pPr>
                      <a:r>
                        <a:rPr kumimoji="0" lang="en-US" altLang="zh-CN" sz="2700" b="1" u="none" strike="noStrike" cap="none" normalizeH="0" baseline="0" dirty="0">
                          <a:ln>
                            <a:noFill/>
                          </a:ln>
                          <a:effectLst/>
                          <a:latin typeface="Times New Roman" panose="02020603050405020304" pitchFamily="18" charset="0"/>
                          <a:cs typeface="Times New Roman" panose="02020603050405020304" pitchFamily="18" charset="0"/>
                        </a:rPr>
                        <a:t>She’s very ___________________ </a:t>
                      </a:r>
                    </a:p>
                    <a:p>
                      <a:pPr marL="0" marR="0" lvl="0" indent="0" algn="l" defTabSz="914400" rtl="0" eaLnBrk="1" fontAlgn="base" latinLnBrk="0" hangingPunct="1">
                        <a:lnSpc>
                          <a:spcPct val="110000"/>
                        </a:lnSpc>
                        <a:spcBef>
                          <a:spcPct val="0"/>
                        </a:spcBef>
                        <a:spcAft>
                          <a:spcPct val="0"/>
                        </a:spcAft>
                        <a:buClrTx/>
                        <a:buSzTx/>
                        <a:buFontTx/>
                        <a:buNone/>
                      </a:pPr>
                      <a:r>
                        <a:rPr kumimoji="0" lang="en-US" altLang="zh-CN" sz="2700" b="1" u="none" strike="noStrike" cap="none" normalizeH="0" baseline="0" dirty="0">
                          <a:ln>
                            <a:noFill/>
                          </a:ln>
                          <a:effectLst/>
                          <a:latin typeface="Times New Roman" panose="02020603050405020304" pitchFamily="18" charset="0"/>
                          <a:cs typeface="Times New Roman" panose="02020603050405020304" pitchFamily="18" charset="0"/>
                        </a:rPr>
                        <a:t>French now although she still _____________________.</a:t>
                      </a:r>
                      <a:endParaRPr kumimoji="0" lang="en-US" altLang="zh-CN" sz="27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1435" marR="91435" marT="44891" marB="44891" horzOverflow="overflow"/>
                </a:tc>
                <a:extLst>
                  <a:ext uri="{0D108BD9-81ED-4DB2-BD59-A6C34878D82A}">
                    <a16:rowId xmlns:a16="http://schemas.microsoft.com/office/drawing/2014/main" val="10002"/>
                  </a:ext>
                </a:extLst>
              </a:tr>
            </a:tbl>
          </a:graphicData>
        </a:graphic>
      </p:graphicFrame>
      <p:sp>
        <p:nvSpPr>
          <p:cNvPr id="7" name="Text Box 81"/>
          <p:cNvSpPr txBox="1"/>
          <p:nvPr>
            <p:custDataLst>
              <p:tags r:id="rId4"/>
            </p:custDataLst>
          </p:nvPr>
        </p:nvSpPr>
        <p:spPr>
          <a:xfrm>
            <a:off x="3371277" y="2238577"/>
            <a:ext cx="2430145" cy="521970"/>
          </a:xfrm>
          <a:prstGeom prst="rect">
            <a:avLst/>
          </a:prstGeom>
          <a:noFill/>
          <a:ln w="9525">
            <a:noFill/>
          </a:ln>
        </p:spPr>
        <p:txBody>
          <a:bodyPr wrap="none">
            <a:spAutoFit/>
          </a:bodyPr>
          <a:lstStyle/>
          <a:p>
            <a:r>
              <a:rPr lang="en-US" altLang="zh-CN" sz="2800" b="1" dirty="0">
                <a:solidFill>
                  <a:srgbClr val="FF0000"/>
                </a:solidFill>
                <a:latin typeface="Times New Roman" panose="02020603050405020304" pitchFamily="18" charset="0"/>
                <a:ea typeface="Times New Roman" panose="02020603050405020304" pitchFamily="18" charset="0"/>
              </a:rPr>
              <a:t>feel at home</a:t>
            </a:r>
          </a:p>
        </p:txBody>
      </p:sp>
      <p:sp>
        <p:nvSpPr>
          <p:cNvPr id="8" name="Text Box 82"/>
          <p:cNvSpPr txBox="1"/>
          <p:nvPr>
            <p:custDataLst>
              <p:tags r:id="rId5"/>
            </p:custDataLst>
          </p:nvPr>
        </p:nvSpPr>
        <p:spPr>
          <a:xfrm>
            <a:off x="6823987" y="2760547"/>
            <a:ext cx="980440" cy="521970"/>
          </a:xfrm>
          <a:prstGeom prst="rect">
            <a:avLst/>
          </a:prstGeom>
          <a:noFill/>
          <a:ln w="9525">
            <a:noFill/>
          </a:ln>
        </p:spPr>
        <p:txBody>
          <a:bodyPr wrap="none">
            <a:spAutoFit/>
          </a:bodyPr>
          <a:lstStyle/>
          <a:p>
            <a:r>
              <a:rPr lang="en-US" altLang="zh-CN" sz="2800" b="1">
                <a:solidFill>
                  <a:srgbClr val="FF0000"/>
                </a:solidFill>
                <a:latin typeface="Times New Roman" panose="02020603050405020304" pitchFamily="18" charset="0"/>
                <a:ea typeface="Times New Roman" panose="02020603050405020304" pitchFamily="18" charset="0"/>
              </a:rPr>
              <a:t>a lot</a:t>
            </a:r>
          </a:p>
        </p:txBody>
      </p:sp>
      <p:sp>
        <p:nvSpPr>
          <p:cNvPr id="9" name="Text Box 83"/>
          <p:cNvSpPr txBox="1"/>
          <p:nvPr>
            <p:custDataLst>
              <p:tags r:id="rId6"/>
            </p:custDataLst>
          </p:nvPr>
        </p:nvSpPr>
        <p:spPr>
          <a:xfrm>
            <a:off x="4412883" y="3204751"/>
            <a:ext cx="4076700" cy="521970"/>
          </a:xfrm>
          <a:prstGeom prst="rect">
            <a:avLst/>
          </a:prstGeom>
          <a:noFill/>
          <a:ln w="9525">
            <a:noFill/>
          </a:ln>
        </p:spPr>
        <p:txBody>
          <a:bodyPr wrap="square">
            <a:spAutoFit/>
          </a:bodyPr>
          <a:lstStyle/>
          <a:p>
            <a:r>
              <a:rPr lang="en-US" altLang="zh-CN" sz="2800" b="1">
                <a:solidFill>
                  <a:srgbClr val="FF0000"/>
                </a:solidFill>
                <a:latin typeface="Times New Roman" panose="02020603050405020304" pitchFamily="18" charset="0"/>
                <a:ea typeface="Times New Roman" panose="02020603050405020304" pitchFamily="18" charset="0"/>
              </a:rPr>
              <a:t>comfortable speaking</a:t>
            </a:r>
          </a:p>
        </p:txBody>
      </p:sp>
      <p:sp>
        <p:nvSpPr>
          <p:cNvPr id="10" name="Text Box 84"/>
          <p:cNvSpPr txBox="1"/>
          <p:nvPr>
            <p:custDataLst>
              <p:tags r:id="rId7"/>
            </p:custDataLst>
          </p:nvPr>
        </p:nvSpPr>
        <p:spPr>
          <a:xfrm>
            <a:off x="2985720" y="4139788"/>
            <a:ext cx="4248150" cy="521970"/>
          </a:xfrm>
          <a:prstGeom prst="rect">
            <a:avLst/>
          </a:prstGeom>
          <a:noFill/>
          <a:ln w="9525">
            <a:noFill/>
          </a:ln>
        </p:spPr>
        <p:txBody>
          <a:bodyPr wrap="none">
            <a:spAutoFit/>
          </a:bodyPr>
          <a:lstStyle/>
          <a:p>
            <a:r>
              <a:rPr lang="en-US" altLang="zh-CN" sz="2800" b="1">
                <a:solidFill>
                  <a:srgbClr val="FF0000"/>
                </a:solidFill>
                <a:latin typeface="Times New Roman" panose="02020603050405020304" pitchFamily="18" charset="0"/>
                <a:ea typeface="Times New Roman" panose="02020603050405020304" pitchFamily="18" charset="0"/>
              </a:rPr>
              <a:t>makes lots of mistakes</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linds(horizontal)">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blinds(horizontal)">
                                      <p:cBhvr>
                                        <p:cTn id="2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87043"/>
          <p:cNvSpPr>
            <a:spLocks noTextEdit="1"/>
          </p:cNvSpPr>
          <p:nvPr/>
        </p:nvSpPr>
        <p:spPr>
          <a:xfrm>
            <a:off x="411479" y="733498"/>
            <a:ext cx="3387075" cy="695252"/>
          </a:xfrm>
          <a:prstGeom prst="rect">
            <a:avLst/>
          </a:prstGeom>
        </p:spPr>
        <p:txBody>
          <a:bodyPr wrap="none" lIns="68580" tIns="34290" rIns="68580" bIns="34290" fromWordArt="1">
            <a:scene3d>
              <a:camera prst="orthographicFront"/>
              <a:lightRig rig="threePt" dir="t"/>
            </a:scene3d>
          </a:bodyPr>
          <a:lstStyle/>
          <a:p>
            <a:pPr marL="514350" indent="-514350" fontAlgn="auto">
              <a:lnSpc>
                <a:spcPct val="125000"/>
              </a:lnSpc>
              <a:spcBef>
                <a:spcPts val="0"/>
              </a:spcBef>
              <a:spcAft>
                <a:spcPts val="0"/>
              </a:spcAft>
              <a:buFont typeface="Wingdings" panose="05000000000000000000" pitchFamily="2" charset="2"/>
              <a:buChar char="Ø"/>
              <a:defRPr/>
            </a:pPr>
            <a:r>
              <a:rPr lang="en-US" altLang="zh-CN" sz="32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rPr>
              <a:t>Objectives</a:t>
            </a:r>
            <a:endParaRPr lang="zh-CN" altLang="en-US" sz="32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endParaRPr>
          </a:p>
        </p:txBody>
      </p:sp>
      <p:sp>
        <p:nvSpPr>
          <p:cNvPr id="2" name="矩形 1"/>
          <p:cNvSpPr/>
          <p:nvPr/>
        </p:nvSpPr>
        <p:spPr>
          <a:xfrm>
            <a:off x="822325" y="1514475"/>
            <a:ext cx="7418388" cy="2676525"/>
          </a:xfrm>
          <a:prstGeom prst="rect">
            <a:avLst/>
          </a:prstGeom>
          <a:ln w="38100">
            <a:solidFill>
              <a:schemeClr val="accent5"/>
            </a:solidFill>
          </a:ln>
        </p:spPr>
        <p:txBody>
          <a:bodyPr>
            <a:spAutoFit/>
          </a:bodyPr>
          <a:lstStyle/>
          <a:p>
            <a:pPr marL="457200" indent="-457200" fontAlgn="auto">
              <a:lnSpc>
                <a:spcPct val="150000"/>
              </a:lnSpc>
              <a:spcBef>
                <a:spcPts val="0"/>
              </a:spcBef>
              <a:spcAft>
                <a:spcPts val="0"/>
              </a:spcAft>
              <a:buClr>
                <a:schemeClr val="accent5"/>
              </a:buClr>
              <a:buFont typeface="Wingdings" panose="05000000000000000000" pitchFamily="2" charset="2"/>
              <a:buChar char="u"/>
              <a:defRPr/>
            </a:pPr>
            <a:r>
              <a:rPr lang="en-US" altLang="zh-CN" sz="2800" b="1" dirty="0">
                <a:solidFill>
                  <a:srgbClr val="002060"/>
                </a:solidFill>
                <a:latin typeface="Comic Sans MS" panose="030F0702030302020204" pitchFamily="66" charset="0"/>
                <a:ea typeface="+mn-ea"/>
              </a:rPr>
              <a:t>To learn the table manners in France.</a:t>
            </a:r>
          </a:p>
          <a:p>
            <a:pPr marL="457200" indent="-457200" fontAlgn="auto">
              <a:lnSpc>
                <a:spcPct val="150000"/>
              </a:lnSpc>
              <a:spcBef>
                <a:spcPts val="0"/>
              </a:spcBef>
              <a:spcAft>
                <a:spcPts val="0"/>
              </a:spcAft>
              <a:buClr>
                <a:schemeClr val="accent5"/>
              </a:buClr>
              <a:buFont typeface="Wingdings" panose="05000000000000000000" pitchFamily="2" charset="2"/>
              <a:buChar char="u"/>
              <a:defRPr/>
            </a:pPr>
            <a:r>
              <a:rPr lang="en-US" altLang="zh-CN" sz="2800" b="1" dirty="0">
                <a:solidFill>
                  <a:srgbClr val="002060"/>
                </a:solidFill>
                <a:latin typeface="Comic Sans MS" panose="030F0702030302020204" pitchFamily="66" charset="0"/>
                <a:ea typeface="+mn-ea"/>
              </a:rPr>
              <a:t>To read and speak how you are supposed to behave at dinner tables in France.</a:t>
            </a: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2"/>
            </p:custDataLst>
          </p:nvPr>
        </p:nvGraphicFramePr>
        <p:xfrm>
          <a:off x="519764" y="506883"/>
          <a:ext cx="8354204" cy="4258671"/>
        </p:xfrm>
        <a:graphic>
          <a:graphicData uri="http://schemas.openxmlformats.org/drawingml/2006/table">
            <a:tbl>
              <a:tblPr>
                <a:tableStyleId>{22838BEF-8BB2-4498-84A7-C5851F593DF1}</a:tableStyleId>
              </a:tblPr>
              <a:tblGrid>
                <a:gridCol w="1540042">
                  <a:extLst>
                    <a:ext uri="{9D8B030D-6E8A-4147-A177-3AD203B41FA5}">
                      <a16:colId xmlns:a16="http://schemas.microsoft.com/office/drawing/2014/main" val="20000"/>
                    </a:ext>
                  </a:extLst>
                </a:gridCol>
                <a:gridCol w="6814162">
                  <a:extLst>
                    <a:ext uri="{9D8B030D-6E8A-4147-A177-3AD203B41FA5}">
                      <a16:colId xmlns:a16="http://schemas.microsoft.com/office/drawing/2014/main" val="20001"/>
                    </a:ext>
                  </a:extLst>
                </a:gridCol>
              </a:tblGrid>
              <a:tr h="1471796">
                <a:tc rowSpan="4">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1" u="none" strike="noStrike" cap="none" normalizeH="0" baseline="0" dirty="0">
                          <a:ln>
                            <a:noFill/>
                          </a:ln>
                          <a:effectLst/>
                          <a:latin typeface="Times New Roman" panose="02020603050405020304" pitchFamily="18" charset="0"/>
                          <a:cs typeface="Times New Roman" panose="02020603050405020304" pitchFamily="18" charset="0"/>
                        </a:rPr>
                        <a:t>Table manners</a:t>
                      </a:r>
                      <a:endParaRPr kumimoji="0" lang="en-US" altLang="zh-CN" sz="28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1431" marR="91431" marT="45342" marB="45342" anchor="ctr" horzOverflow="overflow"/>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ts val="2900"/>
                        </a:lnSpc>
                        <a:spcBef>
                          <a:spcPct val="0"/>
                        </a:spcBef>
                        <a:spcAft>
                          <a:spcPct val="0"/>
                        </a:spcAft>
                        <a:buClrTx/>
                        <a:buSzTx/>
                        <a:buFontTx/>
                        <a:buNone/>
                      </a:pPr>
                      <a:r>
                        <a:rPr kumimoji="0" lang="en-US" altLang="zh-CN" sz="2800" b="1" u="none" strike="noStrike" cap="none" normalizeH="0" baseline="0" dirty="0">
                          <a:ln>
                            <a:noFill/>
                          </a:ln>
                          <a:effectLst/>
                          <a:latin typeface="Times New Roman" panose="02020603050405020304" pitchFamily="18" charset="0"/>
                          <a:cs typeface="Times New Roman" panose="02020603050405020304" pitchFamily="18" charset="0"/>
                        </a:rPr>
                        <a:t>1. You’re not supposed to ______________</a:t>
                      </a:r>
                    </a:p>
                    <a:p>
                      <a:pPr marL="0" marR="0" lvl="0" indent="0" algn="l" defTabSz="914400" rtl="0" eaLnBrk="1" fontAlgn="base" latinLnBrk="0" hangingPunct="1">
                        <a:lnSpc>
                          <a:spcPts val="2900"/>
                        </a:lnSpc>
                        <a:spcBef>
                          <a:spcPct val="0"/>
                        </a:spcBef>
                        <a:spcAft>
                          <a:spcPct val="0"/>
                        </a:spcAft>
                        <a:buClrTx/>
                        <a:buSzTx/>
                        <a:buFontTx/>
                        <a:buNone/>
                      </a:pPr>
                      <a:r>
                        <a:rPr kumimoji="0" lang="en-US" altLang="zh-CN" sz="2800" b="1" u="none" strike="noStrike" cap="none" normalizeH="0" baseline="0" dirty="0">
                          <a:ln>
                            <a:noFill/>
                          </a:ln>
                          <a:effectLst/>
                          <a:latin typeface="Times New Roman" panose="02020603050405020304" pitchFamily="18" charset="0"/>
                          <a:cs typeface="Times New Roman" panose="02020603050405020304" pitchFamily="18" charset="0"/>
                        </a:rPr>
                        <a:t>____________. You’re supposed to ____________________.</a:t>
                      </a:r>
                      <a:endParaRPr kumimoji="0" lang="en-US" altLang="zh-CN" sz="28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1431" marR="91431" marT="45342" marB="45342" anchor="ctr" horzOverflow="overflow"/>
                </a:tc>
                <a:extLst>
                  <a:ext uri="{0D108BD9-81ED-4DB2-BD59-A6C34878D82A}">
                    <a16:rowId xmlns:a16="http://schemas.microsoft.com/office/drawing/2014/main" val="10000"/>
                  </a:ext>
                </a:extLst>
              </a:tr>
              <a:tr h="1111025">
                <a:tc vMerge="1">
                  <a:txBody>
                    <a:bodyPr/>
                    <a:lstStyle/>
                    <a:p>
                      <a:endParaRPr lang="zh-CN"/>
                    </a:p>
                  </a:txBody>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u="none" strike="noStrike" cap="none" normalizeH="0" baseline="0" dirty="0">
                          <a:ln>
                            <a:noFill/>
                          </a:ln>
                          <a:effectLst/>
                          <a:latin typeface="Times New Roman" panose="02020603050405020304" pitchFamily="18" charset="0"/>
                          <a:cs typeface="Times New Roman" panose="02020603050405020304" pitchFamily="18" charset="0"/>
                        </a:rPr>
                        <a:t>2. You’re not supposed to _______________</a:t>
                      </a:r>
                    </a:p>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u="none" strike="noStrike" cap="none" normalizeH="0" baseline="0" dirty="0">
                          <a:ln>
                            <a:noFill/>
                          </a:ln>
                          <a:effectLst/>
                          <a:latin typeface="Times New Roman" panose="02020603050405020304" pitchFamily="18" charset="0"/>
                          <a:cs typeface="Times New Roman" panose="02020603050405020304" pitchFamily="18" charset="0"/>
                        </a:rPr>
                        <a:t>_______________________.</a:t>
                      </a:r>
                      <a:endParaRPr kumimoji="0" lang="en-US" altLang="zh-CN" sz="28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1431" marR="91431" marT="45342" marB="45342" anchor="ctr" horzOverflow="overflow"/>
                </a:tc>
                <a:extLst>
                  <a:ext uri="{0D108BD9-81ED-4DB2-BD59-A6C34878D82A}">
                    <a16:rowId xmlns:a16="http://schemas.microsoft.com/office/drawing/2014/main" val="10001"/>
                  </a:ext>
                </a:extLst>
              </a:tr>
              <a:tr h="616017">
                <a:tc vMerge="1">
                  <a:txBody>
                    <a:bodyPr/>
                    <a:lstStyle/>
                    <a:p>
                      <a:endParaRPr lang="zh-CN"/>
                    </a:p>
                  </a:txBody>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u="none" strike="noStrike" cap="none" normalizeH="0" baseline="0" dirty="0">
                          <a:ln>
                            <a:noFill/>
                          </a:ln>
                          <a:effectLst/>
                          <a:latin typeface="Times New Roman" panose="02020603050405020304" pitchFamily="18" charset="0"/>
                          <a:cs typeface="Times New Roman" panose="02020603050405020304" pitchFamily="18" charset="0"/>
                        </a:rPr>
                        <a:t>3. It’s impolite to ____________________.</a:t>
                      </a:r>
                      <a:endParaRPr kumimoji="0" lang="en-US" altLang="zh-CN" sz="28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1431" marR="91431" marT="45342" marB="45342" anchor="ctr" horzOverflow="overflow"/>
                </a:tc>
                <a:extLst>
                  <a:ext uri="{0D108BD9-81ED-4DB2-BD59-A6C34878D82A}">
                    <a16:rowId xmlns:a16="http://schemas.microsoft.com/office/drawing/2014/main" val="10002"/>
                  </a:ext>
                </a:extLst>
              </a:tr>
              <a:tr h="1059833">
                <a:tc vMerge="1">
                  <a:txBody>
                    <a:bodyPr/>
                    <a:lstStyle/>
                    <a:p>
                      <a:endParaRPr lang="zh-CN"/>
                    </a:p>
                  </a:txBody>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u="none" strike="noStrike" cap="none" normalizeH="0" baseline="0" dirty="0">
                          <a:ln>
                            <a:noFill/>
                          </a:ln>
                          <a:effectLst/>
                          <a:latin typeface="Times New Roman" panose="02020603050405020304" pitchFamily="18" charset="0"/>
                          <a:cs typeface="Times New Roman" panose="02020603050405020304" pitchFamily="18" charset="0"/>
                        </a:rPr>
                        <a:t>4. You’re not supposed to ______________</a:t>
                      </a:r>
                    </a:p>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u="none" strike="noStrike" cap="none" normalizeH="0" baseline="0" dirty="0">
                          <a:ln>
                            <a:noFill/>
                          </a:ln>
                          <a:effectLst/>
                          <a:latin typeface="Times New Roman" panose="02020603050405020304" pitchFamily="18" charset="0"/>
                          <a:cs typeface="Times New Roman" panose="02020603050405020304" pitchFamily="18" charset="0"/>
                        </a:rPr>
                        <a:t>___________. </a:t>
                      </a:r>
                      <a:endParaRPr kumimoji="0" lang="en-US" altLang="zh-CN" sz="28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1431" marR="91431" marT="45342" marB="45342" anchor="ctr" horzOverflow="overflow"/>
                </a:tc>
                <a:extLst>
                  <a:ext uri="{0D108BD9-81ED-4DB2-BD59-A6C34878D82A}">
                    <a16:rowId xmlns:a16="http://schemas.microsoft.com/office/drawing/2014/main" val="10003"/>
                  </a:ext>
                </a:extLst>
              </a:tr>
            </a:tbl>
          </a:graphicData>
        </a:graphic>
      </p:graphicFrame>
      <p:sp>
        <p:nvSpPr>
          <p:cNvPr id="3" name="Text Box 85"/>
          <p:cNvSpPr txBox="1"/>
          <p:nvPr>
            <p:custDataLst>
              <p:tags r:id="rId3"/>
            </p:custDataLst>
          </p:nvPr>
        </p:nvSpPr>
        <p:spPr>
          <a:xfrm>
            <a:off x="2119925" y="530450"/>
            <a:ext cx="6629400" cy="954107"/>
          </a:xfrm>
          <a:prstGeom prst="rect">
            <a:avLst/>
          </a:prstGeom>
          <a:noFill/>
          <a:ln w="9525">
            <a:noFill/>
          </a:ln>
        </p:spPr>
        <p:txBody>
          <a:bodyPr>
            <a:spAutoFit/>
          </a:bodyPr>
          <a:lstStyle/>
          <a:p>
            <a:r>
              <a:rPr lang="en-US" altLang="zh-CN" sz="2800" b="1" dirty="0">
                <a:solidFill>
                  <a:schemeClr val="dk1"/>
                </a:solidFill>
                <a:latin typeface="Times New Roman" panose="02020603050405020304" pitchFamily="18" charset="0"/>
                <a:ea typeface="Times New Roman" panose="02020603050405020304" pitchFamily="18" charset="0"/>
              </a:rPr>
              <a:t>                                             </a:t>
            </a:r>
            <a:r>
              <a:rPr lang="en-US" altLang="zh-CN" sz="2800" b="1" dirty="0">
                <a:solidFill>
                  <a:srgbClr val="FF0000"/>
                </a:solidFill>
                <a:latin typeface="Times New Roman" panose="02020603050405020304" pitchFamily="18" charset="0"/>
                <a:ea typeface="Times New Roman" panose="02020603050405020304" pitchFamily="18" charset="0"/>
              </a:rPr>
              <a:t>put your bread on your plate</a:t>
            </a:r>
          </a:p>
        </p:txBody>
      </p:sp>
      <p:sp>
        <p:nvSpPr>
          <p:cNvPr id="4" name="Text Box 86"/>
          <p:cNvSpPr txBox="1"/>
          <p:nvPr>
            <p:custDataLst>
              <p:tags r:id="rId4"/>
            </p:custDataLst>
          </p:nvPr>
        </p:nvSpPr>
        <p:spPr>
          <a:xfrm>
            <a:off x="2139175" y="1301293"/>
            <a:ext cx="1657350" cy="953135"/>
          </a:xfrm>
          <a:prstGeom prst="rect">
            <a:avLst/>
          </a:prstGeom>
          <a:noFill/>
          <a:ln w="9525">
            <a:noFill/>
          </a:ln>
        </p:spPr>
        <p:txBody>
          <a:bodyPr>
            <a:spAutoFit/>
          </a:bodyPr>
          <a:lstStyle/>
          <a:p>
            <a:r>
              <a:rPr lang="en-US" altLang="zh-CN" sz="2800" b="1" dirty="0">
                <a:solidFill>
                  <a:srgbClr val="FF0000"/>
                </a:solidFill>
                <a:latin typeface="Times New Roman" panose="02020603050405020304" pitchFamily="18" charset="0"/>
                <a:ea typeface="Times New Roman" panose="02020603050405020304" pitchFamily="18" charset="0"/>
              </a:rPr>
              <a:t>put it on</a:t>
            </a:r>
          </a:p>
        </p:txBody>
      </p:sp>
      <p:sp>
        <p:nvSpPr>
          <p:cNvPr id="5" name="Text Box 87"/>
          <p:cNvSpPr txBox="1"/>
          <p:nvPr>
            <p:custDataLst>
              <p:tags r:id="rId5"/>
            </p:custDataLst>
          </p:nvPr>
        </p:nvSpPr>
        <p:spPr>
          <a:xfrm>
            <a:off x="2154450" y="2067338"/>
            <a:ext cx="6824663" cy="954107"/>
          </a:xfrm>
          <a:prstGeom prst="rect">
            <a:avLst/>
          </a:prstGeom>
          <a:noFill/>
          <a:ln w="9525">
            <a:noFill/>
          </a:ln>
        </p:spPr>
        <p:txBody>
          <a:bodyPr wrap="square">
            <a:spAutoFit/>
          </a:bodyPr>
          <a:lstStyle/>
          <a:p>
            <a:r>
              <a:rPr lang="en-US" altLang="zh-CN" sz="2800" b="1" dirty="0">
                <a:solidFill>
                  <a:schemeClr val="dk1"/>
                </a:solidFill>
                <a:latin typeface="Times New Roman" panose="02020603050405020304" pitchFamily="18" charset="0"/>
                <a:ea typeface="Times New Roman" panose="02020603050405020304" pitchFamily="18" charset="0"/>
              </a:rPr>
              <a:t>                                           </a:t>
            </a:r>
            <a:r>
              <a:rPr lang="en-US" altLang="zh-CN" sz="2800" b="1" dirty="0">
                <a:solidFill>
                  <a:srgbClr val="FF0000"/>
                </a:solidFill>
                <a:latin typeface="Times New Roman" panose="02020603050405020304" pitchFamily="18" charset="0"/>
                <a:ea typeface="Times New Roman" panose="02020603050405020304" pitchFamily="18" charset="0"/>
              </a:rPr>
              <a:t>eat anything with your hands except bread</a:t>
            </a:r>
          </a:p>
        </p:txBody>
      </p:sp>
      <p:sp>
        <p:nvSpPr>
          <p:cNvPr id="6" name="Text Box 88"/>
          <p:cNvSpPr txBox="1"/>
          <p:nvPr>
            <p:custDataLst>
              <p:tags r:id="rId6"/>
            </p:custDataLst>
          </p:nvPr>
        </p:nvSpPr>
        <p:spPr>
          <a:xfrm>
            <a:off x="4826897" y="3164540"/>
            <a:ext cx="2896235" cy="521970"/>
          </a:xfrm>
          <a:prstGeom prst="rect">
            <a:avLst/>
          </a:prstGeom>
          <a:noFill/>
          <a:ln w="9525">
            <a:noFill/>
          </a:ln>
        </p:spPr>
        <p:txBody>
          <a:bodyPr wrap="none">
            <a:spAutoFit/>
          </a:bodyPr>
          <a:lstStyle/>
          <a:p>
            <a:r>
              <a:rPr lang="en-US" altLang="zh-CN" sz="2800" b="1" dirty="0">
                <a:solidFill>
                  <a:srgbClr val="FF0000"/>
                </a:solidFill>
                <a:latin typeface="Times New Roman" panose="02020603050405020304" pitchFamily="18" charset="0"/>
                <a:ea typeface="Times New Roman" panose="02020603050405020304" pitchFamily="18" charset="0"/>
              </a:rPr>
              <a:t>say you are full</a:t>
            </a:r>
          </a:p>
        </p:txBody>
      </p:sp>
      <p:sp>
        <p:nvSpPr>
          <p:cNvPr id="7" name="Text Box 89"/>
          <p:cNvSpPr txBox="1"/>
          <p:nvPr>
            <p:custDataLst>
              <p:tags r:id="rId7"/>
            </p:custDataLst>
          </p:nvPr>
        </p:nvSpPr>
        <p:spPr>
          <a:xfrm>
            <a:off x="2038563" y="3806524"/>
            <a:ext cx="6940550" cy="954107"/>
          </a:xfrm>
          <a:prstGeom prst="rect">
            <a:avLst/>
          </a:prstGeom>
          <a:noFill/>
          <a:ln w="9525">
            <a:noFill/>
          </a:ln>
        </p:spPr>
        <p:txBody>
          <a:bodyPr>
            <a:spAutoFit/>
          </a:bodyPr>
          <a:lstStyle/>
          <a:p>
            <a:r>
              <a:rPr lang="en-US" altLang="zh-CN" sz="2800" b="1" dirty="0">
                <a:solidFill>
                  <a:schemeClr val="dk1"/>
                </a:solidFill>
                <a:latin typeface="Times New Roman" panose="02020603050405020304" pitchFamily="18" charset="0"/>
                <a:ea typeface="Times New Roman" panose="02020603050405020304" pitchFamily="18" charset="0"/>
              </a:rPr>
              <a:t>                                             </a:t>
            </a:r>
            <a:r>
              <a:rPr lang="en-US" altLang="zh-CN" sz="2800" b="1" dirty="0">
                <a:solidFill>
                  <a:srgbClr val="FF0000"/>
                </a:solidFill>
                <a:latin typeface="Times New Roman" panose="02020603050405020304" pitchFamily="18" charset="0"/>
                <a:ea typeface="Times New Roman" panose="02020603050405020304" pitchFamily="18" charset="0"/>
              </a:rPr>
              <a:t>put your elbows on the table</a:t>
            </a:r>
          </a:p>
        </p:txBody>
      </p:sp>
      <p:sp>
        <p:nvSpPr>
          <p:cNvPr id="8" name="Text Box 86"/>
          <p:cNvSpPr txBox="1"/>
          <p:nvPr>
            <p:custDataLst>
              <p:tags r:id="rId8"/>
            </p:custDataLst>
          </p:nvPr>
        </p:nvSpPr>
        <p:spPr>
          <a:xfrm>
            <a:off x="3497058" y="1312325"/>
            <a:ext cx="1800225" cy="521970"/>
          </a:xfrm>
          <a:prstGeom prst="rect">
            <a:avLst/>
          </a:prstGeom>
          <a:noFill/>
          <a:ln w="9525">
            <a:noFill/>
          </a:ln>
        </p:spPr>
        <p:txBody>
          <a:bodyPr>
            <a:spAutoFit/>
          </a:bodyPr>
          <a:lstStyle/>
          <a:p>
            <a:r>
              <a:rPr lang="en-US" altLang="zh-CN" sz="2800" b="1" dirty="0">
                <a:solidFill>
                  <a:srgbClr val="FF0000"/>
                </a:solidFill>
                <a:latin typeface="Times New Roman" panose="02020603050405020304" pitchFamily="18" charset="0"/>
                <a:ea typeface="Times New Roman" panose="02020603050405020304" pitchFamily="18" charset="0"/>
              </a:rPr>
              <a:t>the table</a:t>
            </a: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blinds(horizontal)">
                                      <p:cBhvr>
                                        <p:cTn id="15" dur="500"/>
                                        <p:tgtEl>
                                          <p:spTgt spid="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blinds(horizontal)">
                                      <p:cBhvr>
                                        <p:cTn id="25" dur="5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blinds(horizontal)">
                                      <p:cBhvr>
                                        <p:cTn id="3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矩形 9"/>
          <p:cNvSpPr>
            <a:spLocks noChangeArrowheads="1"/>
          </p:cNvSpPr>
          <p:nvPr/>
        </p:nvSpPr>
        <p:spPr bwMode="auto">
          <a:xfrm>
            <a:off x="907948" y="656611"/>
            <a:ext cx="7636285" cy="809625"/>
          </a:xfrm>
          <a:prstGeom prst="rect">
            <a:avLst/>
          </a:prstGeom>
          <a:noFill/>
          <a:ln w="9525">
            <a:noFill/>
            <a:miter lim="800000"/>
          </a:ln>
        </p:spPr>
        <p:txBody>
          <a:bodyPr wrap="square">
            <a:spAutoFit/>
          </a:bodyPr>
          <a:lstStyle/>
          <a:p>
            <a:pPr>
              <a:lnSpc>
                <a:spcPts val="2800"/>
              </a:lnSpc>
            </a:pPr>
            <a:r>
              <a:rPr lang="en-US" altLang="zh-CN" sz="2700" b="1" dirty="0">
                <a:solidFill>
                  <a:srgbClr val="0000FF"/>
                </a:solidFill>
              </a:rPr>
              <a:t>Read the sentences and replace the underlined words with the phrases in the box.</a:t>
            </a:r>
          </a:p>
        </p:txBody>
      </p:sp>
      <p:sp>
        <p:nvSpPr>
          <p:cNvPr id="19459" name="矩形 2"/>
          <p:cNvSpPr>
            <a:spLocks noChangeArrowheads="1"/>
          </p:cNvSpPr>
          <p:nvPr/>
        </p:nvSpPr>
        <p:spPr bwMode="auto">
          <a:xfrm>
            <a:off x="557213" y="1554163"/>
            <a:ext cx="8487396" cy="2769989"/>
          </a:xfrm>
          <a:prstGeom prst="rect">
            <a:avLst/>
          </a:prstGeom>
          <a:noFill/>
          <a:ln w="9525">
            <a:noFill/>
            <a:miter lim="800000"/>
          </a:ln>
        </p:spPr>
        <p:txBody>
          <a:bodyPr wrap="square">
            <a:spAutoFit/>
          </a:bodyPr>
          <a:lstStyle/>
          <a:p>
            <a:pPr fontAlgn="auto">
              <a:lnSpc>
                <a:spcPct val="150000"/>
              </a:lnSpc>
              <a:spcBef>
                <a:spcPts val="600"/>
              </a:spcBef>
              <a:spcAft>
                <a:spcPts val="600"/>
              </a:spcAft>
              <a:defRPr/>
            </a:pPr>
            <a:r>
              <a:rPr lang="en-US" altLang="zh-CN" sz="2400" b="1" dirty="0">
                <a:latin typeface="Times New Roman" panose="02020603050405020304" pitchFamily="18" charset="0"/>
                <a:ea typeface="+mn-ea"/>
                <a:cs typeface="Times New Roman" panose="02020603050405020304" pitchFamily="18" charset="0"/>
              </a:rPr>
              <a:t>1. Making mistakes in French used to </a:t>
            </a:r>
            <a:r>
              <a:rPr lang="en-US" altLang="zh-CN" sz="2400" b="1" u="sng" dirty="0">
                <a:latin typeface="Times New Roman" panose="02020603050405020304" pitchFamily="18" charset="0"/>
                <a:ea typeface="+mn-ea"/>
                <a:cs typeface="Times New Roman" panose="02020603050405020304" pitchFamily="18" charset="0"/>
              </a:rPr>
              <a:t>make</a:t>
            </a:r>
            <a:r>
              <a:rPr lang="en-US" altLang="zh-CN" sz="2400" b="1" dirty="0">
                <a:latin typeface="Times New Roman" panose="02020603050405020304" pitchFamily="18" charset="0"/>
                <a:ea typeface="+mn-ea"/>
                <a:cs typeface="Times New Roman" panose="02020603050405020304" pitchFamily="18" charset="0"/>
              </a:rPr>
              <a:t> Lin Yue </a:t>
            </a:r>
            <a:r>
              <a:rPr lang="en-US" altLang="zh-CN" sz="2400" b="1" u="sng" dirty="0">
                <a:latin typeface="Times New Roman" panose="02020603050405020304" pitchFamily="18" charset="0"/>
                <a:ea typeface="+mn-ea"/>
                <a:cs typeface="Times New Roman" panose="02020603050405020304" pitchFamily="18" charset="0"/>
              </a:rPr>
              <a:t>nervous</a:t>
            </a:r>
            <a:r>
              <a:rPr lang="en-US" altLang="zh-CN" sz="2400" b="1" dirty="0">
                <a:latin typeface="Times New Roman" panose="02020603050405020304" pitchFamily="18" charset="0"/>
                <a:ea typeface="+mn-ea"/>
                <a:cs typeface="Times New Roman" panose="02020603050405020304" pitchFamily="18" charset="0"/>
              </a:rPr>
              <a:t>.</a:t>
            </a:r>
          </a:p>
          <a:p>
            <a:pPr fontAlgn="auto">
              <a:lnSpc>
                <a:spcPct val="150000"/>
              </a:lnSpc>
              <a:spcBef>
                <a:spcPts val="600"/>
              </a:spcBef>
              <a:spcAft>
                <a:spcPts val="600"/>
              </a:spcAft>
              <a:defRPr/>
            </a:pPr>
            <a:r>
              <a:rPr lang="en-US" altLang="zh-CN" sz="2400" b="1" dirty="0">
                <a:latin typeface="Times New Roman" panose="02020603050405020304" pitchFamily="18" charset="0"/>
                <a:ea typeface="+mn-ea"/>
                <a:cs typeface="Times New Roman" panose="02020603050405020304" pitchFamily="18" charset="0"/>
              </a:rPr>
              <a:t>2. It was quite hard for her to </a:t>
            </a:r>
            <a:r>
              <a:rPr lang="en-US" altLang="zh-CN" sz="2400" b="1" u="sng" dirty="0">
                <a:latin typeface="Times New Roman" panose="02020603050405020304" pitchFamily="18" charset="0"/>
                <a:ea typeface="+mn-ea"/>
                <a:cs typeface="Times New Roman" panose="02020603050405020304" pitchFamily="18" charset="0"/>
              </a:rPr>
              <a:t>feel good</a:t>
            </a:r>
            <a:r>
              <a:rPr lang="en-US" altLang="zh-CN" sz="2400" b="1" dirty="0">
                <a:latin typeface="Times New Roman" panose="02020603050405020304" pitchFamily="18" charset="0"/>
                <a:ea typeface="+mn-ea"/>
                <a:cs typeface="Times New Roman" panose="02020603050405020304" pitchFamily="18" charset="0"/>
              </a:rPr>
              <a:t> </a:t>
            </a:r>
            <a:r>
              <a:rPr lang="en-US" altLang="zh-CN" sz="2400" b="1" u="sng" dirty="0">
                <a:latin typeface="Times New Roman" panose="02020603050405020304" pitchFamily="18" charset="0"/>
                <a:ea typeface="+mn-ea"/>
                <a:cs typeface="Times New Roman" panose="02020603050405020304" pitchFamily="18" charset="0"/>
              </a:rPr>
              <a:t>about</a:t>
            </a:r>
            <a:r>
              <a:rPr lang="en-US" altLang="zh-CN" sz="2400" b="1" dirty="0">
                <a:latin typeface="Times New Roman" panose="02020603050405020304" pitchFamily="18" charset="0"/>
                <a:ea typeface="+mn-ea"/>
                <a:cs typeface="Times New Roman" panose="02020603050405020304" pitchFamily="18" charset="0"/>
              </a:rPr>
              <a:t> speaking French.</a:t>
            </a:r>
          </a:p>
          <a:p>
            <a:pPr fontAlgn="auto">
              <a:lnSpc>
                <a:spcPct val="150000"/>
              </a:lnSpc>
              <a:spcBef>
                <a:spcPts val="600"/>
              </a:spcBef>
              <a:spcAft>
                <a:spcPts val="600"/>
              </a:spcAft>
              <a:defRPr/>
            </a:pPr>
            <a:r>
              <a:rPr lang="en-US" altLang="zh-CN" sz="2400" b="1" dirty="0">
                <a:latin typeface="Times New Roman" panose="02020603050405020304" pitchFamily="18" charset="0"/>
                <a:ea typeface="+mn-ea"/>
                <a:cs typeface="Times New Roman" panose="02020603050405020304" pitchFamily="18" charset="0"/>
              </a:rPr>
              <a:t>3. The host family </a:t>
            </a:r>
            <a:r>
              <a:rPr lang="en-US" altLang="zh-CN" sz="2400" b="1" u="sng" dirty="0">
                <a:latin typeface="Times New Roman" panose="02020603050405020304" pitchFamily="18" charset="0"/>
                <a:ea typeface="+mn-ea"/>
                <a:cs typeface="Times New Roman" panose="02020603050405020304" pitchFamily="18" charset="0"/>
              </a:rPr>
              <a:t>tried very hard </a:t>
            </a:r>
            <a:r>
              <a:rPr lang="en-US" altLang="zh-CN" sz="2400" b="1" dirty="0">
                <a:latin typeface="Times New Roman" panose="02020603050405020304" pitchFamily="18" charset="0"/>
                <a:ea typeface="+mn-ea"/>
                <a:cs typeface="Times New Roman" panose="02020603050405020304" pitchFamily="18" charset="0"/>
              </a:rPr>
              <a:t>to help Lin Yue.</a:t>
            </a:r>
          </a:p>
          <a:p>
            <a:pPr fontAlgn="auto">
              <a:lnSpc>
                <a:spcPct val="150000"/>
              </a:lnSpc>
              <a:spcBef>
                <a:spcPts val="600"/>
              </a:spcBef>
              <a:spcAft>
                <a:spcPts val="600"/>
              </a:spcAft>
              <a:defRPr/>
            </a:pPr>
            <a:r>
              <a:rPr lang="en-US" altLang="zh-CN" sz="2400" b="1" dirty="0" err="1">
                <a:latin typeface="Times New Roman" panose="02020603050405020304" pitchFamily="18" charset="0"/>
                <a:ea typeface="+mn-ea"/>
                <a:cs typeface="Times New Roman" panose="02020603050405020304" pitchFamily="18" charset="0"/>
              </a:rPr>
              <a:t>4. </a:t>
            </a:r>
            <a:r>
              <a:rPr lang="en-US" altLang="zh-CN" sz="2400" b="1" dirty="0">
                <a:latin typeface="Times New Roman" panose="02020603050405020304" pitchFamily="18" charset="0"/>
                <a:ea typeface="+mn-ea"/>
                <a:cs typeface="Times New Roman" panose="02020603050405020304" pitchFamily="18" charset="0"/>
              </a:rPr>
              <a:t>Lin Yue has </a:t>
            </a:r>
            <a:r>
              <a:rPr lang="en-US" altLang="zh-CN" sz="2400" b="1" u="sng" dirty="0">
                <a:latin typeface="Times New Roman" panose="02020603050405020304" pitchFamily="18" charset="0"/>
                <a:ea typeface="+mn-ea"/>
                <a:cs typeface="Times New Roman" panose="02020603050405020304" pitchFamily="18" charset="0"/>
              </a:rPr>
              <a:t>slowly learned how to be </a:t>
            </a:r>
            <a:r>
              <a:rPr lang="en-US" altLang="zh-CN" sz="2400" b="1" dirty="0">
                <a:latin typeface="Times New Roman" panose="02020603050405020304" pitchFamily="18" charset="0"/>
                <a:ea typeface="+mn-ea"/>
                <a:cs typeface="Times New Roman" panose="02020603050405020304" pitchFamily="18" charset="0"/>
              </a:rPr>
              <a:t>like her French friends.</a:t>
            </a:r>
          </a:p>
        </p:txBody>
      </p:sp>
      <p:sp>
        <p:nvSpPr>
          <p:cNvPr id="4" name="Text Box 26"/>
          <p:cNvSpPr txBox="1">
            <a:spLocks noChangeArrowheads="1"/>
          </p:cNvSpPr>
          <p:nvPr/>
        </p:nvSpPr>
        <p:spPr bwMode="auto">
          <a:xfrm>
            <a:off x="3540125" y="1995488"/>
            <a:ext cx="4286250" cy="481863"/>
          </a:xfrm>
          <a:prstGeom prst="rect">
            <a:avLst/>
          </a:prstGeom>
          <a:noFill/>
          <a:ln w="9525">
            <a:noFill/>
            <a:miter lim="800000"/>
          </a:ln>
        </p:spPr>
        <p:txBody>
          <a:bodyPr>
            <a:spAutoFit/>
          </a:bodyPr>
          <a:lstStyle/>
          <a:p>
            <a:pPr>
              <a:lnSpc>
                <a:spcPts val="3300"/>
              </a:lnSpc>
            </a:pP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b="1" dirty="0">
                <a:solidFill>
                  <a:srgbClr val="FF0000"/>
                </a:solidFill>
                <a:latin typeface="Times New Roman" panose="02020603050405020304" pitchFamily="18" charset="0"/>
                <a:cs typeface="Times New Roman" panose="02020603050405020304" pitchFamily="18" charset="0"/>
              </a:rPr>
              <a:t>(something) worry (someone)</a:t>
            </a:r>
          </a:p>
        </p:txBody>
      </p:sp>
      <p:sp>
        <p:nvSpPr>
          <p:cNvPr id="6" name="Text Box 26"/>
          <p:cNvSpPr txBox="1">
            <a:spLocks noChangeArrowheads="1"/>
          </p:cNvSpPr>
          <p:nvPr/>
        </p:nvSpPr>
        <p:spPr bwMode="auto">
          <a:xfrm>
            <a:off x="3081338" y="2686741"/>
            <a:ext cx="3443287" cy="481863"/>
          </a:xfrm>
          <a:prstGeom prst="rect">
            <a:avLst/>
          </a:prstGeom>
          <a:noFill/>
          <a:ln w="9525">
            <a:noFill/>
            <a:miter lim="800000"/>
          </a:ln>
        </p:spPr>
        <p:txBody>
          <a:bodyPr>
            <a:spAutoFit/>
          </a:bodyPr>
          <a:lstStyle/>
          <a:p>
            <a:pPr indent="-342900">
              <a:lnSpc>
                <a:spcPts val="3300"/>
              </a:lnSpc>
              <a:spcBef>
                <a:spcPct val="20000"/>
              </a:spcBef>
            </a:pPr>
            <a:r>
              <a:rPr lang="en-US" altLang="zh-CN" sz="2400" b="1" dirty="0">
                <a:solidFill>
                  <a:srgbClr val="FF0000"/>
                </a:solidFill>
                <a:latin typeface="Times New Roman" panose="02020603050405020304" pitchFamily="18" charset="0"/>
                <a:cs typeface="Times New Roman" panose="02020603050405020304" pitchFamily="18" charset="0"/>
                <a:sym typeface="+mn-ea"/>
              </a:rPr>
              <a:t>be comfortable (doing)</a:t>
            </a:r>
          </a:p>
        </p:txBody>
      </p:sp>
      <p:sp>
        <p:nvSpPr>
          <p:cNvPr id="7" name="Text Box 26"/>
          <p:cNvSpPr txBox="1">
            <a:spLocks noChangeArrowheads="1"/>
          </p:cNvSpPr>
          <p:nvPr/>
        </p:nvSpPr>
        <p:spPr bwMode="auto">
          <a:xfrm>
            <a:off x="2414588" y="3389175"/>
            <a:ext cx="3268662" cy="481863"/>
          </a:xfrm>
          <a:prstGeom prst="rect">
            <a:avLst/>
          </a:prstGeom>
          <a:noFill/>
          <a:ln w="9525">
            <a:noFill/>
            <a:miter lim="800000"/>
          </a:ln>
        </p:spPr>
        <p:txBody>
          <a:bodyPr>
            <a:spAutoFit/>
          </a:bodyPr>
          <a:lstStyle/>
          <a:p>
            <a:pPr indent="-342900">
              <a:lnSpc>
                <a:spcPts val="3300"/>
              </a:lnSpc>
              <a:spcBef>
                <a:spcPct val="20000"/>
              </a:spcBef>
            </a:pPr>
            <a:r>
              <a:rPr lang="en-US" altLang="zh-CN" sz="2400" b="1" dirty="0">
                <a:solidFill>
                  <a:srgbClr val="FF0000"/>
                </a:solidFill>
                <a:latin typeface="Times New Roman" panose="02020603050405020304" pitchFamily="18" charset="0"/>
                <a:cs typeface="Times New Roman" panose="02020603050405020304" pitchFamily="18" charset="0"/>
                <a:sym typeface="+mn-ea"/>
              </a:rPr>
              <a:t> went out of their way</a:t>
            </a:r>
          </a:p>
        </p:txBody>
      </p:sp>
      <p:sp>
        <p:nvSpPr>
          <p:cNvPr id="8" name="Text Box 26"/>
          <p:cNvSpPr txBox="1">
            <a:spLocks noChangeArrowheads="1"/>
          </p:cNvSpPr>
          <p:nvPr/>
        </p:nvSpPr>
        <p:spPr bwMode="auto">
          <a:xfrm>
            <a:off x="1931987" y="4175919"/>
            <a:ext cx="4233863" cy="481863"/>
          </a:xfrm>
          <a:prstGeom prst="rect">
            <a:avLst/>
          </a:prstGeom>
          <a:noFill/>
          <a:ln w="9525">
            <a:noFill/>
            <a:miter lim="800000"/>
          </a:ln>
        </p:spPr>
        <p:txBody>
          <a:bodyPr>
            <a:spAutoFit/>
          </a:bodyPr>
          <a:lstStyle/>
          <a:p>
            <a:pPr indent="-342900">
              <a:lnSpc>
                <a:spcPts val="3300"/>
              </a:lnSpc>
              <a:spcBef>
                <a:spcPct val="20000"/>
              </a:spcBef>
            </a:pPr>
            <a:r>
              <a:rPr lang="en-US" altLang="zh-CN" sz="2400" b="1">
                <a:solidFill>
                  <a:srgbClr val="FF0000"/>
                </a:solidFill>
                <a:latin typeface="Times New Roman" panose="02020603050405020304" pitchFamily="18" charset="0"/>
                <a:cs typeface="Times New Roman" panose="02020603050405020304" pitchFamily="18" charset="0"/>
                <a:sym typeface="+mn-ea"/>
              </a:rPr>
              <a:t>gradually gotten used to being</a:t>
            </a:r>
          </a:p>
        </p:txBody>
      </p:sp>
      <p:sp>
        <p:nvSpPr>
          <p:cNvPr id="9" name="单圆角矩形 8"/>
          <p:cNvSpPr/>
          <p:nvPr/>
        </p:nvSpPr>
        <p:spPr>
          <a:xfrm>
            <a:off x="280988" y="688975"/>
            <a:ext cx="552450" cy="568325"/>
          </a:xfrm>
          <a:prstGeom prst="round1Rect">
            <a:avLst/>
          </a:prstGeom>
          <a:solidFill>
            <a:srgbClr val="C00000"/>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5pPr>
            <a:lvl6pPr marL="2286000" algn="l" defTabSz="914400" rtl="0" eaLnBrk="1" latinLnBrk="0" hangingPunct="1">
              <a:defRPr sz="3600" b="1" kern="1200">
                <a:solidFill>
                  <a:schemeClr val="lt1"/>
                </a:solidFill>
                <a:latin typeface="+mn-lt"/>
                <a:ea typeface="+mn-ea"/>
                <a:cs typeface="+mn-cs"/>
              </a:defRPr>
            </a:lvl6pPr>
            <a:lvl7pPr marL="2743200" algn="l" defTabSz="914400" rtl="0" eaLnBrk="1" latinLnBrk="0" hangingPunct="1">
              <a:defRPr sz="3600" b="1" kern="1200">
                <a:solidFill>
                  <a:schemeClr val="lt1"/>
                </a:solidFill>
                <a:latin typeface="+mn-lt"/>
                <a:ea typeface="+mn-ea"/>
                <a:cs typeface="+mn-cs"/>
              </a:defRPr>
            </a:lvl7pPr>
            <a:lvl8pPr marL="3200400" algn="l" defTabSz="914400" rtl="0" eaLnBrk="1" latinLnBrk="0" hangingPunct="1">
              <a:defRPr sz="3600" b="1" kern="1200">
                <a:solidFill>
                  <a:schemeClr val="lt1"/>
                </a:solidFill>
                <a:latin typeface="+mn-lt"/>
                <a:ea typeface="+mn-ea"/>
                <a:cs typeface="+mn-cs"/>
              </a:defRPr>
            </a:lvl8pPr>
            <a:lvl9pPr marL="3657600" algn="l" defTabSz="914400" rtl="0" eaLnBrk="1" latinLnBrk="0" hangingPunct="1">
              <a:defRPr sz="3600" b="1" kern="1200">
                <a:solidFill>
                  <a:schemeClr val="lt1"/>
                </a:solidFill>
                <a:latin typeface="+mn-lt"/>
                <a:ea typeface="+mn-ea"/>
                <a:cs typeface="+mn-cs"/>
              </a:defRPr>
            </a:lvl9pPr>
          </a:lstStyle>
          <a:p>
            <a:pPr algn="ctr">
              <a:lnSpc>
                <a:spcPct val="125000"/>
              </a:lnSpc>
              <a:defRPr/>
            </a:pPr>
            <a:r>
              <a:rPr kumimoji="1" lang="en-US" altLang="zh-CN" sz="3200" dirty="0"/>
              <a:t>2c</a:t>
            </a:r>
            <a:r>
              <a:rPr kumimoji="1" lang="en-US" altLang="zh-CN" sz="2800" dirty="0"/>
              <a:t>    </a:t>
            </a:r>
            <a:endParaRPr kumimoji="1" lang="zh-CN" altLang="en-US" sz="2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矩形 9"/>
          <p:cNvSpPr>
            <a:spLocks noChangeArrowheads="1"/>
          </p:cNvSpPr>
          <p:nvPr/>
        </p:nvSpPr>
        <p:spPr bwMode="auto">
          <a:xfrm>
            <a:off x="1143000" y="633413"/>
            <a:ext cx="7494588" cy="811212"/>
          </a:xfrm>
          <a:prstGeom prst="rect">
            <a:avLst/>
          </a:prstGeom>
          <a:noFill/>
          <a:ln w="9525">
            <a:noFill/>
            <a:miter lim="800000"/>
          </a:ln>
        </p:spPr>
        <p:txBody>
          <a:bodyPr>
            <a:spAutoFit/>
          </a:bodyPr>
          <a:lstStyle/>
          <a:p>
            <a:pPr>
              <a:lnSpc>
                <a:spcPts val="2800"/>
              </a:lnSpc>
            </a:pPr>
            <a:r>
              <a:rPr lang="en-US" altLang="zh-CN" sz="2700" b="1">
                <a:solidFill>
                  <a:srgbClr val="0000E1"/>
                </a:solidFill>
                <a:cs typeface="Arial" panose="020B0604020202020204" pitchFamily="34" charset="0"/>
              </a:rPr>
              <a:t>Review the passage and make notes about French customs in the chart.</a:t>
            </a:r>
          </a:p>
        </p:txBody>
      </p:sp>
      <p:graphicFrame>
        <p:nvGraphicFramePr>
          <p:cNvPr id="19459" name="表格 19458"/>
          <p:cNvGraphicFramePr/>
          <p:nvPr/>
        </p:nvGraphicFramePr>
        <p:xfrm>
          <a:off x="906058" y="1658727"/>
          <a:ext cx="7469457" cy="3008134"/>
        </p:xfrm>
        <a:graphic>
          <a:graphicData uri="http://schemas.openxmlformats.org/drawingml/2006/table">
            <a:tbl>
              <a:tblPr/>
              <a:tblGrid>
                <a:gridCol w="3498529">
                  <a:extLst>
                    <a:ext uri="{9D8B030D-6E8A-4147-A177-3AD203B41FA5}">
                      <a16:colId xmlns:a16="http://schemas.microsoft.com/office/drawing/2014/main" val="20000"/>
                    </a:ext>
                  </a:extLst>
                </a:gridCol>
                <a:gridCol w="3970928">
                  <a:extLst>
                    <a:ext uri="{9D8B030D-6E8A-4147-A177-3AD203B41FA5}">
                      <a16:colId xmlns:a16="http://schemas.microsoft.com/office/drawing/2014/main" val="20001"/>
                    </a:ext>
                  </a:extLst>
                </a:gridCol>
              </a:tblGrid>
              <a:tr h="459213">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defTabSz="914400" rtl="0" eaLnBrk="1" fontAlgn="base" latinLnBrk="0" hangingPunct="1">
                        <a:lnSpc>
                          <a:spcPct val="120000"/>
                        </a:lnSpc>
                        <a:spcBef>
                          <a:spcPct val="0"/>
                        </a:spcBef>
                        <a:spcAft>
                          <a:spcPct val="0"/>
                        </a:spcAft>
                        <a:buNone/>
                      </a:pPr>
                      <a:r>
                        <a:rPr lang="en-US" altLang="zh-CN" sz="3200" b="1" i="0" u="none" kern="1200" baseline="0" dirty="0">
                          <a:solidFill>
                            <a:srgbClr val="3333FF"/>
                          </a:solidFill>
                          <a:latin typeface="Times New Roman" panose="02020603050405020304" pitchFamily="18" charset="0"/>
                          <a:ea typeface="宋体" panose="02010600030101010101" pitchFamily="2" charset="-122"/>
                          <a:cs typeface="Times New Roman" panose="02020603050405020304" pitchFamily="18" charset="0"/>
                        </a:rPr>
                        <a:t>Dos </a:t>
                      </a:r>
                      <a:endParaRPr lang="zh-CN" altLang="en-US" sz="3200" b="1" i="0" u="none" kern="1200" baseline="0" dirty="0">
                        <a:solidFill>
                          <a:srgbClr val="3333FF"/>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defTabSz="914400" rtl="0" eaLnBrk="1" fontAlgn="base" latinLnBrk="0" hangingPunct="1">
                        <a:lnSpc>
                          <a:spcPct val="120000"/>
                        </a:lnSpc>
                        <a:spcBef>
                          <a:spcPct val="0"/>
                        </a:spcBef>
                        <a:spcAft>
                          <a:spcPct val="0"/>
                        </a:spcAft>
                        <a:buClrTx/>
                        <a:buSzTx/>
                        <a:buFontTx/>
                        <a:buNone/>
                      </a:pPr>
                      <a:r>
                        <a:rPr lang="en-US" altLang="zh-CN" sz="3200" b="1" i="0" u="none" kern="1200" baseline="0" dirty="0">
                          <a:solidFill>
                            <a:srgbClr val="3333FF"/>
                          </a:solidFill>
                          <a:latin typeface="Times New Roman" panose="02020603050405020304" pitchFamily="18" charset="0"/>
                          <a:ea typeface="宋体" panose="02010600030101010101" pitchFamily="2" charset="-122"/>
                          <a:cs typeface="Times New Roman" panose="02020603050405020304" pitchFamily="18" charset="0"/>
                        </a:rPr>
                        <a:t>Don’ts</a:t>
                      </a:r>
                      <a:endParaRPr lang="zh-CN" altLang="en-US" sz="3200" b="1" i="0" u="none" kern="1200" baseline="0" dirty="0">
                        <a:solidFill>
                          <a:srgbClr val="3333FF"/>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34290" marB="3429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0"/>
                  </a:ext>
                </a:extLst>
              </a:tr>
              <a:tr h="2405392">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marR="0" lvl="0" indent="0" algn="l" defTabSz="914400" rtl="0" eaLnBrk="1" fontAlgn="base" latinLnBrk="0" hangingPunct="1">
                        <a:lnSpc>
                          <a:spcPct val="100000"/>
                        </a:lnSpc>
                        <a:spcBef>
                          <a:spcPct val="20000"/>
                        </a:spcBef>
                        <a:spcAft>
                          <a:spcPct val="0"/>
                        </a:spcAft>
                        <a:buClrTx/>
                        <a:buSzTx/>
                        <a:buFontTx/>
                        <a:buNone/>
                        <a:defRPr/>
                      </a:pPr>
                      <a:r>
                        <a:rPr lang="en-US" altLang="zh-CN" sz="2400" b="1" dirty="0">
                          <a:latin typeface="Times New Roman" panose="02020603050405020304" pitchFamily="18" charset="0"/>
                          <a:sym typeface="+mn-ea"/>
                        </a:rPr>
                        <a:t>You’re expected to put your bread on the table. </a:t>
                      </a: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20000"/>
                        <a:lumOff val="80000"/>
                        <a:alpha val="23137"/>
                      </a:schemeClr>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marR="0" lvl="0" indent="0" algn="l" defTabSz="914400" rtl="0" eaLnBrk="1" fontAlgn="base" latinLnBrk="0" hangingPunct="1">
                        <a:lnSpc>
                          <a:spcPct val="100000"/>
                        </a:lnSpc>
                        <a:spcBef>
                          <a:spcPct val="20000"/>
                        </a:spcBef>
                        <a:spcAft>
                          <a:spcPct val="0"/>
                        </a:spcAft>
                        <a:buClrTx/>
                        <a:buSzTx/>
                        <a:buFontTx/>
                        <a:buNone/>
                        <a:defRPr/>
                      </a:pPr>
                      <a:r>
                        <a:rPr lang="en-US" altLang="zh-CN" sz="2400" b="1" dirty="0">
                          <a:latin typeface="Times New Roman" panose="02020603050405020304" pitchFamily="18" charset="0"/>
                          <a:sym typeface="+mn-ea"/>
                        </a:rPr>
                        <a:t>You’re not supposed to put your bread on your plate.</a:t>
                      </a:r>
                      <a:endParaRPr lang="zh-CN" altLang="en-US" sz="2400" b="1" u="sng" dirty="0">
                        <a:solidFill>
                          <a:srgbClr val="00B050"/>
                        </a:solidFill>
                        <a:latin typeface="Times New Roman" panose="02020603050405020304" pitchFamily="18" charset="0"/>
                      </a:endParaRPr>
                    </a:p>
                  </a:txBody>
                  <a:tcPr marL="68580" marR="68580" marT="34290" marB="3429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20000"/>
                        <a:lumOff val="80000"/>
                        <a:alpha val="23137"/>
                      </a:schemeClr>
                    </a:solidFill>
                  </a:tcPr>
                </a:tc>
                <a:extLst>
                  <a:ext uri="{0D108BD9-81ED-4DB2-BD59-A6C34878D82A}">
                    <a16:rowId xmlns:a16="http://schemas.microsoft.com/office/drawing/2014/main" val="10001"/>
                  </a:ext>
                </a:extLst>
              </a:tr>
            </a:tbl>
          </a:graphicData>
        </a:graphic>
      </p:graphicFrame>
      <p:sp>
        <p:nvSpPr>
          <p:cNvPr id="4" name="Text Box 25"/>
          <p:cNvSpPr txBox="1">
            <a:spLocks noChangeArrowheads="1"/>
          </p:cNvSpPr>
          <p:nvPr/>
        </p:nvSpPr>
        <p:spPr bwMode="auto">
          <a:xfrm>
            <a:off x="983879" y="3258363"/>
            <a:ext cx="3263900" cy="1201738"/>
          </a:xfrm>
          <a:prstGeom prst="rect">
            <a:avLst/>
          </a:prstGeom>
          <a:noFill/>
          <a:ln w="9525">
            <a:noFill/>
            <a:miter lim="800000"/>
          </a:ln>
        </p:spPr>
        <p:txBody>
          <a:bodyPr>
            <a:spAutoFit/>
          </a:bodyPr>
          <a:lstStyle/>
          <a:p>
            <a:pPr>
              <a:spcBef>
                <a:spcPct val="20000"/>
              </a:spcBef>
            </a:pPr>
            <a:r>
              <a:rPr lang="en-US" altLang="zh-CN" sz="2400" b="1" dirty="0">
                <a:solidFill>
                  <a:srgbClr val="FF0000"/>
                </a:solidFill>
                <a:latin typeface="Times New Roman" panose="02020603050405020304" pitchFamily="18" charset="0"/>
                <a:cs typeface="Times New Roman" panose="02020603050405020304" pitchFamily="18" charset="0"/>
              </a:rPr>
              <a:t>You’re expected to cut up your fruit and eat it with a fork.</a:t>
            </a:r>
            <a:endParaRPr lang="en-US" altLang="zh-CN" sz="3200" b="1" dirty="0">
              <a:solidFill>
                <a:srgbClr val="FF0000"/>
              </a:solidFill>
              <a:latin typeface="Times New Roman" panose="02020603050405020304" pitchFamily="18" charset="0"/>
              <a:cs typeface="Times New Roman" panose="02020603050405020304" pitchFamily="18" charset="0"/>
            </a:endParaRPr>
          </a:p>
        </p:txBody>
      </p:sp>
      <p:sp>
        <p:nvSpPr>
          <p:cNvPr id="5" name="Text Box 25"/>
          <p:cNvSpPr txBox="1">
            <a:spLocks noChangeArrowheads="1"/>
          </p:cNvSpPr>
          <p:nvPr/>
        </p:nvSpPr>
        <p:spPr bwMode="auto">
          <a:xfrm>
            <a:off x="4402138" y="3219721"/>
            <a:ext cx="4235450" cy="1570038"/>
          </a:xfrm>
          <a:prstGeom prst="rect">
            <a:avLst/>
          </a:prstGeom>
          <a:noFill/>
          <a:ln w="9525">
            <a:noFill/>
            <a:miter lim="800000"/>
          </a:ln>
        </p:spPr>
        <p:txBody>
          <a:bodyPr>
            <a:spAutoFit/>
          </a:bodyPr>
          <a:lstStyle/>
          <a:p>
            <a:r>
              <a:rPr lang="en-US" altLang="zh-CN" sz="2400" b="1" dirty="0">
                <a:solidFill>
                  <a:srgbClr val="FF0000"/>
                </a:solidFill>
                <a:latin typeface="Times New Roman" panose="02020603050405020304" pitchFamily="18" charset="0"/>
                <a:cs typeface="Times New Roman" panose="02020603050405020304" pitchFamily="18" charset="0"/>
              </a:rPr>
              <a:t>You’re not supposed to eat anything with your hands except bread.</a:t>
            </a:r>
          </a:p>
          <a:p>
            <a:r>
              <a:rPr lang="en-US" altLang="zh-CN" sz="2400" b="1" dirty="0">
                <a:solidFill>
                  <a:srgbClr val="FF0000"/>
                </a:solidFill>
                <a:latin typeface="Times New Roman" panose="02020603050405020304" pitchFamily="18" charset="0"/>
                <a:cs typeface="Times New Roman" panose="02020603050405020304" pitchFamily="18" charset="0"/>
              </a:rPr>
              <a:t>…</a:t>
            </a:r>
          </a:p>
        </p:txBody>
      </p:sp>
      <p:sp>
        <p:nvSpPr>
          <p:cNvPr id="19473" name="文本框 19472"/>
          <p:cNvSpPr txBox="1"/>
          <p:nvPr/>
        </p:nvSpPr>
        <p:spPr>
          <a:xfrm>
            <a:off x="1385888" y="250825"/>
            <a:ext cx="2754312" cy="298450"/>
          </a:xfrm>
          <a:prstGeom prst="rect">
            <a:avLst/>
          </a:prstGeom>
          <a:noFill/>
          <a:ln w="9525">
            <a:noFill/>
          </a:ln>
        </p:spPr>
        <p:txBody>
          <a:bodyPr>
            <a:spAutoFit/>
          </a:bodyPr>
          <a:lstStyle/>
          <a:p>
            <a:pPr fontAlgn="auto">
              <a:spcBef>
                <a:spcPct val="50000"/>
              </a:spcBef>
              <a:spcAft>
                <a:spcPts val="0"/>
              </a:spcAft>
              <a:defRPr/>
            </a:pPr>
            <a:endParaRPr sz="1350" dirty="0">
              <a:latin typeface="Arial" panose="020B0604020202020204" pitchFamily="34" charset="0"/>
              <a:ea typeface="+mn-ea"/>
            </a:endParaRPr>
          </a:p>
        </p:txBody>
      </p:sp>
      <p:sp>
        <p:nvSpPr>
          <p:cNvPr id="9" name="单圆角矩形 8"/>
          <p:cNvSpPr/>
          <p:nvPr/>
        </p:nvSpPr>
        <p:spPr>
          <a:xfrm>
            <a:off x="468313" y="709613"/>
            <a:ext cx="644525" cy="568325"/>
          </a:xfrm>
          <a:prstGeom prst="round1Rect">
            <a:avLst/>
          </a:prstGeom>
          <a:solidFill>
            <a:srgbClr val="C00000"/>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5pPr>
            <a:lvl6pPr marL="2286000" algn="l" defTabSz="914400" rtl="0" eaLnBrk="1" latinLnBrk="0" hangingPunct="1">
              <a:defRPr sz="3600" b="1" kern="1200">
                <a:solidFill>
                  <a:schemeClr val="lt1"/>
                </a:solidFill>
                <a:latin typeface="+mn-lt"/>
                <a:ea typeface="+mn-ea"/>
                <a:cs typeface="+mn-cs"/>
              </a:defRPr>
            </a:lvl6pPr>
            <a:lvl7pPr marL="2743200" algn="l" defTabSz="914400" rtl="0" eaLnBrk="1" latinLnBrk="0" hangingPunct="1">
              <a:defRPr sz="3600" b="1" kern="1200">
                <a:solidFill>
                  <a:schemeClr val="lt1"/>
                </a:solidFill>
                <a:latin typeface="+mn-lt"/>
                <a:ea typeface="+mn-ea"/>
                <a:cs typeface="+mn-cs"/>
              </a:defRPr>
            </a:lvl7pPr>
            <a:lvl8pPr marL="3200400" algn="l" defTabSz="914400" rtl="0" eaLnBrk="1" latinLnBrk="0" hangingPunct="1">
              <a:defRPr sz="3600" b="1" kern="1200">
                <a:solidFill>
                  <a:schemeClr val="lt1"/>
                </a:solidFill>
                <a:latin typeface="+mn-lt"/>
                <a:ea typeface="+mn-ea"/>
                <a:cs typeface="+mn-cs"/>
              </a:defRPr>
            </a:lvl8pPr>
            <a:lvl9pPr marL="3657600" algn="l" defTabSz="914400" rtl="0" eaLnBrk="1" latinLnBrk="0" hangingPunct="1">
              <a:defRPr sz="3600" b="1" kern="1200">
                <a:solidFill>
                  <a:schemeClr val="lt1"/>
                </a:solidFill>
                <a:latin typeface="+mn-lt"/>
                <a:ea typeface="+mn-ea"/>
                <a:cs typeface="+mn-cs"/>
              </a:defRPr>
            </a:lvl9pPr>
          </a:lstStyle>
          <a:p>
            <a:pPr algn="ctr">
              <a:lnSpc>
                <a:spcPct val="125000"/>
              </a:lnSpc>
              <a:defRPr/>
            </a:pPr>
            <a:r>
              <a:rPr kumimoji="1" lang="en-US" altLang="zh-CN" sz="3200" dirty="0"/>
              <a:t>2d</a:t>
            </a:r>
            <a:r>
              <a:rPr kumimoji="1" lang="en-US" altLang="zh-CN" sz="2800" dirty="0"/>
              <a:t>    </a:t>
            </a:r>
            <a:endParaRPr kumimoji="1" lang="zh-CN" altLang="en-US" sz="2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534" name="表格 64533"/>
          <p:cNvGraphicFramePr/>
          <p:nvPr/>
        </p:nvGraphicFramePr>
        <p:xfrm>
          <a:off x="884238" y="1016000"/>
          <a:ext cx="7417941" cy="3308477"/>
        </p:xfrm>
        <a:graphic>
          <a:graphicData uri="http://schemas.openxmlformats.org/drawingml/2006/table">
            <a:tbl>
              <a:tblPr/>
              <a:tblGrid>
                <a:gridCol w="7417941">
                  <a:extLst>
                    <a:ext uri="{9D8B030D-6E8A-4147-A177-3AD203B41FA5}">
                      <a16:colId xmlns:a16="http://schemas.microsoft.com/office/drawing/2014/main" val="20000"/>
                    </a:ext>
                  </a:extLst>
                </a:gridCol>
              </a:tblGrid>
              <a:tr h="45212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lnSpc>
                          <a:spcPct val="120000"/>
                        </a:lnSpc>
                        <a:spcBef>
                          <a:spcPct val="0"/>
                        </a:spcBef>
                        <a:buNone/>
                      </a:pPr>
                      <a:r>
                        <a:rPr lang="en-US" altLang="zh-CN" sz="3200" b="1" dirty="0">
                          <a:solidFill>
                            <a:srgbClr val="3333FF"/>
                          </a:solidFill>
                          <a:latin typeface="Times New Roman" panose="02020603050405020304" pitchFamily="18" charset="0"/>
                          <a:cs typeface="Times New Roman" panose="02020603050405020304" pitchFamily="18" charset="0"/>
                        </a:rPr>
                        <a:t>Dos</a:t>
                      </a:r>
                    </a:p>
                  </a:txBody>
                  <a:tcPr marL="68580" marR="68580" marT="34290" marB="34290">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0"/>
                  </a:ext>
                </a:extLst>
              </a:tr>
              <a:tr h="2705735">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nSpc>
                          <a:spcPct val="120000"/>
                        </a:lnSpc>
                        <a:spcBef>
                          <a:spcPct val="0"/>
                        </a:spcBef>
                        <a:buNone/>
                      </a:pPr>
                      <a:r>
                        <a:rPr lang="en-US" altLang="zh-CN" sz="2400" b="1" dirty="0">
                          <a:latin typeface="Times New Roman" panose="02020603050405020304" pitchFamily="18" charset="0"/>
                        </a:rPr>
                        <a:t>You’re expected to put your bread on the table.</a:t>
                      </a:r>
                    </a:p>
                    <a:p>
                      <a:pPr marL="0" lvl="0" indent="0">
                        <a:lnSpc>
                          <a:spcPct val="120000"/>
                        </a:lnSpc>
                        <a:spcBef>
                          <a:spcPct val="0"/>
                        </a:spcBef>
                        <a:buNone/>
                      </a:pPr>
                      <a:endParaRPr lang="en-US" altLang="zh-CN" sz="2400" b="1" dirty="0">
                        <a:latin typeface="Times New Roman" panose="02020603050405020304" pitchFamily="18" charset="0"/>
                      </a:endParaRPr>
                    </a:p>
                    <a:p>
                      <a:pPr marL="0" lvl="0" indent="0">
                        <a:lnSpc>
                          <a:spcPct val="120000"/>
                        </a:lnSpc>
                        <a:spcBef>
                          <a:spcPct val="0"/>
                        </a:spcBef>
                        <a:buNone/>
                      </a:pPr>
                      <a:endParaRPr lang="en-US" altLang="zh-CN" sz="2400" b="1" dirty="0">
                        <a:latin typeface="Times New Roman" panose="02020603050405020304" pitchFamily="18" charset="0"/>
                      </a:endParaRPr>
                    </a:p>
                    <a:p>
                      <a:pPr marL="0" lvl="0" indent="0">
                        <a:lnSpc>
                          <a:spcPct val="120000"/>
                        </a:lnSpc>
                        <a:spcBef>
                          <a:spcPct val="0"/>
                        </a:spcBef>
                        <a:buNone/>
                      </a:pPr>
                      <a:endParaRPr lang="en-US" altLang="zh-CN" sz="2400" b="1" dirty="0">
                        <a:latin typeface="Times New Roman" panose="02020603050405020304" pitchFamily="18" charset="0"/>
                      </a:endParaRPr>
                    </a:p>
                    <a:p>
                      <a:pPr marL="0" lvl="0" indent="0">
                        <a:lnSpc>
                          <a:spcPct val="120000"/>
                        </a:lnSpc>
                        <a:spcBef>
                          <a:spcPct val="0"/>
                        </a:spcBef>
                        <a:buNone/>
                      </a:pPr>
                      <a:endParaRPr lang="en-US" altLang="zh-CN" sz="2400" b="1" dirty="0">
                        <a:latin typeface="Times New Roman" panose="02020603050405020304" pitchFamily="18" charset="0"/>
                      </a:endParaRPr>
                    </a:p>
                    <a:p>
                      <a:pPr marL="0" lvl="0" indent="0">
                        <a:lnSpc>
                          <a:spcPct val="120000"/>
                        </a:lnSpc>
                        <a:spcBef>
                          <a:spcPct val="0"/>
                        </a:spcBef>
                        <a:buNone/>
                      </a:pPr>
                      <a:endParaRPr lang="en-US" altLang="zh-CN" sz="2400" b="1" dirty="0">
                        <a:latin typeface="Times New Roman" panose="02020603050405020304" pitchFamily="18" charset="0"/>
                      </a:endParaRPr>
                    </a:p>
                  </a:txBody>
                  <a:tcPr marL="68580" marR="68580" marT="34290" marB="34290">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64530" name="文本框 64529"/>
          <p:cNvSpPr txBox="1">
            <a:spLocks noChangeArrowheads="1"/>
          </p:cNvSpPr>
          <p:nvPr/>
        </p:nvSpPr>
        <p:spPr bwMode="auto">
          <a:xfrm>
            <a:off x="980771" y="2174875"/>
            <a:ext cx="6718300" cy="2160588"/>
          </a:xfrm>
          <a:prstGeom prst="rect">
            <a:avLst/>
          </a:prstGeom>
          <a:noFill/>
          <a:ln w="9525">
            <a:noFill/>
            <a:miter lim="800000"/>
          </a:ln>
        </p:spPr>
        <p:txBody>
          <a:bodyPr>
            <a:spAutoFit/>
          </a:bodyPr>
          <a:lstStyle/>
          <a:p>
            <a:pPr>
              <a:lnSpc>
                <a:spcPct val="120000"/>
              </a:lnSpc>
            </a:pPr>
            <a:r>
              <a:rPr lang="en-US" altLang="zh-CN" sz="2800" b="1" dirty="0">
                <a:solidFill>
                  <a:srgbClr val="FF0000"/>
                </a:solidFill>
                <a:latin typeface="Times New Roman" panose="02020603050405020304" pitchFamily="18" charset="0"/>
              </a:rPr>
              <a:t>You’re expected to cut up your fruit and eat it with a fork.</a:t>
            </a:r>
          </a:p>
          <a:p>
            <a:pPr>
              <a:lnSpc>
                <a:spcPct val="120000"/>
              </a:lnSpc>
            </a:pPr>
            <a:r>
              <a:rPr lang="en-US" altLang="zh-CN" sz="2800" b="1" dirty="0">
                <a:solidFill>
                  <a:srgbClr val="FF0000"/>
                </a:solidFill>
                <a:latin typeface="Times New Roman" panose="02020603050405020304" pitchFamily="18" charset="0"/>
              </a:rPr>
              <a:t>You’re expected to say “That was delicious” if you don’t want any more food. </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4530"/>
                                        </p:tgtEl>
                                        <p:attrNameLst>
                                          <p:attrName>style.visibility</p:attrName>
                                        </p:attrNameLst>
                                      </p:cBhvr>
                                      <p:to>
                                        <p:strVal val="visible"/>
                                      </p:to>
                                    </p:set>
                                    <p:animEffect transition="in" filter="checkerboard(across)">
                                      <p:cBhvr>
                                        <p:cTn id="7" dur="500"/>
                                        <p:tgtEl>
                                          <p:spTgt spid="64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5555" name="表格 65554"/>
          <p:cNvGraphicFramePr/>
          <p:nvPr/>
        </p:nvGraphicFramePr>
        <p:xfrm>
          <a:off x="593725" y="995363"/>
          <a:ext cx="8190976" cy="3360472"/>
        </p:xfrm>
        <a:graphic>
          <a:graphicData uri="http://schemas.openxmlformats.org/drawingml/2006/table">
            <a:tbl>
              <a:tblPr/>
              <a:tblGrid>
                <a:gridCol w="8190976">
                  <a:extLst>
                    <a:ext uri="{9D8B030D-6E8A-4147-A177-3AD203B41FA5}">
                      <a16:colId xmlns:a16="http://schemas.microsoft.com/office/drawing/2014/main" val="20000"/>
                    </a:ext>
                  </a:extLst>
                </a:gridCol>
              </a:tblGrid>
              <a:tr h="521335">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lnSpc>
                          <a:spcPct val="110000"/>
                        </a:lnSpc>
                        <a:spcBef>
                          <a:spcPct val="0"/>
                        </a:spcBef>
                        <a:buNone/>
                      </a:pPr>
                      <a:r>
                        <a:rPr lang="en-US" altLang="zh-CN" sz="3200" b="1" dirty="0">
                          <a:solidFill>
                            <a:srgbClr val="3333FF"/>
                          </a:solidFill>
                          <a:latin typeface="Times New Roman" panose="02020603050405020304" pitchFamily="18" charset="0"/>
                          <a:cs typeface="Times New Roman" panose="02020603050405020304" pitchFamily="18" charset="0"/>
                        </a:rPr>
                        <a:t>Don’ts</a:t>
                      </a:r>
                      <a:endParaRPr lang="zh-CN" altLang="en-US" sz="3200" b="1" dirty="0">
                        <a:solidFill>
                          <a:srgbClr val="3333FF"/>
                        </a:solidFill>
                        <a:latin typeface="Times New Roman" panose="02020603050405020304" pitchFamily="18" charset="0"/>
                        <a:cs typeface="Times New Roman" panose="02020603050405020304" pitchFamily="18" charset="0"/>
                      </a:endParaRPr>
                    </a:p>
                  </a:txBody>
                  <a:tcPr marL="68580" marR="68580" marT="34290" marB="34290">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0"/>
                  </a:ext>
                </a:extLst>
              </a:tr>
              <a:tr h="2794306">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nSpc>
                          <a:spcPct val="110000"/>
                        </a:lnSpc>
                        <a:spcBef>
                          <a:spcPct val="0"/>
                        </a:spcBef>
                        <a:buNone/>
                      </a:pPr>
                      <a:r>
                        <a:rPr lang="en-US" altLang="zh-CN" sz="2700" b="1" dirty="0">
                          <a:latin typeface="Times New Roman" panose="02020603050405020304" pitchFamily="18" charset="0"/>
                        </a:rPr>
                        <a:t>You are not supposed to put your bread on your plate.</a:t>
                      </a:r>
                    </a:p>
                  </a:txBody>
                  <a:tcPr marL="68580" marR="68580" marT="34290" marB="34290">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65549" name="文本框 65548"/>
          <p:cNvSpPr txBox="1">
            <a:spLocks noChangeArrowheads="1"/>
          </p:cNvSpPr>
          <p:nvPr/>
        </p:nvSpPr>
        <p:spPr bwMode="auto">
          <a:xfrm>
            <a:off x="904875" y="2047875"/>
            <a:ext cx="7161213" cy="2378075"/>
          </a:xfrm>
          <a:prstGeom prst="rect">
            <a:avLst/>
          </a:prstGeom>
          <a:noFill/>
          <a:ln w="9525">
            <a:noFill/>
            <a:miter lim="800000"/>
          </a:ln>
        </p:spPr>
        <p:txBody>
          <a:bodyPr>
            <a:spAutoFit/>
          </a:bodyPr>
          <a:lstStyle/>
          <a:p>
            <a:pPr>
              <a:lnSpc>
                <a:spcPct val="110000"/>
              </a:lnSpc>
            </a:pPr>
            <a:r>
              <a:rPr lang="en-US" altLang="zh-CN" sz="2700" b="1">
                <a:solidFill>
                  <a:srgbClr val="FF0000"/>
                </a:solidFill>
                <a:latin typeface="Times New Roman" panose="02020603050405020304" pitchFamily="18" charset="0"/>
              </a:rPr>
              <a:t>You are not supposed to eat anything with your hands except bread.</a:t>
            </a:r>
          </a:p>
          <a:p>
            <a:pPr>
              <a:lnSpc>
                <a:spcPct val="110000"/>
              </a:lnSpc>
            </a:pPr>
            <a:r>
              <a:rPr lang="en-US" altLang="zh-CN" sz="2700" b="1">
                <a:solidFill>
                  <a:srgbClr val="FF0000"/>
                </a:solidFill>
                <a:latin typeface="Times New Roman" panose="02020603050405020304" pitchFamily="18" charset="0"/>
              </a:rPr>
              <a:t>You’re not supposed to say you are full.</a:t>
            </a:r>
          </a:p>
          <a:p>
            <a:pPr>
              <a:lnSpc>
                <a:spcPct val="110000"/>
              </a:lnSpc>
            </a:pPr>
            <a:r>
              <a:rPr lang="en-US" altLang="zh-CN" sz="2700" b="1">
                <a:solidFill>
                  <a:srgbClr val="FF0000"/>
                </a:solidFill>
                <a:latin typeface="Times New Roman" panose="02020603050405020304" pitchFamily="18" charset="0"/>
              </a:rPr>
              <a:t>You are not supposed to put your elbows on the table.</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5549"/>
                                        </p:tgtEl>
                                        <p:attrNameLst>
                                          <p:attrName>style.visibility</p:attrName>
                                        </p:attrNameLst>
                                      </p:cBhvr>
                                      <p:to>
                                        <p:strVal val="visible"/>
                                      </p:to>
                                    </p:set>
                                    <p:animEffect transition="in" filter="checkerboard(across)">
                                      <p:cBhvr>
                                        <p:cTn id="7" dur="500"/>
                                        <p:tgtEl>
                                          <p:spTgt spid="655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标题 120833"/>
          <p:cNvSpPr>
            <a:spLocks noGrp="1"/>
          </p:cNvSpPr>
          <p:nvPr>
            <p:ph type="title" idx="4294967295"/>
          </p:nvPr>
        </p:nvSpPr>
        <p:spPr>
          <a:xfrm>
            <a:off x="1276350" y="519113"/>
            <a:ext cx="6884988" cy="1492250"/>
          </a:xfrm>
          <a:prstGeom prst="rect">
            <a:avLst/>
          </a:prstGeom>
        </p:spPr>
        <p:txBody>
          <a:bodyPr anchor="ctr"/>
          <a:lstStyle/>
          <a:p>
            <a:pPr algn="l" defTabSz="684530">
              <a:lnSpc>
                <a:spcPts val="2800"/>
              </a:lnSpc>
              <a:defRPr/>
            </a:pPr>
            <a:r>
              <a:rPr lang="en-US" altLang="zh-CN" sz="2700" b="1" dirty="0">
                <a:solidFill>
                  <a:srgbClr val="0000FF"/>
                </a:solidFill>
                <a:latin typeface="Arial" panose="020B0604020202020204" pitchFamily="34" charset="0"/>
                <a:cs typeface="+mn-cs"/>
              </a:rPr>
              <a:t>Compare the table manners in France and China in your group. How are they the same or different? Make a list.</a:t>
            </a:r>
          </a:p>
        </p:txBody>
      </p:sp>
      <p:sp>
        <p:nvSpPr>
          <p:cNvPr id="66562" name="文本占位符 120834"/>
          <p:cNvSpPr>
            <a:spLocks noGrp="1"/>
          </p:cNvSpPr>
          <p:nvPr>
            <p:ph type="body" idx="4294967295"/>
          </p:nvPr>
        </p:nvSpPr>
        <p:spPr bwMode="auto">
          <a:xfrm>
            <a:off x="796925" y="2081213"/>
            <a:ext cx="7442403" cy="2427287"/>
          </a:xfrm>
          <a:prstGeom prst="rect">
            <a:avLst/>
          </a:prstGeom>
          <a:noFill/>
          <a:ln>
            <a:miter lim="800000"/>
          </a:ln>
        </p:spPr>
        <p:txBody>
          <a:bodyPr/>
          <a:lstStyle/>
          <a:p>
            <a:pPr>
              <a:lnSpc>
                <a:spcPct val="120000"/>
              </a:lnSpc>
              <a:buFont typeface="Arial" panose="020B0604020202020204" pitchFamily="34" charset="0"/>
              <a:buNone/>
            </a:pPr>
            <a:r>
              <a:rPr lang="en-US" altLang="zh-CN" sz="2800" b="1" dirty="0">
                <a:latin typeface="Times New Roman" panose="02020603050405020304" pitchFamily="18" charset="0"/>
                <a:cs typeface="Times New Roman" panose="02020603050405020304" pitchFamily="18" charset="0"/>
              </a:rPr>
              <a:t>e.g. In France, people put their bread on the </a:t>
            </a:r>
          </a:p>
          <a:p>
            <a:pPr>
              <a:lnSpc>
                <a:spcPct val="120000"/>
              </a:lnSpc>
              <a:buFont typeface="Arial" panose="020B0604020202020204" pitchFamily="34" charset="0"/>
              <a:buNone/>
            </a:pPr>
            <a:r>
              <a:rPr lang="en-US" altLang="zh-CN" sz="2800" b="1" dirty="0">
                <a:latin typeface="Times New Roman" panose="02020603050405020304" pitchFamily="18" charset="0"/>
                <a:cs typeface="Times New Roman" panose="02020603050405020304" pitchFamily="18" charset="0"/>
              </a:rPr>
              <a:t>       table. But in China, we always put our food </a:t>
            </a:r>
          </a:p>
          <a:p>
            <a:pPr>
              <a:lnSpc>
                <a:spcPct val="120000"/>
              </a:lnSpc>
              <a:buFont typeface="Arial" panose="020B0604020202020204" pitchFamily="34" charset="0"/>
              <a:buNone/>
            </a:pPr>
            <a:r>
              <a:rPr lang="en-US" altLang="zh-CN" sz="2800" b="1" dirty="0">
                <a:latin typeface="Times New Roman" panose="02020603050405020304" pitchFamily="18" charset="0"/>
                <a:cs typeface="Times New Roman" panose="02020603050405020304" pitchFamily="18" charset="0"/>
              </a:rPr>
              <a:t>       on a plate or in a bowl. We never put food </a:t>
            </a:r>
          </a:p>
          <a:p>
            <a:pPr>
              <a:lnSpc>
                <a:spcPct val="120000"/>
              </a:lnSpc>
              <a:buFont typeface="Arial" panose="020B0604020202020204" pitchFamily="34" charset="0"/>
              <a:buNone/>
            </a:pPr>
            <a:r>
              <a:rPr lang="en-US" altLang="zh-CN" sz="2800" b="1" dirty="0">
                <a:latin typeface="Times New Roman" panose="02020603050405020304" pitchFamily="18" charset="0"/>
                <a:cs typeface="Times New Roman" panose="02020603050405020304" pitchFamily="18" charset="0"/>
              </a:rPr>
              <a:t>       on the table.</a:t>
            </a:r>
            <a:endParaRPr lang="zh-CN" altLang="en-US" sz="2800" b="1" dirty="0">
              <a:latin typeface="Times New Roman" panose="02020603050405020304" pitchFamily="18" charset="0"/>
              <a:cs typeface="Times New Roman" panose="02020603050405020304" pitchFamily="18" charset="0"/>
            </a:endParaRPr>
          </a:p>
        </p:txBody>
      </p:sp>
      <p:sp>
        <p:nvSpPr>
          <p:cNvPr id="120837" name="椭圆 120836"/>
          <p:cNvSpPr/>
          <p:nvPr/>
        </p:nvSpPr>
        <p:spPr>
          <a:xfrm>
            <a:off x="1476375" y="361950"/>
            <a:ext cx="539750" cy="433388"/>
          </a:xfrm>
          <a:prstGeom prst="ellipse">
            <a:avLst/>
          </a:prstGeom>
          <a:noFill/>
          <a:ln w="9525">
            <a:noFill/>
          </a:ln>
        </p:spPr>
        <p:txBody>
          <a:bodyPr wrap="none" anchor="ctr"/>
          <a:lstStyle/>
          <a:p>
            <a:pPr fontAlgn="auto">
              <a:spcBef>
                <a:spcPts val="0"/>
              </a:spcBef>
              <a:spcAft>
                <a:spcPts val="0"/>
              </a:spcAft>
              <a:buFont typeface="Arial" panose="020B0604020202020204" pitchFamily="34" charset="0"/>
              <a:buNone/>
              <a:defRPr/>
            </a:pPr>
            <a:endParaRPr lang="en-US" altLang="zh-CN" sz="1350" u="sng">
              <a:latin typeface="Arial" panose="020B0604020202020204" pitchFamily="34" charset="0"/>
              <a:ea typeface="+mn-ea"/>
            </a:endParaRPr>
          </a:p>
        </p:txBody>
      </p:sp>
      <p:sp>
        <p:nvSpPr>
          <p:cNvPr id="6" name="单圆角矩形 5"/>
          <p:cNvSpPr/>
          <p:nvPr/>
        </p:nvSpPr>
        <p:spPr>
          <a:xfrm>
            <a:off x="468313" y="752475"/>
            <a:ext cx="658812" cy="579438"/>
          </a:xfrm>
          <a:prstGeom prst="round1Rect">
            <a:avLst/>
          </a:prstGeom>
          <a:solidFill>
            <a:srgbClr val="C00000"/>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5pPr>
            <a:lvl6pPr marL="2286000" algn="l" defTabSz="914400" rtl="0" eaLnBrk="1" latinLnBrk="0" hangingPunct="1">
              <a:defRPr sz="3600" b="1" kern="1200">
                <a:solidFill>
                  <a:schemeClr val="lt1"/>
                </a:solidFill>
                <a:latin typeface="+mn-lt"/>
                <a:ea typeface="+mn-ea"/>
                <a:cs typeface="+mn-cs"/>
              </a:defRPr>
            </a:lvl6pPr>
            <a:lvl7pPr marL="2743200" algn="l" defTabSz="914400" rtl="0" eaLnBrk="1" latinLnBrk="0" hangingPunct="1">
              <a:defRPr sz="3600" b="1" kern="1200">
                <a:solidFill>
                  <a:schemeClr val="lt1"/>
                </a:solidFill>
                <a:latin typeface="+mn-lt"/>
                <a:ea typeface="+mn-ea"/>
                <a:cs typeface="+mn-cs"/>
              </a:defRPr>
            </a:lvl7pPr>
            <a:lvl8pPr marL="3200400" algn="l" defTabSz="914400" rtl="0" eaLnBrk="1" latinLnBrk="0" hangingPunct="1">
              <a:defRPr sz="3600" b="1" kern="1200">
                <a:solidFill>
                  <a:schemeClr val="lt1"/>
                </a:solidFill>
                <a:latin typeface="+mn-lt"/>
                <a:ea typeface="+mn-ea"/>
                <a:cs typeface="+mn-cs"/>
              </a:defRPr>
            </a:lvl8pPr>
            <a:lvl9pPr marL="3657600" algn="l" defTabSz="914400" rtl="0" eaLnBrk="1" latinLnBrk="0" hangingPunct="1">
              <a:defRPr sz="3600" b="1" kern="1200">
                <a:solidFill>
                  <a:schemeClr val="lt1"/>
                </a:solidFill>
                <a:latin typeface="+mn-lt"/>
                <a:ea typeface="+mn-ea"/>
                <a:cs typeface="+mn-cs"/>
              </a:defRPr>
            </a:lvl9pPr>
          </a:lstStyle>
          <a:p>
            <a:pPr algn="ctr">
              <a:lnSpc>
                <a:spcPct val="125000"/>
              </a:lnSpc>
              <a:defRPr/>
            </a:pPr>
            <a:r>
              <a:rPr kumimoji="1" lang="en-US" altLang="zh-CN" sz="3200" dirty="0"/>
              <a:t>2e</a:t>
            </a:r>
            <a:r>
              <a:rPr kumimoji="1" lang="en-US" altLang="zh-CN" sz="2800" dirty="0"/>
              <a:t>    </a:t>
            </a:r>
            <a:endParaRPr kumimoji="1" lang="zh-CN" altLang="en-US" sz="2800" dirty="0"/>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clrChange>
              <a:clrFrom>
                <a:srgbClr val="EBEBEB"/>
              </a:clrFrom>
              <a:clrTo>
                <a:srgbClr val="EBEBEB">
                  <a:alpha val="0"/>
                </a:srgbClr>
              </a:clrTo>
            </a:clrChange>
            <a:extLst>
              <a:ext uri="{28A0092B-C50C-407E-A947-70E740481C1C}">
                <a14:useLocalDpi xmlns:a14="http://schemas.microsoft.com/office/drawing/2010/main" val="0"/>
              </a:ext>
            </a:extLst>
          </a:blip>
          <a:srcRect/>
          <a:stretch>
            <a:fillRect/>
          </a:stretch>
        </p:blipFill>
        <p:spPr bwMode="auto">
          <a:xfrm>
            <a:off x="3107209" y="2224881"/>
            <a:ext cx="2668215" cy="26682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7585" name="文本框 1"/>
          <p:cNvSpPr txBox="1">
            <a:spLocks noChangeArrowheads="1"/>
          </p:cNvSpPr>
          <p:nvPr/>
        </p:nvSpPr>
        <p:spPr bwMode="auto">
          <a:xfrm>
            <a:off x="855663" y="1765638"/>
            <a:ext cx="7832725" cy="646113"/>
          </a:xfrm>
          <a:prstGeom prst="rect">
            <a:avLst/>
          </a:prstGeom>
          <a:noFill/>
          <a:ln w="9525">
            <a:noFill/>
            <a:miter lim="800000"/>
          </a:ln>
        </p:spPr>
        <p:txBody>
          <a:bodyPr>
            <a:spAutoFit/>
          </a:bodyPr>
          <a:lstStyle/>
          <a:p>
            <a:pPr marL="444500" indent="-444500">
              <a:tabLst>
                <a:tab pos="444500" algn="l"/>
              </a:tabLst>
            </a:pPr>
            <a:r>
              <a:rPr lang="en-US" altLang="zh-CN" sz="3600" b="1" dirty="0">
                <a:solidFill>
                  <a:srgbClr val="CC3399"/>
                </a:solidFill>
                <a:latin typeface="Times New Roman" panose="02020603050405020304" pitchFamily="18" charset="0"/>
                <a:ea typeface="微软雅黑" panose="020B0503020204020204" charset="-122"/>
                <a:sym typeface="+mn-ea"/>
              </a:rPr>
              <a:t> Share your ideas with your class.</a:t>
            </a:r>
          </a:p>
        </p:txBody>
      </p:sp>
      <p:sp>
        <p:nvSpPr>
          <p:cNvPr id="67587" name="矩形 3"/>
          <p:cNvSpPr>
            <a:spLocks noChangeArrowheads="1"/>
          </p:cNvSpPr>
          <p:nvPr/>
        </p:nvSpPr>
        <p:spPr bwMode="auto">
          <a:xfrm>
            <a:off x="855663" y="933450"/>
            <a:ext cx="2728912" cy="584200"/>
          </a:xfrm>
          <a:prstGeom prst="rect">
            <a:avLst/>
          </a:prstGeom>
          <a:noFill/>
          <a:ln w="9525">
            <a:noFill/>
            <a:miter lim="800000"/>
          </a:ln>
        </p:spPr>
        <p:txBody>
          <a:bodyPr wrap="none">
            <a:spAutoFit/>
          </a:bodyPr>
          <a:lstStyle/>
          <a:p>
            <a:pPr marL="285750" indent="-285750">
              <a:buFont typeface="Wingdings" panose="05000000000000000000" pitchFamily="2" charset="2"/>
              <a:buChar char="Ø"/>
            </a:pPr>
            <a:r>
              <a:rPr lang="en-US" altLang="zh-CN" sz="3200" b="1">
                <a:solidFill>
                  <a:srgbClr val="C00000"/>
                </a:solidFill>
                <a:latin typeface="Comic Sans MS" panose="030F0702030302020204" pitchFamily="66" charset="0"/>
                <a:ea typeface="微软雅黑" panose="020B0503020204020204" charset="-122"/>
              </a:rPr>
              <a:t>Group work</a:t>
            </a: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文本框 71683"/>
          <p:cNvSpPr txBox="1">
            <a:spLocks noChangeArrowheads="1"/>
          </p:cNvSpPr>
          <p:nvPr/>
        </p:nvSpPr>
        <p:spPr bwMode="auto">
          <a:xfrm>
            <a:off x="660400" y="1503363"/>
            <a:ext cx="8324850" cy="2400300"/>
          </a:xfrm>
          <a:prstGeom prst="rect">
            <a:avLst/>
          </a:prstGeom>
          <a:noFill/>
          <a:ln w="9525">
            <a:noFill/>
            <a:miter lim="800000"/>
          </a:ln>
        </p:spPr>
        <p:txBody>
          <a:bodyPr>
            <a:spAutoFit/>
          </a:bodyPr>
          <a:lstStyle/>
          <a:p>
            <a:pPr marL="444500" indent="-444500">
              <a:lnSpc>
                <a:spcPct val="150000"/>
              </a:lnSpc>
            </a:pPr>
            <a:r>
              <a:rPr lang="en-US" altLang="zh-CN" sz="2800" b="1" dirty="0">
                <a:latin typeface="Times New Roman" panose="02020603050405020304" pitchFamily="18" charset="0"/>
              </a:rPr>
              <a:t>1.They go out of their way to make me feel at home.</a:t>
            </a:r>
            <a:endParaRPr lang="en-US" altLang="zh-CN" sz="2400" b="1" dirty="0">
              <a:latin typeface="Times New Roman" panose="02020603050405020304" pitchFamily="18" charset="0"/>
            </a:endParaRPr>
          </a:p>
          <a:p>
            <a:pPr marL="444500" indent="-444500">
              <a:lnSpc>
                <a:spcPct val="150000"/>
              </a:lnSpc>
            </a:pPr>
            <a:r>
              <a:rPr lang="en-US" altLang="zh-CN" sz="2400" b="1" dirty="0">
                <a:solidFill>
                  <a:srgbClr val="FF3300"/>
                </a:solidFill>
                <a:latin typeface="Times New Roman" panose="02020603050405020304" pitchFamily="18" charset="0"/>
              </a:rPr>
              <a:t>    go out of one’s way </a:t>
            </a:r>
            <a:r>
              <a:rPr lang="zh-CN" altLang="en-US" sz="2400" b="1" dirty="0">
                <a:solidFill>
                  <a:srgbClr val="FF3300"/>
                </a:solidFill>
                <a:latin typeface="Times New Roman" panose="02020603050405020304" pitchFamily="18" charset="0"/>
              </a:rPr>
              <a:t>特地；格外努力</a:t>
            </a:r>
            <a:endParaRPr lang="en-US" altLang="zh-CN" sz="2400" b="1" dirty="0">
              <a:solidFill>
                <a:srgbClr val="FF3300"/>
              </a:solidFill>
              <a:latin typeface="Times New Roman" panose="02020603050405020304" pitchFamily="18" charset="0"/>
            </a:endParaRPr>
          </a:p>
          <a:p>
            <a:pPr marL="444500" indent="-444500">
              <a:lnSpc>
                <a:spcPct val="150000"/>
              </a:lnSpc>
            </a:pPr>
            <a:r>
              <a:rPr lang="en-US" altLang="zh-CN" sz="2400" b="1" dirty="0">
                <a:latin typeface="Times New Roman" panose="02020603050405020304" pitchFamily="18" charset="0"/>
              </a:rPr>
              <a:t>e.g. John </a:t>
            </a:r>
            <a:r>
              <a:rPr lang="en-US" altLang="zh-CN" sz="2400" b="1" dirty="0">
                <a:solidFill>
                  <a:srgbClr val="FF3300"/>
                </a:solidFill>
                <a:latin typeface="Times New Roman" panose="02020603050405020304" pitchFamily="18" charset="0"/>
              </a:rPr>
              <a:t>went out of his way</a:t>
            </a:r>
            <a:r>
              <a:rPr lang="en-US" altLang="zh-CN" sz="2400" b="1" dirty="0">
                <a:latin typeface="Times New Roman" panose="02020603050405020304" pitchFamily="18" charset="0"/>
              </a:rPr>
              <a:t> to make his girlfriend happy.  </a:t>
            </a:r>
          </a:p>
          <a:p>
            <a:pPr marL="444500" indent="-444500">
              <a:lnSpc>
                <a:spcPct val="150000"/>
              </a:lnSpc>
            </a:pPr>
            <a:r>
              <a:rPr lang="en-US" altLang="zh-CN" sz="2400" b="1" dirty="0">
                <a:latin typeface="Times New Roman" panose="02020603050405020304" pitchFamily="18" charset="0"/>
              </a:rPr>
              <a:t>       </a:t>
            </a:r>
            <a:r>
              <a:rPr lang="zh-CN" altLang="en-US" sz="2400" b="1" dirty="0">
                <a:latin typeface="Times New Roman" panose="02020603050405020304" pitchFamily="18" charset="0"/>
              </a:rPr>
              <a:t>约翰想方设法使他的女朋友高 兴。</a:t>
            </a:r>
          </a:p>
        </p:txBody>
      </p:sp>
      <p:sp>
        <p:nvSpPr>
          <p:cNvPr id="2" name="Text Box 3"/>
          <p:cNvSpPr txBox="1"/>
          <p:nvPr/>
        </p:nvSpPr>
        <p:spPr>
          <a:xfrm>
            <a:off x="2490788" y="612775"/>
            <a:ext cx="4897437" cy="744538"/>
          </a:xfrm>
          <a:prstGeom prst="rect">
            <a:avLst/>
          </a:prstGeom>
          <a:noFill/>
          <a:ln w="9525">
            <a:noFill/>
          </a:ln>
        </p:spPr>
        <p:txBody>
          <a:bodyPr lIns="68577" tIns="34288" rIns="68577" bIns="34288">
            <a:spAutoFit/>
          </a:bodyPr>
          <a:lstStyle/>
          <a:p>
            <a:pPr fontAlgn="auto">
              <a:spcBef>
                <a:spcPct val="50000"/>
              </a:spcBef>
              <a:spcAft>
                <a:spcPts val="0"/>
              </a:spcAft>
              <a:defRPr/>
            </a:pPr>
            <a:r>
              <a:rPr lang="en-US" altLang="zh-CN" sz="4400" b="1" noProof="1">
                <a:solidFill>
                  <a:srgbClr val="0000E1"/>
                </a:solidFill>
                <a:effectLst>
                  <a:outerShdw blurRad="38100" dist="38100" dir="2700000" algn="tl">
                    <a:srgbClr val="000000">
                      <a:alpha val="43137"/>
                    </a:srgbClr>
                  </a:outerShdw>
                </a:effectLst>
                <a:latin typeface="Arial" panose="020B0604020202020204" pitchFamily="34" charset="0"/>
                <a:ea typeface="Arial Unicode MS" panose="020B0604020202020204" charset="-122"/>
                <a:cs typeface="Arial" panose="020B0604020202020204" pitchFamily="34" charset="0"/>
              </a:rPr>
              <a:t>Language points</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684">
                                            <p:txEl>
                                              <p:pRg st="0" end="0"/>
                                            </p:txEl>
                                          </p:spTgt>
                                        </p:tgtEl>
                                        <p:attrNameLst>
                                          <p:attrName>style.visibility</p:attrName>
                                        </p:attrNameLst>
                                      </p:cBhvr>
                                      <p:to>
                                        <p:strVal val="visible"/>
                                      </p:to>
                                    </p:set>
                                    <p:animEffect transition="in" filter="barn(inVertical)">
                                      <p:cBhvr>
                                        <p:cTn id="7" dur="500"/>
                                        <p:tgtEl>
                                          <p:spTgt spid="7168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1684">
                                            <p:txEl>
                                              <p:pRg st="1" end="1"/>
                                            </p:txEl>
                                          </p:spTgt>
                                        </p:tgtEl>
                                        <p:attrNameLst>
                                          <p:attrName>style.visibility</p:attrName>
                                        </p:attrNameLst>
                                      </p:cBhvr>
                                      <p:to>
                                        <p:strVal val="visible"/>
                                      </p:to>
                                    </p:set>
                                    <p:animEffect transition="in" filter="barn(inVertical)">
                                      <p:cBhvr>
                                        <p:cTn id="12" dur="500"/>
                                        <p:tgtEl>
                                          <p:spTgt spid="7168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1684">
                                            <p:txEl>
                                              <p:pRg st="2" end="2"/>
                                            </p:txEl>
                                          </p:spTgt>
                                        </p:tgtEl>
                                        <p:attrNameLst>
                                          <p:attrName>style.visibility</p:attrName>
                                        </p:attrNameLst>
                                      </p:cBhvr>
                                      <p:to>
                                        <p:strVal val="visible"/>
                                      </p:to>
                                    </p:set>
                                    <p:anim calcmode="lin" valueType="num">
                                      <p:cBhvr additive="base">
                                        <p:cTn id="17" dur="500" fill="hold"/>
                                        <p:tgtEl>
                                          <p:spTgt spid="71684">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168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1684">
                                            <p:txEl>
                                              <p:pRg st="3" end="3"/>
                                            </p:txEl>
                                          </p:spTgt>
                                        </p:tgtEl>
                                        <p:attrNameLst>
                                          <p:attrName>style.visibility</p:attrName>
                                        </p:attrNameLst>
                                      </p:cBhvr>
                                      <p:to>
                                        <p:strVal val="visible"/>
                                      </p:to>
                                    </p:set>
                                    <p:anim calcmode="lin" valueType="num">
                                      <p:cBhvr additive="base">
                                        <p:cTn id="23" dur="500" fill="hold"/>
                                        <p:tgtEl>
                                          <p:spTgt spid="71684">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168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文本框 72705"/>
          <p:cNvSpPr txBox="1">
            <a:spLocks noChangeArrowheads="1"/>
          </p:cNvSpPr>
          <p:nvPr/>
        </p:nvSpPr>
        <p:spPr bwMode="auto">
          <a:xfrm>
            <a:off x="661988" y="1250950"/>
            <a:ext cx="7874000" cy="2315186"/>
          </a:xfrm>
          <a:prstGeom prst="rect">
            <a:avLst/>
          </a:prstGeom>
          <a:noFill/>
          <a:ln w="9525">
            <a:noFill/>
            <a:miter lim="800000"/>
          </a:ln>
        </p:spPr>
        <p:txBody>
          <a:bodyPr>
            <a:spAutoFit/>
          </a:bodyPr>
          <a:lstStyle/>
          <a:p>
            <a:pPr>
              <a:lnSpc>
                <a:spcPct val="200000"/>
              </a:lnSpc>
            </a:pPr>
            <a:r>
              <a:rPr lang="en-US" altLang="zh-CN" sz="2800" b="1" dirty="0">
                <a:solidFill>
                  <a:srgbClr val="FF3300"/>
                </a:solidFill>
                <a:latin typeface="Times New Roman" panose="02020603050405020304" pitchFamily="18" charset="0"/>
              </a:rPr>
              <a:t>make sb. feel at home </a:t>
            </a:r>
            <a:r>
              <a:rPr lang="zh-CN" altLang="en-US" sz="2800" b="1" dirty="0">
                <a:solidFill>
                  <a:srgbClr val="FF3300"/>
                </a:solidFill>
                <a:latin typeface="Times New Roman" panose="02020603050405020304" pitchFamily="18" charset="0"/>
              </a:rPr>
              <a:t>使某人感到宾至如归</a:t>
            </a:r>
          </a:p>
          <a:p>
            <a:pPr>
              <a:lnSpc>
                <a:spcPct val="200000"/>
              </a:lnSpc>
            </a:pPr>
            <a:r>
              <a:rPr lang="en-US" altLang="zh-CN" sz="2400" b="1" dirty="0">
                <a:latin typeface="Times New Roman" panose="02020603050405020304" pitchFamily="18" charset="0"/>
              </a:rPr>
              <a:t>e.g. I’m doing everything I can to </a:t>
            </a:r>
            <a:r>
              <a:rPr lang="en-US" altLang="zh-CN" sz="2400" b="1" dirty="0">
                <a:solidFill>
                  <a:srgbClr val="FF3300"/>
                </a:solidFill>
                <a:latin typeface="Times New Roman" panose="02020603050405020304" pitchFamily="18" charset="0"/>
              </a:rPr>
              <a:t>make them feel at home</a:t>
            </a:r>
            <a:r>
              <a:rPr lang="en-US" altLang="zh-CN" sz="2400" b="1" dirty="0">
                <a:latin typeface="Times New Roman" panose="02020603050405020304" pitchFamily="18" charset="0"/>
              </a:rPr>
              <a:t>.</a:t>
            </a:r>
          </a:p>
          <a:p>
            <a:pPr>
              <a:lnSpc>
                <a:spcPct val="200000"/>
              </a:lnSpc>
            </a:pPr>
            <a:r>
              <a:rPr lang="en-US" altLang="zh-CN" sz="2400" b="1" dirty="0">
                <a:latin typeface="Times New Roman" panose="02020603050405020304" pitchFamily="18" charset="0"/>
              </a:rPr>
              <a:t>      </a:t>
            </a:r>
            <a:r>
              <a:rPr lang="zh-CN" altLang="en-US" sz="2400" b="1" dirty="0">
                <a:latin typeface="Times New Roman" panose="02020603050405020304" pitchFamily="18" charset="0"/>
              </a:rPr>
              <a:t>我在尽我一切所能使他们感到宾至如归。</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2706">
                                            <p:txEl>
                                              <p:pRg st="1" end="1"/>
                                            </p:txEl>
                                          </p:spTgt>
                                        </p:tgtEl>
                                        <p:attrNameLst>
                                          <p:attrName>style.visibility</p:attrName>
                                        </p:attrNameLst>
                                      </p:cBhvr>
                                      <p:to>
                                        <p:strVal val="visible"/>
                                      </p:to>
                                    </p:set>
                                    <p:anim calcmode="lin" valueType="num">
                                      <p:cBhvr additive="base">
                                        <p:cTn id="7" dur="500" fill="hold"/>
                                        <p:tgtEl>
                                          <p:spTgt spid="7270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270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2706">
                                            <p:txEl>
                                              <p:pRg st="2" end="2"/>
                                            </p:txEl>
                                          </p:spTgt>
                                        </p:tgtEl>
                                        <p:attrNameLst>
                                          <p:attrName>style.visibility</p:attrName>
                                        </p:attrNameLst>
                                      </p:cBhvr>
                                      <p:to>
                                        <p:strVal val="visible"/>
                                      </p:to>
                                    </p:set>
                                    <p:anim calcmode="lin" valueType="num">
                                      <p:cBhvr additive="base">
                                        <p:cTn id="13" dur="500" fill="hold"/>
                                        <p:tgtEl>
                                          <p:spTgt spid="7270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270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文本框 66563"/>
          <p:cNvSpPr txBox="1">
            <a:spLocks noChangeArrowheads="1"/>
          </p:cNvSpPr>
          <p:nvPr/>
        </p:nvSpPr>
        <p:spPr bwMode="auto">
          <a:xfrm>
            <a:off x="401942" y="701642"/>
            <a:ext cx="7789863" cy="4154984"/>
          </a:xfrm>
          <a:prstGeom prst="rect">
            <a:avLst/>
          </a:prstGeom>
          <a:noFill/>
          <a:ln w="9525">
            <a:noFill/>
            <a:miter lim="800000"/>
          </a:ln>
        </p:spPr>
        <p:txBody>
          <a:bodyPr>
            <a:spAutoFit/>
          </a:bodyPr>
          <a:lstStyle/>
          <a:p>
            <a:pPr marL="444500" indent="-444500">
              <a:lnSpc>
                <a:spcPct val="150000"/>
              </a:lnSpc>
            </a:pPr>
            <a:r>
              <a:rPr lang="en-US" altLang="zh-CN" sz="2800" b="1" dirty="0">
                <a:latin typeface="Times New Roman" panose="02020603050405020304" pitchFamily="18" charset="0"/>
              </a:rPr>
              <a:t>2.You wouldn’t believe how quickly my French has improved because of that.</a:t>
            </a:r>
          </a:p>
          <a:p>
            <a:pPr marL="444500" indent="-444500">
              <a:lnSpc>
                <a:spcPct val="150000"/>
              </a:lnSpc>
            </a:pPr>
            <a:r>
              <a:rPr lang="en-US" altLang="zh-CN" sz="2400" b="1" dirty="0">
                <a:solidFill>
                  <a:srgbClr val="FF3300"/>
                </a:solidFill>
                <a:latin typeface="Times New Roman" panose="02020603050405020304" pitchFamily="18" charset="0"/>
                <a:ea typeface="+mn-ea"/>
                <a:cs typeface="Times New Roman" panose="02020603050405020304" pitchFamily="18" charset="0"/>
              </a:rPr>
              <a:t>      You wouldn’t believe …</a:t>
            </a:r>
            <a:r>
              <a:rPr lang="zh-CN" altLang="en-US" sz="2400" b="1" dirty="0">
                <a:solidFill>
                  <a:srgbClr val="FF3300"/>
                </a:solidFill>
                <a:latin typeface="Times New Roman" panose="02020603050405020304" pitchFamily="18" charset="0"/>
                <a:ea typeface="+mn-ea"/>
                <a:cs typeface="Times New Roman" panose="02020603050405020304" pitchFamily="18" charset="0"/>
              </a:rPr>
              <a:t>是一个常用句式，相当于汉语所说的“你无法想象</a:t>
            </a:r>
            <a:r>
              <a:rPr lang="en-US" altLang="zh-CN" sz="2400" b="1" dirty="0">
                <a:solidFill>
                  <a:srgbClr val="FF3300"/>
                </a:solidFill>
                <a:latin typeface="+mn-ea"/>
                <a:ea typeface="+mn-ea"/>
                <a:cs typeface="Times New Roman" panose="02020603050405020304" pitchFamily="18" charset="0"/>
              </a:rPr>
              <a:t>……</a:t>
            </a:r>
            <a:r>
              <a:rPr lang="zh-CN" altLang="en-US" sz="2400" b="1" dirty="0">
                <a:solidFill>
                  <a:srgbClr val="FF3300"/>
                </a:solidFill>
                <a:latin typeface="+mn-ea"/>
                <a:ea typeface="+mn-ea"/>
                <a:cs typeface="Times New Roman" panose="02020603050405020304" pitchFamily="18" charset="0"/>
              </a:rPr>
              <a:t>；你想都想不到</a:t>
            </a:r>
            <a:r>
              <a:rPr lang="en-US" altLang="zh-CN" sz="2400" b="1" dirty="0">
                <a:solidFill>
                  <a:srgbClr val="FF3300"/>
                </a:solidFill>
                <a:latin typeface="+mn-ea"/>
                <a:ea typeface="+mn-ea"/>
                <a:cs typeface="Times New Roman" panose="02020603050405020304" pitchFamily="18" charset="0"/>
              </a:rPr>
              <a:t>……</a:t>
            </a:r>
            <a:r>
              <a:rPr lang="zh-CN" altLang="en-US" sz="2400" b="1" dirty="0">
                <a:solidFill>
                  <a:srgbClr val="FF3300"/>
                </a:solidFill>
                <a:latin typeface="Times New Roman" panose="02020603050405020304" pitchFamily="18" charset="0"/>
                <a:ea typeface="+mn-ea"/>
                <a:cs typeface="Times New Roman" panose="02020603050405020304" pitchFamily="18" charset="0"/>
              </a:rPr>
              <a:t>；你绝不会</a:t>
            </a:r>
            <a:r>
              <a:rPr lang="zh-CN" altLang="en-US" sz="2400" b="1" dirty="0">
                <a:solidFill>
                  <a:srgbClr val="FF3300"/>
                </a:solidFill>
                <a:latin typeface="+mn-ea"/>
                <a:ea typeface="+mn-ea"/>
                <a:cs typeface="Times New Roman" panose="02020603050405020304" pitchFamily="18" charset="0"/>
              </a:rPr>
              <a:t>相信</a:t>
            </a:r>
            <a:r>
              <a:rPr lang="en-US" altLang="zh-CN" sz="2400" b="1" dirty="0">
                <a:solidFill>
                  <a:srgbClr val="FF3300"/>
                </a:solidFill>
                <a:latin typeface="+mn-ea"/>
                <a:ea typeface="+mn-ea"/>
                <a:cs typeface="Times New Roman" panose="02020603050405020304" pitchFamily="18" charset="0"/>
              </a:rPr>
              <a:t>……”</a:t>
            </a:r>
            <a:r>
              <a:rPr lang="zh-CN" altLang="en-US" sz="2400" b="1" dirty="0">
                <a:solidFill>
                  <a:srgbClr val="FF3300"/>
                </a:solidFill>
                <a:latin typeface="Times New Roman" panose="02020603050405020304" pitchFamily="18" charset="0"/>
                <a:ea typeface="+mn-ea"/>
                <a:cs typeface="Times New Roman" panose="02020603050405020304" pitchFamily="18" charset="0"/>
              </a:rPr>
              <a:t>，表示所陈述的事情超出想象。</a:t>
            </a:r>
            <a:endParaRPr lang="en-US" altLang="zh-CN" sz="2400" b="1" dirty="0">
              <a:solidFill>
                <a:srgbClr val="FF3300"/>
              </a:solidFill>
              <a:latin typeface="Times New Roman" panose="02020603050405020304" pitchFamily="18" charset="0"/>
              <a:ea typeface="+mn-ea"/>
              <a:cs typeface="Times New Roman" panose="02020603050405020304" pitchFamily="18" charset="0"/>
            </a:endParaRPr>
          </a:p>
          <a:p>
            <a:pPr marL="444500" indent="-444500">
              <a:lnSpc>
                <a:spcPct val="150000"/>
              </a:lnSpc>
            </a:pPr>
            <a:r>
              <a:rPr lang="en-US" altLang="zh-CN" sz="2400" b="1" dirty="0">
                <a:latin typeface="Times New Roman" panose="02020603050405020304" pitchFamily="18" charset="0"/>
                <a:ea typeface="+mn-ea"/>
                <a:cs typeface="Times New Roman" panose="02020603050405020304" pitchFamily="18" charset="0"/>
              </a:rPr>
              <a:t>      </a:t>
            </a:r>
            <a:r>
              <a:rPr lang="zh-CN" altLang="en-US" sz="2400" b="1" dirty="0">
                <a:latin typeface="Times New Roman" panose="02020603050405020304" pitchFamily="18" charset="0"/>
                <a:ea typeface="+mn-ea"/>
                <a:cs typeface="Times New Roman" panose="02020603050405020304" pitchFamily="18" charset="0"/>
              </a:rPr>
              <a:t>与此类似的表达还有</a:t>
            </a:r>
            <a:r>
              <a:rPr lang="en-US" altLang="zh-CN" sz="2400" b="1" dirty="0">
                <a:solidFill>
                  <a:srgbClr val="FF3300"/>
                </a:solidFill>
                <a:latin typeface="Times New Roman" panose="02020603050405020304" pitchFamily="18" charset="0"/>
                <a:ea typeface="+mn-ea"/>
                <a:cs typeface="Times New Roman" panose="02020603050405020304" pitchFamily="18" charset="0"/>
              </a:rPr>
              <a:t>You would never believe…</a:t>
            </a:r>
            <a:r>
              <a:rPr lang="zh-CN" altLang="en-US" sz="2400" b="1" dirty="0">
                <a:solidFill>
                  <a:srgbClr val="FF3300"/>
                </a:solidFill>
                <a:latin typeface="Times New Roman" panose="02020603050405020304" pitchFamily="18" charset="0"/>
                <a:ea typeface="+mn-ea"/>
                <a:cs typeface="Times New Roman" panose="02020603050405020304" pitchFamily="18" charset="0"/>
              </a:rPr>
              <a:t>或</a:t>
            </a:r>
            <a:r>
              <a:rPr lang="en-US" altLang="zh-CN" sz="2400" b="1" dirty="0">
                <a:solidFill>
                  <a:srgbClr val="FF3300"/>
                </a:solidFill>
                <a:latin typeface="Times New Roman" panose="02020603050405020304" pitchFamily="18" charset="0"/>
                <a:ea typeface="+mn-ea"/>
                <a:cs typeface="Times New Roman" panose="02020603050405020304" pitchFamily="18" charset="0"/>
              </a:rPr>
              <a:t>You </a:t>
            </a:r>
          </a:p>
          <a:p>
            <a:pPr marL="444500" indent="-444500">
              <a:lnSpc>
                <a:spcPct val="150000"/>
              </a:lnSpc>
            </a:pPr>
            <a:r>
              <a:rPr lang="en-US" altLang="zh-CN" sz="2400" b="1" dirty="0">
                <a:solidFill>
                  <a:srgbClr val="FF3300"/>
                </a:solidFill>
                <a:latin typeface="Times New Roman" panose="02020603050405020304" pitchFamily="18" charset="0"/>
                <a:ea typeface="+mn-ea"/>
                <a:cs typeface="Times New Roman" panose="02020603050405020304" pitchFamily="18" charset="0"/>
              </a:rPr>
              <a:t>      would hardly believe…</a:t>
            </a:r>
            <a:r>
              <a:rPr lang="zh-CN" altLang="en-US" sz="2400" b="1" dirty="0">
                <a:solidFill>
                  <a:srgbClr val="FF3300"/>
                </a:solidFill>
                <a:latin typeface="Times New Roman" panose="02020603050405020304" pitchFamily="18" charset="0"/>
                <a:ea typeface="+mn-ea"/>
                <a:cs typeface="Times New Roman" panose="02020603050405020304" pitchFamily="18" charset="0"/>
              </a:rPr>
              <a:t>。</a:t>
            </a:r>
            <a:endParaRPr lang="zh-CN" altLang="en-US" sz="2400" b="1" dirty="0">
              <a:latin typeface="Times New Roman" panose="02020603050405020304" pitchFamily="18" charset="0"/>
              <a:ea typeface="+mn-ea"/>
              <a:cs typeface="Times New Roman" panose="02020603050405020304" pitchFamily="18"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6564">
                                            <p:txEl>
                                              <p:pRg st="1" end="1"/>
                                            </p:txEl>
                                          </p:spTgt>
                                        </p:tgtEl>
                                        <p:attrNameLst>
                                          <p:attrName>style.visibility</p:attrName>
                                        </p:attrNameLst>
                                      </p:cBhvr>
                                      <p:to>
                                        <p:strVal val="visible"/>
                                      </p:to>
                                    </p:set>
                                    <p:anim calcmode="lin" valueType="num">
                                      <p:cBhvr additive="base">
                                        <p:cTn id="7" dur="500" fill="hold"/>
                                        <p:tgtEl>
                                          <p:spTgt spid="6656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656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6564">
                                            <p:txEl>
                                              <p:pRg st="2" end="2"/>
                                            </p:txEl>
                                          </p:spTgt>
                                        </p:tgtEl>
                                        <p:attrNameLst>
                                          <p:attrName>style.visibility</p:attrName>
                                        </p:attrNameLst>
                                      </p:cBhvr>
                                      <p:to>
                                        <p:strVal val="visible"/>
                                      </p:to>
                                    </p:set>
                                    <p:anim calcmode="lin" valueType="num">
                                      <p:cBhvr additive="base">
                                        <p:cTn id="13" dur="500" fill="hold"/>
                                        <p:tgtEl>
                                          <p:spTgt spid="6656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6564">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66564">
                                            <p:txEl>
                                              <p:pRg st="3" end="3"/>
                                            </p:txEl>
                                          </p:spTgt>
                                        </p:tgtEl>
                                        <p:attrNameLst>
                                          <p:attrName>style.visibility</p:attrName>
                                        </p:attrNameLst>
                                      </p:cBhvr>
                                      <p:to>
                                        <p:strVal val="visible"/>
                                      </p:to>
                                    </p:set>
                                    <p:anim calcmode="lin" valueType="num">
                                      <p:cBhvr additive="base">
                                        <p:cTn id="17" dur="500" fill="hold"/>
                                        <p:tgtEl>
                                          <p:spTgt spid="66564">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656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图片 1" descr="6cb3e26btw1e3slh3esqlj"/>
          <p:cNvPicPr>
            <a:picLocks noChangeAspect="1"/>
          </p:cNvPicPr>
          <p:nvPr/>
        </p:nvPicPr>
        <p:blipFill>
          <a:blip r:embed="rId2"/>
          <a:stretch>
            <a:fillRect/>
          </a:stretch>
        </p:blipFill>
        <p:spPr>
          <a:xfrm>
            <a:off x="1377554" y="1143000"/>
            <a:ext cx="2919413" cy="2235994"/>
          </a:xfrm>
          <a:prstGeom prst="rect">
            <a:avLst/>
          </a:prstGeom>
          <a:noFill/>
          <a:ln>
            <a:noFill/>
            <a:miter lim="800000"/>
            <a:headEnd/>
            <a:tailEnd/>
          </a:ln>
        </p:spPr>
      </p:pic>
      <p:pic>
        <p:nvPicPr>
          <p:cNvPr id="44035" name="图片 2" descr="1954_130321135939_1"/>
          <p:cNvPicPr>
            <a:picLocks noChangeAspect="1"/>
          </p:cNvPicPr>
          <p:nvPr/>
        </p:nvPicPr>
        <p:blipFill>
          <a:blip r:embed="rId3"/>
          <a:stretch>
            <a:fillRect/>
          </a:stretch>
        </p:blipFill>
        <p:spPr>
          <a:xfrm>
            <a:off x="4419600" y="1114425"/>
            <a:ext cx="3402806" cy="2246710"/>
          </a:xfrm>
          <a:prstGeom prst="rect">
            <a:avLst/>
          </a:prstGeom>
          <a:noFill/>
          <a:ln>
            <a:noFill/>
            <a:miter lim="800000"/>
            <a:headEnd/>
            <a:tailEnd/>
          </a:ln>
        </p:spPr>
      </p:pic>
      <p:sp>
        <p:nvSpPr>
          <p:cNvPr id="44036" name="Rectangle 5"/>
          <p:cNvSpPr/>
          <p:nvPr/>
        </p:nvSpPr>
        <p:spPr>
          <a:xfrm>
            <a:off x="827772" y="3560694"/>
            <a:ext cx="3801377" cy="1384995"/>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Tx/>
            </a:pPr>
            <a:r>
              <a:rPr lang="en-US" altLang="en-US" sz="2800" b="1" dirty="0">
                <a:solidFill>
                  <a:srgbClr val="000000"/>
                </a:solidFill>
                <a:latin typeface="Times New Roman" panose="02020603050405020304" pitchFamily="18" charset="0"/>
              </a:rPr>
              <a:t>People use __________</a:t>
            </a:r>
            <a:r>
              <a:rPr lang="en-US" altLang="en-US" sz="2800" b="1" dirty="0">
                <a:solidFill>
                  <a:srgbClr val="FF0000"/>
                </a:solidFill>
                <a:latin typeface="Times New Roman" panose="02020603050405020304" pitchFamily="18" charset="0"/>
              </a:rPr>
              <a:t> </a:t>
            </a:r>
            <a:r>
              <a:rPr lang="en-US" altLang="en-US" sz="2800" b="1" dirty="0">
                <a:solidFill>
                  <a:srgbClr val="000000"/>
                </a:solidFill>
                <a:latin typeface="Times New Roman" panose="02020603050405020304" pitchFamily="18" charset="0"/>
              </a:rPr>
              <a:t>and ________ at a Chinese meal.</a:t>
            </a:r>
          </a:p>
        </p:txBody>
      </p:sp>
      <p:sp>
        <p:nvSpPr>
          <p:cNvPr id="44037" name="Rectangle 5"/>
          <p:cNvSpPr/>
          <p:nvPr/>
        </p:nvSpPr>
        <p:spPr>
          <a:xfrm>
            <a:off x="4684244" y="3564479"/>
            <a:ext cx="3138162" cy="1384995"/>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Tx/>
            </a:pPr>
            <a:r>
              <a:rPr lang="en-US" altLang="en-US" sz="2800" b="1" dirty="0">
                <a:solidFill>
                  <a:srgbClr val="000000"/>
                </a:solidFill>
                <a:latin typeface="Times New Roman" panose="02020603050405020304" pitchFamily="18" charset="0"/>
              </a:rPr>
              <a:t>People use _______</a:t>
            </a:r>
            <a:r>
              <a:rPr lang="en-US" altLang="en-US" sz="2800" b="1" dirty="0">
                <a:solidFill>
                  <a:srgbClr val="FF0000"/>
                </a:solidFill>
                <a:latin typeface="Times New Roman" panose="02020603050405020304" pitchFamily="18" charset="0"/>
              </a:rPr>
              <a:t> </a:t>
            </a:r>
            <a:r>
              <a:rPr lang="en-US" altLang="en-US" sz="2800" b="1" dirty="0">
                <a:solidFill>
                  <a:srgbClr val="000000"/>
                </a:solidFill>
                <a:latin typeface="Times New Roman" panose="02020603050405020304" pitchFamily="18" charset="0"/>
              </a:rPr>
              <a:t>and ______at a French meal.</a:t>
            </a:r>
          </a:p>
        </p:txBody>
      </p:sp>
      <p:sp>
        <p:nvSpPr>
          <p:cNvPr id="44038" name="TextBox 6"/>
          <p:cNvSpPr/>
          <p:nvPr/>
        </p:nvSpPr>
        <p:spPr>
          <a:xfrm>
            <a:off x="1333500" y="220980"/>
            <a:ext cx="6172200" cy="95410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zh-CN" sz="2800" b="1" dirty="0">
                <a:latin typeface="Times New Roman" panose="02020603050405020304" pitchFamily="18" charset="0"/>
                <a:cs typeface="Times New Roman" panose="02020603050405020304" pitchFamily="18" charset="0"/>
              </a:rPr>
              <a:t>Can you tell the differences between a Chinese meal and a French meal?</a:t>
            </a:r>
            <a:endParaRPr lang="zh-CN" altLang="en-US" sz="2800" b="1" dirty="0">
              <a:latin typeface="Times New Roman" panose="02020603050405020304" pitchFamily="18" charset="0"/>
              <a:cs typeface="Times New Roman" panose="02020603050405020304" pitchFamily="18" charset="0"/>
            </a:endParaRPr>
          </a:p>
        </p:txBody>
      </p:sp>
      <p:sp>
        <p:nvSpPr>
          <p:cNvPr id="44039" name="TextBox 8"/>
          <p:cNvSpPr/>
          <p:nvPr/>
        </p:nvSpPr>
        <p:spPr>
          <a:xfrm>
            <a:off x="2646680" y="3564479"/>
            <a:ext cx="1885950" cy="52322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en-US" sz="2800" b="1" dirty="0">
                <a:solidFill>
                  <a:srgbClr val="FF0000"/>
                </a:solidFill>
                <a:latin typeface="Times New Roman" panose="02020603050405020304" pitchFamily="18" charset="0"/>
              </a:rPr>
              <a:t>chopsticks</a:t>
            </a:r>
            <a:endParaRPr lang="zh-CN" altLang="en-US" sz="1400" dirty="0"/>
          </a:p>
        </p:txBody>
      </p:sp>
      <p:sp>
        <p:nvSpPr>
          <p:cNvPr id="44040" name="TextBox 9"/>
          <p:cNvSpPr/>
          <p:nvPr/>
        </p:nvSpPr>
        <p:spPr>
          <a:xfrm>
            <a:off x="1664200" y="4018518"/>
            <a:ext cx="1223412" cy="52322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en-US" sz="2800" b="1" dirty="0">
                <a:solidFill>
                  <a:srgbClr val="FF0000"/>
                </a:solidFill>
                <a:latin typeface="Times New Roman" panose="02020603050405020304" pitchFamily="18" charset="0"/>
              </a:rPr>
              <a:t>spoons</a:t>
            </a:r>
            <a:endParaRPr lang="zh-CN" altLang="en-US" sz="1400" dirty="0"/>
          </a:p>
        </p:txBody>
      </p:sp>
      <p:sp>
        <p:nvSpPr>
          <p:cNvPr id="44041" name="TextBox 10"/>
          <p:cNvSpPr/>
          <p:nvPr/>
        </p:nvSpPr>
        <p:spPr>
          <a:xfrm>
            <a:off x="6527018" y="3627324"/>
            <a:ext cx="1413823" cy="523220"/>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en-US" sz="2800" b="1" dirty="0">
                <a:solidFill>
                  <a:srgbClr val="FF0000"/>
                </a:solidFill>
                <a:latin typeface="Times New Roman" panose="02020603050405020304" pitchFamily="18" charset="0"/>
              </a:rPr>
              <a:t>knives</a:t>
            </a:r>
            <a:endParaRPr lang="zh-CN" altLang="en-US" sz="1400" dirty="0"/>
          </a:p>
        </p:txBody>
      </p:sp>
      <p:sp>
        <p:nvSpPr>
          <p:cNvPr id="44042" name="TextBox 11"/>
          <p:cNvSpPr/>
          <p:nvPr/>
        </p:nvSpPr>
        <p:spPr>
          <a:xfrm>
            <a:off x="5501679" y="4018360"/>
            <a:ext cx="1200150" cy="52322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en-US" sz="2800" b="1" dirty="0">
                <a:solidFill>
                  <a:srgbClr val="FF0000"/>
                </a:solidFill>
                <a:latin typeface="Times New Roman" panose="02020603050405020304" pitchFamily="18" charset="0"/>
              </a:rPr>
              <a:t>forks </a:t>
            </a:r>
            <a:endParaRPr lang="zh-CN" altLang="en-US" sz="1400" dirty="0"/>
          </a:p>
        </p:txBody>
      </p:sp>
      <p:pic>
        <p:nvPicPr>
          <p:cNvPr id="44043" name="图片 3"/>
          <p:cNvPicPr>
            <a:picLocks noChangeAspect="1"/>
          </p:cNvPicPr>
          <p:nvPr/>
        </p:nvPicPr>
        <p:blipFill>
          <a:blip r:embed="rId4"/>
          <a:srcRect b="13208"/>
          <a:stretch>
            <a:fillRect/>
          </a:stretch>
        </p:blipFill>
        <p:spPr>
          <a:xfrm>
            <a:off x="4864894" y="1114425"/>
            <a:ext cx="2640806" cy="1925241"/>
          </a:xfrm>
          <a:prstGeom prst="rect">
            <a:avLst/>
          </a:prstGeom>
          <a:noFill/>
          <a:ln>
            <a:noFill/>
            <a:miter lim="800000"/>
            <a:headEnd/>
            <a:tailEnd/>
          </a:ln>
        </p:spPr>
      </p:pic>
      <p:pic>
        <p:nvPicPr>
          <p:cNvPr id="44044" name="图片 7"/>
          <p:cNvPicPr>
            <a:picLocks noChangeAspect="1"/>
          </p:cNvPicPr>
          <p:nvPr/>
        </p:nvPicPr>
        <p:blipFill>
          <a:blip r:embed="rId5"/>
          <a:stretch>
            <a:fillRect/>
          </a:stretch>
        </p:blipFill>
        <p:spPr>
          <a:xfrm>
            <a:off x="1450181" y="1600200"/>
            <a:ext cx="2774156" cy="1560910"/>
          </a:xfrm>
          <a:prstGeom prst="rect">
            <a:avLst/>
          </a:prstGeom>
          <a:noFill/>
          <a:ln>
            <a:noFill/>
            <a:miter lim="800000"/>
            <a:headEnd/>
            <a:tailEnd/>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4044"/>
                                        </p:tgtEl>
                                        <p:attrNameLst>
                                          <p:attrName>style.visibility</p:attrName>
                                        </p:attrNameLst>
                                      </p:cBhvr>
                                      <p:to>
                                        <p:strVal val="visible"/>
                                      </p:to>
                                    </p:set>
                                    <p:animEffect transition="in" filter="barn(inVertical)">
                                      <p:cBhvr>
                                        <p:cTn id="7" dur="500"/>
                                        <p:tgtEl>
                                          <p:spTgt spid="440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4039"/>
                                        </p:tgtEl>
                                        <p:attrNameLst>
                                          <p:attrName>style.visibility</p:attrName>
                                        </p:attrNameLst>
                                      </p:cBhvr>
                                      <p:to>
                                        <p:strVal val="visible"/>
                                      </p:to>
                                    </p:set>
                                    <p:animEffect transition="in" filter="fade">
                                      <p:cBhvr>
                                        <p:cTn id="12" dur="500"/>
                                        <p:tgtEl>
                                          <p:spTgt spid="4403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4040"/>
                                        </p:tgtEl>
                                        <p:attrNameLst>
                                          <p:attrName>style.visibility</p:attrName>
                                        </p:attrNameLst>
                                      </p:cBhvr>
                                      <p:to>
                                        <p:strVal val="visible"/>
                                      </p:to>
                                    </p:set>
                                    <p:animEffect transition="in" filter="fade">
                                      <p:cBhvr>
                                        <p:cTn id="17" dur="500"/>
                                        <p:tgtEl>
                                          <p:spTgt spid="44040"/>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44043"/>
                                        </p:tgtEl>
                                        <p:attrNameLst>
                                          <p:attrName>style.visibility</p:attrName>
                                        </p:attrNameLst>
                                      </p:cBhvr>
                                      <p:to>
                                        <p:strVal val="visible"/>
                                      </p:to>
                                    </p:set>
                                    <p:animEffect transition="in" filter="wheel(1)">
                                      <p:cBhvr>
                                        <p:cTn id="22" dur="500"/>
                                        <p:tgtEl>
                                          <p:spTgt spid="4404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4041"/>
                                        </p:tgtEl>
                                        <p:attrNameLst>
                                          <p:attrName>style.visibility</p:attrName>
                                        </p:attrNameLst>
                                      </p:cBhvr>
                                      <p:to>
                                        <p:strVal val="visible"/>
                                      </p:to>
                                    </p:set>
                                    <p:animEffect transition="in" filter="fade">
                                      <p:cBhvr>
                                        <p:cTn id="27" dur="500"/>
                                        <p:tgtEl>
                                          <p:spTgt spid="4404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4042"/>
                                        </p:tgtEl>
                                        <p:attrNameLst>
                                          <p:attrName>style.visibility</p:attrName>
                                        </p:attrNameLst>
                                      </p:cBhvr>
                                      <p:to>
                                        <p:strVal val="visible"/>
                                      </p:to>
                                    </p:set>
                                    <p:animEffect transition="in" filter="fade">
                                      <p:cBhvr>
                                        <p:cTn id="32" dur="500"/>
                                        <p:tgtEl>
                                          <p:spTgt spid="440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9" grpId="0"/>
      <p:bldP spid="44040" grpId="0"/>
      <p:bldP spid="44041" grpId="0"/>
      <p:bldP spid="4404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文本框 68609"/>
          <p:cNvSpPr txBox="1">
            <a:spLocks noChangeArrowheads="1"/>
          </p:cNvSpPr>
          <p:nvPr/>
        </p:nvSpPr>
        <p:spPr bwMode="auto">
          <a:xfrm>
            <a:off x="558057" y="778552"/>
            <a:ext cx="8069263" cy="3970337"/>
          </a:xfrm>
          <a:prstGeom prst="rect">
            <a:avLst/>
          </a:prstGeom>
          <a:noFill/>
          <a:ln w="9525">
            <a:noFill/>
            <a:miter lim="800000"/>
          </a:ln>
        </p:spPr>
        <p:txBody>
          <a:bodyPr>
            <a:spAutoFit/>
          </a:bodyPr>
          <a:lstStyle/>
          <a:p>
            <a:pPr>
              <a:lnSpc>
                <a:spcPct val="150000"/>
              </a:lnSpc>
            </a:pPr>
            <a:r>
              <a:rPr lang="zh-CN" altLang="en-US" sz="2400" b="1" dirty="0">
                <a:solidFill>
                  <a:srgbClr val="FF3300"/>
                </a:solidFill>
                <a:latin typeface="Times New Roman" panose="02020603050405020304" pitchFamily="18" charset="0"/>
              </a:rPr>
              <a:t>例如：</a:t>
            </a:r>
            <a:endParaRPr lang="en-US" altLang="zh-CN" sz="2400" b="1" dirty="0">
              <a:solidFill>
                <a:srgbClr val="FF3300"/>
              </a:solidFill>
              <a:latin typeface="Times New Roman" panose="02020603050405020304" pitchFamily="18" charset="0"/>
            </a:endParaRPr>
          </a:p>
          <a:p>
            <a:pPr>
              <a:lnSpc>
                <a:spcPct val="150000"/>
              </a:lnSpc>
            </a:pPr>
            <a:r>
              <a:rPr lang="en-US" altLang="zh-CN" sz="2400" b="1" dirty="0">
                <a:solidFill>
                  <a:srgbClr val="FF3300"/>
                </a:solidFill>
                <a:latin typeface="Times New Roman" panose="02020603050405020304" pitchFamily="18" charset="0"/>
              </a:rPr>
              <a:t>You wouldn’t believe</a:t>
            </a:r>
            <a:r>
              <a:rPr lang="en-US" altLang="zh-CN" sz="2400" b="1" dirty="0">
                <a:latin typeface="Times New Roman" panose="02020603050405020304" pitchFamily="18" charset="0"/>
              </a:rPr>
              <a:t> that he found his long-lost sister in Taiwan! </a:t>
            </a:r>
          </a:p>
          <a:p>
            <a:pPr>
              <a:lnSpc>
                <a:spcPct val="150000"/>
              </a:lnSpc>
            </a:pPr>
            <a:r>
              <a:rPr lang="zh-CN" altLang="en-US" sz="2400" b="1" dirty="0">
                <a:latin typeface="Times New Roman" panose="02020603050405020304" pitchFamily="18" charset="0"/>
              </a:rPr>
              <a:t>你绝对想不到他在台湾找到了失散多年的姐姐！</a:t>
            </a:r>
            <a:endParaRPr lang="en-US" altLang="zh-CN" sz="2400" b="1" dirty="0">
              <a:latin typeface="Times New Roman" panose="02020603050405020304" pitchFamily="18" charset="0"/>
            </a:endParaRPr>
          </a:p>
          <a:p>
            <a:pPr>
              <a:lnSpc>
                <a:spcPct val="150000"/>
              </a:lnSpc>
            </a:pPr>
            <a:r>
              <a:rPr lang="en-US" altLang="zh-CN" sz="2400" b="1" dirty="0">
                <a:solidFill>
                  <a:srgbClr val="FF3300"/>
                </a:solidFill>
                <a:latin typeface="Times New Roman" panose="02020603050405020304" pitchFamily="18" charset="0"/>
              </a:rPr>
              <a:t>You would never believe</a:t>
            </a:r>
            <a:r>
              <a:rPr lang="en-US" altLang="zh-CN" sz="2400" b="1" dirty="0">
                <a:latin typeface="Times New Roman" panose="02020603050405020304" pitchFamily="18" charset="0"/>
              </a:rPr>
              <a:t> what quick progress he’s made ever</a:t>
            </a:r>
          </a:p>
          <a:p>
            <a:pPr>
              <a:lnSpc>
                <a:spcPct val="150000"/>
              </a:lnSpc>
            </a:pPr>
            <a:r>
              <a:rPr lang="en-US" altLang="zh-CN" sz="2400" b="1" dirty="0">
                <a:latin typeface="Times New Roman" panose="02020603050405020304" pitchFamily="18" charset="0"/>
              </a:rPr>
              <a:t>since he attended your class. </a:t>
            </a:r>
          </a:p>
          <a:p>
            <a:pPr>
              <a:lnSpc>
                <a:spcPct val="150000"/>
              </a:lnSpc>
            </a:pPr>
            <a:r>
              <a:rPr lang="zh-CN" altLang="en-US" sz="2400" b="1" dirty="0">
                <a:latin typeface="Times New Roman" panose="02020603050405020304" pitchFamily="18" charset="0"/>
              </a:rPr>
              <a:t>你根本无法想象，自从他听了您的讲课后进步有多大。</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8610">
                                            <p:txEl>
                                              <p:pRg st="1" end="1"/>
                                            </p:txEl>
                                          </p:spTgt>
                                        </p:tgtEl>
                                        <p:attrNameLst>
                                          <p:attrName>style.visibility</p:attrName>
                                        </p:attrNameLst>
                                      </p:cBhvr>
                                      <p:to>
                                        <p:strVal val="visible"/>
                                      </p:to>
                                    </p:set>
                                    <p:anim calcmode="lin" valueType="num">
                                      <p:cBhvr additive="base">
                                        <p:cTn id="7" dur="500" fill="hold"/>
                                        <p:tgtEl>
                                          <p:spTgt spid="6861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86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8610">
                                            <p:txEl>
                                              <p:pRg st="2" end="2"/>
                                            </p:txEl>
                                          </p:spTgt>
                                        </p:tgtEl>
                                        <p:attrNameLst>
                                          <p:attrName>style.visibility</p:attrName>
                                        </p:attrNameLst>
                                      </p:cBhvr>
                                      <p:to>
                                        <p:strVal val="visible"/>
                                      </p:to>
                                    </p:set>
                                    <p:anim calcmode="lin" valueType="num">
                                      <p:cBhvr additive="base">
                                        <p:cTn id="13" dur="500" fill="hold"/>
                                        <p:tgtEl>
                                          <p:spTgt spid="68610">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86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8610">
                                            <p:txEl>
                                              <p:pRg st="3" end="3"/>
                                            </p:txEl>
                                          </p:spTgt>
                                        </p:tgtEl>
                                        <p:attrNameLst>
                                          <p:attrName>style.visibility</p:attrName>
                                        </p:attrNameLst>
                                      </p:cBhvr>
                                      <p:to>
                                        <p:strVal val="visible"/>
                                      </p:to>
                                    </p:set>
                                    <p:anim calcmode="lin" valueType="num">
                                      <p:cBhvr additive="base">
                                        <p:cTn id="19" dur="500" fill="hold"/>
                                        <p:tgtEl>
                                          <p:spTgt spid="68610">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861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8610">
                                            <p:txEl>
                                              <p:pRg st="4" end="4"/>
                                            </p:txEl>
                                          </p:spTgt>
                                        </p:tgtEl>
                                        <p:attrNameLst>
                                          <p:attrName>style.visibility</p:attrName>
                                        </p:attrNameLst>
                                      </p:cBhvr>
                                      <p:to>
                                        <p:strVal val="visible"/>
                                      </p:to>
                                    </p:set>
                                    <p:anim calcmode="lin" valueType="num">
                                      <p:cBhvr additive="base">
                                        <p:cTn id="25" dur="500" fill="hold"/>
                                        <p:tgtEl>
                                          <p:spTgt spid="68610">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861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8610">
                                            <p:txEl>
                                              <p:pRg st="5" end="5"/>
                                            </p:txEl>
                                          </p:spTgt>
                                        </p:tgtEl>
                                        <p:attrNameLst>
                                          <p:attrName>style.visibility</p:attrName>
                                        </p:attrNameLst>
                                      </p:cBhvr>
                                      <p:to>
                                        <p:strVal val="visible"/>
                                      </p:to>
                                    </p:set>
                                    <p:anim calcmode="lin" valueType="num">
                                      <p:cBhvr additive="base">
                                        <p:cTn id="31" dur="500" fill="hold"/>
                                        <p:tgtEl>
                                          <p:spTgt spid="68610">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861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文本框 67587"/>
          <p:cNvSpPr txBox="1">
            <a:spLocks noChangeArrowheads="1"/>
          </p:cNvSpPr>
          <p:nvPr/>
        </p:nvSpPr>
        <p:spPr bwMode="auto">
          <a:xfrm>
            <a:off x="393700" y="947738"/>
            <a:ext cx="8580438" cy="3324225"/>
          </a:xfrm>
          <a:prstGeom prst="rect">
            <a:avLst/>
          </a:prstGeom>
          <a:noFill/>
          <a:ln w="9525">
            <a:noFill/>
            <a:miter lim="800000"/>
          </a:ln>
        </p:spPr>
        <p:txBody>
          <a:bodyPr>
            <a:spAutoFit/>
          </a:bodyPr>
          <a:lstStyle/>
          <a:p>
            <a:pPr marL="444500" indent="-444500">
              <a:lnSpc>
                <a:spcPct val="150000"/>
              </a:lnSpc>
            </a:pPr>
            <a:r>
              <a:rPr lang="en-US" altLang="zh-CN" sz="2800" b="1" dirty="0">
                <a:latin typeface="Times New Roman" panose="02020603050405020304" pitchFamily="18" charset="0"/>
              </a:rPr>
              <a:t>3. My biggest challenge is learning how to behave at the dinner table.</a:t>
            </a:r>
          </a:p>
          <a:p>
            <a:pPr marL="444500" indent="-444500">
              <a:lnSpc>
                <a:spcPct val="150000"/>
              </a:lnSpc>
            </a:pPr>
            <a:r>
              <a:rPr lang="en-US" altLang="zh-CN" sz="2800" b="1" dirty="0">
                <a:solidFill>
                  <a:srgbClr val="FF3300"/>
                </a:solidFill>
                <a:latin typeface="Times New Roman" panose="02020603050405020304" pitchFamily="18" charset="0"/>
              </a:rPr>
              <a:t>    learning how to behave at the table</a:t>
            </a:r>
            <a:r>
              <a:rPr lang="zh-CN" altLang="en-US" sz="2800" b="1" dirty="0">
                <a:solidFill>
                  <a:srgbClr val="FF3300"/>
                </a:solidFill>
                <a:latin typeface="Times New Roman" panose="02020603050405020304" pitchFamily="18" charset="0"/>
              </a:rPr>
              <a:t>是现在分词短语，在此用作句子的表语。</a:t>
            </a:r>
            <a:r>
              <a:rPr lang="zh-CN" altLang="en-US" sz="2800" b="1" dirty="0">
                <a:latin typeface="Times New Roman" panose="02020603050405020304" pitchFamily="18" charset="0"/>
              </a:rPr>
              <a:t>再如：</a:t>
            </a:r>
            <a:endParaRPr lang="en-US" altLang="zh-CN" sz="2800" b="1" dirty="0">
              <a:latin typeface="Times New Roman" panose="02020603050405020304" pitchFamily="18" charset="0"/>
            </a:endParaRPr>
          </a:p>
          <a:p>
            <a:pPr marL="444500" indent="-444500">
              <a:lnSpc>
                <a:spcPct val="150000"/>
              </a:lnSpc>
            </a:pPr>
            <a:r>
              <a:rPr lang="en-US" altLang="zh-CN" sz="2800" b="1" dirty="0">
                <a:latin typeface="Times New Roman" panose="02020603050405020304" pitchFamily="18" charset="0"/>
              </a:rPr>
              <a:t>      His main hobby is </a:t>
            </a:r>
            <a:r>
              <a:rPr lang="en-US" altLang="zh-CN" sz="2800" b="1" dirty="0">
                <a:solidFill>
                  <a:srgbClr val="FF3300"/>
                </a:solidFill>
                <a:latin typeface="Times New Roman" panose="02020603050405020304" pitchFamily="18" charset="0"/>
              </a:rPr>
              <a:t>fishing</a:t>
            </a:r>
            <a:r>
              <a:rPr lang="en-US" altLang="zh-CN" sz="2800" b="1" dirty="0">
                <a:latin typeface="Times New Roman" panose="02020603050405020304" pitchFamily="18" charset="0"/>
              </a:rPr>
              <a:t>.   </a:t>
            </a:r>
            <a:r>
              <a:rPr lang="zh-CN" altLang="en-US" sz="2800" b="1" dirty="0">
                <a:latin typeface="Times New Roman" panose="02020603050405020304" pitchFamily="18" charset="0"/>
              </a:rPr>
              <a:t>他的主要爱好是钓鱼。</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7588">
                                            <p:txEl>
                                              <p:pRg st="1" end="1"/>
                                            </p:txEl>
                                          </p:spTgt>
                                        </p:tgtEl>
                                        <p:attrNameLst>
                                          <p:attrName>style.visibility</p:attrName>
                                        </p:attrNameLst>
                                      </p:cBhvr>
                                      <p:to>
                                        <p:strVal val="visible"/>
                                      </p:to>
                                    </p:set>
                                    <p:anim calcmode="lin" valueType="num">
                                      <p:cBhvr additive="base">
                                        <p:cTn id="7" dur="500" fill="hold"/>
                                        <p:tgtEl>
                                          <p:spTgt spid="6758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7588">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7588">
                                            <p:txEl>
                                              <p:pRg st="2" end="2"/>
                                            </p:txEl>
                                          </p:spTgt>
                                        </p:tgtEl>
                                        <p:attrNameLst>
                                          <p:attrName>style.visibility</p:attrName>
                                        </p:attrNameLst>
                                      </p:cBhvr>
                                      <p:to>
                                        <p:strVal val="visible"/>
                                      </p:to>
                                    </p:set>
                                    <p:anim calcmode="lin" valueType="num">
                                      <p:cBhvr additive="base">
                                        <p:cTn id="11" dur="500" fill="hold"/>
                                        <p:tgtEl>
                                          <p:spTgt spid="67588">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758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6" name="文本框 69635"/>
          <p:cNvSpPr txBox="1">
            <a:spLocks noChangeArrowheads="1"/>
          </p:cNvSpPr>
          <p:nvPr/>
        </p:nvSpPr>
        <p:spPr bwMode="auto">
          <a:xfrm>
            <a:off x="565150" y="795338"/>
            <a:ext cx="7862888" cy="3416300"/>
          </a:xfrm>
          <a:prstGeom prst="rect">
            <a:avLst/>
          </a:prstGeom>
          <a:noFill/>
          <a:ln w="9525">
            <a:noFill/>
            <a:miter lim="800000"/>
          </a:ln>
        </p:spPr>
        <p:txBody>
          <a:bodyPr>
            <a:spAutoFit/>
          </a:bodyPr>
          <a:lstStyle/>
          <a:p>
            <a:pPr>
              <a:lnSpc>
                <a:spcPct val="150000"/>
              </a:lnSpc>
            </a:pPr>
            <a:r>
              <a:rPr lang="en-US" altLang="zh-CN" sz="3200" b="1" dirty="0">
                <a:solidFill>
                  <a:srgbClr val="FF0000"/>
                </a:solidFill>
                <a:latin typeface="Times New Roman" panose="02020603050405020304" pitchFamily="18" charset="0"/>
              </a:rPr>
              <a:t>behave</a:t>
            </a:r>
          </a:p>
          <a:p>
            <a:pPr>
              <a:lnSpc>
                <a:spcPct val="150000"/>
              </a:lnSpc>
            </a:pPr>
            <a:r>
              <a:rPr lang="en-US" altLang="zh-CN" sz="2800" b="1" dirty="0">
                <a:solidFill>
                  <a:srgbClr val="FF0000"/>
                </a:solidFill>
                <a:latin typeface="Times New Roman" panose="02020603050405020304" pitchFamily="18" charset="0"/>
              </a:rPr>
              <a:t>behave</a:t>
            </a:r>
            <a:r>
              <a:rPr lang="zh-CN" altLang="en-US" sz="2800" b="1" dirty="0">
                <a:latin typeface="黑体" panose="02010609060101010101" pitchFamily="49" charset="-122"/>
                <a:ea typeface="黑体" panose="02010609060101010101" pitchFamily="49" charset="-122"/>
              </a:rPr>
              <a:t>是不及物动词，意为“</a:t>
            </a:r>
            <a:r>
              <a:rPr lang="zh-CN" altLang="en-US" sz="2800" b="1" dirty="0">
                <a:solidFill>
                  <a:srgbClr val="FF0000"/>
                </a:solidFill>
                <a:latin typeface="黑体" panose="02010609060101010101" pitchFamily="49" charset="-122"/>
                <a:ea typeface="黑体" panose="02010609060101010101" pitchFamily="49" charset="-122"/>
              </a:rPr>
              <a:t>表现；行为</a:t>
            </a:r>
            <a:r>
              <a:rPr lang="zh-CN" altLang="en-US" sz="2800" b="1" dirty="0">
                <a:latin typeface="黑体" panose="02010609060101010101" pitchFamily="49" charset="-122"/>
                <a:ea typeface="黑体" panose="02010609060101010101" pitchFamily="49" charset="-122"/>
              </a:rPr>
              <a:t>”，</a:t>
            </a:r>
            <a:r>
              <a:rPr lang="en-US" altLang="zh-CN" sz="2800" b="1" dirty="0">
                <a:solidFill>
                  <a:srgbClr val="FF0000"/>
                </a:solidFill>
                <a:latin typeface="Times New Roman" panose="02020603050405020304" pitchFamily="18" charset="0"/>
              </a:rPr>
              <a:t>behave well / badly</a:t>
            </a:r>
            <a:r>
              <a:rPr lang="zh-CN" altLang="en-US" sz="2800" b="1" dirty="0">
                <a:latin typeface="黑体" panose="02010609060101010101" pitchFamily="49" charset="-122"/>
                <a:ea typeface="黑体" panose="02010609060101010101" pitchFamily="49" charset="-122"/>
              </a:rPr>
              <a:t>表示“</a:t>
            </a:r>
            <a:r>
              <a:rPr lang="zh-CN" altLang="en-US" sz="2800" b="1" dirty="0">
                <a:solidFill>
                  <a:srgbClr val="FF0000"/>
                </a:solidFill>
                <a:latin typeface="黑体" panose="02010609060101010101" pitchFamily="49" charset="-122"/>
                <a:ea typeface="黑体" panose="02010609060101010101" pitchFamily="49" charset="-122"/>
              </a:rPr>
              <a:t>表现好</a:t>
            </a: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糟糕</a:t>
            </a:r>
            <a:r>
              <a:rPr lang="zh-CN" altLang="en-US" sz="2800" b="1" dirty="0">
                <a:latin typeface="黑体" panose="02010609060101010101" pitchFamily="49" charset="-122"/>
                <a:ea typeface="黑体" panose="02010609060101010101" pitchFamily="49" charset="-122"/>
              </a:rPr>
              <a:t>”。它的名词形式 </a:t>
            </a:r>
            <a:r>
              <a:rPr lang="en-US" altLang="zh-CN" sz="2800" b="1" dirty="0">
                <a:solidFill>
                  <a:srgbClr val="FF0000"/>
                </a:solidFill>
                <a:latin typeface="Times New Roman" panose="02020603050405020304" pitchFamily="18" charset="0"/>
                <a:ea typeface="黑体" panose="02010609060101010101" pitchFamily="49" charset="-122"/>
              </a:rPr>
              <a:t>behaviour</a:t>
            </a:r>
            <a:r>
              <a:rPr lang="en-US" altLang="zh-CN" sz="2800" b="1" dirty="0">
                <a:latin typeface="黑体" panose="02010609060101010101" pitchFamily="49" charset="-122"/>
                <a:ea typeface="黑体" panose="02010609060101010101" pitchFamily="49" charset="-122"/>
              </a:rPr>
              <a:t> (</a:t>
            </a:r>
            <a:r>
              <a:rPr lang="zh-CN" altLang="en-US" sz="2800" b="1" dirty="0">
                <a:latin typeface="黑体" panose="02010609060101010101" pitchFamily="49" charset="-122"/>
                <a:ea typeface="黑体" panose="02010609060101010101" pitchFamily="49" charset="-122"/>
              </a:rPr>
              <a:t>举止；行为</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，是不可数</a:t>
            </a:r>
            <a:endParaRPr lang="en-US" altLang="zh-CN" sz="2800" b="1" dirty="0">
              <a:latin typeface="黑体" panose="02010609060101010101" pitchFamily="49" charset="-122"/>
              <a:ea typeface="黑体" panose="02010609060101010101" pitchFamily="49" charset="-122"/>
            </a:endParaRPr>
          </a:p>
          <a:p>
            <a:pPr>
              <a:lnSpc>
                <a:spcPct val="150000"/>
              </a:lnSpc>
            </a:pPr>
            <a:r>
              <a:rPr lang="zh-CN" altLang="en-US" sz="2800" b="1" dirty="0">
                <a:latin typeface="黑体" panose="02010609060101010101" pitchFamily="49" charset="-122"/>
                <a:ea typeface="黑体" panose="02010609060101010101" pitchFamily="49" charset="-122"/>
              </a:rPr>
              <a:t>名词。</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9636">
                                            <p:txEl>
                                              <p:pRg st="1" end="1"/>
                                            </p:txEl>
                                          </p:spTgt>
                                        </p:tgtEl>
                                        <p:attrNameLst>
                                          <p:attrName>style.visibility</p:attrName>
                                        </p:attrNameLst>
                                      </p:cBhvr>
                                      <p:to>
                                        <p:strVal val="visible"/>
                                      </p:to>
                                    </p:set>
                                    <p:animEffect transition="in" filter="fade">
                                      <p:cBhvr>
                                        <p:cTn id="7" dur="500"/>
                                        <p:tgtEl>
                                          <p:spTgt spid="69636">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9636">
                                            <p:txEl>
                                              <p:pRg st="2" end="2"/>
                                            </p:txEl>
                                          </p:spTgt>
                                        </p:tgtEl>
                                        <p:attrNameLst>
                                          <p:attrName>style.visibility</p:attrName>
                                        </p:attrNameLst>
                                      </p:cBhvr>
                                      <p:to>
                                        <p:strVal val="visible"/>
                                      </p:to>
                                    </p:set>
                                    <p:animEffect transition="in" filter="fade">
                                      <p:cBhvr>
                                        <p:cTn id="10" dur="500"/>
                                        <p:tgtEl>
                                          <p:spTgt spid="696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框 70657"/>
          <p:cNvSpPr txBox="1"/>
          <p:nvPr/>
        </p:nvSpPr>
        <p:spPr>
          <a:xfrm>
            <a:off x="628650" y="469900"/>
            <a:ext cx="7685088" cy="4164013"/>
          </a:xfrm>
          <a:prstGeom prst="rect">
            <a:avLst/>
          </a:prstGeom>
          <a:noFill/>
          <a:ln w="9525">
            <a:noFill/>
          </a:ln>
        </p:spPr>
        <p:txBody>
          <a:bodyPr>
            <a:spAutoFit/>
          </a:bodyPr>
          <a:lstStyle/>
          <a:p>
            <a:pPr fontAlgn="auto">
              <a:lnSpc>
                <a:spcPct val="140000"/>
              </a:lnSpc>
              <a:spcBef>
                <a:spcPts val="0"/>
              </a:spcBef>
              <a:spcAft>
                <a:spcPts val="0"/>
              </a:spcAft>
              <a:tabLst>
                <a:tab pos="2336800" algn="l"/>
              </a:tabLst>
              <a:defRPr/>
            </a:pPr>
            <a:r>
              <a:rPr lang="zh-CN" altLang="en-US" sz="2700" b="1" dirty="0">
                <a:solidFill>
                  <a:schemeClr val="accent1">
                    <a:lumMod val="75000"/>
                  </a:schemeClr>
                </a:solidFill>
                <a:latin typeface="Times New Roman" panose="02020603050405020304" pitchFamily="18" charset="0"/>
                <a:ea typeface="宋体" panose="02010600030101010101" pitchFamily="2" charset="-122"/>
              </a:rPr>
              <a:t>【运用】</a:t>
            </a:r>
          </a:p>
          <a:p>
            <a:pPr fontAlgn="auto">
              <a:lnSpc>
                <a:spcPct val="140000"/>
              </a:lnSpc>
              <a:spcBef>
                <a:spcPts val="0"/>
              </a:spcBef>
              <a:spcAft>
                <a:spcPts val="0"/>
              </a:spcAft>
              <a:tabLst>
                <a:tab pos="2336800" algn="l"/>
              </a:tabLst>
              <a:defRPr/>
            </a:pPr>
            <a:r>
              <a:rPr lang="zh-CN" altLang="en-US" sz="2700" b="1" dirty="0">
                <a:solidFill>
                  <a:srgbClr val="7030A0"/>
                </a:solidFill>
                <a:latin typeface="+mn-ea"/>
                <a:ea typeface="+mn-ea"/>
              </a:rPr>
              <a:t>请根据汉语意思补全英语句子，每空一词。</a:t>
            </a:r>
          </a:p>
          <a:p>
            <a:pPr fontAlgn="auto">
              <a:lnSpc>
                <a:spcPct val="140000"/>
              </a:lnSpc>
              <a:spcBef>
                <a:spcPts val="0"/>
              </a:spcBef>
              <a:spcAft>
                <a:spcPts val="0"/>
              </a:spcAft>
              <a:tabLst>
                <a:tab pos="2336800" algn="l"/>
              </a:tabLst>
              <a:defRPr/>
            </a:pPr>
            <a:r>
              <a:rPr lang="en-US" altLang="zh-CN" sz="2700" b="1" dirty="0">
                <a:latin typeface="Times New Roman" panose="02020603050405020304" pitchFamily="18" charset="0"/>
                <a:ea typeface="宋体" panose="02010600030101010101" pitchFamily="2" charset="-122"/>
              </a:rPr>
              <a:t>(1) </a:t>
            </a:r>
            <a:r>
              <a:rPr lang="zh-CN" altLang="en-US" sz="2700" b="1" dirty="0">
                <a:latin typeface="Times New Roman" panose="02020603050405020304" pitchFamily="18" charset="0"/>
                <a:ea typeface="宋体" panose="02010600030101010101" pitchFamily="2" charset="-122"/>
              </a:rPr>
              <a:t>如果你那样表现，你会让人厌恶的。</a:t>
            </a:r>
          </a:p>
          <a:p>
            <a:pPr fontAlgn="auto">
              <a:lnSpc>
                <a:spcPct val="140000"/>
              </a:lnSpc>
              <a:spcBef>
                <a:spcPts val="0"/>
              </a:spcBef>
              <a:spcAft>
                <a:spcPts val="0"/>
              </a:spcAft>
              <a:tabLst>
                <a:tab pos="2336800" algn="l"/>
              </a:tabLst>
              <a:defRPr/>
            </a:pPr>
            <a:r>
              <a:rPr lang="zh-CN" altLang="en-US" sz="2700" b="1" dirty="0">
                <a:latin typeface="Times New Roman" panose="02020603050405020304" pitchFamily="18" charset="0"/>
                <a:ea typeface="宋体" panose="02010600030101010101" pitchFamily="2" charset="-122"/>
              </a:rPr>
              <a:t>      </a:t>
            </a:r>
            <a:r>
              <a:rPr lang="en-US" altLang="zh-CN" sz="2700" b="1" dirty="0">
                <a:latin typeface="Times New Roman" panose="02020603050405020304" pitchFamily="18" charset="0"/>
                <a:ea typeface="宋体" panose="02010600030101010101" pitchFamily="2" charset="-122"/>
              </a:rPr>
              <a:t>____ you _______ like that, you’ll get yourself disliked.</a:t>
            </a:r>
          </a:p>
          <a:p>
            <a:pPr fontAlgn="auto">
              <a:lnSpc>
                <a:spcPct val="140000"/>
              </a:lnSpc>
              <a:spcBef>
                <a:spcPts val="0"/>
              </a:spcBef>
              <a:spcAft>
                <a:spcPts val="0"/>
              </a:spcAft>
              <a:tabLst>
                <a:tab pos="2336800" algn="l"/>
              </a:tabLst>
              <a:defRPr/>
            </a:pPr>
            <a:r>
              <a:rPr lang="en-US" altLang="zh-CN" sz="2700" b="1" dirty="0">
                <a:latin typeface="Times New Roman" panose="02020603050405020304" pitchFamily="18" charset="0"/>
                <a:ea typeface="宋体" panose="02010600030101010101" pitchFamily="2" charset="-122"/>
              </a:rPr>
              <a:t>(2) </a:t>
            </a:r>
            <a:r>
              <a:rPr lang="zh-CN" altLang="en-US" sz="2700" b="1" dirty="0">
                <a:latin typeface="Times New Roman" panose="02020603050405020304" pitchFamily="18" charset="0"/>
                <a:ea typeface="宋体" panose="02010600030101010101" pitchFamily="2" charset="-122"/>
              </a:rPr>
              <a:t>如此的行为可能招致麻烦。</a:t>
            </a:r>
          </a:p>
          <a:p>
            <a:pPr fontAlgn="auto">
              <a:lnSpc>
                <a:spcPct val="140000"/>
              </a:lnSpc>
              <a:spcBef>
                <a:spcPts val="0"/>
              </a:spcBef>
              <a:spcAft>
                <a:spcPts val="0"/>
              </a:spcAft>
              <a:tabLst>
                <a:tab pos="2336800" algn="l"/>
              </a:tabLst>
              <a:defRPr/>
            </a:pPr>
            <a:r>
              <a:rPr lang="zh-CN" altLang="en-US" sz="2700" b="1" dirty="0">
                <a:latin typeface="Times New Roman" panose="02020603050405020304" pitchFamily="18" charset="0"/>
                <a:ea typeface="宋体" panose="02010600030101010101" pitchFamily="2" charset="-122"/>
              </a:rPr>
              <a:t>      </a:t>
            </a:r>
            <a:r>
              <a:rPr lang="en-US" altLang="zh-CN" sz="2700" b="1" dirty="0">
                <a:latin typeface="Times New Roman" panose="02020603050405020304" pitchFamily="18" charset="0"/>
                <a:ea typeface="宋体" panose="02010600030101010101" pitchFamily="2" charset="-122"/>
              </a:rPr>
              <a:t>_____ _________ may cause trouble.</a:t>
            </a:r>
          </a:p>
        </p:txBody>
      </p:sp>
      <p:sp>
        <p:nvSpPr>
          <p:cNvPr id="70660" name="矩形 70659"/>
          <p:cNvSpPr>
            <a:spLocks noChangeArrowheads="1"/>
          </p:cNvSpPr>
          <p:nvPr/>
        </p:nvSpPr>
        <p:spPr bwMode="auto">
          <a:xfrm>
            <a:off x="1269966" y="2290762"/>
            <a:ext cx="2593975" cy="522287"/>
          </a:xfrm>
          <a:prstGeom prst="rect">
            <a:avLst/>
          </a:prstGeom>
          <a:noFill/>
          <a:ln w="9525">
            <a:noFill/>
            <a:miter lim="800000"/>
          </a:ln>
        </p:spPr>
        <p:txBody>
          <a:bodyPr>
            <a:spAutoFit/>
          </a:bodyPr>
          <a:lstStyle/>
          <a:p>
            <a:r>
              <a:rPr lang="en-US" altLang="zh-CN" sz="2800" b="1" dirty="0">
                <a:solidFill>
                  <a:srgbClr val="FF0000"/>
                </a:solidFill>
                <a:latin typeface="Times New Roman" panose="02020603050405020304" pitchFamily="18" charset="0"/>
              </a:rPr>
              <a:t>If            behave</a:t>
            </a:r>
          </a:p>
        </p:txBody>
      </p:sp>
      <p:sp>
        <p:nvSpPr>
          <p:cNvPr id="70661" name="矩形 70660"/>
          <p:cNvSpPr>
            <a:spLocks noChangeArrowheads="1"/>
          </p:cNvSpPr>
          <p:nvPr/>
        </p:nvSpPr>
        <p:spPr bwMode="auto">
          <a:xfrm>
            <a:off x="1114392" y="4001310"/>
            <a:ext cx="3046412" cy="522288"/>
          </a:xfrm>
          <a:prstGeom prst="rect">
            <a:avLst/>
          </a:prstGeom>
          <a:noFill/>
          <a:ln w="9525">
            <a:noFill/>
            <a:miter lim="800000"/>
          </a:ln>
        </p:spPr>
        <p:txBody>
          <a:bodyPr>
            <a:spAutoFit/>
          </a:bodyPr>
          <a:lstStyle/>
          <a:p>
            <a:r>
              <a:rPr lang="en-US" altLang="zh-CN" sz="2800" b="1" dirty="0">
                <a:solidFill>
                  <a:srgbClr val="FF0000"/>
                </a:solidFill>
                <a:latin typeface="Times New Roman" panose="02020603050405020304" pitchFamily="18" charset="0"/>
              </a:rPr>
              <a:t>Such  behaviour</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0660"/>
                                        </p:tgtEl>
                                        <p:attrNameLst>
                                          <p:attrName>style.visibility</p:attrName>
                                        </p:attrNameLst>
                                      </p:cBhvr>
                                      <p:to>
                                        <p:strVal val="visible"/>
                                      </p:to>
                                    </p:set>
                                    <p:animEffect transition="in" filter="blinds(horizontal)">
                                      <p:cBhvr>
                                        <p:cTn id="7" dur="500"/>
                                        <p:tgtEl>
                                          <p:spTgt spid="7066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0661"/>
                                        </p:tgtEl>
                                        <p:attrNameLst>
                                          <p:attrName>style.visibility</p:attrName>
                                        </p:attrNameLst>
                                      </p:cBhvr>
                                      <p:to>
                                        <p:strVal val="visible"/>
                                      </p:to>
                                    </p:set>
                                    <p:animEffect transition="in" filter="blinds(horizontal)">
                                      <p:cBhvr>
                                        <p:cTn id="12" dur="500"/>
                                        <p:tgtEl>
                                          <p:spTgt spid="706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0" grpId="0"/>
      <p:bldP spid="7066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ext Box 2"/>
          <p:cNvSpPr txBox="1">
            <a:spLocks noChangeArrowheads="1"/>
          </p:cNvSpPr>
          <p:nvPr/>
        </p:nvSpPr>
        <p:spPr bwMode="auto">
          <a:xfrm>
            <a:off x="738188" y="839788"/>
            <a:ext cx="7718425" cy="2927350"/>
          </a:xfrm>
          <a:prstGeom prst="rect">
            <a:avLst/>
          </a:prstGeom>
          <a:noFill/>
          <a:ln w="9525">
            <a:noFill/>
            <a:miter lim="800000"/>
          </a:ln>
        </p:spPr>
        <p:txBody>
          <a:bodyPr>
            <a:spAutoFit/>
          </a:bodyPr>
          <a:lstStyle/>
          <a:p>
            <a:pPr>
              <a:lnSpc>
                <a:spcPct val="125000"/>
              </a:lnSpc>
              <a:spcBef>
                <a:spcPct val="50000"/>
              </a:spcBef>
              <a:buFont typeface="Arial" panose="020B0604020202020204" pitchFamily="34" charset="0"/>
              <a:buNone/>
            </a:pPr>
            <a:r>
              <a:rPr lang="en-US" altLang="zh-CN" sz="2800" b="1" dirty="0">
                <a:solidFill>
                  <a:srgbClr val="000000"/>
                </a:solidFill>
                <a:latin typeface="Times New Roman" panose="02020603050405020304" pitchFamily="18" charset="0"/>
                <a:ea typeface="微软雅黑" panose="020B0503020204020204" charset="-122"/>
                <a:cs typeface="Times New Roman" panose="02020603050405020304" pitchFamily="18" charset="0"/>
              </a:rPr>
              <a:t>4.I have to say that I </a:t>
            </a:r>
            <a:r>
              <a:rPr lang="en-US" altLang="zh-CN" sz="2800" b="1" u="sng" dirty="0">
                <a:solidFill>
                  <a:srgbClr val="000000"/>
                </a:solidFill>
                <a:latin typeface="Times New Roman" panose="02020603050405020304" pitchFamily="18" charset="0"/>
                <a:ea typeface="微软雅黑" panose="020B0503020204020204" charset="-122"/>
                <a:cs typeface="Times New Roman" panose="02020603050405020304" pitchFamily="18" charset="0"/>
              </a:rPr>
              <a:t>find it difficult to remember</a:t>
            </a:r>
            <a:r>
              <a:rPr lang="en-US" altLang="zh-CN" sz="2800" b="1" dirty="0">
                <a:solidFill>
                  <a:srgbClr val="000000"/>
                </a:solidFill>
                <a:latin typeface="Times New Roman" panose="02020603050405020304" pitchFamily="18" charset="0"/>
                <a:ea typeface="微软雅黑" panose="020B0503020204020204" charset="-122"/>
                <a:cs typeface="Times New Roman" panose="02020603050405020304" pitchFamily="18" charset="0"/>
              </a:rPr>
              <a:t> everything,  but I’m gradually </a:t>
            </a:r>
            <a:r>
              <a:rPr lang="en-US" altLang="zh-CN" sz="2800" b="1" u="sng" dirty="0">
                <a:solidFill>
                  <a:srgbClr val="000000"/>
                </a:solidFill>
                <a:latin typeface="Times New Roman" panose="02020603050405020304" pitchFamily="18" charset="0"/>
                <a:ea typeface="微软雅黑" panose="020B0503020204020204" charset="-122"/>
                <a:cs typeface="Times New Roman" panose="02020603050405020304" pitchFamily="18" charset="0"/>
              </a:rPr>
              <a:t>getting used to</a:t>
            </a:r>
            <a:r>
              <a:rPr lang="en-US" altLang="zh-CN" sz="2800" b="1" dirty="0">
                <a:solidFill>
                  <a:srgbClr val="000000"/>
                </a:solidFill>
                <a:latin typeface="Times New Roman" panose="02020603050405020304" pitchFamily="18" charset="0"/>
                <a:ea typeface="微软雅黑" panose="020B0503020204020204" charset="-122"/>
                <a:cs typeface="Times New Roman" panose="02020603050405020304" pitchFamily="18" charset="0"/>
              </a:rPr>
              <a:t> it. I don’t find French customs so strange anymore.</a:t>
            </a:r>
          </a:p>
          <a:p>
            <a:pPr>
              <a:lnSpc>
                <a:spcPct val="125000"/>
              </a:lnSpc>
              <a:spcBef>
                <a:spcPct val="50000"/>
              </a:spcBef>
              <a:buFont typeface="Arial" panose="020B0604020202020204" pitchFamily="34" charset="0"/>
              <a:buNone/>
            </a:pPr>
            <a:r>
              <a:rPr lang="zh-CN" altLang="en-US" sz="2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我不得不说，我觉得记住所有的规矩是很难的，但是我也渐渐习惯了这些，不再觉得它们奇怪了。</a:t>
            </a:r>
            <a:endParaRPr lang="zh-CN" altLang="en-US" sz="2800" b="1" dirty="0">
              <a:solidFill>
                <a:srgbClr val="000000"/>
              </a:solidFill>
              <a:latin typeface="黑体" panose="02010609060101010101" pitchFamily="49" charset="-122"/>
              <a:ea typeface="黑体" panose="02010609060101010101" pitchFamily="49" charset="-122"/>
            </a:endParaRP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ext Box 2"/>
          <p:cNvSpPr txBox="1">
            <a:spLocks noChangeArrowheads="1"/>
          </p:cNvSpPr>
          <p:nvPr/>
        </p:nvSpPr>
        <p:spPr bwMode="auto">
          <a:xfrm>
            <a:off x="363538" y="750888"/>
            <a:ext cx="8075612" cy="3330575"/>
          </a:xfrm>
          <a:prstGeom prst="rect">
            <a:avLst/>
          </a:prstGeom>
          <a:noFill/>
          <a:ln w="9525">
            <a:noFill/>
            <a:miter lim="800000"/>
          </a:ln>
        </p:spPr>
        <p:txBody>
          <a:bodyPr>
            <a:spAutoFit/>
          </a:bodyPr>
          <a:lstStyle/>
          <a:p>
            <a:pPr>
              <a:lnSpc>
                <a:spcPct val="150000"/>
              </a:lnSpc>
              <a:buFont typeface="Arial" panose="020B0604020202020204" pitchFamily="34" charset="0"/>
              <a:buNone/>
            </a:pPr>
            <a:r>
              <a:rPr lang="zh-CN" altLang="en-US" sz="24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4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1</a:t>
            </a:r>
            <a:r>
              <a:rPr lang="zh-CN" altLang="en-US" sz="24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）在 </a:t>
            </a:r>
            <a:r>
              <a:rPr lang="en-US" altLang="zh-CN" sz="24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I find it difficult to remember... </a:t>
            </a:r>
            <a:r>
              <a:rPr lang="zh-CN" altLang="en-US" sz="24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句中，</a:t>
            </a:r>
            <a:r>
              <a:rPr lang="en-US" altLang="zh-CN" sz="24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it</a:t>
            </a:r>
            <a:r>
              <a:rPr lang="zh-CN" altLang="en-US" sz="24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是形式宾</a:t>
            </a:r>
            <a:r>
              <a:rPr lang="en-US" altLang="zh-CN" sz="24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r>
              <a:rPr lang="zh-CN" altLang="en-US" sz="24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语，真正的宾语是后面的动词不定式短语 </a:t>
            </a:r>
            <a:r>
              <a:rPr lang="en-US" altLang="zh-CN" sz="24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to remember everything</a:t>
            </a:r>
            <a:r>
              <a:rPr lang="zh-CN" altLang="en-US" sz="24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。其句型结构为：</a:t>
            </a:r>
            <a:r>
              <a:rPr lang="en-US" altLang="zh-CN" sz="24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find+ it + </a:t>
            </a:r>
            <a:r>
              <a:rPr lang="en-US" altLang="zh-CN" sz="2400" b="1" i="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adj.</a:t>
            </a:r>
            <a:r>
              <a:rPr lang="en-US" altLang="zh-CN" sz="24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 to do sth. </a:t>
            </a:r>
            <a:r>
              <a:rPr lang="zh-CN" altLang="en-US" sz="24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类似用法的动词还有：</a:t>
            </a:r>
            <a:r>
              <a:rPr lang="en-US" altLang="zh-CN" sz="2400" b="1" dirty="0">
                <a:solidFill>
                  <a:srgbClr val="000000"/>
                </a:solidFill>
                <a:latin typeface="Times New Roman" panose="02020603050405020304" pitchFamily="18" charset="0"/>
                <a:ea typeface="微软雅黑" panose="020B0503020204020204" charset="-122"/>
                <a:cs typeface="Times New Roman" panose="02020603050405020304" pitchFamily="18" charset="0"/>
              </a:rPr>
              <a:t>think,  believe, know,  feel</a:t>
            </a:r>
            <a:r>
              <a:rPr lang="zh-CN" altLang="en-US" sz="2400" b="1" dirty="0">
                <a:solidFill>
                  <a:srgbClr val="000000"/>
                </a:solidFill>
                <a:latin typeface="黑体" panose="02010609060101010101" pitchFamily="49" charset="-122"/>
                <a:ea typeface="黑体" panose="02010609060101010101" pitchFamily="49" charset="-122"/>
              </a:rPr>
              <a:t>等。</a:t>
            </a:r>
            <a:endParaRPr lang="en-US" altLang="zh-CN" sz="2400" b="1" dirty="0">
              <a:solidFill>
                <a:srgbClr val="000000"/>
              </a:solidFill>
              <a:latin typeface="黑体" panose="02010609060101010101" pitchFamily="49" charset="-122"/>
              <a:ea typeface="黑体" panose="02010609060101010101" pitchFamily="49" charset="-122"/>
            </a:endParaRPr>
          </a:p>
          <a:p>
            <a:pPr>
              <a:lnSpc>
                <a:spcPct val="150000"/>
              </a:lnSpc>
              <a:buFont typeface="Arial" panose="020B0604020202020204" pitchFamily="34" charset="0"/>
              <a:buNone/>
            </a:pPr>
            <a:r>
              <a:rPr lang="zh-CN" altLang="en-US" sz="2400" b="1" dirty="0">
                <a:solidFill>
                  <a:srgbClr val="000000"/>
                </a:solidFill>
                <a:latin typeface="黑体" panose="02010609060101010101" pitchFamily="49" charset="-122"/>
                <a:ea typeface="黑体" panose="02010609060101010101" pitchFamily="49" charset="-122"/>
              </a:rPr>
              <a:t>（</a:t>
            </a:r>
            <a:r>
              <a:rPr lang="en-US" altLang="zh-CN" sz="2400" b="1" dirty="0">
                <a:solidFill>
                  <a:srgbClr val="000000"/>
                </a:solidFill>
                <a:latin typeface="黑体" panose="02010609060101010101" pitchFamily="49" charset="-122"/>
                <a:ea typeface="黑体" panose="02010609060101010101" pitchFamily="49" charset="-122"/>
              </a:rPr>
              <a:t>2</a:t>
            </a:r>
            <a:r>
              <a:rPr lang="zh-CN" altLang="en-US" sz="2400" b="1" dirty="0">
                <a:solidFill>
                  <a:srgbClr val="000000"/>
                </a:solidFill>
                <a:latin typeface="黑体" panose="02010609060101010101" pitchFamily="49" charset="-122"/>
                <a:ea typeface="黑体" panose="02010609060101010101" pitchFamily="49" charset="-122"/>
              </a:rPr>
              <a:t>）</a:t>
            </a:r>
            <a:r>
              <a:rPr lang="en-US" altLang="zh-CN" sz="2400" b="1" dirty="0">
                <a:solidFill>
                  <a:srgbClr val="FF0000"/>
                </a:solidFill>
                <a:latin typeface="Times New Roman" panose="02020603050405020304" pitchFamily="18" charset="0"/>
                <a:ea typeface="黑体" panose="02010609060101010101" pitchFamily="49" charset="-122"/>
              </a:rPr>
              <a:t>be/get used to </a:t>
            </a:r>
            <a:r>
              <a:rPr lang="zh-CN" altLang="en-US" sz="2400" b="1" dirty="0">
                <a:solidFill>
                  <a:srgbClr val="000000"/>
                </a:solidFill>
                <a:latin typeface="黑体" panose="02010609060101010101" pitchFamily="49" charset="-122"/>
                <a:ea typeface="黑体" panose="02010609060101010101" pitchFamily="49" charset="-122"/>
              </a:rPr>
              <a:t>意为“</a:t>
            </a:r>
            <a:r>
              <a:rPr lang="zh-CN" altLang="en-US" sz="2400" b="1" dirty="0">
                <a:solidFill>
                  <a:srgbClr val="FF0000"/>
                </a:solidFill>
                <a:latin typeface="黑体" panose="02010609060101010101" pitchFamily="49" charset="-122"/>
                <a:ea typeface="黑体" panose="02010609060101010101" pitchFamily="49" charset="-122"/>
              </a:rPr>
              <a:t>习惯于</a:t>
            </a:r>
            <a:r>
              <a:rPr lang="en-US" altLang="zh-CN" sz="2400" b="1" dirty="0">
                <a:solidFill>
                  <a:srgbClr val="FF0000"/>
                </a:solidFill>
                <a:latin typeface="黑体" panose="02010609060101010101" pitchFamily="49" charset="-122"/>
                <a:ea typeface="黑体" panose="02010609060101010101" pitchFamily="49" charset="-122"/>
              </a:rPr>
              <a:t>……</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，后接名词、代词或动名词。</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1618">
                                            <p:txEl>
                                              <p:pRg st="1" end="1"/>
                                            </p:txEl>
                                          </p:spTgt>
                                        </p:tgtEl>
                                        <p:attrNameLst>
                                          <p:attrName>style.visibility</p:attrName>
                                        </p:attrNameLst>
                                      </p:cBhvr>
                                      <p:to>
                                        <p:strVal val="visible"/>
                                      </p:to>
                                    </p:set>
                                    <p:animEffect transition="in" filter="fade">
                                      <p:cBhvr>
                                        <p:cTn id="7" dur="1000"/>
                                        <p:tgtEl>
                                          <p:spTgt spid="111618">
                                            <p:txEl>
                                              <p:pRg st="1" end="1"/>
                                            </p:txEl>
                                          </p:spTgt>
                                        </p:tgtEl>
                                      </p:cBhvr>
                                    </p:animEffect>
                                    <p:anim calcmode="lin" valueType="num">
                                      <p:cBhvr>
                                        <p:cTn id="8" dur="1000" fill="hold"/>
                                        <p:tgtEl>
                                          <p:spTgt spid="111618">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11618">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ext Box 2"/>
          <p:cNvSpPr txBox="1">
            <a:spLocks noChangeArrowheads="1"/>
          </p:cNvSpPr>
          <p:nvPr/>
        </p:nvSpPr>
        <p:spPr bwMode="auto">
          <a:xfrm>
            <a:off x="327025" y="1149350"/>
            <a:ext cx="8012113" cy="3000375"/>
          </a:xfrm>
          <a:prstGeom prst="rect">
            <a:avLst/>
          </a:prstGeom>
          <a:noFill/>
          <a:ln w="9525">
            <a:noFill/>
            <a:miter lim="800000"/>
          </a:ln>
        </p:spPr>
        <p:txBody>
          <a:bodyPr>
            <a:spAutoFit/>
          </a:bodyPr>
          <a:lstStyle/>
          <a:p>
            <a:pPr>
              <a:lnSpc>
                <a:spcPct val="120000"/>
              </a:lnSpc>
              <a:spcBef>
                <a:spcPct val="50000"/>
              </a:spcBef>
              <a:buFont typeface="Arial" panose="020B0604020202020204" pitchFamily="34" charset="0"/>
              <a:buNone/>
            </a:pPr>
            <a:r>
              <a:rPr lang="en-US" altLang="zh-CN" sz="2700" b="1">
                <a:solidFill>
                  <a:srgbClr val="000000"/>
                </a:solidFill>
                <a:latin typeface="Times New Roman" panose="02020603050405020304" pitchFamily="18" charset="0"/>
                <a:ea typeface="微软雅黑" panose="020B0503020204020204" charset="-122"/>
                <a:cs typeface="Times New Roman" panose="02020603050405020304" pitchFamily="18" charset="0"/>
              </a:rPr>
              <a:t>I find ______ important to get along well with others. </a:t>
            </a:r>
          </a:p>
          <a:p>
            <a:pPr>
              <a:lnSpc>
                <a:spcPct val="120000"/>
              </a:lnSpc>
              <a:spcBef>
                <a:spcPct val="50000"/>
              </a:spcBef>
              <a:buFont typeface="Arial" panose="020B0604020202020204" pitchFamily="34" charset="0"/>
              <a:buNone/>
            </a:pPr>
            <a:r>
              <a:rPr lang="en-US" altLang="zh-CN" sz="2700" b="1">
                <a:solidFill>
                  <a:srgbClr val="000000"/>
                </a:solidFill>
                <a:latin typeface="Times New Roman" panose="02020603050405020304" pitchFamily="18" charset="0"/>
                <a:ea typeface="微软雅黑" panose="020B0503020204020204" charset="-122"/>
                <a:cs typeface="Times New Roman" panose="02020603050405020304" pitchFamily="18" charset="0"/>
              </a:rPr>
              <a:t>A. that             B. this            C. it            D. them</a:t>
            </a:r>
            <a:endParaRPr lang="en-US" altLang="zh-CN" sz="2700" b="1">
              <a:solidFill>
                <a:srgbClr val="FF0000"/>
              </a:solidFill>
              <a:latin typeface="Times New Roman" panose="02020603050405020304" pitchFamily="18" charset="0"/>
              <a:ea typeface="微软雅黑" panose="020B0503020204020204" charset="-122"/>
              <a:cs typeface="Times New Roman" panose="02020603050405020304" pitchFamily="18" charset="0"/>
            </a:endParaRPr>
          </a:p>
          <a:p>
            <a:pPr>
              <a:lnSpc>
                <a:spcPct val="120000"/>
              </a:lnSpc>
              <a:spcBef>
                <a:spcPct val="50000"/>
              </a:spcBef>
              <a:buFont typeface="Arial" panose="020B0604020202020204" pitchFamily="34" charset="0"/>
              <a:buNone/>
            </a:pPr>
            <a:r>
              <a:rPr lang="zh-CN" altLang="en-US" sz="2700" b="1">
                <a:solidFill>
                  <a:srgbClr val="FF0000"/>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700" b="1">
                <a:solidFill>
                  <a:srgbClr val="000000"/>
                </a:solidFill>
                <a:latin typeface="黑体" panose="02010609060101010101" pitchFamily="49" charset="-122"/>
                <a:ea typeface="黑体" panose="02010609060101010101" pitchFamily="49" charset="-122"/>
                <a:cs typeface="Times New Roman" panose="02020603050405020304" pitchFamily="18" charset="0"/>
              </a:rPr>
              <a:t>选</a:t>
            </a:r>
            <a:r>
              <a:rPr lang="en-US" altLang="zh-CN" sz="2700"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C</a:t>
            </a:r>
            <a:r>
              <a:rPr lang="zh-CN" altLang="en-US" sz="2700" b="1">
                <a:solidFill>
                  <a:srgbClr val="000000"/>
                </a:solidFill>
                <a:latin typeface="黑体" panose="02010609060101010101" pitchFamily="49" charset="-122"/>
                <a:ea typeface="黑体" panose="02010609060101010101" pitchFamily="49" charset="-122"/>
                <a:cs typeface="Times New Roman" panose="02020603050405020304" pitchFamily="18" charset="0"/>
              </a:rPr>
              <a:t>。本题考查</a:t>
            </a:r>
            <a:r>
              <a:rPr lang="en-US" altLang="zh-CN" sz="2700"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it</a:t>
            </a:r>
            <a:r>
              <a:rPr lang="en-US" altLang="zh-CN" sz="2700" b="1">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r>
              <a:rPr lang="zh-CN" altLang="en-US" sz="2700" b="1">
                <a:solidFill>
                  <a:srgbClr val="000000"/>
                </a:solidFill>
                <a:latin typeface="黑体" panose="02010609060101010101" pitchFamily="49" charset="-122"/>
                <a:ea typeface="黑体" panose="02010609060101010101" pitchFamily="49" charset="-122"/>
                <a:cs typeface="Times New Roman" panose="02020603050405020304" pitchFamily="18" charset="0"/>
              </a:rPr>
              <a:t>作形式宾语的用法。句中</a:t>
            </a:r>
            <a:r>
              <a:rPr lang="en-US" altLang="zh-CN" sz="2700"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it</a:t>
            </a:r>
            <a:r>
              <a:rPr lang="zh-CN" altLang="en-US" sz="2700" b="1">
                <a:solidFill>
                  <a:srgbClr val="000000"/>
                </a:solidFill>
                <a:latin typeface="黑体" panose="02010609060101010101" pitchFamily="49" charset="-122"/>
                <a:ea typeface="黑体" panose="02010609060101010101" pitchFamily="49" charset="-122"/>
                <a:cs typeface="Times New Roman" panose="02020603050405020304" pitchFamily="18" charset="0"/>
              </a:rPr>
              <a:t>代替不定式短语 “</a:t>
            </a:r>
            <a:r>
              <a:rPr lang="en-US" altLang="zh-CN" sz="2700"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to get along well with others</a:t>
            </a:r>
            <a:r>
              <a:rPr lang="en-US" altLang="zh-CN" sz="2700" b="1">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700" b="1">
                <a:solidFill>
                  <a:srgbClr val="000000"/>
                </a:solidFill>
                <a:latin typeface="黑体" panose="02010609060101010101" pitchFamily="49" charset="-122"/>
                <a:ea typeface="黑体" panose="02010609060101010101" pitchFamily="49" charset="-122"/>
                <a:cs typeface="Times New Roman" panose="02020603050405020304" pitchFamily="18" charset="0"/>
              </a:rPr>
              <a:t>作形式宾语。</a:t>
            </a:r>
            <a:endParaRPr lang="zh-CN" altLang="en-US" sz="2700" b="1">
              <a:solidFill>
                <a:srgbClr val="000000"/>
              </a:solidFill>
              <a:latin typeface="黑体" panose="02010609060101010101" pitchFamily="49" charset="-122"/>
              <a:ea typeface="黑体" panose="02010609060101010101" pitchFamily="49" charset="-122"/>
            </a:endParaRPr>
          </a:p>
        </p:txBody>
      </p:sp>
      <p:sp>
        <p:nvSpPr>
          <p:cNvPr id="77826" name="文本框 1"/>
          <p:cNvSpPr txBox="1">
            <a:spLocks noChangeArrowheads="1"/>
          </p:cNvSpPr>
          <p:nvPr/>
        </p:nvSpPr>
        <p:spPr bwMode="auto">
          <a:xfrm>
            <a:off x="173038" y="663575"/>
            <a:ext cx="1612900" cy="520700"/>
          </a:xfrm>
          <a:prstGeom prst="rect">
            <a:avLst/>
          </a:prstGeom>
          <a:noFill/>
          <a:ln w="9525">
            <a:noFill/>
            <a:miter lim="800000"/>
          </a:ln>
        </p:spPr>
        <p:txBody>
          <a:bodyPr wrap="none">
            <a:spAutoFit/>
          </a:bodyPr>
          <a:lstStyle/>
          <a:p>
            <a:r>
              <a:rPr lang="zh-CN" altLang="en-US" sz="2800" b="1">
                <a:solidFill>
                  <a:srgbClr val="00B0F0"/>
                </a:solidFill>
                <a:latin typeface="Times New Roman" panose="02020603050405020304" pitchFamily="18" charset="0"/>
                <a:sym typeface="+mn-ea"/>
              </a:rPr>
              <a:t>【运用】</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4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ext Box 2"/>
          <p:cNvSpPr txBox="1"/>
          <p:nvPr/>
        </p:nvSpPr>
        <p:spPr>
          <a:xfrm>
            <a:off x="485775" y="763588"/>
            <a:ext cx="7981950" cy="3619500"/>
          </a:xfrm>
          <a:prstGeom prst="rect">
            <a:avLst/>
          </a:prstGeom>
          <a:noFill/>
          <a:ln w="9525">
            <a:noFill/>
          </a:ln>
        </p:spPr>
        <p:txBody>
          <a:bodyPr>
            <a:spAutoFit/>
          </a:bodyPr>
          <a:lstStyle/>
          <a:p>
            <a:pPr fontAlgn="auto">
              <a:lnSpc>
                <a:spcPct val="120000"/>
              </a:lnSpc>
              <a:spcBef>
                <a:spcPts val="0"/>
              </a:spcBef>
              <a:spcAft>
                <a:spcPts val="0"/>
              </a:spcAft>
              <a:buFont typeface="Arial" panose="020B0604020202020204" pitchFamily="34" charset="0"/>
              <a:buNone/>
              <a:defRPr/>
            </a:pPr>
            <a:r>
              <a:rPr lang="en-US" altLang="zh-CN" sz="2800" b="1" dirty="0">
                <a:solidFill>
                  <a:srgbClr val="000000"/>
                </a:solidFill>
                <a:latin typeface="Times New Roman" panose="02020603050405020304" pitchFamily="18" charset="0"/>
                <a:ea typeface="+mn-ea"/>
                <a:cs typeface="Times New Roman" panose="02020603050405020304" pitchFamily="18" charset="0"/>
              </a:rPr>
              <a:t>Tony used to ______ to school, but he is used to ______ to school now. </a:t>
            </a:r>
          </a:p>
          <a:p>
            <a:pPr fontAlgn="auto">
              <a:lnSpc>
                <a:spcPct val="120000"/>
              </a:lnSpc>
              <a:spcBef>
                <a:spcPts val="0"/>
              </a:spcBef>
              <a:spcAft>
                <a:spcPts val="0"/>
              </a:spcAft>
              <a:buFont typeface="Arial" panose="020B0604020202020204" pitchFamily="34" charset="0"/>
              <a:buNone/>
              <a:defRPr/>
            </a:pPr>
            <a:r>
              <a:rPr lang="en-US" altLang="zh-CN" sz="2800" b="1" dirty="0">
                <a:solidFill>
                  <a:srgbClr val="000000"/>
                </a:solidFill>
                <a:latin typeface="Times New Roman" panose="02020603050405020304" pitchFamily="18" charset="0"/>
                <a:ea typeface="+mn-ea"/>
                <a:cs typeface="Times New Roman" panose="02020603050405020304" pitchFamily="18" charset="0"/>
              </a:rPr>
              <a:t>A. walk; taking a bus        B. walked; took a bus</a:t>
            </a:r>
          </a:p>
          <a:p>
            <a:pPr fontAlgn="auto">
              <a:lnSpc>
                <a:spcPct val="120000"/>
              </a:lnSpc>
              <a:spcBef>
                <a:spcPts val="0"/>
              </a:spcBef>
              <a:spcAft>
                <a:spcPts val="0"/>
              </a:spcAft>
              <a:buFont typeface="Arial" panose="020B0604020202020204" pitchFamily="34" charset="0"/>
              <a:buNone/>
              <a:defRPr/>
            </a:pPr>
            <a:r>
              <a:rPr lang="en-US" altLang="zh-CN" sz="2800" b="1" dirty="0">
                <a:solidFill>
                  <a:srgbClr val="000000"/>
                </a:solidFill>
                <a:latin typeface="Times New Roman" panose="02020603050405020304" pitchFamily="18" charset="0"/>
                <a:ea typeface="+mn-ea"/>
                <a:cs typeface="Times New Roman" panose="02020603050405020304" pitchFamily="18" charset="0"/>
              </a:rPr>
              <a:t>C. walk; take a bus            D. walk; took a bus</a:t>
            </a:r>
            <a:endParaRPr lang="en-US" altLang="zh-CN" sz="2800" b="1" dirty="0">
              <a:solidFill>
                <a:srgbClr val="FF0000"/>
              </a:solidFill>
              <a:latin typeface="Times New Roman" panose="02020603050405020304" pitchFamily="18" charset="0"/>
              <a:ea typeface="+mn-ea"/>
              <a:cs typeface="Times New Roman" panose="02020603050405020304" pitchFamily="18" charset="0"/>
            </a:endParaRPr>
          </a:p>
          <a:p>
            <a:pPr fontAlgn="auto">
              <a:lnSpc>
                <a:spcPct val="115000"/>
              </a:lnSpc>
              <a:spcBef>
                <a:spcPct val="50000"/>
              </a:spcBef>
              <a:spcAft>
                <a:spcPts val="0"/>
              </a:spcAft>
              <a:buFont typeface="Arial" panose="020B0604020202020204" pitchFamily="34" charset="0"/>
              <a:buNone/>
              <a:defRPr/>
            </a:pPr>
            <a:r>
              <a:rPr lang="zh-CN" altLang="en-US" sz="24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4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选</a:t>
            </a:r>
            <a:r>
              <a:rPr lang="en-US" altLang="zh-CN" sz="24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A</a:t>
            </a:r>
            <a:r>
              <a:rPr lang="zh-CN" altLang="en-US" sz="24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。句意：</a:t>
            </a:r>
            <a:r>
              <a:rPr lang="en-US" altLang="zh-CN" sz="2400" b="1" dirty="0">
                <a:solidFill>
                  <a:srgbClr val="000000"/>
                </a:solidFill>
                <a:latin typeface="Times New Roman" panose="02020603050405020304" pitchFamily="18" charset="0"/>
                <a:ea typeface="+mn-ea"/>
              </a:rPr>
              <a:t>Tony</a:t>
            </a:r>
            <a:r>
              <a:rPr lang="zh-CN" altLang="en-US" sz="24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过去常步行去上学，但他现在习惯了乘公共汽车去上学。</a:t>
            </a:r>
            <a:r>
              <a:rPr lang="en-US" altLang="zh-CN" sz="2400" b="1" dirty="0">
                <a:solidFill>
                  <a:srgbClr val="000000"/>
                </a:solidFill>
                <a:latin typeface="Times New Roman" panose="02020603050405020304" pitchFamily="18" charset="0"/>
                <a:ea typeface="+mn-ea"/>
              </a:rPr>
              <a:t>used to</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过去经常</a:t>
            </a:r>
            <a:r>
              <a:rPr lang="zh-CN" altLang="en-US"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，后接动词原形；</a:t>
            </a:r>
            <a:r>
              <a:rPr lang="en-US" altLang="zh-CN" sz="2400" b="1" dirty="0">
                <a:solidFill>
                  <a:srgbClr val="000000"/>
                </a:solidFill>
                <a:latin typeface="Times New Roman" panose="02020603050405020304" pitchFamily="18" charset="0"/>
                <a:ea typeface="+mn-ea"/>
              </a:rPr>
              <a:t>be used to doing sth. </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习惯于做某事</a:t>
            </a:r>
            <a:r>
              <a:rPr lang="zh-CN" altLang="en-US"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。故选</a:t>
            </a:r>
            <a:r>
              <a:rPr lang="en-US" altLang="zh-CN" sz="2400" b="1" dirty="0">
                <a:solidFill>
                  <a:srgbClr val="000000"/>
                </a:solidFill>
                <a:latin typeface="Times New Roman" panose="02020603050405020304" pitchFamily="18" charset="0"/>
                <a:ea typeface="+mn-ea"/>
              </a:rPr>
              <a:t>A</a:t>
            </a:r>
            <a:r>
              <a:rPr lang="zh-CN" altLang="en-US" sz="2400" b="1" dirty="0">
                <a:solidFill>
                  <a:srgbClr val="000000"/>
                </a:solidFill>
                <a:latin typeface="Times New Roman" panose="02020603050405020304" pitchFamily="18" charset="0"/>
                <a:ea typeface="+mn-ea"/>
                <a:cs typeface="Times New Roman" panose="02020603050405020304" pitchFamily="18" charset="0"/>
              </a:rPr>
              <a:t>。</a:t>
            </a:r>
            <a:r>
              <a:rPr lang="zh-CN" altLang="en-US" sz="2250" b="1" dirty="0">
                <a:solidFill>
                  <a:srgbClr val="000000"/>
                </a:solidFill>
                <a:latin typeface="Times New Roman" panose="02020603050405020304" pitchFamily="18" charset="0"/>
                <a:ea typeface="+mn-ea"/>
              </a:rPr>
              <a:t>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3666">
                                            <p:txEl>
                                              <p:pRg st="3" end="3"/>
                                            </p:txEl>
                                          </p:spTgt>
                                        </p:tgtEl>
                                        <p:attrNameLst>
                                          <p:attrName>style.visibility</p:attrName>
                                        </p:attrNameLst>
                                      </p:cBhvr>
                                      <p:to>
                                        <p:strVal val="visible"/>
                                      </p:to>
                                    </p:set>
                                    <p:animEffect transition="in" filter="fade">
                                      <p:cBhvr>
                                        <p:cTn id="7" dur="1000"/>
                                        <p:tgtEl>
                                          <p:spTgt spid="113666">
                                            <p:txEl>
                                              <p:pRg st="3" end="3"/>
                                            </p:txEl>
                                          </p:spTgt>
                                        </p:tgtEl>
                                      </p:cBhvr>
                                    </p:animEffect>
                                    <p:anim calcmode="lin" valueType="num">
                                      <p:cBhvr>
                                        <p:cTn id="8" dur="1000" fill="hold"/>
                                        <p:tgtEl>
                                          <p:spTgt spid="113666">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11366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4691" name="表格 114690"/>
          <p:cNvGraphicFramePr>
            <a:graphicFrameLocks noGrp="1"/>
          </p:cNvGraphicFramePr>
          <p:nvPr/>
        </p:nvGraphicFramePr>
        <p:xfrm>
          <a:off x="473075" y="971550"/>
          <a:ext cx="7977188" cy="3325813"/>
        </p:xfrm>
        <a:graphic>
          <a:graphicData uri="http://schemas.openxmlformats.org/drawingml/2006/table">
            <a:tbl>
              <a:tblPr/>
              <a:tblGrid>
                <a:gridCol w="2935288">
                  <a:extLst>
                    <a:ext uri="{9D8B030D-6E8A-4147-A177-3AD203B41FA5}">
                      <a16:colId xmlns:a16="http://schemas.microsoft.com/office/drawing/2014/main" val="20000"/>
                    </a:ext>
                  </a:extLst>
                </a:gridCol>
                <a:gridCol w="5041900">
                  <a:extLst>
                    <a:ext uri="{9D8B030D-6E8A-4147-A177-3AD203B41FA5}">
                      <a16:colId xmlns:a16="http://schemas.microsoft.com/office/drawing/2014/main" val="20001"/>
                    </a:ext>
                  </a:extLst>
                </a:gridCol>
              </a:tblGrid>
              <a:tr h="849313">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500" b="1" i="0" u="none" strike="noStrike" cap="none" normalizeH="0" baseline="0" dirty="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used to </a:t>
                      </a:r>
                      <a:endParaRPr kumimoji="0" lang="zh-CN" altLang="en-US" sz="2500" b="1" i="0" u="none" strike="noStrike" cap="none" normalizeH="0" baseline="0" dirty="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7500" marR="67500" marT="35100" marB="351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5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表示“过去经常”，后接动词原形。 </a:t>
                      </a:r>
                    </a:p>
                  </a:txBody>
                  <a:tcPr marL="67500" marR="67500" marT="35100" marB="351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0"/>
                  </a:ext>
                </a:extLst>
              </a:tr>
              <a:tr h="123825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500" b="1" i="0" u="none" strike="noStrike" cap="none" normalizeH="0" baseline="0">
                          <a:ln>
                            <a:noFill/>
                          </a:ln>
                          <a:solidFill>
                            <a:srgbClr val="FF0000"/>
                          </a:solidFill>
                          <a:effectLst/>
                          <a:latin typeface="Times New Roman" panose="02020603050405020304" pitchFamily="18" charset="0"/>
                          <a:ea typeface="宋体" panose="02010600030101010101" pitchFamily="2" charset="-122"/>
                        </a:rPr>
                        <a:t>be/get used to </a:t>
                      </a:r>
                      <a:endParaRPr kumimoji="0" lang="zh-CN" altLang="en-US" sz="2500" b="1" i="0" u="none" strike="noStrike" cap="none" normalizeH="0" baseline="0">
                        <a:ln>
                          <a:noFill/>
                        </a:ln>
                        <a:solidFill>
                          <a:srgbClr val="FF0000"/>
                        </a:solidFill>
                        <a:effectLst/>
                        <a:latin typeface="Times New Roman" panose="02020603050405020304" pitchFamily="18" charset="0"/>
                        <a:ea typeface="宋体" panose="02010600030101010101" pitchFamily="2" charset="-122"/>
                      </a:endParaRPr>
                    </a:p>
                  </a:txBody>
                  <a:tcPr marL="67500" marR="67500" marT="35100" marB="351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5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表示“习惯于”，后接名词、代词或动词</a:t>
                      </a:r>
                      <a:r>
                        <a:rPr kumimoji="0" lang="en-US" altLang="zh-CN" sz="25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-ing</a:t>
                      </a:r>
                      <a:r>
                        <a:rPr kumimoji="0" lang="zh-CN" altLang="en-US" sz="2500" b="1" i="0" u="none" strike="noStrike" cap="none" normalizeH="0" baseline="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形式。 </a:t>
                      </a:r>
                    </a:p>
                  </a:txBody>
                  <a:tcPr marL="67500" marR="67500" marT="35100" marB="351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1"/>
                  </a:ext>
                </a:extLst>
              </a:tr>
              <a:tr h="123825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500" b="1" i="0" u="none" strike="noStrike" cap="none" normalizeH="0" baseline="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be used to do/be used for doing </a:t>
                      </a:r>
                      <a:endParaRPr kumimoji="0" lang="zh-CN" altLang="en-US" sz="2500" b="1" i="0" u="none" strike="noStrike" cap="none" normalizeH="0" baseline="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7500" marR="67500" marT="35100" marB="351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5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表示“用于；被用来做”， 是动词</a:t>
                      </a:r>
                      <a:r>
                        <a:rPr kumimoji="0" lang="en-US" altLang="zh-CN" sz="25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use</a:t>
                      </a:r>
                      <a:r>
                        <a:rPr kumimoji="0" lang="zh-CN" altLang="en-US" sz="2500" b="1"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的被动结构。 </a:t>
                      </a:r>
                    </a:p>
                  </a:txBody>
                  <a:tcPr marL="67500" marR="67500" marT="35100" marB="351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2"/>
                  </a:ext>
                </a:extLst>
              </a:tr>
            </a:tbl>
          </a:graphicData>
        </a:graphic>
      </p:graphicFrame>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666" name="文本框 625665"/>
          <p:cNvSpPr txBox="1">
            <a:spLocks noChangeArrowheads="1"/>
          </p:cNvSpPr>
          <p:nvPr/>
        </p:nvSpPr>
        <p:spPr bwMode="auto">
          <a:xfrm>
            <a:off x="546100" y="1344613"/>
            <a:ext cx="8174038" cy="3323987"/>
          </a:xfrm>
          <a:prstGeom prst="rect">
            <a:avLst/>
          </a:prstGeom>
          <a:noFill/>
          <a:ln w="9525">
            <a:noFill/>
            <a:miter lim="800000"/>
          </a:ln>
        </p:spPr>
        <p:txBody>
          <a:bodyPr>
            <a:spAutoFit/>
          </a:bodyPr>
          <a:lstStyle/>
          <a:p>
            <a:pPr algn="just">
              <a:lnSpc>
                <a:spcPct val="150000"/>
              </a:lnSpc>
            </a:pPr>
            <a:r>
              <a:rPr lang="en-US" altLang="zh-CN" sz="2800" b="1" dirty="0">
                <a:solidFill>
                  <a:srgbClr val="002060"/>
                </a:solidFill>
                <a:latin typeface="微软雅黑" panose="020B0503020204020204" charset="-122"/>
                <a:ea typeface="微软雅黑" panose="020B0503020204020204" charset="-122"/>
              </a:rPr>
              <a:t>Ⅰ.</a:t>
            </a:r>
            <a:r>
              <a:rPr lang="zh-CN" altLang="en-US" sz="2800" b="1" dirty="0">
                <a:solidFill>
                  <a:srgbClr val="002060"/>
                </a:solidFill>
                <a:latin typeface="微软雅黑" panose="020B0503020204020204" charset="-122"/>
                <a:ea typeface="微软雅黑" panose="020B0503020204020204" charset="-122"/>
              </a:rPr>
              <a:t>短语互译。</a:t>
            </a:r>
          </a:p>
          <a:p>
            <a:pPr>
              <a:lnSpc>
                <a:spcPct val="150000"/>
              </a:lnSpc>
            </a:pPr>
            <a:r>
              <a:rPr lang="en-US" altLang="zh-CN" sz="2800" b="1" dirty="0">
                <a:solidFill>
                  <a:srgbClr val="000000"/>
                </a:solidFill>
                <a:latin typeface="Times New Roman" panose="02020603050405020304" pitchFamily="18" charset="0"/>
                <a:cs typeface="Times New Roman" panose="02020603050405020304" pitchFamily="18" charset="0"/>
              </a:rPr>
              <a:t>1. go out of one’s way</a:t>
            </a:r>
            <a:r>
              <a:rPr lang="zh-CN" altLang="en-US" sz="2800" b="1" dirty="0">
                <a:solidFill>
                  <a:srgbClr val="000000"/>
                </a:solidFill>
                <a:latin typeface="Times New Roman" panose="02020603050405020304" pitchFamily="18" charset="0"/>
                <a:cs typeface="Times New Roman" panose="02020603050405020304" pitchFamily="18" charset="0"/>
              </a:rPr>
              <a:t> </a:t>
            </a:r>
            <a:r>
              <a:rPr lang="en-US" altLang="zh-CN" sz="2800" b="1" dirty="0">
                <a:solidFill>
                  <a:srgbClr val="000000"/>
                </a:solidFill>
                <a:latin typeface="Times New Roman" panose="02020603050405020304" pitchFamily="18" charset="0"/>
                <a:cs typeface="Times New Roman" panose="02020603050405020304" pitchFamily="18" charset="0"/>
              </a:rPr>
              <a:t>______________</a:t>
            </a:r>
          </a:p>
          <a:p>
            <a:pPr>
              <a:lnSpc>
                <a:spcPct val="150000"/>
              </a:lnSpc>
            </a:pPr>
            <a:r>
              <a:rPr lang="en-US" altLang="zh-CN" sz="2800" b="1" dirty="0">
                <a:solidFill>
                  <a:srgbClr val="000000"/>
                </a:solidFill>
                <a:latin typeface="Times New Roman" panose="02020603050405020304" pitchFamily="18" charset="0"/>
                <a:cs typeface="Times New Roman" panose="02020603050405020304" pitchFamily="18" charset="0"/>
              </a:rPr>
              <a:t>2. make sb. feel at home _____________________</a:t>
            </a:r>
          </a:p>
          <a:p>
            <a:pPr>
              <a:lnSpc>
                <a:spcPct val="150000"/>
              </a:lnSpc>
            </a:pPr>
            <a:r>
              <a:rPr lang="en-US" altLang="zh-CN" sz="2800" b="1" dirty="0">
                <a:solidFill>
                  <a:srgbClr val="000000"/>
                </a:solidFill>
                <a:latin typeface="Times New Roman" panose="02020603050405020304" pitchFamily="18" charset="0"/>
                <a:cs typeface="Times New Roman" panose="02020603050405020304" pitchFamily="18" charset="0"/>
              </a:rPr>
              <a:t>3. </a:t>
            </a:r>
            <a:r>
              <a:rPr lang="zh-CN" altLang="en-US" sz="2800" b="1" dirty="0">
                <a:solidFill>
                  <a:srgbClr val="000000"/>
                </a:solidFill>
                <a:latin typeface="Times New Roman" panose="02020603050405020304" pitchFamily="18" charset="0"/>
                <a:cs typeface="Times New Roman" panose="02020603050405020304" pitchFamily="18" charset="0"/>
              </a:rPr>
              <a:t>习惯于 </a:t>
            </a:r>
            <a:r>
              <a:rPr lang="en-US" altLang="zh-CN" sz="2800" b="1" dirty="0">
                <a:solidFill>
                  <a:srgbClr val="000000"/>
                </a:solidFill>
                <a:latin typeface="Times New Roman" panose="02020603050405020304" pitchFamily="18" charset="0"/>
                <a:cs typeface="Times New Roman" panose="02020603050405020304" pitchFamily="18" charset="0"/>
              </a:rPr>
              <a:t>get used ___________</a:t>
            </a:r>
          </a:p>
          <a:p>
            <a:pPr>
              <a:lnSpc>
                <a:spcPct val="150000"/>
              </a:lnSpc>
            </a:pPr>
            <a:r>
              <a:rPr lang="en-US" altLang="zh-CN" sz="2800" b="1" dirty="0">
                <a:solidFill>
                  <a:srgbClr val="000000"/>
                </a:solidFill>
                <a:latin typeface="Times New Roman" panose="02020603050405020304" pitchFamily="18" charset="0"/>
                <a:cs typeface="Times New Roman" panose="02020603050405020304" pitchFamily="18" charset="0"/>
              </a:rPr>
              <a:t>4. </a:t>
            </a:r>
            <a:r>
              <a:rPr lang="zh-CN" altLang="en-US" sz="2800" b="1" dirty="0">
                <a:solidFill>
                  <a:srgbClr val="000000"/>
                </a:solidFill>
                <a:latin typeface="Times New Roman" panose="02020603050405020304" pitchFamily="18" charset="0"/>
                <a:cs typeface="Times New Roman" panose="02020603050405020304" pitchFamily="18" charset="0"/>
              </a:rPr>
              <a:t>犯很多错误  </a:t>
            </a:r>
            <a:r>
              <a:rPr lang="en-US" altLang="zh-CN" sz="2800" b="1" dirty="0">
                <a:solidFill>
                  <a:srgbClr val="000000"/>
                </a:solidFill>
                <a:latin typeface="Times New Roman" panose="02020603050405020304" pitchFamily="18" charset="0"/>
                <a:cs typeface="Times New Roman" panose="02020603050405020304" pitchFamily="18" charset="0"/>
              </a:rPr>
              <a:t>make lots of ____________</a:t>
            </a:r>
          </a:p>
        </p:txBody>
      </p:sp>
      <p:sp>
        <p:nvSpPr>
          <p:cNvPr id="3" name="文本框 2"/>
          <p:cNvSpPr txBox="1">
            <a:spLocks noChangeArrowheads="1"/>
          </p:cNvSpPr>
          <p:nvPr/>
        </p:nvSpPr>
        <p:spPr bwMode="auto">
          <a:xfrm>
            <a:off x="4163378" y="2116813"/>
            <a:ext cx="1649412" cy="522287"/>
          </a:xfrm>
          <a:prstGeom prst="rect">
            <a:avLst/>
          </a:prstGeom>
          <a:noFill/>
          <a:ln w="9525">
            <a:noFill/>
            <a:miter lim="800000"/>
          </a:ln>
        </p:spPr>
        <p:txBody>
          <a:bodyPr>
            <a:spAutoFit/>
          </a:bodyPr>
          <a:lstStyle/>
          <a:p>
            <a:r>
              <a:rPr lang="zh-CN" altLang="en-US" sz="2800" b="1">
                <a:solidFill>
                  <a:srgbClr val="FF0000"/>
                </a:solidFill>
                <a:latin typeface="宋体" panose="02010600030101010101" pitchFamily="2" charset="-122"/>
                <a:sym typeface="+mn-ea"/>
              </a:rPr>
              <a:t>特地</a:t>
            </a:r>
          </a:p>
        </p:txBody>
      </p:sp>
      <p:sp>
        <p:nvSpPr>
          <p:cNvPr id="4" name="文本框 3"/>
          <p:cNvSpPr txBox="1">
            <a:spLocks noChangeArrowheads="1"/>
          </p:cNvSpPr>
          <p:nvPr/>
        </p:nvSpPr>
        <p:spPr bwMode="auto">
          <a:xfrm>
            <a:off x="4252716" y="2776537"/>
            <a:ext cx="4217987" cy="523875"/>
          </a:xfrm>
          <a:prstGeom prst="rect">
            <a:avLst/>
          </a:prstGeom>
          <a:noFill/>
          <a:ln w="9525">
            <a:noFill/>
            <a:miter lim="800000"/>
          </a:ln>
        </p:spPr>
        <p:txBody>
          <a:bodyPr>
            <a:spAutoFit/>
          </a:bodyPr>
          <a:lstStyle/>
          <a:p>
            <a:r>
              <a:rPr lang="zh-CN" altLang="en-US" sz="2800" b="1" dirty="0">
                <a:solidFill>
                  <a:srgbClr val="FF0000"/>
                </a:solidFill>
                <a:latin typeface="宋体" panose="02010600030101010101" pitchFamily="2" charset="-122"/>
                <a:sym typeface="+mn-ea"/>
              </a:rPr>
              <a:t>使</a:t>
            </a:r>
            <a:r>
              <a:rPr lang="en-US" altLang="zh-CN" sz="2800" b="1" dirty="0">
                <a:solidFill>
                  <a:srgbClr val="FF0000"/>
                </a:solidFill>
                <a:latin typeface="宋体" panose="02010600030101010101" pitchFamily="2" charset="-122"/>
                <a:sym typeface="+mn-ea"/>
              </a:rPr>
              <a:t>(</a:t>
            </a:r>
            <a:r>
              <a:rPr lang="zh-CN" altLang="en-US" sz="2800" b="1" dirty="0">
                <a:solidFill>
                  <a:srgbClr val="FF0000"/>
                </a:solidFill>
                <a:latin typeface="宋体" panose="02010600030101010101" pitchFamily="2" charset="-122"/>
                <a:sym typeface="+mn-ea"/>
              </a:rPr>
              <a:t>某人</a:t>
            </a:r>
            <a:r>
              <a:rPr lang="en-US" altLang="zh-CN" sz="2800" b="1" dirty="0">
                <a:solidFill>
                  <a:srgbClr val="FF0000"/>
                </a:solidFill>
                <a:latin typeface="宋体" panose="02010600030101010101" pitchFamily="2" charset="-122"/>
                <a:sym typeface="+mn-ea"/>
              </a:rPr>
              <a:t>)</a:t>
            </a:r>
            <a:r>
              <a:rPr lang="zh-CN" altLang="en-US" sz="2800" b="1" dirty="0">
                <a:solidFill>
                  <a:srgbClr val="FF0000"/>
                </a:solidFill>
                <a:latin typeface="宋体" panose="02010600030101010101" pitchFamily="2" charset="-122"/>
                <a:sym typeface="+mn-ea"/>
              </a:rPr>
              <a:t>感到宾至如归</a:t>
            </a:r>
          </a:p>
        </p:txBody>
      </p:sp>
      <p:sp>
        <p:nvSpPr>
          <p:cNvPr id="5" name="文本框 4"/>
          <p:cNvSpPr txBox="1"/>
          <p:nvPr/>
        </p:nvSpPr>
        <p:spPr>
          <a:xfrm>
            <a:off x="3725228" y="3425370"/>
            <a:ext cx="876300" cy="523875"/>
          </a:xfrm>
          <a:prstGeom prst="rect">
            <a:avLst/>
          </a:prstGeom>
          <a:noFill/>
        </p:spPr>
        <p:txBody>
          <a:bodyPr>
            <a:spAutoFit/>
          </a:bodyPr>
          <a:lstStyle/>
          <a:p>
            <a:pPr fontAlgn="auto">
              <a:spcBef>
                <a:spcPts val="0"/>
              </a:spcBef>
              <a:spcAft>
                <a:spcPts val="0"/>
              </a:spcAft>
              <a:defRPr/>
            </a:pPr>
            <a:r>
              <a:rPr lang="en-US" altLang="zh-CN" sz="2800" b="1" dirty="0">
                <a:solidFill>
                  <a:srgbClr val="FF0000"/>
                </a:solidFill>
                <a:latin typeface="Times New Roman" panose="02020603050405020304" pitchFamily="18" charset="0"/>
                <a:ea typeface="+mj-ea"/>
                <a:cs typeface="Times New Roman" panose="02020603050405020304" pitchFamily="18" charset="0"/>
                <a:sym typeface="+mn-ea"/>
              </a:rPr>
              <a:t>to</a:t>
            </a:r>
          </a:p>
        </p:txBody>
      </p:sp>
      <p:sp>
        <p:nvSpPr>
          <p:cNvPr id="6" name="文本框 5"/>
          <p:cNvSpPr txBox="1">
            <a:spLocks noChangeArrowheads="1"/>
          </p:cNvSpPr>
          <p:nvPr/>
        </p:nvSpPr>
        <p:spPr bwMode="auto">
          <a:xfrm>
            <a:off x="4850783" y="4027066"/>
            <a:ext cx="2001838" cy="522288"/>
          </a:xfrm>
          <a:prstGeom prst="rect">
            <a:avLst/>
          </a:prstGeom>
          <a:noFill/>
          <a:ln w="9525">
            <a:noFill/>
            <a:miter lim="800000"/>
          </a:ln>
        </p:spPr>
        <p:txBody>
          <a:bodyPr>
            <a:spAutoFit/>
          </a:bodyPr>
          <a:lstStyle/>
          <a:p>
            <a:r>
              <a:rPr lang="en-US" altLang="zh-CN" sz="2800" b="1">
                <a:solidFill>
                  <a:srgbClr val="FF0000"/>
                </a:solidFill>
                <a:latin typeface="Times New Roman" panose="02020603050405020304" pitchFamily="18" charset="0"/>
                <a:ea typeface="楷体_GB2312"/>
                <a:cs typeface="楷体_GB2312"/>
                <a:sym typeface="+mn-ea"/>
              </a:rPr>
              <a:t>mistakes</a:t>
            </a:r>
            <a:endParaRPr lang="en-US" altLang="zh-CN" sz="2800" b="1">
              <a:solidFill>
                <a:srgbClr val="FF0000"/>
              </a:solidFill>
              <a:latin typeface="Times New Roman" panose="02020603050405020304" pitchFamily="18" charset="0"/>
              <a:ea typeface="楷体_GB2312"/>
              <a:cs typeface="楷体_GB2312"/>
            </a:endParaRPr>
          </a:p>
        </p:txBody>
      </p:sp>
      <p:sp>
        <p:nvSpPr>
          <p:cNvPr id="2" name="文本框 1"/>
          <p:cNvSpPr txBox="1"/>
          <p:nvPr/>
        </p:nvSpPr>
        <p:spPr>
          <a:xfrm>
            <a:off x="2760028" y="454025"/>
            <a:ext cx="3052762" cy="728663"/>
          </a:xfrm>
          <a:prstGeom prst="rect">
            <a:avLst/>
          </a:prstGeom>
          <a:noFill/>
        </p:spPr>
        <p:txBody>
          <a:bodyPr lIns="51435" tIns="25717" rIns="51435" bIns="25717">
            <a:spAutoFit/>
          </a:bodyPr>
          <a:lstStyle/>
          <a:p>
            <a:pPr fontAlgn="auto">
              <a:spcBef>
                <a:spcPts val="0"/>
              </a:spcBef>
              <a:spcAft>
                <a:spcPts val="0"/>
              </a:spcAft>
              <a:defRPr/>
            </a:pPr>
            <a:r>
              <a:rPr lang="en-US" altLang="zh-CN" sz="4400" b="1" noProof="1">
                <a:solidFill>
                  <a:srgbClr val="0000E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Exercises</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5666">
                                            <p:txEl>
                                              <p:charRg st="146" end="14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4"/>
          <p:cNvSpPr/>
          <p:nvPr/>
        </p:nvSpPr>
        <p:spPr>
          <a:xfrm>
            <a:off x="1166385" y="652729"/>
            <a:ext cx="2337209" cy="584775"/>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en-US"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omic Sans MS" panose="030F0702030302020204" pitchFamily="66" charset="0"/>
              </a:rPr>
              <a:t>in France</a:t>
            </a:r>
          </a:p>
        </p:txBody>
      </p:sp>
      <p:pic>
        <p:nvPicPr>
          <p:cNvPr id="52227" name="Picture 2" descr="http://imgsrc.baidu.com/imgad/pic/item/b999a9014c086e06be197b7109087bf40ad1cb53.jpg"/>
          <p:cNvPicPr>
            <a:picLocks noChangeAspect="1"/>
          </p:cNvPicPr>
          <p:nvPr/>
        </p:nvPicPr>
        <p:blipFill>
          <a:blip r:embed="rId2"/>
          <a:srcRect b="13477"/>
          <a:stretch>
            <a:fillRect/>
          </a:stretch>
        </p:blipFill>
        <p:spPr>
          <a:xfrm>
            <a:off x="4605337" y="1544968"/>
            <a:ext cx="3133725" cy="1807369"/>
          </a:xfrm>
          <a:prstGeom prst="rect">
            <a:avLst/>
          </a:prstGeom>
          <a:noFill/>
          <a:ln>
            <a:noFill/>
            <a:miter lim="800000"/>
            <a:headEnd/>
            <a:tailEnd/>
          </a:ln>
        </p:spPr>
      </p:pic>
      <p:pic>
        <p:nvPicPr>
          <p:cNvPr id="52228" name="图片 3" descr="00137346"/>
          <p:cNvPicPr>
            <a:picLocks noChangeAspect="1"/>
          </p:cNvPicPr>
          <p:nvPr/>
        </p:nvPicPr>
        <p:blipFill>
          <a:blip r:embed="rId3"/>
          <a:srcRect t="39440" r="17969"/>
          <a:stretch>
            <a:fillRect/>
          </a:stretch>
        </p:blipFill>
        <p:spPr>
          <a:xfrm>
            <a:off x="1449634" y="1544969"/>
            <a:ext cx="2977181" cy="1807368"/>
          </a:xfrm>
          <a:prstGeom prst="rect">
            <a:avLst/>
          </a:prstGeom>
          <a:noFill/>
          <a:ln>
            <a:noFill/>
            <a:miter lim="800000"/>
            <a:headEnd/>
            <a:tailEnd/>
          </a:ln>
        </p:spPr>
      </p:pic>
      <p:sp>
        <p:nvSpPr>
          <p:cNvPr id="52229" name="Text Box 3"/>
          <p:cNvSpPr/>
          <p:nvPr/>
        </p:nvSpPr>
        <p:spPr>
          <a:xfrm>
            <a:off x="1310765" y="3611329"/>
            <a:ext cx="6698456" cy="954107"/>
          </a:xfrm>
          <a:prstGeom prst="rect">
            <a:avLst/>
          </a:prstGeom>
          <a:solidFill>
            <a:srgbClr val="FFFFCC"/>
          </a:solid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en-US" sz="2800" b="1">
                <a:latin typeface="Times New Roman" panose="02020603050405020304" pitchFamily="18" charset="0"/>
              </a:rPr>
              <a:t>You’re supposed to </a:t>
            </a:r>
            <a:r>
              <a:rPr lang="en-US" altLang="en-US" sz="2800" b="1">
                <a:solidFill>
                  <a:srgbClr val="FF0000"/>
                </a:solidFill>
                <a:latin typeface="Times New Roman" panose="02020603050405020304" pitchFamily="18" charset="0"/>
              </a:rPr>
              <a:t>put your bread on the table</a:t>
            </a:r>
            <a:r>
              <a:rPr lang="en-US" altLang="en-US" sz="2800" b="1">
                <a:latin typeface="Times New Roman" panose="02020603050405020304" pitchFamily="18" charset="0"/>
              </a:rPr>
              <a:t>. </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9"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6690" name="文本框 626689"/>
          <p:cNvSpPr txBox="1">
            <a:spLocks noChangeArrowheads="1"/>
          </p:cNvSpPr>
          <p:nvPr/>
        </p:nvSpPr>
        <p:spPr bwMode="auto">
          <a:xfrm>
            <a:off x="492125" y="460375"/>
            <a:ext cx="8457322" cy="4228850"/>
          </a:xfrm>
          <a:prstGeom prst="rect">
            <a:avLst/>
          </a:prstGeom>
          <a:noFill/>
          <a:ln w="9525">
            <a:noFill/>
            <a:miter lim="800000"/>
          </a:ln>
        </p:spPr>
        <p:txBody>
          <a:bodyPr wrap="square">
            <a:spAutoFit/>
          </a:bodyPr>
          <a:lstStyle/>
          <a:p>
            <a:pPr algn="just">
              <a:lnSpc>
                <a:spcPct val="120000"/>
              </a:lnSpc>
            </a:pPr>
            <a:r>
              <a:rPr lang="en-US" altLang="zh-CN" sz="2800" b="1" dirty="0">
                <a:solidFill>
                  <a:srgbClr val="002060"/>
                </a:solidFill>
                <a:latin typeface="微软雅黑" panose="020B0503020204020204" charset="-122"/>
                <a:ea typeface="微软雅黑" panose="020B0503020204020204" charset="-122"/>
              </a:rPr>
              <a:t>Ⅱ.</a:t>
            </a:r>
            <a:r>
              <a:rPr lang="zh-CN" altLang="en-US" sz="2800" b="1" dirty="0">
                <a:solidFill>
                  <a:srgbClr val="002060"/>
                </a:solidFill>
                <a:latin typeface="微软雅黑" panose="020B0503020204020204" charset="-122"/>
                <a:ea typeface="微软雅黑" panose="020B0503020204020204" charset="-122"/>
              </a:rPr>
              <a:t>完成句子。</a:t>
            </a:r>
          </a:p>
          <a:p>
            <a:pPr marL="514350" indent="-514350" algn="just">
              <a:lnSpc>
                <a:spcPct val="120000"/>
              </a:lnSpc>
              <a:buAutoNum type="arabicPeriod"/>
            </a:pPr>
            <a:r>
              <a:rPr lang="zh-CN" altLang="en-US" sz="2800" b="1" dirty="0">
                <a:solidFill>
                  <a:srgbClr val="000000"/>
                </a:solidFill>
                <a:latin typeface="Times New Roman" panose="02020603050405020304" pitchFamily="18" charset="0"/>
                <a:cs typeface="Times New Roman" panose="02020603050405020304" pitchFamily="18" charset="0"/>
              </a:rPr>
              <a:t>对于她说法语时出的错, 她感觉如何?   </a:t>
            </a:r>
            <a:endParaRPr lang="en-US" altLang="zh-CN" sz="2800" b="1" dirty="0">
              <a:solidFill>
                <a:srgbClr val="000000"/>
              </a:solidFill>
              <a:latin typeface="Times New Roman" panose="02020603050405020304" pitchFamily="18" charset="0"/>
              <a:cs typeface="Times New Roman" panose="02020603050405020304" pitchFamily="18" charset="0"/>
            </a:endParaRPr>
          </a:p>
          <a:p>
            <a:pPr algn="just">
              <a:lnSpc>
                <a:spcPct val="120000"/>
              </a:lnSpc>
            </a:pPr>
            <a:r>
              <a:rPr lang="zh-CN" altLang="en-US" sz="2800" b="1" dirty="0">
                <a:solidFill>
                  <a:srgbClr val="000000"/>
                </a:solidFill>
                <a:latin typeface="Times New Roman" panose="02020603050405020304" pitchFamily="18" charset="0"/>
                <a:cs typeface="Times New Roman" panose="02020603050405020304" pitchFamily="18" charset="0"/>
              </a:rPr>
              <a:t>   ____ ____ she feel_______ _______ mistakes when   </a:t>
            </a:r>
            <a:endParaRPr lang="en-US" altLang="zh-CN" sz="2800" b="1" dirty="0">
              <a:solidFill>
                <a:srgbClr val="000000"/>
              </a:solidFill>
              <a:latin typeface="Times New Roman" panose="02020603050405020304" pitchFamily="18" charset="0"/>
              <a:cs typeface="Times New Roman" panose="02020603050405020304" pitchFamily="18" charset="0"/>
            </a:endParaRPr>
          </a:p>
          <a:p>
            <a:pPr algn="just">
              <a:lnSpc>
                <a:spcPct val="120000"/>
              </a:lnSpc>
            </a:pP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she speaks French? </a:t>
            </a:r>
          </a:p>
          <a:p>
            <a:pPr algn="just">
              <a:lnSpc>
                <a:spcPct val="120000"/>
              </a:lnSpc>
            </a:pPr>
            <a:r>
              <a:rPr lang="zh-CN" altLang="en-US" sz="2800" b="1" dirty="0">
                <a:solidFill>
                  <a:srgbClr val="000000"/>
                </a:solidFill>
                <a:latin typeface="Times New Roman" panose="02020603050405020304" pitchFamily="18" charset="0"/>
                <a:cs typeface="Times New Roman" panose="02020603050405020304" pitchFamily="18" charset="0"/>
              </a:rPr>
              <a:t>2. 他们特地让我感觉到宾至如归。</a:t>
            </a:r>
          </a:p>
          <a:p>
            <a:pPr>
              <a:lnSpc>
                <a:spcPct val="120000"/>
              </a:lnSpc>
            </a:pPr>
            <a:r>
              <a:rPr lang="zh-CN" altLang="en-US" sz="2800" b="1" dirty="0">
                <a:solidFill>
                  <a:srgbClr val="000000"/>
                </a:solidFill>
                <a:latin typeface="Times New Roman" panose="02020603050405020304" pitchFamily="18" charset="0"/>
                <a:cs typeface="Times New Roman" panose="02020603050405020304" pitchFamily="18" charset="0"/>
              </a:rPr>
              <a:t>  They go out___ their way to make me </a:t>
            </a:r>
            <a:r>
              <a:rPr lang="en-US" altLang="zh-CN" sz="2800" b="1" dirty="0">
                <a:solidFill>
                  <a:srgbClr val="000000"/>
                </a:solidFill>
                <a:latin typeface="Times New Roman" panose="02020603050405020304" pitchFamily="18" charset="0"/>
                <a:cs typeface="Times New Roman" panose="02020603050405020304" pitchFamily="18" charset="0"/>
              </a:rPr>
              <a:t>__</a:t>
            </a:r>
            <a:r>
              <a:rPr lang="zh-CN" altLang="en-US" sz="2800" b="1" dirty="0">
                <a:solidFill>
                  <a:srgbClr val="000000"/>
                </a:solidFill>
                <a:latin typeface="Times New Roman" panose="02020603050405020304" pitchFamily="18" charset="0"/>
                <a:cs typeface="Times New Roman" panose="02020603050405020304" pitchFamily="18" charset="0"/>
              </a:rPr>
              <a:t>___ at home. </a:t>
            </a:r>
          </a:p>
          <a:p>
            <a:pPr algn="just">
              <a:lnSpc>
                <a:spcPct val="120000"/>
              </a:lnSpc>
            </a:pPr>
            <a:r>
              <a:rPr lang="zh-CN" altLang="en-US" sz="2800" b="1" dirty="0">
                <a:solidFill>
                  <a:srgbClr val="000000"/>
                </a:solidFill>
                <a:latin typeface="Times New Roman" panose="02020603050405020304" pitchFamily="18" charset="0"/>
                <a:cs typeface="Times New Roman" panose="02020603050405020304" pitchFamily="18" charset="0"/>
              </a:rPr>
              <a:t>3. 现在说法语我非常舒服。</a:t>
            </a:r>
          </a:p>
          <a:p>
            <a:pPr algn="just">
              <a:lnSpc>
                <a:spcPct val="120000"/>
              </a:lnSpc>
            </a:pPr>
            <a:r>
              <a:rPr lang="zh-CN" altLang="en-US" sz="2800" b="1" dirty="0">
                <a:solidFill>
                  <a:srgbClr val="000000"/>
                </a:solidFill>
                <a:latin typeface="Times New Roman" panose="02020603050405020304" pitchFamily="18" charset="0"/>
                <a:cs typeface="Times New Roman" panose="02020603050405020304" pitchFamily="18" charset="0"/>
              </a:rPr>
              <a:t>    I</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en-US" sz="2800" b="1" dirty="0">
                <a:solidFill>
                  <a:srgbClr val="000000"/>
                </a:solidFill>
                <a:latin typeface="Times New Roman" panose="02020603050405020304" pitchFamily="18" charset="0"/>
                <a:cs typeface="Times New Roman" panose="02020603050405020304" pitchFamily="18" charset="0"/>
              </a:rPr>
              <a:t>m very comfortable__________ French now. </a:t>
            </a:r>
          </a:p>
        </p:txBody>
      </p:sp>
      <p:sp>
        <p:nvSpPr>
          <p:cNvPr id="2" name="文本框 1"/>
          <p:cNvSpPr txBox="1">
            <a:spLocks noChangeArrowheads="1"/>
          </p:cNvSpPr>
          <p:nvPr/>
        </p:nvSpPr>
        <p:spPr bwMode="auto">
          <a:xfrm>
            <a:off x="823540" y="1561829"/>
            <a:ext cx="2614613" cy="522287"/>
          </a:xfrm>
          <a:prstGeom prst="rect">
            <a:avLst/>
          </a:prstGeom>
          <a:noFill/>
          <a:ln w="9525">
            <a:noFill/>
            <a:miter lim="800000"/>
          </a:ln>
        </p:spPr>
        <p:txBody>
          <a:bodyPr>
            <a:spAutoFit/>
          </a:bodyPr>
          <a:lstStyle/>
          <a:p>
            <a:r>
              <a:rPr lang="en-US" altLang="zh-CN" sz="2800" b="1" dirty="0">
                <a:solidFill>
                  <a:srgbClr val="FF0000"/>
                </a:solidFill>
                <a:latin typeface="Times New Roman" panose="02020603050405020304" pitchFamily="18" charset="0"/>
                <a:ea typeface="楷体_GB2312"/>
                <a:cs typeface="楷体_GB2312"/>
                <a:sym typeface="+mn-ea"/>
              </a:rPr>
              <a:t>How does</a:t>
            </a:r>
          </a:p>
        </p:txBody>
      </p:sp>
      <p:sp>
        <p:nvSpPr>
          <p:cNvPr id="3" name="文本框 2"/>
          <p:cNvSpPr txBox="1"/>
          <p:nvPr/>
        </p:nvSpPr>
        <p:spPr>
          <a:xfrm>
            <a:off x="6643686" y="3054487"/>
            <a:ext cx="987425" cy="522287"/>
          </a:xfrm>
          <a:prstGeom prst="rect">
            <a:avLst/>
          </a:prstGeom>
          <a:noFill/>
        </p:spPr>
        <p:txBody>
          <a:bodyPr>
            <a:spAutoFit/>
          </a:bodyPr>
          <a:lstStyle/>
          <a:p>
            <a:pPr fontAlgn="auto">
              <a:spcBef>
                <a:spcPts val="0"/>
              </a:spcBef>
              <a:spcAft>
                <a:spcPts val="0"/>
              </a:spcAft>
              <a:defRPr/>
            </a:pPr>
            <a:r>
              <a:rPr lang="en-US" altLang="zh-CN" sz="2800" b="1" dirty="0">
                <a:solidFill>
                  <a:srgbClr val="FF0000"/>
                </a:solidFill>
                <a:latin typeface="Times New Roman" panose="02020603050405020304" pitchFamily="18" charset="0"/>
                <a:ea typeface="+mj-ea"/>
                <a:cs typeface="Times New Roman" panose="02020603050405020304" pitchFamily="18" charset="0"/>
                <a:sym typeface="+mn-ea"/>
              </a:rPr>
              <a:t>feel</a:t>
            </a:r>
          </a:p>
        </p:txBody>
      </p:sp>
      <p:sp>
        <p:nvSpPr>
          <p:cNvPr id="4" name="文本框 3"/>
          <p:cNvSpPr txBox="1"/>
          <p:nvPr/>
        </p:nvSpPr>
        <p:spPr>
          <a:xfrm>
            <a:off x="2596171" y="3052899"/>
            <a:ext cx="977900" cy="523875"/>
          </a:xfrm>
          <a:prstGeom prst="rect">
            <a:avLst/>
          </a:prstGeom>
          <a:noFill/>
        </p:spPr>
        <p:txBody>
          <a:bodyPr>
            <a:spAutoFit/>
          </a:bodyPr>
          <a:lstStyle/>
          <a:p>
            <a:pPr fontAlgn="auto">
              <a:spcBef>
                <a:spcPts val="0"/>
              </a:spcBef>
              <a:spcAft>
                <a:spcPts val="0"/>
              </a:spcAft>
              <a:defRPr/>
            </a:pPr>
            <a:r>
              <a:rPr lang="en-US" altLang="zh-CN" sz="2800" b="1" dirty="0">
                <a:solidFill>
                  <a:srgbClr val="FF0000"/>
                </a:solidFill>
                <a:latin typeface="Times New Roman" panose="02020603050405020304" pitchFamily="18" charset="0"/>
                <a:ea typeface="+mj-ea"/>
                <a:cs typeface="Times New Roman" panose="02020603050405020304" pitchFamily="18" charset="0"/>
                <a:sym typeface="+mn-ea"/>
              </a:rPr>
              <a:t>of</a:t>
            </a:r>
          </a:p>
        </p:txBody>
      </p:sp>
      <p:sp>
        <p:nvSpPr>
          <p:cNvPr id="5" name="文本框 4"/>
          <p:cNvSpPr txBox="1">
            <a:spLocks noChangeArrowheads="1"/>
          </p:cNvSpPr>
          <p:nvPr/>
        </p:nvSpPr>
        <p:spPr bwMode="auto">
          <a:xfrm>
            <a:off x="4189447" y="4098841"/>
            <a:ext cx="2063750" cy="522288"/>
          </a:xfrm>
          <a:prstGeom prst="rect">
            <a:avLst/>
          </a:prstGeom>
          <a:noFill/>
          <a:ln w="9525">
            <a:noFill/>
            <a:miter lim="800000"/>
          </a:ln>
        </p:spPr>
        <p:txBody>
          <a:bodyPr>
            <a:spAutoFit/>
          </a:bodyPr>
          <a:lstStyle/>
          <a:p>
            <a:r>
              <a:rPr lang="en-US" altLang="zh-CN" sz="2800" b="1" dirty="0">
                <a:solidFill>
                  <a:srgbClr val="FF0000"/>
                </a:solidFill>
                <a:latin typeface="Times New Roman" panose="02020603050405020304" pitchFamily="18" charset="0"/>
                <a:ea typeface="楷体_GB2312"/>
                <a:cs typeface="楷体_GB2312"/>
                <a:sym typeface="+mn-ea"/>
              </a:rPr>
              <a:t>speaking</a:t>
            </a:r>
            <a:endParaRPr lang="en-US" altLang="zh-CN" sz="2800" b="1" dirty="0">
              <a:solidFill>
                <a:srgbClr val="000000"/>
              </a:solidFill>
              <a:latin typeface="Times New Roman" panose="02020603050405020304" pitchFamily="18" charset="0"/>
              <a:ea typeface="楷体_GB2312"/>
              <a:cs typeface="楷体_GB2312"/>
            </a:endParaRPr>
          </a:p>
        </p:txBody>
      </p:sp>
      <p:sp>
        <p:nvSpPr>
          <p:cNvPr id="7" name="矩形 6"/>
          <p:cNvSpPr>
            <a:spLocks noChangeArrowheads="1"/>
          </p:cNvSpPr>
          <p:nvPr/>
        </p:nvSpPr>
        <p:spPr bwMode="auto">
          <a:xfrm>
            <a:off x="3749169" y="1518530"/>
            <a:ext cx="2312987" cy="523875"/>
          </a:xfrm>
          <a:prstGeom prst="rect">
            <a:avLst/>
          </a:prstGeom>
          <a:noFill/>
          <a:ln w="9525">
            <a:noFill/>
            <a:miter lim="800000"/>
          </a:ln>
        </p:spPr>
        <p:txBody>
          <a:bodyPr wrap="none">
            <a:spAutoFit/>
          </a:bodyPr>
          <a:lstStyle/>
          <a:p>
            <a:r>
              <a:rPr lang="en-US" altLang="zh-CN" sz="2800" b="1" dirty="0">
                <a:solidFill>
                  <a:srgbClr val="FF0000"/>
                </a:solidFill>
                <a:latin typeface="Times New Roman" panose="02020603050405020304" pitchFamily="18" charset="0"/>
                <a:ea typeface="微软雅黑" panose="020B0503020204020204" charset="-122"/>
              </a:rPr>
              <a:t>about making</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26690">
                                            <p:txEl>
                                              <p:charRg st="242" end="24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文本框 627713"/>
          <p:cNvSpPr txBox="1">
            <a:spLocks noChangeArrowheads="1"/>
          </p:cNvSpPr>
          <p:nvPr/>
        </p:nvSpPr>
        <p:spPr bwMode="auto">
          <a:xfrm>
            <a:off x="162471" y="280189"/>
            <a:ext cx="8580437" cy="4315027"/>
          </a:xfrm>
          <a:prstGeom prst="rect">
            <a:avLst/>
          </a:prstGeom>
          <a:noFill/>
          <a:ln w="9525">
            <a:noFill/>
            <a:miter lim="800000"/>
          </a:ln>
        </p:spPr>
        <p:txBody>
          <a:bodyPr>
            <a:spAutoFit/>
          </a:bodyPr>
          <a:lstStyle/>
          <a:p>
            <a:pPr>
              <a:lnSpc>
                <a:spcPct val="140000"/>
              </a:lnSpc>
            </a:pPr>
            <a:r>
              <a:rPr lang="zh-CN" altLang="en-US" sz="2800" b="1" dirty="0">
                <a:solidFill>
                  <a:srgbClr val="000000"/>
                </a:solidFill>
                <a:latin typeface="Times New Roman" panose="02020603050405020304" pitchFamily="18" charset="0"/>
                <a:cs typeface="Times New Roman" panose="02020603050405020304" pitchFamily="18" charset="0"/>
              </a:rPr>
              <a:t>4. 我最大的挑战就是学会在餐桌上时如何表现。</a:t>
            </a:r>
          </a:p>
          <a:p>
            <a:pPr>
              <a:lnSpc>
                <a:spcPct val="140000"/>
              </a:lnSpc>
            </a:pPr>
            <a:r>
              <a:rPr lang="zh-CN" altLang="en-US" sz="2800" b="1" dirty="0">
                <a:solidFill>
                  <a:srgbClr val="000000"/>
                </a:solidFill>
                <a:latin typeface="Times New Roman" panose="02020603050405020304" pitchFamily="18" charset="0"/>
                <a:cs typeface="Times New Roman" panose="02020603050405020304" pitchFamily="18" charset="0"/>
              </a:rPr>
              <a:t>    My biggest challenge is__________ how </a:t>
            </a:r>
            <a:endParaRPr lang="en-US" altLang="zh-CN" sz="2800" b="1" dirty="0">
              <a:solidFill>
                <a:srgbClr val="000000"/>
              </a:solidFill>
              <a:latin typeface="Times New Roman" panose="02020603050405020304" pitchFamily="18" charset="0"/>
              <a:cs typeface="Times New Roman" panose="02020603050405020304" pitchFamily="18" charset="0"/>
            </a:endParaRPr>
          </a:p>
          <a:p>
            <a:pPr>
              <a:lnSpc>
                <a:spcPct val="140000"/>
              </a:lnSpc>
            </a:pP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__</a:t>
            </a:r>
            <a:r>
              <a:rPr lang="en-US" altLang="zh-CN" sz="2800" b="1" dirty="0">
                <a:solidFill>
                  <a:srgbClr val="000000"/>
                </a:solidFill>
                <a:latin typeface="Times New Roman" panose="02020603050405020304" pitchFamily="18" charset="0"/>
                <a:cs typeface="Times New Roman" panose="02020603050405020304" pitchFamily="18" charset="0"/>
              </a:rPr>
              <a:t>__</a:t>
            </a:r>
            <a:r>
              <a:rPr lang="zh-CN" altLang="en-US" sz="2800" b="1" dirty="0">
                <a:solidFill>
                  <a:srgbClr val="000000"/>
                </a:solidFill>
                <a:latin typeface="Times New Roman" panose="02020603050405020304" pitchFamily="18" charset="0"/>
                <a:cs typeface="Times New Roman" panose="02020603050405020304" pitchFamily="18" charset="0"/>
              </a:rPr>
              <a:t>  ________ at the dinner table. </a:t>
            </a:r>
          </a:p>
          <a:p>
            <a:pPr>
              <a:lnSpc>
                <a:spcPct val="140000"/>
              </a:lnSpc>
            </a:pPr>
            <a:r>
              <a:rPr lang="zh-CN" altLang="en-US" sz="2800" b="1" dirty="0">
                <a:solidFill>
                  <a:srgbClr val="000000"/>
                </a:solidFill>
                <a:latin typeface="Times New Roman" panose="02020603050405020304" pitchFamily="18" charset="0"/>
                <a:cs typeface="Times New Roman" panose="02020603050405020304" pitchFamily="18" charset="0"/>
              </a:rPr>
              <a:t>5. 我得说我发现记住一切很难, 可是我正逐步地习惯它。</a:t>
            </a:r>
          </a:p>
          <a:p>
            <a:pPr>
              <a:lnSpc>
                <a:spcPct val="140000"/>
              </a:lnSpc>
            </a:pP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I have to say that I find_____ difficult______ </a:t>
            </a:r>
            <a:endParaRPr lang="en-US" altLang="zh-CN" sz="2800" b="1" dirty="0">
              <a:solidFill>
                <a:srgbClr val="000000"/>
              </a:solidFill>
              <a:latin typeface="Times New Roman" panose="02020603050405020304" pitchFamily="18" charset="0"/>
              <a:cs typeface="Times New Roman" panose="02020603050405020304" pitchFamily="18" charset="0"/>
            </a:endParaRPr>
          </a:p>
          <a:p>
            <a:pPr>
              <a:lnSpc>
                <a:spcPct val="140000"/>
              </a:lnSpc>
            </a:pP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remember everything, but I</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en-US" sz="2800" b="1" dirty="0">
                <a:solidFill>
                  <a:srgbClr val="000000"/>
                </a:solidFill>
                <a:latin typeface="Times New Roman" panose="02020603050405020304" pitchFamily="18" charset="0"/>
                <a:cs typeface="Times New Roman" panose="02020603050405020304" pitchFamily="18" charset="0"/>
              </a:rPr>
              <a:t>m gradually getting </a:t>
            </a:r>
            <a:endParaRPr lang="en-US" altLang="zh-CN" sz="2800" b="1" dirty="0">
              <a:solidFill>
                <a:srgbClr val="000000"/>
              </a:solidFill>
              <a:latin typeface="Times New Roman" panose="02020603050405020304" pitchFamily="18" charset="0"/>
              <a:cs typeface="Times New Roman" panose="02020603050405020304" pitchFamily="18" charset="0"/>
            </a:endParaRPr>
          </a:p>
          <a:p>
            <a:pPr>
              <a:lnSpc>
                <a:spcPct val="140000"/>
              </a:lnSpc>
            </a:pP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used______ it. </a:t>
            </a:r>
            <a:endParaRPr lang="en-US" altLang="zh-CN" sz="2800" b="1" dirty="0">
              <a:solidFill>
                <a:srgbClr val="000000"/>
              </a:solidFill>
              <a:latin typeface="Times New Roman" panose="02020603050405020304" pitchFamily="18" charset="0"/>
              <a:cs typeface="Times New Roman" panose="02020603050405020304" pitchFamily="18" charset="0"/>
            </a:endParaRPr>
          </a:p>
        </p:txBody>
      </p:sp>
      <p:sp>
        <p:nvSpPr>
          <p:cNvPr id="2" name="文本框 1"/>
          <p:cNvSpPr txBox="1">
            <a:spLocks noChangeArrowheads="1"/>
          </p:cNvSpPr>
          <p:nvPr/>
        </p:nvSpPr>
        <p:spPr bwMode="auto">
          <a:xfrm>
            <a:off x="4328001" y="987067"/>
            <a:ext cx="1690688" cy="523875"/>
          </a:xfrm>
          <a:prstGeom prst="rect">
            <a:avLst/>
          </a:prstGeom>
          <a:noFill/>
          <a:ln w="9525">
            <a:noFill/>
            <a:miter lim="800000"/>
          </a:ln>
        </p:spPr>
        <p:txBody>
          <a:bodyPr>
            <a:spAutoFit/>
          </a:bodyPr>
          <a:lstStyle/>
          <a:p>
            <a:r>
              <a:rPr lang="en-US" altLang="zh-CN" sz="2800" b="1" dirty="0">
                <a:solidFill>
                  <a:srgbClr val="FF0000"/>
                </a:solidFill>
                <a:latin typeface="Times New Roman" panose="02020603050405020304" pitchFamily="18" charset="0"/>
                <a:ea typeface="楷体_GB2312"/>
                <a:cs typeface="楷体_GB2312"/>
                <a:sym typeface="+mn-ea"/>
              </a:rPr>
              <a:t>learning</a:t>
            </a:r>
          </a:p>
        </p:txBody>
      </p:sp>
      <p:sp>
        <p:nvSpPr>
          <p:cNvPr id="3" name="文本框 2"/>
          <p:cNvSpPr txBox="1"/>
          <p:nvPr/>
        </p:nvSpPr>
        <p:spPr>
          <a:xfrm>
            <a:off x="1045636" y="1565518"/>
            <a:ext cx="1804987" cy="522288"/>
          </a:xfrm>
          <a:prstGeom prst="rect">
            <a:avLst/>
          </a:prstGeom>
          <a:noFill/>
        </p:spPr>
        <p:txBody>
          <a:bodyPr>
            <a:spAutoFit/>
          </a:bodyPr>
          <a:lstStyle/>
          <a:p>
            <a:pPr fontAlgn="auto">
              <a:spcBef>
                <a:spcPts val="0"/>
              </a:spcBef>
              <a:spcAft>
                <a:spcPts val="0"/>
              </a:spcAft>
              <a:defRPr/>
            </a:pPr>
            <a:r>
              <a:rPr lang="en-US" altLang="zh-CN" sz="2800" b="1" dirty="0">
                <a:solidFill>
                  <a:srgbClr val="FF0000"/>
                </a:solidFill>
                <a:latin typeface="Times New Roman" panose="02020603050405020304" pitchFamily="18" charset="0"/>
                <a:ea typeface="楷体_GB2312" pitchFamily="49" charset="-122"/>
                <a:sym typeface="+mn-ea"/>
              </a:rPr>
              <a:t>to  behave</a:t>
            </a:r>
            <a:endParaRPr lang="zh-CN" altLang="en-US" sz="2800" b="1" dirty="0">
              <a:solidFill>
                <a:srgbClr val="FF0000"/>
              </a:solidFill>
              <a:latin typeface="+mj-ea"/>
              <a:ea typeface="+mj-ea"/>
              <a:sym typeface="+mn-ea"/>
            </a:endParaRPr>
          </a:p>
        </p:txBody>
      </p:sp>
      <p:sp>
        <p:nvSpPr>
          <p:cNvPr id="4" name="文本框 3"/>
          <p:cNvSpPr txBox="1"/>
          <p:nvPr/>
        </p:nvSpPr>
        <p:spPr>
          <a:xfrm>
            <a:off x="4521676" y="2748146"/>
            <a:ext cx="1303337" cy="522287"/>
          </a:xfrm>
          <a:prstGeom prst="rect">
            <a:avLst/>
          </a:prstGeom>
          <a:noFill/>
        </p:spPr>
        <p:txBody>
          <a:bodyPr>
            <a:spAutoFit/>
          </a:bodyPr>
          <a:lstStyle/>
          <a:p>
            <a:pPr fontAlgn="auto">
              <a:spcBef>
                <a:spcPts val="0"/>
              </a:spcBef>
              <a:spcAft>
                <a:spcPts val="0"/>
              </a:spcAft>
              <a:defRPr/>
            </a:pPr>
            <a:r>
              <a:rPr lang="en-US" altLang="zh-CN" sz="2800" b="1" dirty="0">
                <a:solidFill>
                  <a:srgbClr val="FF0000"/>
                </a:solidFill>
                <a:latin typeface="Times New Roman" panose="02020603050405020304" pitchFamily="18" charset="0"/>
                <a:ea typeface="楷体_GB2312" pitchFamily="49" charset="-122"/>
                <a:sym typeface="+mn-ea"/>
              </a:rPr>
              <a:t>it</a:t>
            </a:r>
            <a:endParaRPr lang="en-US" altLang="zh-CN" sz="2800" b="1" dirty="0">
              <a:solidFill>
                <a:srgbClr val="FF0000"/>
              </a:solidFill>
              <a:latin typeface="+mj-ea"/>
              <a:ea typeface="+mj-ea"/>
              <a:sym typeface="+mn-ea"/>
            </a:endParaRPr>
          </a:p>
        </p:txBody>
      </p:sp>
      <p:sp>
        <p:nvSpPr>
          <p:cNvPr id="5" name="文本框 4"/>
          <p:cNvSpPr txBox="1"/>
          <p:nvPr/>
        </p:nvSpPr>
        <p:spPr>
          <a:xfrm>
            <a:off x="1608972" y="3961994"/>
            <a:ext cx="887413" cy="523875"/>
          </a:xfrm>
          <a:prstGeom prst="rect">
            <a:avLst/>
          </a:prstGeom>
          <a:noFill/>
        </p:spPr>
        <p:txBody>
          <a:bodyPr>
            <a:spAutoFit/>
          </a:bodyPr>
          <a:lstStyle/>
          <a:p>
            <a:pPr fontAlgn="auto">
              <a:spcBef>
                <a:spcPts val="0"/>
              </a:spcBef>
              <a:spcAft>
                <a:spcPts val="0"/>
              </a:spcAft>
              <a:defRPr/>
            </a:pPr>
            <a:r>
              <a:rPr lang="en-US" altLang="zh-CN" sz="2800" b="1" dirty="0">
                <a:solidFill>
                  <a:srgbClr val="FF0000"/>
                </a:solidFill>
                <a:latin typeface="Times New Roman" panose="02020603050405020304" pitchFamily="18" charset="0"/>
                <a:ea typeface="楷体_GB2312" pitchFamily="49" charset="-122"/>
                <a:sym typeface="+mn-ea"/>
              </a:rPr>
              <a:t>to</a:t>
            </a:r>
            <a:endParaRPr lang="en-US" altLang="zh-CN" sz="2800" b="1" dirty="0">
              <a:solidFill>
                <a:srgbClr val="FF0000"/>
              </a:solidFill>
              <a:latin typeface="+mj-ea"/>
              <a:ea typeface="+mj-ea"/>
              <a:sym typeface="+mn-ea"/>
            </a:endParaRPr>
          </a:p>
        </p:txBody>
      </p:sp>
      <p:sp>
        <p:nvSpPr>
          <p:cNvPr id="6" name="文本框 5"/>
          <p:cNvSpPr txBox="1"/>
          <p:nvPr/>
        </p:nvSpPr>
        <p:spPr>
          <a:xfrm>
            <a:off x="6617917" y="2748146"/>
            <a:ext cx="803275" cy="522287"/>
          </a:xfrm>
          <a:prstGeom prst="rect">
            <a:avLst/>
          </a:prstGeom>
          <a:noFill/>
        </p:spPr>
        <p:txBody>
          <a:bodyPr>
            <a:spAutoFit/>
          </a:bodyPr>
          <a:lstStyle/>
          <a:p>
            <a:pPr fontAlgn="auto">
              <a:spcBef>
                <a:spcPts val="0"/>
              </a:spcBef>
              <a:spcAft>
                <a:spcPts val="0"/>
              </a:spcAft>
              <a:defRPr/>
            </a:pPr>
            <a:r>
              <a:rPr lang="en-US" altLang="zh-CN" sz="2800" b="1" dirty="0">
                <a:solidFill>
                  <a:srgbClr val="FF0000"/>
                </a:solidFill>
                <a:latin typeface="Times New Roman" panose="02020603050405020304" pitchFamily="18" charset="0"/>
                <a:ea typeface="楷体_GB2312" pitchFamily="49" charset="-122"/>
                <a:sym typeface="+mn-ea"/>
              </a:rPr>
              <a:t>to</a:t>
            </a:r>
            <a:endParaRPr lang="en-US" altLang="zh-CN" sz="2800" b="1" dirty="0">
              <a:solidFill>
                <a:srgbClr val="FF0000"/>
              </a:solidFill>
              <a:latin typeface="+mj-ea"/>
              <a:ea typeface="+mj-ea"/>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9458" name="文本框 659457"/>
          <p:cNvSpPr txBox="1">
            <a:spLocks noChangeArrowheads="1"/>
          </p:cNvSpPr>
          <p:nvPr/>
        </p:nvSpPr>
        <p:spPr bwMode="auto">
          <a:xfrm>
            <a:off x="521494" y="544524"/>
            <a:ext cx="8224837" cy="4315027"/>
          </a:xfrm>
          <a:prstGeom prst="rect">
            <a:avLst/>
          </a:prstGeom>
          <a:noFill/>
          <a:ln w="9525">
            <a:noFill/>
            <a:miter lim="800000"/>
          </a:ln>
        </p:spPr>
        <p:txBody>
          <a:bodyPr>
            <a:spAutoFit/>
          </a:bodyPr>
          <a:lstStyle/>
          <a:p>
            <a:pPr algn="just">
              <a:lnSpc>
                <a:spcPct val="140000"/>
              </a:lnSpc>
            </a:pPr>
            <a:r>
              <a:rPr lang="zh-CN" altLang="en-US" sz="2800" b="1" dirty="0">
                <a:solidFill>
                  <a:srgbClr val="000000"/>
                </a:solidFill>
                <a:latin typeface="Times New Roman" panose="02020603050405020304" pitchFamily="18" charset="0"/>
                <a:cs typeface="Times New Roman" panose="02020603050405020304" pitchFamily="18" charset="0"/>
              </a:rPr>
              <a:t>6. 我发现在网上聊天很有趣。</a:t>
            </a:r>
          </a:p>
          <a:p>
            <a:pPr algn="just">
              <a:lnSpc>
                <a:spcPct val="140000"/>
              </a:lnSpc>
            </a:pPr>
            <a:r>
              <a:rPr lang="zh-CN" altLang="en-US" sz="2800" b="1" dirty="0">
                <a:solidFill>
                  <a:srgbClr val="000000"/>
                </a:solidFill>
                <a:latin typeface="Times New Roman" panose="02020603050405020304" pitchFamily="18" charset="0"/>
                <a:cs typeface="Times New Roman" panose="02020603050405020304" pitchFamily="18" charset="0"/>
              </a:rPr>
              <a:t>    I find____ interesting ___ _____ online. </a:t>
            </a:r>
          </a:p>
          <a:p>
            <a:pPr algn="just">
              <a:lnSpc>
                <a:spcPct val="140000"/>
              </a:lnSpc>
            </a:pPr>
            <a:r>
              <a:rPr lang="zh-CN" altLang="en-US" sz="2800" b="1" dirty="0">
                <a:solidFill>
                  <a:srgbClr val="000000"/>
                </a:solidFill>
                <a:latin typeface="Times New Roman" panose="02020603050405020304" pitchFamily="18" charset="0"/>
                <a:cs typeface="Times New Roman" panose="02020603050405020304" pitchFamily="18" charset="0"/>
              </a:rPr>
              <a:t>7. 上周末, 除了琳达我们都去爬山了。</a:t>
            </a:r>
          </a:p>
          <a:p>
            <a:pPr algn="just">
              <a:lnSpc>
                <a:spcPct val="140000"/>
              </a:lnSpc>
            </a:pPr>
            <a:r>
              <a:rPr lang="zh-CN" altLang="en-US" sz="2800" b="1" dirty="0">
                <a:solidFill>
                  <a:srgbClr val="000000"/>
                </a:solidFill>
                <a:latin typeface="Times New Roman" panose="02020603050405020304" pitchFamily="18" charset="0"/>
                <a:cs typeface="Times New Roman" panose="02020603050405020304" pitchFamily="18" charset="0"/>
              </a:rPr>
              <a:t>    We all went climbing the hills_______ Linda </a:t>
            </a:r>
            <a:endParaRPr lang="en-US" altLang="zh-CN" sz="2800" b="1" dirty="0">
              <a:solidFill>
                <a:srgbClr val="000000"/>
              </a:solidFill>
              <a:latin typeface="Times New Roman" panose="02020603050405020304" pitchFamily="18" charset="0"/>
              <a:cs typeface="Times New Roman" panose="02020603050405020304" pitchFamily="18" charset="0"/>
            </a:endParaRPr>
          </a:p>
          <a:p>
            <a:pPr algn="just">
              <a:lnSpc>
                <a:spcPct val="140000"/>
              </a:lnSpc>
            </a:pP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last weekend. </a:t>
            </a:r>
          </a:p>
          <a:p>
            <a:pPr algn="just">
              <a:lnSpc>
                <a:spcPct val="140000"/>
              </a:lnSpc>
            </a:pPr>
            <a:r>
              <a:rPr lang="zh-CN" altLang="en-US" sz="2800" b="1" dirty="0">
                <a:solidFill>
                  <a:srgbClr val="000000"/>
                </a:solidFill>
                <a:latin typeface="Times New Roman" panose="02020603050405020304" pitchFamily="18" charset="0"/>
                <a:cs typeface="Times New Roman" panose="02020603050405020304" pitchFamily="18" charset="0"/>
              </a:rPr>
              <a:t>8. 听音乐能使我们放松。</a:t>
            </a:r>
          </a:p>
          <a:p>
            <a:pPr algn="just">
              <a:lnSpc>
                <a:spcPct val="140000"/>
              </a:lnSpc>
            </a:pPr>
            <a:r>
              <a:rPr lang="zh-CN" altLang="en-US" sz="2800" b="1" dirty="0">
                <a:solidFill>
                  <a:srgbClr val="000000"/>
                </a:solidFill>
                <a:latin typeface="Times New Roman" panose="02020603050405020304" pitchFamily="18" charset="0"/>
                <a:cs typeface="Times New Roman" panose="02020603050405020304" pitchFamily="18" charset="0"/>
              </a:rPr>
              <a:t>    Listening to music can_______ us_______ relaxed. </a:t>
            </a:r>
          </a:p>
        </p:txBody>
      </p:sp>
      <p:sp>
        <p:nvSpPr>
          <p:cNvPr id="2" name="文本框 1"/>
          <p:cNvSpPr txBox="1"/>
          <p:nvPr/>
        </p:nvSpPr>
        <p:spPr>
          <a:xfrm>
            <a:off x="1834880" y="1186808"/>
            <a:ext cx="981075" cy="522287"/>
          </a:xfrm>
          <a:prstGeom prst="rect">
            <a:avLst/>
          </a:prstGeom>
          <a:noFill/>
        </p:spPr>
        <p:txBody>
          <a:bodyPr>
            <a:spAutoFit/>
          </a:bodyPr>
          <a:lstStyle/>
          <a:p>
            <a:pPr fontAlgn="auto">
              <a:spcBef>
                <a:spcPts val="0"/>
              </a:spcBef>
              <a:spcAft>
                <a:spcPts val="0"/>
              </a:spcAft>
              <a:defRPr/>
            </a:pPr>
            <a:r>
              <a:rPr lang="en-US" altLang="zh-CN" sz="2800" b="1" dirty="0">
                <a:solidFill>
                  <a:srgbClr val="FF0000"/>
                </a:solidFill>
                <a:latin typeface="Times New Roman" panose="02020603050405020304" pitchFamily="18" charset="0"/>
                <a:ea typeface="楷体_GB2312" pitchFamily="49" charset="-122"/>
                <a:sym typeface="+mn-ea"/>
              </a:rPr>
              <a:t>it</a:t>
            </a:r>
            <a:endParaRPr lang="en-US" altLang="zh-CN" sz="2800" b="1" dirty="0">
              <a:solidFill>
                <a:srgbClr val="FF0000"/>
              </a:solidFill>
              <a:latin typeface="+mj-ea"/>
              <a:ea typeface="+mj-ea"/>
              <a:sym typeface="+mn-ea"/>
            </a:endParaRPr>
          </a:p>
        </p:txBody>
      </p:sp>
      <p:sp>
        <p:nvSpPr>
          <p:cNvPr id="3" name="文本框 2"/>
          <p:cNvSpPr txBox="1"/>
          <p:nvPr/>
        </p:nvSpPr>
        <p:spPr>
          <a:xfrm>
            <a:off x="4464692" y="1274808"/>
            <a:ext cx="2065337" cy="523875"/>
          </a:xfrm>
          <a:prstGeom prst="rect">
            <a:avLst/>
          </a:prstGeom>
          <a:noFill/>
        </p:spPr>
        <p:txBody>
          <a:bodyPr>
            <a:spAutoFit/>
          </a:bodyPr>
          <a:lstStyle/>
          <a:p>
            <a:pPr fontAlgn="auto">
              <a:spcBef>
                <a:spcPts val="0"/>
              </a:spcBef>
              <a:spcAft>
                <a:spcPts val="0"/>
              </a:spcAft>
              <a:defRPr/>
            </a:pPr>
            <a:r>
              <a:rPr lang="en-US" altLang="zh-CN" sz="2800" b="1" dirty="0">
                <a:solidFill>
                  <a:srgbClr val="FF0000"/>
                </a:solidFill>
                <a:latin typeface="Times New Roman" panose="02020603050405020304" pitchFamily="18" charset="0"/>
                <a:ea typeface="楷体_GB2312" pitchFamily="49" charset="-122"/>
                <a:sym typeface="+mn-ea"/>
              </a:rPr>
              <a:t>to chat</a:t>
            </a:r>
            <a:endParaRPr lang="zh-CN" altLang="en-US" sz="2800" b="1" dirty="0">
              <a:solidFill>
                <a:srgbClr val="FF0000"/>
              </a:solidFill>
              <a:latin typeface="+mj-ea"/>
              <a:ea typeface="+mj-ea"/>
              <a:sym typeface="+mn-ea"/>
            </a:endParaRPr>
          </a:p>
        </p:txBody>
      </p:sp>
      <p:sp>
        <p:nvSpPr>
          <p:cNvPr id="4" name="文本框 3"/>
          <p:cNvSpPr txBox="1"/>
          <p:nvPr/>
        </p:nvSpPr>
        <p:spPr>
          <a:xfrm>
            <a:off x="5390356" y="2440893"/>
            <a:ext cx="1512887" cy="522288"/>
          </a:xfrm>
          <a:prstGeom prst="rect">
            <a:avLst/>
          </a:prstGeom>
          <a:noFill/>
        </p:spPr>
        <p:txBody>
          <a:bodyPr>
            <a:spAutoFit/>
          </a:bodyPr>
          <a:lstStyle/>
          <a:p>
            <a:pPr fontAlgn="auto">
              <a:spcBef>
                <a:spcPts val="0"/>
              </a:spcBef>
              <a:spcAft>
                <a:spcPts val="0"/>
              </a:spcAft>
              <a:defRPr/>
            </a:pPr>
            <a:r>
              <a:rPr lang="en-US" altLang="zh-CN" sz="2800" b="1" dirty="0">
                <a:solidFill>
                  <a:srgbClr val="FF0000"/>
                </a:solidFill>
                <a:latin typeface="Times New Roman" panose="02020603050405020304" pitchFamily="18" charset="0"/>
                <a:ea typeface="楷体_GB2312" pitchFamily="49" charset="-122"/>
                <a:sym typeface="+mn-ea"/>
              </a:rPr>
              <a:t>except</a:t>
            </a:r>
            <a:endParaRPr lang="zh-CN" altLang="en-US" sz="2800" b="1" dirty="0">
              <a:solidFill>
                <a:srgbClr val="FF0000"/>
              </a:solidFill>
              <a:latin typeface="+mj-ea"/>
              <a:ea typeface="+mj-ea"/>
              <a:sym typeface="+mn-ea"/>
            </a:endParaRPr>
          </a:p>
        </p:txBody>
      </p:sp>
      <p:sp>
        <p:nvSpPr>
          <p:cNvPr id="5" name="文本框 4"/>
          <p:cNvSpPr txBox="1"/>
          <p:nvPr/>
        </p:nvSpPr>
        <p:spPr>
          <a:xfrm>
            <a:off x="4464692" y="4194794"/>
            <a:ext cx="1152863" cy="523220"/>
          </a:xfrm>
          <a:prstGeom prst="rect">
            <a:avLst/>
          </a:prstGeom>
          <a:noFill/>
        </p:spPr>
        <p:txBody>
          <a:bodyPr wrap="square">
            <a:spAutoFit/>
          </a:bodyPr>
          <a:lstStyle/>
          <a:p>
            <a:pPr fontAlgn="auto">
              <a:spcBef>
                <a:spcPts val="0"/>
              </a:spcBef>
              <a:spcAft>
                <a:spcPts val="0"/>
              </a:spcAft>
              <a:defRPr/>
            </a:pPr>
            <a:r>
              <a:rPr lang="en-US" altLang="zh-CN" sz="2800" b="1" dirty="0">
                <a:solidFill>
                  <a:srgbClr val="FF0000"/>
                </a:solidFill>
                <a:latin typeface="Times New Roman" panose="02020603050405020304" pitchFamily="18" charset="0"/>
                <a:ea typeface="楷体_GB2312" pitchFamily="49" charset="-122"/>
                <a:sym typeface="+mn-ea"/>
              </a:rPr>
              <a:t>make</a:t>
            </a:r>
            <a:endParaRPr lang="en-US" altLang="zh-CN" sz="2800" b="1" dirty="0">
              <a:solidFill>
                <a:srgbClr val="FF0000"/>
              </a:solidFill>
              <a:latin typeface="+mj-ea"/>
              <a:ea typeface="+mj-ea"/>
              <a:sym typeface="+mn-ea"/>
            </a:endParaRPr>
          </a:p>
        </p:txBody>
      </p:sp>
      <p:sp>
        <p:nvSpPr>
          <p:cNvPr id="6" name="文本框 5"/>
          <p:cNvSpPr txBox="1"/>
          <p:nvPr/>
        </p:nvSpPr>
        <p:spPr>
          <a:xfrm>
            <a:off x="6260332" y="4194794"/>
            <a:ext cx="803275" cy="522287"/>
          </a:xfrm>
          <a:prstGeom prst="rect">
            <a:avLst/>
          </a:prstGeom>
          <a:noFill/>
        </p:spPr>
        <p:txBody>
          <a:bodyPr>
            <a:spAutoFit/>
          </a:bodyPr>
          <a:lstStyle/>
          <a:p>
            <a:pPr fontAlgn="auto">
              <a:spcBef>
                <a:spcPts val="0"/>
              </a:spcBef>
              <a:spcAft>
                <a:spcPts val="0"/>
              </a:spcAft>
              <a:defRPr/>
            </a:pPr>
            <a:r>
              <a:rPr lang="en-US" altLang="zh-CN" sz="2800" b="1" dirty="0">
                <a:solidFill>
                  <a:srgbClr val="FF0000"/>
                </a:solidFill>
                <a:latin typeface="Times New Roman" panose="02020603050405020304" pitchFamily="18" charset="0"/>
                <a:ea typeface="楷体_GB2312" pitchFamily="49" charset="-122"/>
                <a:sym typeface="+mn-ea"/>
              </a:rPr>
              <a:t>feel</a:t>
            </a:r>
            <a:endParaRPr lang="en-US" altLang="zh-CN" sz="2800" b="1" dirty="0">
              <a:solidFill>
                <a:srgbClr val="FF0000"/>
              </a:solidFill>
              <a:latin typeface="+mj-ea"/>
              <a:ea typeface="+mj-ea"/>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9458">
                                            <p:txEl>
                                              <p:charRg st="218" end="218"/>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文本框 1"/>
          <p:cNvSpPr txBox="1">
            <a:spLocks noChangeArrowheads="1"/>
          </p:cNvSpPr>
          <p:nvPr/>
        </p:nvSpPr>
        <p:spPr bwMode="auto">
          <a:xfrm>
            <a:off x="501650" y="620205"/>
            <a:ext cx="8294688" cy="4323748"/>
          </a:xfrm>
          <a:prstGeom prst="rect">
            <a:avLst/>
          </a:prstGeom>
          <a:noFill/>
          <a:ln w="9525">
            <a:noFill/>
            <a:miter lim="800000"/>
          </a:ln>
        </p:spPr>
        <p:txBody>
          <a:bodyPr>
            <a:spAutoFit/>
          </a:bodyPr>
          <a:lstStyle/>
          <a:p>
            <a:pPr>
              <a:lnSpc>
                <a:spcPct val="110000"/>
              </a:lnSpc>
            </a:pPr>
            <a:r>
              <a:rPr lang="en-US" altLang="zh-CN" sz="2800" b="1" dirty="0">
                <a:solidFill>
                  <a:srgbClr val="002060"/>
                </a:solidFill>
                <a:latin typeface="微软雅黑" panose="020B0503020204020204" charset="-122"/>
                <a:ea typeface="微软雅黑" panose="020B0503020204020204" charset="-122"/>
              </a:rPr>
              <a:t>Ⅲ.</a:t>
            </a:r>
            <a:r>
              <a:rPr lang="zh-CN" altLang="en-US" sz="2800" b="1" dirty="0">
                <a:solidFill>
                  <a:srgbClr val="002060"/>
                </a:solidFill>
                <a:latin typeface="微软雅黑" panose="020B0503020204020204" charset="-122"/>
                <a:ea typeface="微软雅黑" panose="020B0503020204020204" charset="-122"/>
              </a:rPr>
              <a:t>根据句意及汉语提示，用词的正确的形式填空。</a:t>
            </a:r>
          </a:p>
          <a:p>
            <a:pPr>
              <a:lnSpc>
                <a:spcPct val="110000"/>
              </a:lnSpc>
            </a:pPr>
            <a:r>
              <a:rPr lang="zh-CN" altLang="en-US" sz="2800" b="1" dirty="0">
                <a:solidFill>
                  <a:srgbClr val="000000"/>
                </a:solidFill>
                <a:latin typeface="Times New Roman" panose="02020603050405020304" pitchFamily="18" charset="0"/>
                <a:cs typeface="Times New Roman" panose="02020603050405020304" pitchFamily="18" charset="0"/>
              </a:rPr>
              <a:t>1</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My fridge is ________ (空的)．I will go shopping.</a:t>
            </a:r>
          </a:p>
          <a:p>
            <a:pPr>
              <a:lnSpc>
                <a:spcPct val="110000"/>
              </a:lnSpc>
            </a:pPr>
            <a:r>
              <a:rPr lang="zh-CN" altLang="en-US" sz="2800" b="1" dirty="0">
                <a:solidFill>
                  <a:srgbClr val="000000"/>
                </a:solidFill>
                <a:latin typeface="Times New Roman" panose="02020603050405020304" pitchFamily="18" charset="0"/>
                <a:cs typeface="Times New Roman" panose="02020603050405020304" pitchFamily="18" charset="0"/>
              </a:rPr>
              <a:t>2</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Do you know ________ (基本的)table manners about the country?</a:t>
            </a:r>
          </a:p>
          <a:p>
            <a:pPr>
              <a:lnSpc>
                <a:spcPct val="110000"/>
              </a:lnSpc>
            </a:pPr>
            <a:r>
              <a:rPr lang="zh-CN" altLang="en-US" sz="2800" b="1" dirty="0">
                <a:solidFill>
                  <a:srgbClr val="000000"/>
                </a:solidFill>
                <a:latin typeface="Times New Roman" panose="02020603050405020304" pitchFamily="18" charset="0"/>
                <a:cs typeface="Times New Roman" panose="02020603050405020304" pitchFamily="18" charset="0"/>
              </a:rPr>
              <a:t>3</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Anna is an ____________ (交换)student.She comes from the USA.</a:t>
            </a:r>
          </a:p>
          <a:p>
            <a:pPr>
              <a:lnSpc>
                <a:spcPct val="110000"/>
              </a:lnSpc>
            </a:pPr>
            <a:r>
              <a:rPr lang="zh-CN" altLang="en-US" sz="2800" b="1" dirty="0">
                <a:solidFill>
                  <a:srgbClr val="000000"/>
                </a:solidFill>
                <a:latin typeface="Times New Roman" panose="02020603050405020304" pitchFamily="18" charset="0"/>
                <a:cs typeface="Times New Roman" panose="02020603050405020304" pitchFamily="18" charset="0"/>
              </a:rPr>
              <a:t>4</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He is a ________(青少年的)boy</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and he is outgoing.</a:t>
            </a:r>
          </a:p>
          <a:p>
            <a:pPr>
              <a:lnSpc>
                <a:spcPct val="110000"/>
              </a:lnSpc>
            </a:pPr>
            <a:r>
              <a:rPr lang="zh-CN" altLang="en-US" sz="2800" b="1" dirty="0">
                <a:solidFill>
                  <a:srgbClr val="000000"/>
                </a:solidFill>
                <a:latin typeface="Times New Roman" panose="02020603050405020304" pitchFamily="18" charset="0"/>
                <a:cs typeface="Times New Roman" panose="02020603050405020304" pitchFamily="18" charset="0"/>
              </a:rPr>
              <a:t>5</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All of us went to the movies ________ (除了)Lily. She was at</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home then.</a:t>
            </a:r>
          </a:p>
        </p:txBody>
      </p:sp>
      <p:sp>
        <p:nvSpPr>
          <p:cNvPr id="14" name="文本框 13"/>
          <p:cNvSpPr txBox="1">
            <a:spLocks noChangeArrowheads="1"/>
          </p:cNvSpPr>
          <p:nvPr/>
        </p:nvSpPr>
        <p:spPr bwMode="auto">
          <a:xfrm>
            <a:off x="3139265" y="1127125"/>
            <a:ext cx="1143000" cy="522288"/>
          </a:xfrm>
          <a:prstGeom prst="rect">
            <a:avLst/>
          </a:prstGeom>
          <a:noFill/>
          <a:ln w="9525">
            <a:noFill/>
            <a:miter lim="800000"/>
          </a:ln>
        </p:spPr>
        <p:txBody>
          <a:bodyPr wrap="none">
            <a:spAutoFit/>
          </a:bodyPr>
          <a:lstStyle/>
          <a:p>
            <a:r>
              <a:rPr lang="en-US" altLang="zh-CN" sz="2800" b="1" dirty="0">
                <a:solidFill>
                  <a:srgbClr val="FF0000"/>
                </a:solidFill>
                <a:latin typeface="Times New Roman" panose="02020603050405020304" pitchFamily="18" charset="0"/>
                <a:ea typeface="楷体_GB2312"/>
                <a:cs typeface="楷体_GB2312"/>
                <a:sym typeface="宋体" panose="02010600030101010101" pitchFamily="2" charset="-122"/>
              </a:rPr>
              <a:t>empty</a:t>
            </a:r>
            <a:endParaRPr lang="en-US" altLang="en-US" sz="2400" dirty="0">
              <a:solidFill>
                <a:srgbClr val="FF0000"/>
              </a:solidFill>
              <a:latin typeface="Times New Roman" panose="02020603050405020304" pitchFamily="18" charset="0"/>
              <a:ea typeface="微软雅黑" panose="020B0503020204020204" charset="-122"/>
              <a:sym typeface="宋体" panose="02010600030101010101" pitchFamily="2" charset="-122"/>
            </a:endParaRPr>
          </a:p>
        </p:txBody>
      </p:sp>
      <p:sp>
        <p:nvSpPr>
          <p:cNvPr id="15" name="文本框 14"/>
          <p:cNvSpPr txBox="1">
            <a:spLocks noChangeArrowheads="1"/>
          </p:cNvSpPr>
          <p:nvPr/>
        </p:nvSpPr>
        <p:spPr bwMode="auto">
          <a:xfrm>
            <a:off x="3176454" y="1611312"/>
            <a:ext cx="1108075" cy="522287"/>
          </a:xfrm>
          <a:prstGeom prst="rect">
            <a:avLst/>
          </a:prstGeom>
          <a:noFill/>
          <a:ln w="9525">
            <a:noFill/>
            <a:miter lim="800000"/>
          </a:ln>
        </p:spPr>
        <p:txBody>
          <a:bodyPr>
            <a:spAutoFit/>
          </a:bodyPr>
          <a:lstStyle/>
          <a:p>
            <a:r>
              <a:rPr lang="en-US" altLang="zh-CN" sz="2800" b="1" dirty="0">
                <a:solidFill>
                  <a:srgbClr val="FF0000"/>
                </a:solidFill>
                <a:latin typeface="Times New Roman" panose="02020603050405020304" pitchFamily="18" charset="0"/>
                <a:ea typeface="楷体_GB2312"/>
                <a:cs typeface="楷体_GB2312"/>
                <a:sym typeface="宋体" panose="02010600030101010101" pitchFamily="2" charset="-122"/>
              </a:rPr>
              <a:t>basic</a:t>
            </a:r>
            <a:endParaRPr lang="en-US" altLang="en-US" sz="2400" dirty="0">
              <a:solidFill>
                <a:srgbClr val="FF0000"/>
              </a:solidFill>
              <a:latin typeface="Times New Roman" panose="02020603050405020304" pitchFamily="18" charset="0"/>
              <a:ea typeface="微软雅黑" panose="020B0503020204020204" charset="-122"/>
              <a:sym typeface="宋体" panose="02010600030101010101" pitchFamily="2" charset="-122"/>
            </a:endParaRPr>
          </a:p>
        </p:txBody>
      </p:sp>
      <p:sp>
        <p:nvSpPr>
          <p:cNvPr id="16" name="文本框 15"/>
          <p:cNvSpPr txBox="1">
            <a:spLocks noChangeArrowheads="1"/>
          </p:cNvSpPr>
          <p:nvPr/>
        </p:nvSpPr>
        <p:spPr bwMode="auto">
          <a:xfrm>
            <a:off x="2760764" y="2520141"/>
            <a:ext cx="1600200" cy="523875"/>
          </a:xfrm>
          <a:prstGeom prst="rect">
            <a:avLst/>
          </a:prstGeom>
          <a:noFill/>
          <a:ln w="9525">
            <a:noFill/>
            <a:miter lim="800000"/>
          </a:ln>
        </p:spPr>
        <p:txBody>
          <a:bodyPr wrap="none">
            <a:spAutoFit/>
          </a:bodyPr>
          <a:lstStyle/>
          <a:p>
            <a:r>
              <a:rPr lang="en-US" altLang="zh-CN" sz="2800" b="1" dirty="0">
                <a:solidFill>
                  <a:srgbClr val="FF0000"/>
                </a:solidFill>
                <a:latin typeface="Times New Roman" panose="02020603050405020304" pitchFamily="18" charset="0"/>
                <a:ea typeface="楷体_GB2312"/>
                <a:cs typeface="楷体_GB2312"/>
                <a:sym typeface="宋体" panose="02010600030101010101" pitchFamily="2" charset="-122"/>
              </a:rPr>
              <a:t>exchange</a:t>
            </a:r>
            <a:endParaRPr lang="en-US" altLang="en-US" sz="2400" dirty="0">
              <a:solidFill>
                <a:srgbClr val="FF0000"/>
              </a:solidFill>
              <a:latin typeface="Times New Roman" panose="02020603050405020304" pitchFamily="18" charset="0"/>
              <a:ea typeface="微软雅黑" panose="020B0503020204020204" charset="-122"/>
              <a:sym typeface="宋体" panose="02010600030101010101" pitchFamily="2" charset="-122"/>
            </a:endParaRPr>
          </a:p>
        </p:txBody>
      </p:sp>
      <p:sp>
        <p:nvSpPr>
          <p:cNvPr id="17" name="文本框 16"/>
          <p:cNvSpPr txBox="1">
            <a:spLocks noChangeArrowheads="1"/>
          </p:cNvSpPr>
          <p:nvPr/>
        </p:nvSpPr>
        <p:spPr bwMode="auto">
          <a:xfrm>
            <a:off x="2090839" y="3437697"/>
            <a:ext cx="1339850" cy="522288"/>
          </a:xfrm>
          <a:prstGeom prst="rect">
            <a:avLst/>
          </a:prstGeom>
          <a:noFill/>
          <a:ln w="9525">
            <a:noFill/>
            <a:miter lim="800000"/>
          </a:ln>
        </p:spPr>
        <p:txBody>
          <a:bodyPr wrap="none">
            <a:spAutoFit/>
          </a:bodyPr>
          <a:lstStyle/>
          <a:p>
            <a:r>
              <a:rPr lang="en-US" altLang="zh-CN" sz="2800" b="1" dirty="0">
                <a:solidFill>
                  <a:srgbClr val="FF0000"/>
                </a:solidFill>
                <a:latin typeface="Times New Roman" panose="02020603050405020304" pitchFamily="18" charset="0"/>
                <a:ea typeface="楷体_GB2312"/>
                <a:cs typeface="楷体_GB2312"/>
                <a:sym typeface="宋体" panose="02010600030101010101" pitchFamily="2" charset="-122"/>
              </a:rPr>
              <a:t>teenage</a:t>
            </a:r>
            <a:endParaRPr lang="en-US" altLang="en-US" sz="2400" dirty="0">
              <a:solidFill>
                <a:srgbClr val="FF0000"/>
              </a:solidFill>
              <a:latin typeface="Times New Roman" panose="02020603050405020304" pitchFamily="18" charset="0"/>
              <a:ea typeface="微软雅黑" panose="020B0503020204020204" charset="-122"/>
              <a:sym typeface="宋体" panose="02010600030101010101" pitchFamily="2" charset="-122"/>
            </a:endParaRPr>
          </a:p>
        </p:txBody>
      </p:sp>
      <p:sp>
        <p:nvSpPr>
          <p:cNvPr id="18" name="文本框 17"/>
          <p:cNvSpPr txBox="1">
            <a:spLocks noChangeArrowheads="1"/>
          </p:cNvSpPr>
          <p:nvPr/>
        </p:nvSpPr>
        <p:spPr bwMode="auto">
          <a:xfrm>
            <a:off x="5156673" y="3959985"/>
            <a:ext cx="2080706" cy="523875"/>
          </a:xfrm>
          <a:prstGeom prst="rect">
            <a:avLst/>
          </a:prstGeom>
          <a:noFill/>
          <a:ln w="9525">
            <a:noFill/>
            <a:miter lim="800000"/>
          </a:ln>
        </p:spPr>
        <p:txBody>
          <a:bodyPr wrap="square">
            <a:spAutoFit/>
          </a:bodyPr>
          <a:lstStyle/>
          <a:p>
            <a:r>
              <a:rPr lang="en-US" altLang="zh-CN" sz="2800" b="1" dirty="0">
                <a:solidFill>
                  <a:srgbClr val="FF0000"/>
                </a:solidFill>
                <a:latin typeface="Times New Roman" panose="02020603050405020304" pitchFamily="18" charset="0"/>
                <a:ea typeface="楷体_GB2312"/>
                <a:cs typeface="楷体_GB2312"/>
                <a:sym typeface="宋体" panose="02010600030101010101" pitchFamily="2" charset="-122"/>
              </a:rPr>
              <a:t>except</a:t>
            </a:r>
            <a:endParaRPr lang="en-US" altLang="en-US" sz="2400" dirty="0">
              <a:solidFill>
                <a:srgbClr val="FF0000"/>
              </a:solidFill>
              <a:latin typeface="Times New Roman" panose="02020603050405020304" pitchFamily="18" charset="0"/>
              <a:ea typeface="微软雅黑" panose="020B0503020204020204" charset="-122"/>
              <a:sym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ppt_x</p:attrName>
                                        </p:attrNameLst>
                                      </p:cBhvr>
                                      <p:tavLst>
                                        <p:tav tm="0">
                                          <p:val>
                                            <p:strVal val="#ppt_x"/>
                                          </p:val>
                                        </p:tav>
                                        <p:tav tm="100000">
                                          <p:val>
                                            <p:strVal val="#ppt_x"/>
                                          </p:val>
                                        </p:tav>
                                      </p:tavLst>
                                    </p:anim>
                                    <p:anim calcmode="lin" valueType="num">
                                      <p:cBhvr>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ppt_x</p:attrName>
                                        </p:attrNameLst>
                                      </p:cBhvr>
                                      <p:tavLst>
                                        <p:tav tm="0">
                                          <p:val>
                                            <p:strVal val="#ppt_x"/>
                                          </p:val>
                                        </p:tav>
                                        <p:tav tm="100000">
                                          <p:val>
                                            <p:strVal val="#ppt_x"/>
                                          </p:val>
                                        </p:tav>
                                      </p:tavLst>
                                    </p:anim>
                                    <p:anim calcmode="lin" valueType="num">
                                      <p:cBhvr>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ppt_x</p:attrName>
                                        </p:attrNameLst>
                                      </p:cBhvr>
                                      <p:tavLst>
                                        <p:tav tm="0">
                                          <p:val>
                                            <p:strVal val="#ppt_x"/>
                                          </p:val>
                                        </p:tav>
                                        <p:tav tm="100000">
                                          <p:val>
                                            <p:strVal val="#ppt_x"/>
                                          </p:val>
                                        </p:tav>
                                      </p:tavLst>
                                    </p:anim>
                                    <p:anim calcmode="lin" valueType="num">
                                      <p:cBhvr>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ppt_x</p:attrName>
                                        </p:attrNameLst>
                                      </p:cBhvr>
                                      <p:tavLst>
                                        <p:tav tm="0">
                                          <p:val>
                                            <p:strVal val="#ppt_x"/>
                                          </p:val>
                                        </p:tav>
                                        <p:tav tm="100000">
                                          <p:val>
                                            <p:strVal val="#ppt_x"/>
                                          </p:val>
                                        </p:tav>
                                      </p:tavLst>
                                    </p:anim>
                                    <p:anim calcmode="lin" valueType="num">
                                      <p:cBhvr>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文本框 1"/>
          <p:cNvSpPr txBox="1">
            <a:spLocks noChangeArrowheads="1"/>
          </p:cNvSpPr>
          <p:nvPr/>
        </p:nvSpPr>
        <p:spPr bwMode="auto">
          <a:xfrm>
            <a:off x="172399" y="497695"/>
            <a:ext cx="9075906" cy="4573560"/>
          </a:xfrm>
          <a:prstGeom prst="rect">
            <a:avLst/>
          </a:prstGeom>
          <a:noFill/>
          <a:ln w="9525">
            <a:noFill/>
            <a:miter lim="800000"/>
          </a:ln>
        </p:spPr>
        <p:txBody>
          <a:bodyPr wrap="square">
            <a:spAutoFit/>
          </a:bodyPr>
          <a:lstStyle/>
          <a:p>
            <a:pPr>
              <a:lnSpc>
                <a:spcPct val="130000"/>
              </a:lnSpc>
            </a:pPr>
            <a:r>
              <a:rPr lang="zh-CN" altLang="en-US" sz="2800" b="1" dirty="0">
                <a:solidFill>
                  <a:srgbClr val="000000"/>
                </a:solidFill>
                <a:latin typeface="Times New Roman" panose="02020603050405020304" pitchFamily="18" charset="0"/>
                <a:cs typeface="Times New Roman" panose="02020603050405020304" pitchFamily="18" charset="0"/>
              </a:rPr>
              <a:t>6</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My biggest challenge is learning how to ________ </a:t>
            </a:r>
            <a:endParaRPr lang="en-US" altLang="zh-CN" sz="2800" b="1" dirty="0">
              <a:solidFill>
                <a:srgbClr val="000000"/>
              </a:solidFill>
              <a:latin typeface="Times New Roman" panose="02020603050405020304" pitchFamily="18" charset="0"/>
              <a:cs typeface="Times New Roman" panose="02020603050405020304" pitchFamily="18" charset="0"/>
            </a:endParaRPr>
          </a:p>
          <a:p>
            <a:pPr>
              <a:lnSpc>
                <a:spcPct val="130000"/>
              </a:lnSpc>
            </a:pP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(表现)at the dinner table.</a:t>
            </a:r>
          </a:p>
          <a:p>
            <a:pPr>
              <a:lnSpc>
                <a:spcPct val="130000"/>
              </a:lnSpc>
            </a:pPr>
            <a:r>
              <a:rPr lang="zh-CN" altLang="en-US" sz="2800" b="1" dirty="0">
                <a:solidFill>
                  <a:srgbClr val="000000"/>
                </a:solidFill>
                <a:latin typeface="Times New Roman" panose="02020603050405020304" pitchFamily="18" charset="0"/>
                <a:cs typeface="Times New Roman" panose="02020603050405020304" pitchFamily="18" charset="0"/>
              </a:rPr>
              <a:t>7</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I don</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en-US" sz="2800" b="1" dirty="0">
                <a:solidFill>
                  <a:srgbClr val="000000"/>
                </a:solidFill>
                <a:latin typeface="Times New Roman" panose="02020603050405020304" pitchFamily="18" charset="0"/>
                <a:cs typeface="Times New Roman" panose="02020603050405020304" pitchFamily="18" charset="0"/>
              </a:rPr>
              <a:t>t know how to practice my spoken English.</a:t>
            </a:r>
            <a:endParaRPr lang="en-US" altLang="zh-CN" sz="2800" b="1" dirty="0">
              <a:solidFill>
                <a:srgbClr val="000000"/>
              </a:solidFill>
              <a:latin typeface="Times New Roman" panose="02020603050405020304" pitchFamily="18" charset="0"/>
              <a:cs typeface="Times New Roman" panose="02020603050405020304" pitchFamily="18" charset="0"/>
            </a:endParaRPr>
          </a:p>
          <a:p>
            <a:pPr>
              <a:lnSpc>
                <a:spcPct val="130000"/>
              </a:lnSpc>
            </a:pPr>
            <a:r>
              <a:rPr lang="zh-CN" altLang="en-US" sz="2800" b="1" dirty="0">
                <a:solidFill>
                  <a:srgbClr val="000000"/>
                </a:solidFill>
                <a:latin typeface="Times New Roman" panose="02020603050405020304" pitchFamily="18" charset="0"/>
                <a:cs typeface="Times New Roman" panose="02020603050405020304" pitchFamily="18" charset="0"/>
              </a:rPr>
              <a:t>   Can you give me some ____________________ (建议)?</a:t>
            </a:r>
          </a:p>
          <a:p>
            <a:pPr>
              <a:lnSpc>
                <a:spcPct val="130000"/>
              </a:lnSpc>
            </a:pPr>
            <a:r>
              <a:rPr lang="zh-CN" altLang="en-US" sz="2800" b="1" dirty="0">
                <a:solidFill>
                  <a:srgbClr val="000000"/>
                </a:solidFill>
                <a:latin typeface="Times New Roman" panose="02020603050405020304" pitchFamily="18" charset="0"/>
                <a:cs typeface="Times New Roman" panose="02020603050405020304" pitchFamily="18" charset="0"/>
              </a:rPr>
              <a:t>8</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Don</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en-US" sz="2800" b="1" dirty="0">
                <a:solidFill>
                  <a:srgbClr val="000000"/>
                </a:solidFill>
                <a:latin typeface="Times New Roman" panose="02020603050405020304" pitchFamily="18" charset="0"/>
                <a:cs typeface="Times New Roman" panose="02020603050405020304" pitchFamily="18" charset="0"/>
              </a:rPr>
              <a:t>t be nervous.These are just toy ________(knife)．</a:t>
            </a:r>
          </a:p>
          <a:p>
            <a:pPr>
              <a:lnSpc>
                <a:spcPct val="130000"/>
              </a:lnSpc>
            </a:pPr>
            <a:r>
              <a:rPr lang="zh-CN" altLang="en-US" sz="2800" b="1" dirty="0">
                <a:solidFill>
                  <a:srgbClr val="000000"/>
                </a:solidFill>
                <a:latin typeface="Times New Roman" panose="02020603050405020304" pitchFamily="18" charset="0"/>
                <a:cs typeface="Times New Roman" panose="02020603050405020304" pitchFamily="18" charset="0"/>
              </a:rPr>
              <a:t>9</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I understood my teacher</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en-US" sz="2800" b="1" dirty="0">
                <a:solidFill>
                  <a:srgbClr val="000000"/>
                </a:solidFill>
                <a:latin typeface="Times New Roman" panose="02020603050405020304" pitchFamily="18" charset="0"/>
                <a:cs typeface="Times New Roman" panose="02020603050405020304" pitchFamily="18" charset="0"/>
              </a:rPr>
              <a:t>s meaning __________</a:t>
            </a:r>
            <a:endParaRPr lang="en-US" altLang="zh-CN" sz="2800" b="1" dirty="0">
              <a:solidFill>
                <a:srgbClr val="000000"/>
              </a:solidFill>
              <a:latin typeface="Times New Roman" panose="02020603050405020304" pitchFamily="18" charset="0"/>
              <a:cs typeface="Times New Roman" panose="02020603050405020304" pitchFamily="18" charset="0"/>
            </a:endParaRPr>
          </a:p>
          <a:p>
            <a:pPr>
              <a:lnSpc>
                <a:spcPct val="130000"/>
              </a:lnSpc>
            </a:pP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(gradual)．</a:t>
            </a:r>
          </a:p>
          <a:p>
            <a:pPr>
              <a:lnSpc>
                <a:spcPct val="130000"/>
              </a:lnSpc>
            </a:pPr>
            <a:r>
              <a:rPr lang="zh-CN" altLang="en-US" sz="2800" b="1" dirty="0">
                <a:solidFill>
                  <a:srgbClr val="000000"/>
                </a:solidFill>
                <a:latin typeface="Times New Roman" panose="02020603050405020304" pitchFamily="18" charset="0"/>
                <a:cs typeface="Times New Roman" panose="02020603050405020304" pitchFamily="18" charset="0"/>
              </a:rPr>
              <a:t>10</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I</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en-US" sz="2800" b="1" dirty="0">
                <a:solidFill>
                  <a:srgbClr val="000000"/>
                </a:solidFill>
                <a:latin typeface="Times New Roman" panose="02020603050405020304" pitchFamily="18" charset="0"/>
                <a:cs typeface="Times New Roman" panose="02020603050405020304" pitchFamily="18" charset="0"/>
              </a:rPr>
              <a:t>m looking forward to __________ (receive)your gift.</a:t>
            </a:r>
          </a:p>
        </p:txBody>
      </p:sp>
      <p:sp>
        <p:nvSpPr>
          <p:cNvPr id="9" name="文本框 8"/>
          <p:cNvSpPr txBox="1">
            <a:spLocks noChangeArrowheads="1"/>
          </p:cNvSpPr>
          <p:nvPr/>
        </p:nvSpPr>
        <p:spPr bwMode="auto">
          <a:xfrm>
            <a:off x="6627019" y="587473"/>
            <a:ext cx="1443038" cy="523875"/>
          </a:xfrm>
          <a:prstGeom prst="rect">
            <a:avLst/>
          </a:prstGeom>
          <a:noFill/>
          <a:ln w="9525">
            <a:noFill/>
            <a:miter lim="800000"/>
          </a:ln>
        </p:spPr>
        <p:txBody>
          <a:bodyPr>
            <a:spAutoFit/>
          </a:bodyPr>
          <a:lstStyle/>
          <a:p>
            <a:r>
              <a:rPr lang="en-US" altLang="zh-CN" sz="2800" b="1" dirty="0">
                <a:solidFill>
                  <a:srgbClr val="FF0000"/>
                </a:solidFill>
                <a:latin typeface="Times New Roman" panose="02020603050405020304" pitchFamily="18" charset="0"/>
                <a:ea typeface="楷体_GB2312"/>
                <a:cs typeface="楷体_GB2312"/>
                <a:sym typeface="宋体" panose="02010600030101010101" pitchFamily="2" charset="-122"/>
              </a:rPr>
              <a:t>behave</a:t>
            </a:r>
          </a:p>
        </p:txBody>
      </p:sp>
      <p:sp>
        <p:nvSpPr>
          <p:cNvPr id="10" name="文本框 9"/>
          <p:cNvSpPr txBox="1">
            <a:spLocks noChangeArrowheads="1"/>
          </p:cNvSpPr>
          <p:nvPr/>
        </p:nvSpPr>
        <p:spPr bwMode="auto">
          <a:xfrm>
            <a:off x="3949701" y="2262187"/>
            <a:ext cx="3398837" cy="522288"/>
          </a:xfrm>
          <a:prstGeom prst="rect">
            <a:avLst/>
          </a:prstGeom>
          <a:noFill/>
          <a:ln w="9525">
            <a:noFill/>
            <a:miter lim="800000"/>
          </a:ln>
        </p:spPr>
        <p:txBody>
          <a:bodyPr>
            <a:spAutoFit/>
          </a:bodyPr>
          <a:lstStyle/>
          <a:p>
            <a:r>
              <a:rPr lang="en-US" altLang="en-US" sz="2800" b="1" dirty="0">
                <a:solidFill>
                  <a:srgbClr val="FF0000"/>
                </a:solidFill>
                <a:latin typeface="Times New Roman" panose="02020603050405020304" pitchFamily="18" charset="0"/>
                <a:ea typeface="微软雅黑" panose="020B0503020204020204" charset="-122"/>
                <a:sym typeface="宋体" panose="02010600030101010101" pitchFamily="2" charset="-122"/>
              </a:rPr>
              <a:t>advice/</a:t>
            </a:r>
            <a:r>
              <a:rPr lang="en-US" altLang="zh-CN" sz="2800" b="1" dirty="0">
                <a:solidFill>
                  <a:srgbClr val="FF0000"/>
                </a:solidFill>
                <a:latin typeface="Times New Roman" panose="02020603050405020304" pitchFamily="18" charset="0"/>
                <a:ea typeface="楷体_GB2312"/>
                <a:cs typeface="楷体_GB2312"/>
                <a:sym typeface="宋体" panose="02010600030101010101" pitchFamily="2" charset="-122"/>
              </a:rPr>
              <a:t>suggestions</a:t>
            </a:r>
          </a:p>
        </p:txBody>
      </p:sp>
      <p:sp>
        <p:nvSpPr>
          <p:cNvPr id="11" name="文本框 10"/>
          <p:cNvSpPr txBox="1">
            <a:spLocks noChangeArrowheads="1"/>
          </p:cNvSpPr>
          <p:nvPr/>
        </p:nvSpPr>
        <p:spPr bwMode="auto">
          <a:xfrm>
            <a:off x="5970081" y="2777112"/>
            <a:ext cx="1722438" cy="523875"/>
          </a:xfrm>
          <a:prstGeom prst="rect">
            <a:avLst/>
          </a:prstGeom>
          <a:noFill/>
          <a:ln w="9525">
            <a:noFill/>
            <a:miter lim="800000"/>
          </a:ln>
        </p:spPr>
        <p:txBody>
          <a:bodyPr>
            <a:spAutoFit/>
          </a:bodyPr>
          <a:lstStyle/>
          <a:p>
            <a:r>
              <a:rPr lang="en-US" altLang="zh-CN" sz="2800" b="1" dirty="0">
                <a:solidFill>
                  <a:srgbClr val="FF0000"/>
                </a:solidFill>
                <a:latin typeface="Times New Roman" panose="02020603050405020304" pitchFamily="18" charset="0"/>
                <a:ea typeface="楷体_GB2312"/>
                <a:cs typeface="楷体_GB2312"/>
                <a:sym typeface="宋体" panose="02010600030101010101" pitchFamily="2" charset="-122"/>
              </a:rPr>
              <a:t>knives</a:t>
            </a:r>
          </a:p>
        </p:txBody>
      </p:sp>
      <p:sp>
        <p:nvSpPr>
          <p:cNvPr id="12" name="文本框 11"/>
          <p:cNvSpPr txBox="1">
            <a:spLocks noChangeArrowheads="1"/>
          </p:cNvSpPr>
          <p:nvPr/>
        </p:nvSpPr>
        <p:spPr bwMode="auto">
          <a:xfrm>
            <a:off x="6038310" y="3308350"/>
            <a:ext cx="2393950" cy="523875"/>
          </a:xfrm>
          <a:prstGeom prst="rect">
            <a:avLst/>
          </a:prstGeom>
          <a:noFill/>
          <a:ln w="9525">
            <a:noFill/>
            <a:miter lim="800000"/>
          </a:ln>
        </p:spPr>
        <p:txBody>
          <a:bodyPr>
            <a:spAutoFit/>
          </a:bodyPr>
          <a:lstStyle/>
          <a:p>
            <a:r>
              <a:rPr lang="en-US" altLang="zh-CN" sz="2800" b="1" dirty="0">
                <a:solidFill>
                  <a:srgbClr val="FF0000"/>
                </a:solidFill>
                <a:latin typeface="Times New Roman" panose="02020603050405020304" pitchFamily="18" charset="0"/>
                <a:ea typeface="楷体_GB2312"/>
                <a:cs typeface="楷体_GB2312"/>
                <a:sym typeface="宋体" panose="02010600030101010101" pitchFamily="2" charset="-122"/>
              </a:rPr>
              <a:t>gradually</a:t>
            </a:r>
          </a:p>
        </p:txBody>
      </p:sp>
      <p:sp>
        <p:nvSpPr>
          <p:cNvPr id="2" name="TextBox 1"/>
          <p:cNvSpPr txBox="1">
            <a:spLocks noChangeArrowheads="1"/>
          </p:cNvSpPr>
          <p:nvPr/>
        </p:nvSpPr>
        <p:spPr bwMode="auto">
          <a:xfrm>
            <a:off x="4466685" y="4448344"/>
            <a:ext cx="1571625" cy="523875"/>
          </a:xfrm>
          <a:prstGeom prst="rect">
            <a:avLst/>
          </a:prstGeom>
          <a:noFill/>
          <a:ln w="9525">
            <a:noFill/>
            <a:miter lim="800000"/>
          </a:ln>
        </p:spPr>
        <p:txBody>
          <a:bodyPr wrap="none">
            <a:spAutoFit/>
          </a:bodyPr>
          <a:lstStyle/>
          <a:p>
            <a:r>
              <a:rPr lang="en-US" altLang="en-US" sz="2800" b="1" dirty="0">
                <a:solidFill>
                  <a:srgbClr val="FF0000"/>
                </a:solidFill>
                <a:latin typeface="Times New Roman" panose="02020603050405020304" pitchFamily="18" charset="0"/>
                <a:ea typeface="微软雅黑" panose="020B0503020204020204" charset="-122"/>
                <a:sym typeface="宋体" panose="02010600030101010101" pitchFamily="2" charset="-122"/>
              </a:rPr>
              <a:t>receiving</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100000">
                                          <p:val>
                                            <p:strVal val="#ppt_x"/>
                                          </p:val>
                                        </p:tav>
                                      </p:tavLst>
                                    </p:anim>
                                    <p:anim calcmode="lin" valueType="num">
                                      <p:cBhvr>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ppt_x</p:attrName>
                                        </p:attrNameLst>
                                      </p:cBhvr>
                                      <p:tavLst>
                                        <p:tav tm="0">
                                          <p:val>
                                            <p:strVal val="#ppt_x"/>
                                          </p:val>
                                        </p:tav>
                                        <p:tav tm="100000">
                                          <p:val>
                                            <p:strVal val="#ppt_x"/>
                                          </p:val>
                                        </p:tav>
                                      </p:tavLst>
                                    </p:anim>
                                    <p:anim calcmode="lin" valueType="num">
                                      <p:cBhvr>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ppt_x</p:attrName>
                                        </p:attrNameLst>
                                      </p:cBhvr>
                                      <p:tavLst>
                                        <p:tav tm="0">
                                          <p:val>
                                            <p:strVal val="#ppt_x"/>
                                          </p:val>
                                        </p:tav>
                                        <p:tav tm="100000">
                                          <p:val>
                                            <p:strVal val="#ppt_x"/>
                                          </p:val>
                                        </p:tav>
                                      </p:tavLst>
                                    </p:anim>
                                    <p:anim calcmode="lin" valueType="num">
                                      <p:cBhvr>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ppt_x</p:attrName>
                                        </p:attrNameLst>
                                      </p:cBhvr>
                                      <p:tavLst>
                                        <p:tav tm="0">
                                          <p:val>
                                            <p:strVal val="#ppt_x"/>
                                          </p:val>
                                        </p:tav>
                                        <p:tav tm="100000">
                                          <p:val>
                                            <p:strVal val="#ppt_x"/>
                                          </p:val>
                                        </p:tav>
                                      </p:tavLst>
                                    </p:anim>
                                    <p:anim calcmode="lin" valueType="num">
                                      <p:cBhvr>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文本框 1"/>
          <p:cNvSpPr txBox="1">
            <a:spLocks noChangeArrowheads="1"/>
          </p:cNvSpPr>
          <p:nvPr/>
        </p:nvSpPr>
        <p:spPr bwMode="auto">
          <a:xfrm>
            <a:off x="365125" y="725488"/>
            <a:ext cx="8470900" cy="4228850"/>
          </a:xfrm>
          <a:prstGeom prst="rect">
            <a:avLst/>
          </a:prstGeom>
          <a:noFill/>
          <a:ln w="9525">
            <a:noFill/>
            <a:miter lim="800000"/>
          </a:ln>
        </p:spPr>
        <p:txBody>
          <a:bodyPr>
            <a:spAutoFit/>
          </a:bodyPr>
          <a:lstStyle/>
          <a:p>
            <a:pPr>
              <a:lnSpc>
                <a:spcPct val="120000"/>
              </a:lnSpc>
            </a:pPr>
            <a:r>
              <a:rPr lang="en-US" altLang="en-US" sz="2800" b="1" dirty="0">
                <a:solidFill>
                  <a:srgbClr val="002060"/>
                </a:solidFill>
                <a:latin typeface="微软雅黑" panose="020B0503020204020204" charset="-122"/>
                <a:ea typeface="微软雅黑" panose="020B0503020204020204" charset="-122"/>
              </a:rPr>
              <a:t>Ⅳ.</a:t>
            </a:r>
            <a:r>
              <a:rPr lang="zh-CN" altLang="en-US" sz="2800" b="1" dirty="0">
                <a:solidFill>
                  <a:srgbClr val="002060"/>
                </a:solidFill>
                <a:latin typeface="微软雅黑" panose="020B0503020204020204" charset="-122"/>
                <a:ea typeface="微软雅黑" panose="020B0503020204020204" charset="-122"/>
              </a:rPr>
              <a:t>单项选择。</a:t>
            </a:r>
          </a:p>
          <a:p>
            <a:pPr>
              <a:lnSpc>
                <a:spcPct val="120000"/>
              </a:lnSpc>
            </a:pPr>
            <a:r>
              <a:rPr lang="en-US" altLang="zh-CN" sz="2800" b="1" dirty="0">
                <a:solidFill>
                  <a:srgbClr val="000000"/>
                </a:solidFill>
                <a:latin typeface="Times New Roman" panose="02020603050405020304" pitchFamily="18" charset="0"/>
                <a:cs typeface="Times New Roman" panose="02020603050405020304" pitchFamily="18" charset="0"/>
              </a:rPr>
              <a:t>1.</a:t>
            </a:r>
            <a:r>
              <a:rPr lang="zh-CN" altLang="en-US" sz="2800" b="1" dirty="0">
                <a:solidFill>
                  <a:srgbClr val="000000"/>
                </a:solidFill>
                <a:latin typeface="Times New Roman" panose="02020603050405020304" pitchFamily="18" charset="0"/>
                <a:cs typeface="Times New Roman" panose="02020603050405020304" pitchFamily="18" charset="0"/>
              </a:rPr>
              <a:t> During the winter vacation</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I _____ sleeping late.</a:t>
            </a:r>
          </a:p>
          <a:p>
            <a:pPr>
              <a:lnSpc>
                <a:spcPct val="120000"/>
              </a:lnSpc>
            </a:pPr>
            <a:r>
              <a:rPr lang="zh-CN" altLang="en-US" sz="2800" b="1" dirty="0">
                <a:solidFill>
                  <a:srgbClr val="000000"/>
                </a:solidFill>
                <a:latin typeface="Times New Roman" panose="02020603050405020304" pitchFamily="18" charset="0"/>
                <a:cs typeface="Times New Roman" panose="02020603050405020304" pitchFamily="18" charset="0"/>
              </a:rPr>
              <a:t>     </a:t>
            </a:r>
            <a:r>
              <a:rPr lang="en-US" altLang="zh-CN" sz="2800" b="1" dirty="0">
                <a:solidFill>
                  <a:srgbClr val="000000"/>
                </a:solidFill>
                <a:latin typeface="Times New Roman" panose="02020603050405020304" pitchFamily="18" charset="0"/>
                <a:cs typeface="Times New Roman" panose="02020603050405020304" pitchFamily="18" charset="0"/>
              </a:rPr>
              <a:t>A. </a:t>
            </a:r>
            <a:r>
              <a:rPr lang="zh-CN" altLang="en-US" sz="2800" b="1" dirty="0">
                <a:solidFill>
                  <a:srgbClr val="000000"/>
                </a:solidFill>
                <a:latin typeface="Times New Roman" panose="02020603050405020304" pitchFamily="18" charset="0"/>
                <a:cs typeface="Times New Roman" panose="02020603050405020304" pitchFamily="18" charset="0"/>
              </a:rPr>
              <a:t>used to　　　       B</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was used for</a:t>
            </a:r>
          </a:p>
          <a:p>
            <a:pPr>
              <a:lnSpc>
                <a:spcPct val="120000"/>
              </a:lnSpc>
            </a:pPr>
            <a:r>
              <a:rPr lang="zh-CN" altLang="en-US" sz="2800" b="1" dirty="0">
                <a:solidFill>
                  <a:srgbClr val="000000"/>
                </a:solidFill>
                <a:latin typeface="Times New Roman" panose="02020603050405020304" pitchFamily="18" charset="0"/>
                <a:cs typeface="Times New Roman" panose="02020603050405020304" pitchFamily="18" charset="0"/>
              </a:rPr>
              <a:t>     C</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was used to　        D</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use to</a:t>
            </a:r>
            <a:endParaRPr lang="en-US" altLang="zh-CN" sz="2800" b="1" dirty="0">
              <a:solidFill>
                <a:srgbClr val="000000"/>
              </a:solidFill>
              <a:latin typeface="Times New Roman" panose="02020603050405020304" pitchFamily="18" charset="0"/>
              <a:cs typeface="Times New Roman" panose="02020603050405020304" pitchFamily="18" charset="0"/>
            </a:endParaRPr>
          </a:p>
          <a:p>
            <a:pPr>
              <a:lnSpc>
                <a:spcPct val="120000"/>
              </a:lnSpc>
            </a:pPr>
            <a:r>
              <a:rPr lang="en-US" altLang="zh-CN" sz="2800" b="1" dirty="0">
                <a:solidFill>
                  <a:srgbClr val="000000"/>
                </a:solidFill>
                <a:latin typeface="Times New Roman" panose="02020603050405020304" pitchFamily="18" charset="0"/>
                <a:cs typeface="Times New Roman" panose="02020603050405020304" pitchFamily="18" charset="0"/>
              </a:rPr>
              <a:t>2. </a:t>
            </a:r>
            <a:r>
              <a:rPr lang="zh-CN" altLang="en-US" sz="2800" b="1" dirty="0">
                <a:solidFill>
                  <a:srgbClr val="000000"/>
                </a:solidFill>
                <a:latin typeface="Times New Roman" panose="02020603050405020304" pitchFamily="18" charset="0"/>
                <a:cs typeface="Times New Roman" panose="02020603050405020304" pitchFamily="18" charset="0"/>
              </a:rPr>
              <a:t>The farmers are very kind</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They often _____ their </a:t>
            </a:r>
            <a:endParaRPr lang="en-US" altLang="zh-CN" sz="2800" b="1" dirty="0">
              <a:solidFill>
                <a:srgbClr val="000000"/>
              </a:solidFill>
              <a:latin typeface="Times New Roman" panose="02020603050405020304" pitchFamily="18" charset="0"/>
              <a:cs typeface="Times New Roman" panose="02020603050405020304" pitchFamily="18" charset="0"/>
            </a:endParaRPr>
          </a:p>
          <a:p>
            <a:pPr>
              <a:lnSpc>
                <a:spcPct val="120000"/>
              </a:lnSpc>
            </a:pP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way to come to see my grandpa.</a:t>
            </a:r>
          </a:p>
          <a:p>
            <a:pPr>
              <a:lnSpc>
                <a:spcPct val="120000"/>
              </a:lnSpc>
            </a:pPr>
            <a:r>
              <a:rPr lang="zh-CN" altLang="en-US" sz="2800" b="1" dirty="0">
                <a:solidFill>
                  <a:srgbClr val="000000"/>
                </a:solidFill>
                <a:latin typeface="Times New Roman" panose="02020603050405020304" pitchFamily="18" charset="0"/>
                <a:cs typeface="Times New Roman" panose="02020603050405020304" pitchFamily="18" charset="0"/>
              </a:rPr>
              <a:t>     A</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go with                   B</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go out   </a:t>
            </a:r>
            <a:endParaRPr lang="en-US" altLang="zh-CN" sz="2800" b="1" dirty="0">
              <a:solidFill>
                <a:srgbClr val="000000"/>
              </a:solidFill>
              <a:latin typeface="Times New Roman" panose="02020603050405020304" pitchFamily="18" charset="0"/>
              <a:cs typeface="Times New Roman" panose="02020603050405020304" pitchFamily="18" charset="0"/>
            </a:endParaRPr>
          </a:p>
          <a:p>
            <a:pPr>
              <a:lnSpc>
                <a:spcPct val="120000"/>
              </a:lnSpc>
            </a:pPr>
            <a:r>
              <a:rPr lang="zh-CN" altLang="en-US" sz="2800" b="1" dirty="0">
                <a:solidFill>
                  <a:srgbClr val="000000"/>
                </a:solidFill>
                <a:latin typeface="Times New Roman" panose="02020603050405020304" pitchFamily="18" charset="0"/>
                <a:cs typeface="Times New Roman" panose="02020603050405020304" pitchFamily="18" charset="0"/>
              </a:rPr>
              <a:t>     C</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go away                  D</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go out of</a:t>
            </a:r>
          </a:p>
        </p:txBody>
      </p:sp>
      <p:sp>
        <p:nvSpPr>
          <p:cNvPr id="3" name="文本框 2"/>
          <p:cNvSpPr txBox="1">
            <a:spLocks noChangeArrowheads="1"/>
          </p:cNvSpPr>
          <p:nvPr/>
        </p:nvSpPr>
        <p:spPr bwMode="auto">
          <a:xfrm>
            <a:off x="5243513" y="1076325"/>
            <a:ext cx="493712" cy="696913"/>
          </a:xfrm>
          <a:prstGeom prst="rect">
            <a:avLst/>
          </a:prstGeom>
          <a:noFill/>
          <a:ln w="9525">
            <a:noFill/>
            <a:miter lim="800000"/>
          </a:ln>
        </p:spPr>
        <p:txBody>
          <a:bodyPr>
            <a:spAutoFit/>
          </a:bodyPr>
          <a:lstStyle/>
          <a:p>
            <a:pPr>
              <a:lnSpc>
                <a:spcPct val="140000"/>
              </a:lnSpc>
            </a:pPr>
            <a:r>
              <a:rPr lang="en-US" altLang="zh-CN" sz="2800" b="1">
                <a:solidFill>
                  <a:srgbClr val="FF0000"/>
                </a:solidFill>
                <a:latin typeface="Times New Roman" panose="02020603050405020304" pitchFamily="18" charset="0"/>
                <a:ea typeface="楷体_GB2312"/>
                <a:cs typeface="楷体_GB2312"/>
                <a:sym typeface="宋体" panose="02010600030101010101" pitchFamily="2" charset="-122"/>
              </a:rPr>
              <a:t>C</a:t>
            </a:r>
          </a:p>
        </p:txBody>
      </p:sp>
      <p:sp>
        <p:nvSpPr>
          <p:cNvPr id="5" name="文本框 4"/>
          <p:cNvSpPr txBox="1">
            <a:spLocks noChangeArrowheads="1"/>
          </p:cNvSpPr>
          <p:nvPr/>
        </p:nvSpPr>
        <p:spPr bwMode="auto">
          <a:xfrm>
            <a:off x="6731845" y="2839913"/>
            <a:ext cx="444500" cy="522287"/>
          </a:xfrm>
          <a:prstGeom prst="rect">
            <a:avLst/>
          </a:prstGeom>
          <a:noFill/>
          <a:ln w="9525">
            <a:noFill/>
            <a:miter lim="800000"/>
          </a:ln>
        </p:spPr>
        <p:txBody>
          <a:bodyPr wrap="none">
            <a:spAutoFit/>
          </a:bodyPr>
          <a:lstStyle/>
          <a:p>
            <a:r>
              <a:rPr lang="en-US" altLang="zh-CN" sz="2800" b="1" dirty="0">
                <a:solidFill>
                  <a:srgbClr val="FF0000"/>
                </a:solidFill>
                <a:latin typeface="Times New Roman" panose="02020603050405020304" pitchFamily="18" charset="0"/>
                <a:ea typeface="楷体_GB2312"/>
                <a:cs typeface="楷体_GB2312"/>
                <a:sym typeface="宋体" panose="02010600030101010101" pitchFamily="2" charset="-122"/>
              </a:rPr>
              <a:t>D</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文本框 1"/>
          <p:cNvSpPr txBox="1">
            <a:spLocks noChangeArrowheads="1"/>
          </p:cNvSpPr>
          <p:nvPr/>
        </p:nvSpPr>
        <p:spPr bwMode="auto">
          <a:xfrm>
            <a:off x="711200" y="709613"/>
            <a:ext cx="7381875" cy="3970337"/>
          </a:xfrm>
          <a:prstGeom prst="rect">
            <a:avLst/>
          </a:prstGeom>
          <a:noFill/>
          <a:ln w="9525">
            <a:noFill/>
            <a:miter lim="800000"/>
          </a:ln>
        </p:spPr>
        <p:txBody>
          <a:bodyPr>
            <a:spAutoFit/>
          </a:bodyPr>
          <a:lstStyle/>
          <a:p>
            <a:pPr>
              <a:lnSpc>
                <a:spcPct val="140000"/>
              </a:lnSpc>
            </a:pPr>
            <a:r>
              <a:rPr lang="en-US" altLang="zh-CN" sz="2800" b="1" dirty="0">
                <a:solidFill>
                  <a:srgbClr val="000000"/>
                </a:solidFill>
                <a:latin typeface="Times New Roman" panose="02020603050405020304" pitchFamily="18" charset="0"/>
                <a:cs typeface="Times New Roman" panose="02020603050405020304" pitchFamily="18" charset="0"/>
              </a:rPr>
              <a:t>3. </a:t>
            </a:r>
            <a:r>
              <a:rPr lang="zh-CN" altLang="en-US" sz="2800" b="1" dirty="0">
                <a:solidFill>
                  <a:srgbClr val="000000"/>
                </a:solidFill>
                <a:latin typeface="Times New Roman" panose="02020603050405020304" pitchFamily="18" charset="0"/>
                <a:cs typeface="Times New Roman" panose="02020603050405020304" pitchFamily="18" charset="0"/>
              </a:rPr>
              <a:t>Everyone has read the story ________ Bobby.</a:t>
            </a:r>
          </a:p>
          <a:p>
            <a:pPr>
              <a:lnSpc>
                <a:spcPct val="140000"/>
              </a:lnSpc>
            </a:pPr>
            <a:r>
              <a:rPr lang="zh-CN" altLang="en-US" sz="2800" b="1" dirty="0">
                <a:solidFill>
                  <a:srgbClr val="000000"/>
                </a:solidFill>
                <a:latin typeface="Times New Roman" panose="02020603050405020304" pitchFamily="18" charset="0"/>
                <a:cs typeface="Times New Roman" panose="02020603050405020304" pitchFamily="18" charset="0"/>
              </a:rPr>
              <a:t>     A</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beside             B</a:t>
            </a:r>
            <a:r>
              <a:rPr lang="en-US" altLang="zh-CN" sz="2800" b="1" dirty="0">
                <a:solidFill>
                  <a:srgbClr val="000000"/>
                </a:solidFill>
                <a:latin typeface="Times New Roman" panose="02020603050405020304" pitchFamily="18" charset="0"/>
                <a:cs typeface="Times New Roman" panose="02020603050405020304" pitchFamily="18" charset="0"/>
              </a:rPr>
              <a:t>. but</a:t>
            </a:r>
            <a:endParaRPr lang="zh-CN" altLang="en-US" sz="2800" b="1" dirty="0">
              <a:solidFill>
                <a:srgbClr val="000000"/>
              </a:solidFill>
              <a:latin typeface="Times New Roman" panose="02020603050405020304" pitchFamily="18" charset="0"/>
              <a:cs typeface="Times New Roman" panose="02020603050405020304" pitchFamily="18" charset="0"/>
            </a:endParaRPr>
          </a:p>
          <a:p>
            <a:pPr>
              <a:lnSpc>
                <a:spcPct val="140000"/>
              </a:lnSpc>
            </a:pPr>
            <a:r>
              <a:rPr lang="zh-CN" altLang="en-US" sz="2800" b="1" dirty="0">
                <a:solidFill>
                  <a:srgbClr val="000000"/>
                </a:solidFill>
                <a:latin typeface="Times New Roman" panose="02020603050405020304" pitchFamily="18" charset="0"/>
                <a:cs typeface="Times New Roman" panose="02020603050405020304" pitchFamily="18" charset="0"/>
              </a:rPr>
              <a:t>     C</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though            D</a:t>
            </a:r>
            <a:r>
              <a:rPr lang="en-US" altLang="zh-CN" sz="2800" b="1" dirty="0">
                <a:solidFill>
                  <a:srgbClr val="000000"/>
                </a:solidFill>
                <a:latin typeface="Times New Roman" panose="02020603050405020304" pitchFamily="18" charset="0"/>
                <a:cs typeface="Times New Roman" panose="02020603050405020304" pitchFamily="18" charset="0"/>
              </a:rPr>
              <a:t>. e</a:t>
            </a:r>
            <a:r>
              <a:rPr lang="zh-CN" altLang="en-US" sz="2800" b="1" dirty="0">
                <a:solidFill>
                  <a:srgbClr val="000000"/>
                </a:solidFill>
                <a:latin typeface="Times New Roman" panose="02020603050405020304" pitchFamily="18" charset="0"/>
                <a:cs typeface="Times New Roman" panose="02020603050405020304" pitchFamily="18" charset="0"/>
              </a:rPr>
              <a:t>xcept</a:t>
            </a:r>
            <a:endParaRPr lang="en-US" altLang="zh-CN" sz="2800" b="1" dirty="0">
              <a:solidFill>
                <a:srgbClr val="000000"/>
              </a:solidFill>
              <a:latin typeface="Times New Roman" panose="02020603050405020304" pitchFamily="18" charset="0"/>
              <a:cs typeface="Times New Roman" panose="02020603050405020304" pitchFamily="18" charset="0"/>
            </a:endParaRPr>
          </a:p>
          <a:p>
            <a:pPr>
              <a:lnSpc>
                <a:spcPct val="120000"/>
              </a:lnSpc>
            </a:pPr>
            <a:r>
              <a:rPr lang="en-US" altLang="zh-CN" sz="2800" b="1" dirty="0">
                <a:solidFill>
                  <a:srgbClr val="000000"/>
                </a:solidFill>
                <a:latin typeface="Times New Roman" panose="02020603050405020304" pitchFamily="18" charset="0"/>
                <a:cs typeface="Times New Roman" panose="02020603050405020304" pitchFamily="18" charset="0"/>
              </a:rPr>
              <a:t>4. </a:t>
            </a:r>
            <a:r>
              <a:rPr lang="zh-CN" altLang="en-US" sz="2800" b="1" dirty="0">
                <a:solidFill>
                  <a:srgbClr val="000000"/>
                </a:solidFill>
                <a:latin typeface="Times New Roman" panose="02020603050405020304" pitchFamily="18" charset="0"/>
                <a:cs typeface="Times New Roman" panose="02020603050405020304" pitchFamily="18" charset="0"/>
              </a:rPr>
              <a:t>Connie arrived ______ the village ______ a </a:t>
            </a:r>
            <a:endParaRPr lang="en-US" altLang="zh-CN" sz="2800" b="1" dirty="0">
              <a:solidFill>
                <a:srgbClr val="000000"/>
              </a:solidFill>
              <a:latin typeface="Times New Roman" panose="02020603050405020304" pitchFamily="18" charset="0"/>
              <a:cs typeface="Times New Roman" panose="02020603050405020304" pitchFamily="18" charset="0"/>
            </a:endParaRPr>
          </a:p>
          <a:p>
            <a:pPr>
              <a:lnSpc>
                <a:spcPct val="120000"/>
              </a:lnSpc>
            </a:pP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snowy night.</a:t>
            </a:r>
          </a:p>
          <a:p>
            <a:pPr>
              <a:lnSpc>
                <a:spcPct val="120000"/>
              </a:lnSpc>
            </a:pPr>
            <a:r>
              <a:rPr lang="zh-CN" altLang="en-US" sz="2800" b="1" dirty="0">
                <a:solidFill>
                  <a:srgbClr val="000000"/>
                </a:solidFill>
                <a:latin typeface="Times New Roman" panose="02020603050405020304" pitchFamily="18" charset="0"/>
                <a:cs typeface="Times New Roman" panose="02020603050405020304" pitchFamily="18" charset="0"/>
              </a:rPr>
              <a:t>     A</a:t>
            </a:r>
            <a:r>
              <a:rPr lang="en-US" altLang="zh-CN" sz="2800" b="1" dirty="0">
                <a:solidFill>
                  <a:srgbClr val="000000"/>
                </a:solidFill>
                <a:latin typeface="Times New Roman" panose="02020603050405020304" pitchFamily="18" charset="0"/>
                <a:cs typeface="Times New Roman" panose="02020603050405020304" pitchFamily="18" charset="0"/>
              </a:rPr>
              <a:t>. a</a:t>
            </a:r>
            <a:r>
              <a:rPr lang="zh-CN" altLang="en-US" sz="2800" b="1" dirty="0">
                <a:solidFill>
                  <a:srgbClr val="000000"/>
                </a:solidFill>
                <a:latin typeface="Times New Roman" panose="02020603050405020304" pitchFamily="18" charset="0"/>
                <a:cs typeface="Times New Roman" panose="02020603050405020304" pitchFamily="18" charset="0"/>
              </a:rPr>
              <a:t>t</a:t>
            </a:r>
            <a:r>
              <a:rPr lang="en-US" altLang="zh-CN"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on               B</a:t>
            </a:r>
            <a:r>
              <a:rPr lang="en-US" altLang="zh-CN" sz="2800" b="1" dirty="0">
                <a:solidFill>
                  <a:srgbClr val="000000"/>
                </a:solidFill>
                <a:latin typeface="Times New Roman" panose="02020603050405020304" pitchFamily="18" charset="0"/>
                <a:cs typeface="Times New Roman" panose="02020603050405020304" pitchFamily="18" charset="0"/>
              </a:rPr>
              <a:t>. at; </a:t>
            </a:r>
            <a:r>
              <a:rPr lang="zh-CN" altLang="en-US" sz="2800" b="1" dirty="0">
                <a:solidFill>
                  <a:srgbClr val="000000"/>
                </a:solidFill>
                <a:latin typeface="Times New Roman" panose="02020603050405020304" pitchFamily="18" charset="0"/>
                <a:cs typeface="Times New Roman" panose="02020603050405020304" pitchFamily="18" charset="0"/>
              </a:rPr>
              <a:t>in</a:t>
            </a:r>
          </a:p>
          <a:p>
            <a:pPr>
              <a:lnSpc>
                <a:spcPct val="120000"/>
              </a:lnSpc>
            </a:pPr>
            <a:r>
              <a:rPr lang="zh-CN" altLang="en-US" sz="2800" b="1" dirty="0">
                <a:solidFill>
                  <a:srgbClr val="000000"/>
                </a:solidFill>
                <a:latin typeface="Times New Roman" panose="02020603050405020304" pitchFamily="18" charset="0"/>
                <a:cs typeface="Times New Roman" panose="02020603050405020304" pitchFamily="18" charset="0"/>
              </a:rPr>
              <a:t>     C</a:t>
            </a:r>
            <a:r>
              <a:rPr lang="en-US" altLang="zh-CN" sz="2800" b="1" dirty="0">
                <a:solidFill>
                  <a:srgbClr val="000000"/>
                </a:solidFill>
                <a:latin typeface="Times New Roman" panose="02020603050405020304" pitchFamily="18" charset="0"/>
                <a:cs typeface="Times New Roman" panose="02020603050405020304" pitchFamily="18" charset="0"/>
              </a:rPr>
              <a:t>. in; </a:t>
            </a:r>
            <a:r>
              <a:rPr lang="zh-CN" altLang="en-US" sz="2800" b="1" dirty="0">
                <a:solidFill>
                  <a:srgbClr val="000000"/>
                </a:solidFill>
                <a:latin typeface="Times New Roman" panose="02020603050405020304" pitchFamily="18" charset="0"/>
                <a:cs typeface="Times New Roman" panose="02020603050405020304" pitchFamily="18" charset="0"/>
              </a:rPr>
              <a:t>at                D</a:t>
            </a:r>
            <a:r>
              <a:rPr lang="en-US" altLang="zh-CN" sz="2800" b="1" dirty="0">
                <a:solidFill>
                  <a:srgbClr val="000000"/>
                </a:solidFill>
                <a:latin typeface="Times New Roman" panose="02020603050405020304" pitchFamily="18" charset="0"/>
                <a:cs typeface="Times New Roman" panose="02020603050405020304" pitchFamily="18" charset="0"/>
              </a:rPr>
              <a:t>. in; </a:t>
            </a:r>
            <a:r>
              <a:rPr lang="zh-CN" altLang="en-US" sz="2800" b="1" dirty="0">
                <a:solidFill>
                  <a:srgbClr val="000000"/>
                </a:solidFill>
                <a:latin typeface="Times New Roman" panose="02020603050405020304" pitchFamily="18" charset="0"/>
                <a:cs typeface="Times New Roman" panose="02020603050405020304" pitchFamily="18" charset="0"/>
              </a:rPr>
              <a:t>on</a:t>
            </a:r>
          </a:p>
        </p:txBody>
      </p:sp>
      <p:sp>
        <p:nvSpPr>
          <p:cNvPr id="10" name="文本框 9"/>
          <p:cNvSpPr txBox="1">
            <a:spLocks noChangeArrowheads="1"/>
          </p:cNvSpPr>
          <p:nvPr/>
        </p:nvSpPr>
        <p:spPr bwMode="auto">
          <a:xfrm flipH="1">
            <a:off x="5796031" y="766763"/>
            <a:ext cx="554037" cy="523875"/>
          </a:xfrm>
          <a:prstGeom prst="rect">
            <a:avLst/>
          </a:prstGeom>
          <a:noFill/>
          <a:ln w="9525">
            <a:noFill/>
            <a:miter lim="800000"/>
          </a:ln>
        </p:spPr>
        <p:txBody>
          <a:bodyPr>
            <a:spAutoFit/>
          </a:bodyPr>
          <a:lstStyle/>
          <a:p>
            <a:r>
              <a:rPr lang="en-US" altLang="zh-CN" sz="2800" b="1" dirty="0">
                <a:solidFill>
                  <a:srgbClr val="FF0000"/>
                </a:solidFill>
                <a:latin typeface="Times New Roman" panose="02020603050405020304" pitchFamily="18" charset="0"/>
                <a:ea typeface="楷体_GB2312"/>
                <a:cs typeface="楷体_GB2312"/>
                <a:sym typeface="宋体" panose="02010600030101010101" pitchFamily="2" charset="-122"/>
              </a:rPr>
              <a:t>D</a:t>
            </a:r>
          </a:p>
        </p:txBody>
      </p:sp>
      <p:sp>
        <p:nvSpPr>
          <p:cNvPr id="4" name="文本框 3"/>
          <p:cNvSpPr txBox="1">
            <a:spLocks noChangeArrowheads="1"/>
          </p:cNvSpPr>
          <p:nvPr/>
        </p:nvSpPr>
        <p:spPr bwMode="auto">
          <a:xfrm flipH="1">
            <a:off x="3748088" y="2498725"/>
            <a:ext cx="646112" cy="522288"/>
          </a:xfrm>
          <a:prstGeom prst="rect">
            <a:avLst/>
          </a:prstGeom>
          <a:noFill/>
          <a:ln w="9525">
            <a:noFill/>
            <a:miter lim="800000"/>
          </a:ln>
        </p:spPr>
        <p:txBody>
          <a:bodyPr>
            <a:spAutoFit/>
          </a:bodyPr>
          <a:lstStyle/>
          <a:p>
            <a:r>
              <a:rPr lang="en-US" altLang="zh-CN" sz="2800" b="1">
                <a:solidFill>
                  <a:srgbClr val="FF0000"/>
                </a:solidFill>
                <a:latin typeface="Times New Roman" panose="02020603050405020304" pitchFamily="18" charset="0"/>
                <a:ea typeface="楷体_GB2312"/>
                <a:cs typeface="楷体_GB2312"/>
                <a:sym typeface="宋体" panose="02010600030101010101" pitchFamily="2" charset="-122"/>
              </a:rPr>
              <a:t>A</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100000">
                                          <p:val>
                                            <p:strVal val="#ppt_x"/>
                                          </p:val>
                                        </p:tav>
                                      </p:tavLst>
                                    </p:anim>
                                    <p:anim calcmode="lin" valueType="num">
                                      <p:cBhvr>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7413" y="1009650"/>
            <a:ext cx="7342187" cy="3970338"/>
          </a:xfrm>
          <a:prstGeom prst="rect">
            <a:avLst/>
          </a:prstGeom>
        </p:spPr>
        <p:txBody>
          <a:bodyPr>
            <a:spAutoFit/>
          </a:bodyPr>
          <a:lstStyle/>
          <a:p>
            <a:pPr>
              <a:lnSpc>
                <a:spcPct val="150000"/>
              </a:lnSpc>
              <a:defRPr/>
            </a:pPr>
            <a:r>
              <a:rPr lang="en-US" altLang="zh-CN" sz="2800" b="1" dirty="0">
                <a:latin typeface="Times New Roman" panose="02020603050405020304" pitchFamily="18" charset="0"/>
                <a:cs typeface="Times New Roman" panose="02020603050405020304" pitchFamily="18" charset="0"/>
              </a:rPr>
              <a:t>Diana used to ______ to work, but now she is used to _______ because the road is crowded and she wants to keep fit.</a:t>
            </a:r>
          </a:p>
          <a:p>
            <a:pPr marL="514350" indent="-514350">
              <a:lnSpc>
                <a:spcPct val="150000"/>
              </a:lnSpc>
              <a:buFontTx/>
              <a:buAutoNum type="alphaUcPeriod"/>
              <a:defRPr/>
            </a:pPr>
            <a:r>
              <a:rPr lang="en-US" altLang="zh-CN" sz="2800" b="1" dirty="0">
                <a:latin typeface="Times New Roman" panose="02020603050405020304" pitchFamily="18" charset="0"/>
                <a:cs typeface="Times New Roman" panose="02020603050405020304" pitchFamily="18" charset="0"/>
              </a:rPr>
              <a:t>drive; walk    </a:t>
            </a:r>
          </a:p>
          <a:p>
            <a:pPr>
              <a:lnSpc>
                <a:spcPct val="150000"/>
              </a:lnSpc>
              <a:defRPr/>
            </a:pPr>
            <a:r>
              <a:rPr lang="en-US" altLang="zh-CN" sz="2800" b="1" dirty="0">
                <a:latin typeface="Times New Roman" panose="02020603050405020304" pitchFamily="18" charset="0"/>
                <a:cs typeface="Times New Roman" panose="02020603050405020304" pitchFamily="18" charset="0"/>
              </a:rPr>
              <a:t>B. drive; walking   </a:t>
            </a:r>
          </a:p>
          <a:p>
            <a:pPr>
              <a:lnSpc>
                <a:spcPct val="150000"/>
              </a:lnSpc>
              <a:defRPr/>
            </a:pPr>
            <a:r>
              <a:rPr lang="en-US" altLang="zh-CN" sz="2800" b="1" dirty="0">
                <a:latin typeface="Times New Roman" panose="02020603050405020304" pitchFamily="18" charset="0"/>
                <a:cs typeface="Times New Roman" panose="02020603050405020304" pitchFamily="18" charset="0"/>
              </a:rPr>
              <a:t>C. driving; walk</a:t>
            </a:r>
          </a:p>
        </p:txBody>
      </p:sp>
      <p:sp>
        <p:nvSpPr>
          <p:cNvPr id="90114" name="TextBox 2"/>
          <p:cNvSpPr txBox="1">
            <a:spLocks noChangeArrowheads="1"/>
          </p:cNvSpPr>
          <p:nvPr/>
        </p:nvSpPr>
        <p:spPr bwMode="auto">
          <a:xfrm>
            <a:off x="887413" y="565150"/>
            <a:ext cx="2438400" cy="584200"/>
          </a:xfrm>
          <a:prstGeom prst="rect">
            <a:avLst/>
          </a:prstGeom>
          <a:noFill/>
          <a:ln w="9525">
            <a:noFill/>
            <a:miter lim="800000"/>
          </a:ln>
        </p:spPr>
        <p:txBody>
          <a:bodyPr>
            <a:spAutoFit/>
          </a:bodyPr>
          <a:lstStyle/>
          <a:p>
            <a:pPr marL="457200" indent="-457200">
              <a:buFont typeface="Wingdings" panose="05000000000000000000" pitchFamily="2" charset="2"/>
              <a:buChar char="Ø"/>
            </a:pPr>
            <a:r>
              <a:rPr lang="zh-CN" altLang="en-US" sz="3200" b="1">
                <a:solidFill>
                  <a:srgbClr val="C00000"/>
                </a:solidFill>
                <a:latin typeface="微软雅黑" panose="020B0503020204020204" charset="-122"/>
                <a:ea typeface="微软雅黑" panose="020B0503020204020204" charset="-122"/>
              </a:rPr>
              <a:t>中考链接</a:t>
            </a:r>
          </a:p>
        </p:txBody>
      </p:sp>
      <p:sp>
        <p:nvSpPr>
          <p:cNvPr id="4" name="圆角矩形标注 3"/>
          <p:cNvSpPr/>
          <p:nvPr/>
        </p:nvSpPr>
        <p:spPr>
          <a:xfrm>
            <a:off x="4105275" y="3465513"/>
            <a:ext cx="4400550" cy="1265237"/>
          </a:xfrm>
          <a:prstGeom prst="wedgeRoundRectCallout">
            <a:avLst>
              <a:gd name="adj1" fmla="val -3821"/>
              <a:gd name="adj2" fmla="val -46896"/>
              <a:gd name="adj3" fmla="val 16667"/>
            </a:avLst>
          </a:prstGeom>
          <a:noFill/>
          <a:ln w="12700" cap="flat" cmpd="sng" algn="ctr">
            <a:solidFill>
              <a:srgbClr val="002060"/>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panose="020B0604020202020204" pitchFamily="34" charset="0"/>
              <a:buNone/>
              <a:defRPr/>
            </a:pPr>
            <a:r>
              <a:rPr lang="zh-CN" altLang="en-US" sz="1600" kern="0" dirty="0">
                <a:solidFill>
                  <a:schemeClr val="accent1">
                    <a:lumMod val="75000"/>
                  </a:schemeClr>
                </a:solidFill>
                <a:latin typeface="Calibri" panose="020F0502020204030204"/>
                <a:ea typeface="黑体" panose="02010609060101010101" pitchFamily="49" charset="-122"/>
                <a:cs typeface="Times New Roman" panose="02020603050405020304" pitchFamily="18" charset="0"/>
              </a:rPr>
              <a:t>句意为“戴安娜过去常常开车上班，但现在她习惯走路，因为道路拥挤而且她想保持身体健康。”</a:t>
            </a:r>
            <a:r>
              <a:rPr lang="en-US" altLang="zh-CN" sz="1600" kern="0" dirty="0">
                <a:solidFill>
                  <a:schemeClr val="accent1">
                    <a:lumMod val="75000"/>
                  </a:schemeClr>
                </a:solidFill>
                <a:latin typeface="Calibri" panose="020F0502020204030204"/>
                <a:ea typeface="黑体" panose="02010609060101010101" pitchFamily="49" charset="-122"/>
                <a:cs typeface="Times New Roman" panose="02020603050405020304" pitchFamily="18" charset="0"/>
              </a:rPr>
              <a:t>used to do</a:t>
            </a:r>
            <a:r>
              <a:rPr lang="zh-CN" altLang="en-US" sz="1600" kern="0" dirty="0">
                <a:solidFill>
                  <a:schemeClr val="accent1">
                    <a:lumMod val="75000"/>
                  </a:schemeClr>
                </a:solidFill>
                <a:latin typeface="Calibri" panose="020F0502020204030204"/>
                <a:ea typeface="黑体" panose="02010609060101010101" pitchFamily="49" charset="-122"/>
                <a:cs typeface="Times New Roman" panose="02020603050405020304" pitchFamily="18" charset="0"/>
              </a:rPr>
              <a:t>，意为“过去常常做某事”；</a:t>
            </a:r>
            <a:r>
              <a:rPr lang="en-US" altLang="zh-CN" sz="1600" kern="0" dirty="0">
                <a:solidFill>
                  <a:schemeClr val="accent1">
                    <a:lumMod val="75000"/>
                  </a:schemeClr>
                </a:solidFill>
                <a:latin typeface="Calibri" panose="020F0502020204030204"/>
                <a:ea typeface="黑体" panose="02010609060101010101" pitchFamily="49" charset="-122"/>
                <a:cs typeface="Times New Roman" panose="02020603050405020304" pitchFamily="18" charset="0"/>
              </a:rPr>
              <a:t>be used to doing sth</a:t>
            </a:r>
            <a:r>
              <a:rPr lang="zh-CN" altLang="en-US" sz="1600" kern="0" dirty="0">
                <a:solidFill>
                  <a:schemeClr val="accent1">
                    <a:lumMod val="75000"/>
                  </a:schemeClr>
                </a:solidFill>
                <a:latin typeface="Calibri" panose="020F0502020204030204"/>
                <a:ea typeface="黑体" panose="02010609060101010101" pitchFamily="49" charset="-122"/>
                <a:cs typeface="Times New Roman" panose="02020603050405020304" pitchFamily="18" charset="0"/>
              </a:rPr>
              <a:t>，意为“习惯做某事” 。 </a:t>
            </a:r>
          </a:p>
        </p:txBody>
      </p:sp>
      <p:sp>
        <p:nvSpPr>
          <p:cNvPr id="5" name=" 2050"/>
          <p:cNvSpPr/>
          <p:nvPr/>
        </p:nvSpPr>
        <p:spPr bwMode="auto">
          <a:xfrm>
            <a:off x="771525" y="3644900"/>
            <a:ext cx="1176338" cy="582613"/>
          </a:xfrm>
          <a:custGeom>
            <a:avLst/>
            <a:gdLst>
              <a:gd name="T0" fmla="*/ 0 w 1360"/>
              <a:gd name="T1" fmla="*/ 2147483647 h 1358"/>
              <a:gd name="T2" fmla="*/ 2147483647 w 1360"/>
              <a:gd name="T3" fmla="*/ 2147483647 h 1358"/>
              <a:gd name="T4" fmla="*/ 2147483647 w 1360"/>
              <a:gd name="T5" fmla="*/ 2147483647 h 1358"/>
              <a:gd name="T6" fmla="*/ 2147483647 w 1360"/>
              <a:gd name="T7" fmla="*/ 2147483647 h 1358"/>
              <a:gd name="T8" fmla="*/ 2147483647 w 1360"/>
              <a:gd name="T9" fmla="*/ 2147483647 h 1358"/>
              <a:gd name="T10" fmla="*/ 2147483647 w 1360"/>
              <a:gd name="T11" fmla="*/ 2147483647 h 1358"/>
              <a:gd name="T12" fmla="*/ 2147483647 w 1360"/>
              <a:gd name="T13" fmla="*/ 2147483647 h 1358"/>
              <a:gd name="T14" fmla="*/ 2147483647 w 1360"/>
              <a:gd name="T15" fmla="*/ 2147483647 h 1358"/>
              <a:gd name="T16" fmla="*/ 2147483647 w 1360"/>
              <a:gd name="T17" fmla="*/ 2147483647 h 1358"/>
              <a:gd name="T18" fmla="*/ 2147483647 w 1360"/>
              <a:gd name="T19" fmla="*/ 2147483647 h 1358"/>
              <a:gd name="T20" fmla="*/ 2147483647 w 1360"/>
              <a:gd name="T21" fmla="*/ 2147483647 h 1358"/>
              <a:gd name="T22" fmla="*/ 2147483647 w 1360"/>
              <a:gd name="T23" fmla="*/ 2147483647 h 1358"/>
              <a:gd name="T24" fmla="*/ 2147483647 w 1360"/>
              <a:gd name="T25" fmla="*/ 2147483647 h 1358"/>
              <a:gd name="T26" fmla="*/ 2147483647 w 1360"/>
              <a:gd name="T27" fmla="*/ 2147483647 h 1358"/>
              <a:gd name="T28" fmla="*/ 2147483647 w 1360"/>
              <a:gd name="T29" fmla="*/ 2147483647 h 1358"/>
              <a:gd name="T30" fmla="*/ 2147483647 w 1360"/>
              <a:gd name="T31" fmla="*/ 2147483647 h 1358"/>
              <a:gd name="T32" fmla="*/ 2147483647 w 1360"/>
              <a:gd name="T33" fmla="*/ 2147483647 h 1358"/>
              <a:gd name="T34" fmla="*/ 2147483647 w 1360"/>
              <a:gd name="T35" fmla="*/ 2147483647 h 1358"/>
              <a:gd name="T36" fmla="*/ 2147483647 w 1360"/>
              <a:gd name="T37" fmla="*/ 2147483647 h 1358"/>
              <a:gd name="T38" fmla="*/ 2147483647 w 1360"/>
              <a:gd name="T39" fmla="*/ 2147483647 h 1358"/>
              <a:gd name="T40" fmla="*/ 2147483647 w 1360"/>
              <a:gd name="T41" fmla="*/ 2147483647 h 1358"/>
              <a:gd name="T42" fmla="*/ 0 w 1360"/>
              <a:gd name="T43" fmla="*/ 2147483647 h 1358"/>
              <a:gd name="T44" fmla="*/ 2147483647 w 1360"/>
              <a:gd name="T45" fmla="*/ 2147483647 h 1358"/>
              <a:gd name="T46" fmla="*/ 2147483647 w 1360"/>
              <a:gd name="T47" fmla="*/ 2147483647 h 1358"/>
              <a:gd name="T48" fmla="*/ 2147483647 w 1360"/>
              <a:gd name="T49" fmla="*/ 2147483647 h 1358"/>
              <a:gd name="T50" fmla="*/ 2147483647 w 1360"/>
              <a:gd name="T51" fmla="*/ 2147483647 h 1358"/>
              <a:gd name="T52" fmla="*/ 2147483647 w 1360"/>
              <a:gd name="T53" fmla="*/ 2147483647 h 1358"/>
              <a:gd name="T54" fmla="*/ 2147483647 w 1360"/>
              <a:gd name="T55" fmla="*/ 2147483647 h 1358"/>
              <a:gd name="T56" fmla="*/ 2147483647 w 1360"/>
              <a:gd name="T57" fmla="*/ 2147483647 h 1358"/>
              <a:gd name="T58" fmla="*/ 2147483647 w 1360"/>
              <a:gd name="T59" fmla="*/ 2147483647 h 1358"/>
              <a:gd name="T60" fmla="*/ 2147483647 w 1360"/>
              <a:gd name="T61" fmla="*/ 2147483647 h 1358"/>
              <a:gd name="T62" fmla="*/ 2147483647 w 1360"/>
              <a:gd name="T63" fmla="*/ 2147483647 h 1358"/>
              <a:gd name="T64" fmla="*/ 2147483647 w 1360"/>
              <a:gd name="T65" fmla="*/ 2147483647 h 1358"/>
              <a:gd name="T66" fmla="*/ 2147483647 w 1360"/>
              <a:gd name="T67" fmla="*/ 2147483647 h 1358"/>
              <a:gd name="T68" fmla="*/ 2147483647 w 1360"/>
              <a:gd name="T69" fmla="*/ 2147483647 h 1358"/>
              <a:gd name="T70" fmla="*/ 2147483647 w 1360"/>
              <a:gd name="T71" fmla="*/ 2147483647 h 1358"/>
              <a:gd name="T72" fmla="*/ 2147483647 w 1360"/>
              <a:gd name="T73" fmla="*/ 2147483647 h 1358"/>
              <a:gd name="T74" fmla="*/ 2147483647 w 1360"/>
              <a:gd name="T75" fmla="*/ 2147483647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gradFill rotWithShape="1">
            <a:gsLst>
              <a:gs pos="0">
                <a:srgbClr val="E30000"/>
              </a:gs>
              <a:gs pos="100000">
                <a:srgbClr val="760303"/>
              </a:gs>
            </a:gsLst>
            <a:lin ang="5400000"/>
          </a:gradFill>
          <a:ln w="9525">
            <a:noFill/>
            <a:roun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内容占位符 2"/>
          <p:cNvSpPr>
            <a:spLocks noGrp="1"/>
          </p:cNvSpPr>
          <p:nvPr>
            <p:ph idx="4294967295"/>
          </p:nvPr>
        </p:nvSpPr>
        <p:spPr bwMode="auto">
          <a:xfrm>
            <a:off x="989013" y="1371600"/>
            <a:ext cx="6440487" cy="1039813"/>
          </a:xfrm>
          <a:prstGeom prst="rect">
            <a:avLst/>
          </a:prstGeom>
          <a:noFill/>
          <a:ln>
            <a:miter lim="800000"/>
          </a:ln>
        </p:spPr>
        <p:txBody>
          <a:bodyPr lIns="68580" tIns="34290" rIns="68580" bIns="34290"/>
          <a:lstStyle/>
          <a:p>
            <a:pPr>
              <a:buFont typeface="Arial" panose="020B0604020202020204" pitchFamily="34" charset="0"/>
              <a:buNone/>
            </a:pPr>
            <a:r>
              <a:rPr lang="en-US" altLang="zh-CN" sz="2800" b="1" dirty="0">
                <a:solidFill>
                  <a:srgbClr val="002060"/>
                </a:solidFill>
                <a:latin typeface="Comic Sans MS" panose="030F0702030302020204" pitchFamily="66" charset="0"/>
              </a:rPr>
              <a:t>Write a paragraph about the table manners in France and China.</a:t>
            </a:r>
            <a:r>
              <a:rPr lang="en-US" altLang="zh-CN" sz="2100" b="1" dirty="0">
                <a:solidFill>
                  <a:srgbClr val="002060"/>
                </a:solidFill>
                <a:latin typeface="Comic Sans MS" panose="030F0702030302020204" pitchFamily="66" charset="0"/>
              </a:rPr>
              <a:t> </a:t>
            </a:r>
            <a:endParaRPr lang="en-US" altLang="zh-CN" sz="2700" dirty="0">
              <a:solidFill>
                <a:srgbClr val="006600"/>
              </a:solidFill>
            </a:endParaRPr>
          </a:p>
        </p:txBody>
      </p:sp>
      <p:sp>
        <p:nvSpPr>
          <p:cNvPr id="91138" name="TextBox 3"/>
          <p:cNvSpPr txBox="1">
            <a:spLocks noChangeArrowheads="1"/>
          </p:cNvSpPr>
          <p:nvPr/>
        </p:nvSpPr>
        <p:spPr bwMode="auto">
          <a:xfrm>
            <a:off x="1616075" y="2282825"/>
            <a:ext cx="5727700" cy="2654300"/>
          </a:xfrm>
          <a:prstGeom prst="rect">
            <a:avLst/>
          </a:prstGeom>
          <a:noFill/>
          <a:ln w="9525">
            <a:noFill/>
            <a:miter lim="800000"/>
          </a:ln>
        </p:spPr>
        <p:txBody>
          <a:bodyPr>
            <a:spAutoFit/>
          </a:bodyPr>
          <a:lstStyle/>
          <a:p>
            <a:pPr marL="342900" indent="-342900"/>
            <a:r>
              <a:rPr lang="en-US" altLang="zh-CN" sz="2800" b="1">
                <a:solidFill>
                  <a:srgbClr val="002060"/>
                </a:solidFill>
                <a:latin typeface="Comic Sans MS" panose="030F0702030302020204" pitchFamily="66" charset="0"/>
              </a:rPr>
              <a:t>You can use: </a:t>
            </a:r>
          </a:p>
          <a:p>
            <a:pPr marL="342900" indent="-342900">
              <a:buFontTx/>
              <a:buAutoNum type="arabicPeriod"/>
            </a:pPr>
            <a:r>
              <a:rPr lang="en-US" altLang="zh-CN" sz="2800" b="1">
                <a:solidFill>
                  <a:srgbClr val="002060"/>
                </a:solidFill>
                <a:latin typeface="Comic Sans MS" panose="030F0702030302020204" pitchFamily="66" charset="0"/>
              </a:rPr>
              <a:t>be supposed to do …</a:t>
            </a:r>
          </a:p>
          <a:p>
            <a:pPr marL="342900" indent="-342900">
              <a:buFontTx/>
              <a:buAutoNum type="arabicPeriod"/>
            </a:pPr>
            <a:r>
              <a:rPr lang="en-US" altLang="zh-CN" sz="2800" b="1">
                <a:solidFill>
                  <a:srgbClr val="002060"/>
                </a:solidFill>
                <a:latin typeface="Comic Sans MS" panose="030F0702030302020204" pitchFamily="66" charset="0"/>
              </a:rPr>
              <a:t>It’s polite/impolite to …</a:t>
            </a:r>
          </a:p>
          <a:p>
            <a:pPr marL="342900" indent="-342900">
              <a:buFontTx/>
              <a:buAutoNum type="arabicPeriod"/>
            </a:pPr>
            <a:r>
              <a:rPr lang="en-US" altLang="zh-CN" sz="2800" b="1">
                <a:solidFill>
                  <a:srgbClr val="002060"/>
                </a:solidFill>
                <a:latin typeface="Comic Sans MS" panose="030F0702030302020204" pitchFamily="66" charset="0"/>
              </a:rPr>
              <a:t>You should …</a:t>
            </a:r>
          </a:p>
          <a:p>
            <a:pPr marL="342900" indent="-342900">
              <a:buFontTx/>
              <a:buAutoNum type="arabicPeriod"/>
            </a:pPr>
            <a:r>
              <a:rPr lang="en-US" altLang="zh-CN" sz="2800" b="1">
                <a:solidFill>
                  <a:srgbClr val="002060"/>
                </a:solidFill>
                <a:latin typeface="Comic Sans MS" panose="030F0702030302020204" pitchFamily="66" charset="0"/>
              </a:rPr>
              <a:t>You’d better …</a:t>
            </a:r>
          </a:p>
          <a:p>
            <a:pPr marL="342900" indent="-342900">
              <a:buFontTx/>
              <a:buAutoNum type="arabicPeriod"/>
            </a:pPr>
            <a:r>
              <a:rPr lang="en-US" altLang="zh-CN" sz="2800" b="1">
                <a:solidFill>
                  <a:srgbClr val="002060"/>
                </a:solidFill>
                <a:latin typeface="Comic Sans MS" panose="030F0702030302020204" pitchFamily="66" charset="0"/>
              </a:rPr>
              <a:t> … is/are not allowed to...</a:t>
            </a:r>
          </a:p>
        </p:txBody>
      </p:sp>
      <p:sp>
        <p:nvSpPr>
          <p:cNvPr id="25604" name="右弧形箭头 5"/>
          <p:cNvSpPr/>
          <p:nvPr/>
        </p:nvSpPr>
        <p:spPr>
          <a:xfrm>
            <a:off x="7258050" y="1371600"/>
            <a:ext cx="171450" cy="368300"/>
          </a:xfrm>
          <a:prstGeom prst="curvedLeftArrow">
            <a:avLst>
              <a:gd name="adj1" fmla="val 25000"/>
              <a:gd name="adj2" fmla="val 50000"/>
              <a:gd name="adj3" fmla="val 25000"/>
            </a:avLst>
          </a:prstGeom>
          <a:noFill/>
          <a:ln w="9525">
            <a:noFill/>
          </a:ln>
          <a:effectLst>
            <a:outerShdw dist="17961" dir="2699999" algn="ctr" rotWithShape="0">
              <a:srgbClr val="333333">
                <a:alpha val="50000"/>
              </a:srgbClr>
            </a:outerShdw>
          </a:effectLst>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indent="0" algn="ctr">
              <a:spcBef>
                <a:spcPct val="50000"/>
              </a:spcBef>
              <a:buFontTx/>
              <a:buNone/>
              <a:defRPr/>
            </a:pPr>
            <a:endParaRPr sz="1800" b="1" dirty="0">
              <a:solidFill>
                <a:schemeClr val="bg1"/>
              </a:solidFill>
            </a:endParaRPr>
          </a:p>
        </p:txBody>
      </p:sp>
      <p:sp>
        <p:nvSpPr>
          <p:cNvPr id="25606" name="文本框 25605"/>
          <p:cNvSpPr txBox="1"/>
          <p:nvPr/>
        </p:nvSpPr>
        <p:spPr>
          <a:xfrm>
            <a:off x="3082925" y="503238"/>
            <a:ext cx="2989263" cy="814387"/>
          </a:xfrm>
          <a:prstGeom prst="rect">
            <a:avLst/>
          </a:prstGeom>
          <a:noFill/>
          <a:ln w="9525">
            <a:noFill/>
          </a:ln>
        </p:spPr>
        <p:txBody>
          <a:bodyPr wrap="none" lIns="51435" tIns="25717" rIns="51435" bIns="25717">
            <a:spAutoFit/>
          </a:bodyPr>
          <a:lstStyle/>
          <a:p>
            <a:pPr>
              <a:lnSpc>
                <a:spcPct val="125000"/>
              </a:lnSpc>
              <a:spcBef>
                <a:spcPts val="0"/>
              </a:spcBef>
              <a:spcAft>
                <a:spcPts val="0"/>
              </a:spcAft>
              <a:buFont typeface="Arial" panose="020B0604020202020204" pitchFamily="34" charset="0"/>
              <a:buNone/>
              <a:defRPr/>
            </a:pPr>
            <a:r>
              <a:rPr lang="en-US" altLang="zh-CN" sz="4400" b="1">
                <a:solidFill>
                  <a:srgbClr val="0000E1"/>
                </a:solidFill>
                <a:effectLst>
                  <a:outerShdw blurRad="38100" dist="38100" dir="2700000" algn="tl">
                    <a:srgbClr val="000000">
                      <a:alpha val="43137"/>
                    </a:srgbClr>
                  </a:outerShdw>
                </a:effectLst>
                <a:latin typeface="Arial" panose="020B0604020202020204" pitchFamily="34" charset="0"/>
                <a:ea typeface="Arial Unicode MS" panose="020B0604020202020204" charset="-122"/>
                <a:cs typeface="Arial" panose="020B0604020202020204" pitchFamily="34" charset="0"/>
                <a:sym typeface="+mn-ea"/>
              </a:rPr>
              <a:t>Homework</a:t>
            </a:r>
          </a:p>
        </p:txBody>
      </p:sp>
    </p:spTree>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162" name="文本框 3"/>
          <p:cNvSpPr txBox="1">
            <a:spLocks noChangeArrowheads="1"/>
          </p:cNvSpPr>
          <p:nvPr/>
        </p:nvSpPr>
        <p:spPr bwMode="auto">
          <a:xfrm>
            <a:off x="652463" y="1708150"/>
            <a:ext cx="7834312" cy="1108075"/>
          </a:xfrm>
          <a:prstGeom prst="rect">
            <a:avLst/>
          </a:prstGeom>
          <a:noFill/>
          <a:ln w="9525">
            <a:noFill/>
            <a:miter lim="800000"/>
          </a:ln>
        </p:spPr>
        <p:txBody>
          <a:bodyPr wrap="none">
            <a:spAutoFit/>
          </a:bodyPr>
          <a:lstStyle/>
          <a:p>
            <a:pPr algn="ctr" defTabSz="685800">
              <a:buFont typeface="Arial" panose="020B0604020202020204" pitchFamily="34" charset="0"/>
              <a:buNone/>
            </a:pPr>
            <a:r>
              <a:rPr lang="zh-CN" altLang="en-US" sz="6600" b="1" noProof="1">
                <a:solidFill>
                  <a:srgbClr val="FF6600"/>
                </a:solidFill>
                <a:latin typeface="宋体" panose="02010600030101010101" pitchFamily="2" charset="-122"/>
              </a:rPr>
              <a:t>七彩课堂  伴你成长</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hidden="1"/>
          <p:cNvPicPr>
            <a:picLocks noChangeAspect="1"/>
          </p:cNvPicPr>
          <p:nvPr>
            <p:custDataLst>
              <p:tags r:id="rId1"/>
            </p:custDataLst>
          </p:nvPr>
        </p:nvPicPr>
        <p:blipFill rotWithShape="1">
          <a:blip r:embed="rId4" cstate="print">
            <a:extLst>
              <a:ext uri="{28A0092B-C50C-407E-A947-70E740481C1C}">
                <a14:useLocalDpi xmlns:a14="http://schemas.microsoft.com/office/drawing/2010/main" val="0"/>
              </a:ext>
            </a:extLst>
          </a:blip>
          <a:srcRect t="38033" b="24201"/>
          <a:stretch>
            <a:fillRect/>
          </a:stretch>
        </p:blipFill>
        <p:spPr>
          <a:xfrm>
            <a:off x="1887113" y="-1232"/>
            <a:ext cx="4717073" cy="5145048"/>
          </a:xfrm>
          <a:prstGeom prst="rect">
            <a:avLst/>
          </a:prstGeom>
        </p:spPr>
      </p:pic>
      <p:sp>
        <p:nvSpPr>
          <p:cNvPr id="14" name="TextBox 13"/>
          <p:cNvSpPr txBox="1"/>
          <p:nvPr/>
        </p:nvSpPr>
        <p:spPr>
          <a:xfrm>
            <a:off x="1165239" y="4212365"/>
            <a:ext cx="6882012" cy="523220"/>
          </a:xfrm>
          <a:prstGeom prst="rect">
            <a:avLst/>
          </a:prstGeom>
          <a:noFill/>
        </p:spPr>
        <p:txBody>
          <a:bodyPr wrap="none" rtlCol="0">
            <a:spAutoFit/>
          </a:bodyPr>
          <a:lstStyle/>
          <a:p>
            <a:pPr lvl="0" algn="l">
              <a:buClrTx/>
              <a:buSzTx/>
              <a:buFontTx/>
            </a:pPr>
            <a:r>
              <a:rPr lang="en-US" altLang="zh-CN" sz="2800" b="1" dirty="0">
                <a:latin typeface="Times New Roman" panose="02020603050405020304" pitchFamily="18" charset="0"/>
                <a:cs typeface="Times New Roman" panose="02020603050405020304" pitchFamily="18" charset="0"/>
                <a:sym typeface="+mn-ea"/>
              </a:rPr>
              <a:t>In France, keep both hands above the table.</a:t>
            </a:r>
          </a:p>
        </p:txBody>
      </p:sp>
      <p:pic>
        <p:nvPicPr>
          <p:cNvPr id="3074" name="Picture 2"/>
          <p:cNvPicPr>
            <a:picLocks noChangeAspect="1" noChangeArrowheads="1"/>
          </p:cNvPicPr>
          <p:nvPr/>
        </p:nvPicPr>
        <p:blipFill>
          <a:blip r:embed="rId5" cstate="print"/>
          <a:srcRect/>
          <a:stretch>
            <a:fillRect/>
          </a:stretch>
        </p:blipFill>
        <p:spPr bwMode="auto">
          <a:xfrm>
            <a:off x="1717943" y="782795"/>
            <a:ext cx="5776604" cy="3275674"/>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标题 91137"/>
          <p:cNvSpPr>
            <a:spLocks noGrp="1"/>
          </p:cNvSpPr>
          <p:nvPr>
            <p:ph type="title" idx="4294967295"/>
          </p:nvPr>
        </p:nvSpPr>
        <p:spPr>
          <a:xfrm>
            <a:off x="1160463" y="514350"/>
            <a:ext cx="7685087" cy="1593850"/>
          </a:xfrm>
          <a:prstGeom prst="rect">
            <a:avLst/>
          </a:prstGeom>
        </p:spPr>
        <p:txBody>
          <a:bodyPr anchor="ctr"/>
          <a:lstStyle/>
          <a:p>
            <a:pPr algn="l" defTabSz="684530">
              <a:lnSpc>
                <a:spcPts val="2800"/>
              </a:lnSpc>
              <a:defRPr/>
            </a:pPr>
            <a:r>
              <a:rPr lang="en-US" altLang="zh-CN" sz="2700" b="1" dirty="0">
                <a:solidFill>
                  <a:srgbClr val="0000FF"/>
                </a:solidFill>
                <a:latin typeface="Arial" panose="020B0604020202020204" pitchFamily="34" charset="0"/>
                <a:cs typeface="+mn-cs"/>
              </a:rPr>
              <a:t>What do you know about customs in foreign countries? What do you think is the biggest challenge when visiting a foreign country?</a:t>
            </a:r>
          </a:p>
        </p:txBody>
      </p:sp>
      <p:sp>
        <p:nvSpPr>
          <p:cNvPr id="48130" name="文本占位符 91138"/>
          <p:cNvSpPr>
            <a:spLocks noGrp="1"/>
          </p:cNvSpPr>
          <p:nvPr>
            <p:ph type="body" idx="4294967295"/>
          </p:nvPr>
        </p:nvSpPr>
        <p:spPr bwMode="auto">
          <a:xfrm>
            <a:off x="792163" y="2025650"/>
            <a:ext cx="8075612" cy="1812925"/>
          </a:xfrm>
          <a:prstGeom prst="rect">
            <a:avLst/>
          </a:prstGeom>
          <a:noFill/>
          <a:ln>
            <a:miter lim="800000"/>
          </a:ln>
        </p:spPr>
        <p:txBody>
          <a:bodyPr/>
          <a:lstStyle/>
          <a:p>
            <a:pPr marL="0" indent="0">
              <a:spcBef>
                <a:spcPct val="0"/>
              </a:spcBef>
              <a:buFont typeface="Arial" panose="020B0604020202020204" pitchFamily="34" charset="0"/>
              <a:buNone/>
            </a:pPr>
            <a:r>
              <a:rPr lang="en-US" altLang="zh-CN" sz="2800" b="1" dirty="0">
                <a:latin typeface="Times New Roman" panose="02020603050405020304" pitchFamily="18" charset="0"/>
                <a:cs typeface="Times New Roman" panose="02020603050405020304" pitchFamily="18" charset="0"/>
              </a:rPr>
              <a:t>e.g. My cousin went to America, and she said that </a:t>
            </a:r>
          </a:p>
          <a:p>
            <a:pPr marL="0" indent="0">
              <a:spcBef>
                <a:spcPct val="0"/>
              </a:spcBef>
              <a:buFont typeface="Arial" panose="020B0604020202020204" pitchFamily="34" charset="0"/>
              <a:buNone/>
            </a:pPr>
            <a:r>
              <a:rPr lang="en-US" altLang="zh-CN" sz="2800" b="1" dirty="0">
                <a:latin typeface="Times New Roman" panose="02020603050405020304" pitchFamily="18" charset="0"/>
                <a:cs typeface="Times New Roman" panose="02020603050405020304" pitchFamily="18" charset="0"/>
              </a:rPr>
              <a:t>      learning basic </a:t>
            </a:r>
            <a:r>
              <a:rPr lang="en-US" altLang="zh-CN" sz="2800" b="1" dirty="0">
                <a:solidFill>
                  <a:srgbClr val="FF0000"/>
                </a:solidFill>
                <a:latin typeface="Times New Roman" panose="02020603050405020304" pitchFamily="18" charset="0"/>
                <a:cs typeface="Times New Roman" panose="02020603050405020304" pitchFamily="18" charset="0"/>
              </a:rPr>
              <a:t>table manners</a:t>
            </a:r>
            <a:r>
              <a:rPr lang="en-US" altLang="zh-CN" sz="2800" b="1" dirty="0">
                <a:latin typeface="Times New Roman" panose="02020603050405020304" pitchFamily="18" charset="0"/>
                <a:cs typeface="Times New Roman" panose="02020603050405020304" pitchFamily="18" charset="0"/>
              </a:rPr>
              <a:t> was her biggest  </a:t>
            </a:r>
          </a:p>
          <a:p>
            <a:pPr marL="0" indent="0">
              <a:spcBef>
                <a:spcPct val="0"/>
              </a:spcBef>
              <a:buFont typeface="Arial" panose="020B0604020202020204" pitchFamily="34" charset="0"/>
              <a:buNone/>
            </a:pPr>
            <a:r>
              <a:rPr lang="en-US" altLang="zh-CN" sz="2800" b="1" dirty="0">
                <a:latin typeface="Times New Roman" panose="02020603050405020304" pitchFamily="18" charset="0"/>
                <a:cs typeface="Times New Roman" panose="02020603050405020304" pitchFamily="18" charset="0"/>
              </a:rPr>
              <a:t>      challenge. She never knew what she </a:t>
            </a:r>
            <a:r>
              <a:rPr lang="en-US" altLang="zh-CN" sz="2800" b="1" dirty="0">
                <a:solidFill>
                  <a:srgbClr val="FF0000"/>
                </a:solidFill>
                <a:latin typeface="Times New Roman" panose="02020603050405020304" pitchFamily="18" charset="0"/>
                <a:cs typeface="Times New Roman" panose="02020603050405020304" pitchFamily="18" charset="0"/>
              </a:rPr>
              <a:t>was   </a:t>
            </a:r>
          </a:p>
          <a:p>
            <a:pPr marL="0" indent="0">
              <a:spcBef>
                <a:spcPct val="0"/>
              </a:spcBef>
              <a:buFont typeface="Arial" panose="020B0604020202020204" pitchFamily="34" charset="0"/>
              <a:buNone/>
            </a:pPr>
            <a:r>
              <a:rPr lang="en-US" altLang="zh-CN" sz="2800" b="1" dirty="0">
                <a:solidFill>
                  <a:srgbClr val="FF0000"/>
                </a:solidFill>
                <a:latin typeface="Times New Roman" panose="02020603050405020304" pitchFamily="18" charset="0"/>
                <a:cs typeface="Times New Roman" panose="02020603050405020304" pitchFamily="18" charset="0"/>
              </a:rPr>
              <a:t>     supposed to do</a:t>
            </a:r>
            <a:r>
              <a:rPr lang="en-US" altLang="zh-CN" sz="2800" b="1" dirty="0">
                <a:latin typeface="Times New Roman" panose="02020603050405020304" pitchFamily="18" charset="0"/>
                <a:cs typeface="Times New Roman" panose="02020603050405020304" pitchFamily="18" charset="0"/>
              </a:rPr>
              <a:t> at the dinner table.</a:t>
            </a:r>
            <a:endParaRPr lang="zh-CN" altLang="en-US" sz="2800" b="1" dirty="0">
              <a:latin typeface="Times New Roman" panose="02020603050405020304" pitchFamily="18" charset="0"/>
              <a:cs typeface="Times New Roman" panose="02020603050405020304" pitchFamily="18" charset="0"/>
            </a:endParaRPr>
          </a:p>
        </p:txBody>
      </p:sp>
      <p:sp>
        <p:nvSpPr>
          <p:cNvPr id="91140" name="云形标注 91139"/>
          <p:cNvSpPr/>
          <p:nvPr/>
        </p:nvSpPr>
        <p:spPr>
          <a:xfrm>
            <a:off x="747713" y="4044950"/>
            <a:ext cx="7461250" cy="806450"/>
          </a:xfrm>
          <a:prstGeom prst="cloudCallout">
            <a:avLst>
              <a:gd name="adj1" fmla="val -44611"/>
              <a:gd name="adj2" fmla="val 23023"/>
            </a:avLst>
          </a:prstGeom>
          <a:solidFill>
            <a:schemeClr val="accent1">
              <a:lumMod val="90000"/>
            </a:schemeClr>
          </a:solidFill>
          <a:ln w="9525">
            <a:noFill/>
          </a:ln>
        </p:spPr>
        <p:txBody>
          <a:bodyPr/>
          <a:lstStyle/>
          <a:p>
            <a:pPr fontAlgn="auto">
              <a:spcBef>
                <a:spcPts val="0"/>
              </a:spcBef>
              <a:spcAft>
                <a:spcPts val="0"/>
              </a:spcAft>
              <a:buFont typeface="Arial" panose="020B0604020202020204" pitchFamily="34" charset="0"/>
              <a:buNone/>
              <a:defRPr/>
            </a:pPr>
            <a:r>
              <a:rPr lang="en-US" altLang="zh-CN" sz="2800" b="1" dirty="0">
                <a:latin typeface="Times New Roman" panose="02020603050405020304" pitchFamily="18" charset="0"/>
                <a:ea typeface="+mn-ea"/>
                <a:cs typeface="Times New Roman" panose="02020603050405020304" pitchFamily="18" charset="0"/>
              </a:rPr>
              <a:t>Would you please continue….</a:t>
            </a:r>
          </a:p>
        </p:txBody>
      </p:sp>
      <p:sp>
        <p:nvSpPr>
          <p:cNvPr id="6" name="单圆角矩形 5"/>
          <p:cNvSpPr/>
          <p:nvPr/>
        </p:nvSpPr>
        <p:spPr>
          <a:xfrm>
            <a:off x="468313" y="720725"/>
            <a:ext cx="552450" cy="479425"/>
          </a:xfrm>
          <a:prstGeom prst="round1Rect">
            <a:avLst/>
          </a:prstGeom>
          <a:solidFill>
            <a:srgbClr val="C00000"/>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5pPr>
            <a:lvl6pPr marL="2286000" algn="l" defTabSz="914400" rtl="0" eaLnBrk="1" latinLnBrk="0" hangingPunct="1">
              <a:defRPr sz="3600" b="1" kern="1200">
                <a:solidFill>
                  <a:schemeClr val="lt1"/>
                </a:solidFill>
                <a:latin typeface="+mn-lt"/>
                <a:ea typeface="+mn-ea"/>
                <a:cs typeface="+mn-cs"/>
              </a:defRPr>
            </a:lvl6pPr>
            <a:lvl7pPr marL="2743200" algn="l" defTabSz="914400" rtl="0" eaLnBrk="1" latinLnBrk="0" hangingPunct="1">
              <a:defRPr sz="3600" b="1" kern="1200">
                <a:solidFill>
                  <a:schemeClr val="lt1"/>
                </a:solidFill>
                <a:latin typeface="+mn-lt"/>
                <a:ea typeface="+mn-ea"/>
                <a:cs typeface="+mn-cs"/>
              </a:defRPr>
            </a:lvl7pPr>
            <a:lvl8pPr marL="3200400" algn="l" defTabSz="914400" rtl="0" eaLnBrk="1" latinLnBrk="0" hangingPunct="1">
              <a:defRPr sz="3600" b="1" kern="1200">
                <a:solidFill>
                  <a:schemeClr val="lt1"/>
                </a:solidFill>
                <a:latin typeface="+mn-lt"/>
                <a:ea typeface="+mn-ea"/>
                <a:cs typeface="+mn-cs"/>
              </a:defRPr>
            </a:lvl8pPr>
            <a:lvl9pPr marL="3657600" algn="l" defTabSz="914400" rtl="0" eaLnBrk="1" latinLnBrk="0" hangingPunct="1">
              <a:defRPr sz="3600" b="1" kern="1200">
                <a:solidFill>
                  <a:schemeClr val="lt1"/>
                </a:solidFill>
                <a:latin typeface="+mn-lt"/>
                <a:ea typeface="+mn-ea"/>
                <a:cs typeface="+mn-cs"/>
              </a:defRPr>
            </a:lvl9pPr>
          </a:lstStyle>
          <a:p>
            <a:pPr algn="ctr">
              <a:lnSpc>
                <a:spcPct val="125000"/>
              </a:lnSpc>
              <a:defRPr/>
            </a:pPr>
            <a:r>
              <a:rPr kumimoji="1" lang="en-US" altLang="zh-CN" sz="2800" dirty="0"/>
              <a:t>2a    </a:t>
            </a:r>
            <a:endParaRPr kumimoji="1" lang="zh-CN" altLang="en-US" sz="28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矩形 92161"/>
          <p:cNvSpPr>
            <a:spLocks noChangeArrowheads="1"/>
          </p:cNvSpPr>
          <p:nvPr/>
        </p:nvSpPr>
        <p:spPr bwMode="auto">
          <a:xfrm>
            <a:off x="1098550" y="684213"/>
            <a:ext cx="7165975" cy="625475"/>
          </a:xfrm>
          <a:prstGeom prst="rect">
            <a:avLst/>
          </a:prstGeom>
          <a:noFill/>
          <a:ln w="9525">
            <a:noFill/>
            <a:miter lim="800000"/>
          </a:ln>
        </p:spPr>
        <p:txBody>
          <a:bodyPr anchor="ctr"/>
          <a:lstStyle/>
          <a:p>
            <a:r>
              <a:rPr lang="en-US" altLang="zh-CN" sz="2700" b="1" dirty="0">
                <a:solidFill>
                  <a:srgbClr val="0000FF"/>
                </a:solidFill>
              </a:rPr>
              <a:t>Read the letter and answer the questions.</a:t>
            </a:r>
          </a:p>
        </p:txBody>
      </p:sp>
      <p:sp>
        <p:nvSpPr>
          <p:cNvPr id="49154" name="文本框 92163"/>
          <p:cNvSpPr txBox="1">
            <a:spLocks noChangeArrowheads="1"/>
          </p:cNvSpPr>
          <p:nvPr/>
        </p:nvSpPr>
        <p:spPr bwMode="auto">
          <a:xfrm>
            <a:off x="1098550" y="1728019"/>
            <a:ext cx="7072056" cy="2662238"/>
          </a:xfrm>
          <a:prstGeom prst="rect">
            <a:avLst/>
          </a:prstGeom>
          <a:solidFill>
            <a:schemeClr val="tx2">
              <a:lumMod val="20000"/>
              <a:lumOff val="80000"/>
            </a:schemeClr>
          </a:solidFill>
          <a:ln w="9525">
            <a:solidFill>
              <a:schemeClr val="tx2">
                <a:lumMod val="75000"/>
              </a:schemeClr>
            </a:solidFill>
            <a:miter lim="800000"/>
          </a:ln>
        </p:spPr>
        <p:txBody>
          <a:bodyPr wrap="square">
            <a:spAutoFit/>
          </a:bodyPr>
          <a:lstStyle/>
          <a:p>
            <a:pPr>
              <a:spcBef>
                <a:spcPct val="50000"/>
              </a:spcBef>
              <a:buFont typeface="Arial" panose="020B0604020202020204" pitchFamily="34" charset="0"/>
              <a:buNone/>
            </a:pPr>
            <a:r>
              <a:rPr lang="en-US" altLang="zh-CN" sz="2700" b="1" dirty="0">
                <a:solidFill>
                  <a:srgbClr val="0000E1"/>
                </a:solidFill>
                <a:latin typeface="Arial Black" panose="020B0A04020102020204" pitchFamily="34" charset="0"/>
                <a:ea typeface="微软雅黑" panose="020B0503020204020204" charset="-122"/>
                <a:cs typeface="Arial" panose="020B0604020202020204" pitchFamily="34" charset="0"/>
              </a:rPr>
              <a:t>REVIEWING</a:t>
            </a:r>
          </a:p>
          <a:p>
            <a:pPr>
              <a:lnSpc>
                <a:spcPct val="150000"/>
              </a:lnSpc>
              <a:spcBef>
                <a:spcPct val="50000"/>
              </a:spcBef>
              <a:buFont typeface="Arial" panose="020B0604020202020204" pitchFamily="34" charset="0"/>
              <a:buNone/>
            </a:pPr>
            <a:r>
              <a:rPr lang="en-US" altLang="zh-CN" sz="2800" b="1" dirty="0">
                <a:solidFill>
                  <a:srgbClr val="0000E1"/>
                </a:solidFill>
                <a:ea typeface="微软雅黑" panose="020B0503020204020204" charset="-122"/>
                <a:cs typeface="Arial" panose="020B0604020202020204" pitchFamily="34" charset="0"/>
              </a:rPr>
              <a:t>Taking notes or summarizing the main ideas can help you move language from your short-term to long-term memory.</a:t>
            </a:r>
          </a:p>
        </p:txBody>
      </p:sp>
      <p:sp>
        <p:nvSpPr>
          <p:cNvPr id="6" name="单圆角矩形 5"/>
          <p:cNvSpPr/>
          <p:nvPr/>
        </p:nvSpPr>
        <p:spPr>
          <a:xfrm>
            <a:off x="468313" y="720725"/>
            <a:ext cx="552450" cy="479425"/>
          </a:xfrm>
          <a:prstGeom prst="round1Rect">
            <a:avLst/>
          </a:prstGeom>
          <a:solidFill>
            <a:srgbClr val="C00000"/>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5pPr>
            <a:lvl6pPr marL="2286000" algn="l" defTabSz="914400" rtl="0" eaLnBrk="1" latinLnBrk="0" hangingPunct="1">
              <a:defRPr sz="3600" b="1" kern="1200">
                <a:solidFill>
                  <a:schemeClr val="lt1"/>
                </a:solidFill>
                <a:latin typeface="+mn-lt"/>
                <a:ea typeface="+mn-ea"/>
                <a:cs typeface="+mn-cs"/>
              </a:defRPr>
            </a:lvl6pPr>
            <a:lvl7pPr marL="2743200" algn="l" defTabSz="914400" rtl="0" eaLnBrk="1" latinLnBrk="0" hangingPunct="1">
              <a:defRPr sz="3600" b="1" kern="1200">
                <a:solidFill>
                  <a:schemeClr val="lt1"/>
                </a:solidFill>
                <a:latin typeface="+mn-lt"/>
                <a:ea typeface="+mn-ea"/>
                <a:cs typeface="+mn-cs"/>
              </a:defRPr>
            </a:lvl7pPr>
            <a:lvl8pPr marL="3200400" algn="l" defTabSz="914400" rtl="0" eaLnBrk="1" latinLnBrk="0" hangingPunct="1">
              <a:defRPr sz="3600" b="1" kern="1200">
                <a:solidFill>
                  <a:schemeClr val="lt1"/>
                </a:solidFill>
                <a:latin typeface="+mn-lt"/>
                <a:ea typeface="+mn-ea"/>
                <a:cs typeface="+mn-cs"/>
              </a:defRPr>
            </a:lvl8pPr>
            <a:lvl9pPr marL="3657600" algn="l" defTabSz="914400" rtl="0" eaLnBrk="1" latinLnBrk="0" hangingPunct="1">
              <a:defRPr sz="3600" b="1" kern="1200">
                <a:solidFill>
                  <a:schemeClr val="lt1"/>
                </a:solidFill>
                <a:latin typeface="+mn-lt"/>
                <a:ea typeface="+mn-ea"/>
                <a:cs typeface="+mn-cs"/>
              </a:defRPr>
            </a:lvl9pPr>
          </a:lstStyle>
          <a:p>
            <a:pPr algn="ctr">
              <a:lnSpc>
                <a:spcPct val="125000"/>
              </a:lnSpc>
              <a:defRPr/>
            </a:pPr>
            <a:r>
              <a:rPr kumimoji="1" lang="en-US" altLang="zh-CN" sz="2800" dirty="0"/>
              <a:t>2b   </a:t>
            </a:r>
            <a:endParaRPr kumimoji="1" lang="zh-CN" altLang="en-US" sz="2800" dirty="0"/>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文本框 93186"/>
          <p:cNvSpPr txBox="1">
            <a:spLocks noChangeArrowheads="1"/>
          </p:cNvSpPr>
          <p:nvPr/>
        </p:nvSpPr>
        <p:spPr bwMode="auto">
          <a:xfrm>
            <a:off x="666401" y="685762"/>
            <a:ext cx="7917159" cy="3970318"/>
          </a:xfrm>
          <a:prstGeom prst="rect">
            <a:avLst/>
          </a:prstGeom>
          <a:noFill/>
          <a:ln w="38100">
            <a:solidFill>
              <a:schemeClr val="accent5">
                <a:lumMod val="60000"/>
                <a:lumOff val="40000"/>
              </a:schemeClr>
            </a:solidFill>
            <a:prstDash val="dashDot"/>
            <a:miter lim="800000"/>
          </a:ln>
        </p:spPr>
        <p:txBody>
          <a:bodyPr wrap="square">
            <a:spAutoFit/>
          </a:bodyPr>
          <a:lstStyle/>
          <a:p>
            <a:pPr>
              <a:lnSpc>
                <a:spcPct val="150000"/>
              </a:lnSpc>
              <a:buFont typeface="Arial" panose="020B0604020202020204" pitchFamily="34" charset="0"/>
              <a:buNone/>
            </a:pPr>
            <a:r>
              <a:rPr lang="en-US" altLang="zh-CN" sz="2800" b="1" dirty="0">
                <a:solidFill>
                  <a:srgbClr val="002060"/>
                </a:solidFill>
                <a:latin typeface="Times New Roman" panose="02020603050405020304" pitchFamily="18" charset="0"/>
                <a:ea typeface="微软雅黑" panose="020B0503020204020204" charset="-122"/>
              </a:rPr>
              <a:t>Dear Laura,</a:t>
            </a:r>
          </a:p>
          <a:p>
            <a:pPr>
              <a:lnSpc>
                <a:spcPct val="150000"/>
              </a:lnSpc>
              <a:buFont typeface="Arial" panose="020B0604020202020204" pitchFamily="34" charset="0"/>
              <a:buNone/>
            </a:pPr>
            <a:r>
              <a:rPr lang="en-US" altLang="zh-CN" sz="2800" b="1" dirty="0">
                <a:solidFill>
                  <a:srgbClr val="002060"/>
                </a:solidFill>
                <a:latin typeface="Times New Roman" panose="02020603050405020304" pitchFamily="18" charset="0"/>
                <a:ea typeface="微软雅黑" panose="020B0503020204020204" charset="-122"/>
              </a:rPr>
              <a:t>Thanks for your message. Yes, I’m having a great time on my </a:t>
            </a:r>
            <a:r>
              <a:rPr lang="en-US" altLang="zh-CN" sz="2800" b="1" dirty="0">
                <a:solidFill>
                  <a:srgbClr val="FF0000"/>
                </a:solidFill>
                <a:latin typeface="Times New Roman" panose="02020603050405020304" pitchFamily="18" charset="0"/>
                <a:ea typeface="微软雅黑" panose="020B0503020204020204" charset="-122"/>
              </a:rPr>
              <a:t>student exchange program</a:t>
            </a:r>
            <a:r>
              <a:rPr lang="en-US" altLang="zh-CN" sz="2800" b="1" dirty="0">
                <a:latin typeface="Times New Roman" panose="02020603050405020304" pitchFamily="18" charset="0"/>
                <a:ea typeface="微软雅黑" panose="020B0503020204020204" charset="-122"/>
              </a:rPr>
              <a:t> </a:t>
            </a:r>
            <a:r>
              <a:rPr lang="en-US" altLang="zh-CN" sz="2800" b="1" dirty="0">
                <a:solidFill>
                  <a:srgbClr val="002060"/>
                </a:solidFill>
                <a:latin typeface="Times New Roman" panose="02020603050405020304" pitchFamily="18" charset="0"/>
                <a:ea typeface="微软雅黑" panose="020B0503020204020204" charset="-122"/>
              </a:rPr>
              <a:t>in France. </a:t>
            </a:r>
          </a:p>
          <a:p>
            <a:pPr>
              <a:lnSpc>
                <a:spcPct val="150000"/>
              </a:lnSpc>
              <a:buFont typeface="Arial" panose="020B0604020202020204" pitchFamily="34" charset="0"/>
              <a:buNone/>
            </a:pPr>
            <a:r>
              <a:rPr lang="en-US" altLang="zh-CN" sz="2800" b="1" dirty="0">
                <a:solidFill>
                  <a:srgbClr val="002060"/>
                </a:solidFill>
                <a:latin typeface="Times New Roman" panose="02020603050405020304" pitchFamily="18" charset="0"/>
                <a:ea typeface="微软雅黑" panose="020B0503020204020204" charset="-122"/>
              </a:rPr>
              <a:t>I was a bit nervous before I arrived here, but there was no reason to be. My host family is really nice. They go out of their way to </a:t>
            </a:r>
            <a:r>
              <a:rPr lang="en-US" altLang="zh-CN" sz="2800" b="1" dirty="0">
                <a:solidFill>
                  <a:srgbClr val="FF0000"/>
                </a:solidFill>
                <a:latin typeface="Times New Roman" panose="02020603050405020304" pitchFamily="18" charset="0"/>
                <a:ea typeface="微软雅黑" panose="020B0503020204020204" charset="-122"/>
              </a:rPr>
              <a:t>make me feel at home</a:t>
            </a:r>
            <a:r>
              <a:rPr lang="en-US" altLang="zh-CN" sz="2800" b="1" dirty="0">
                <a:latin typeface="Times New Roman" panose="02020603050405020304" pitchFamily="18" charset="0"/>
                <a:ea typeface="微软雅黑" panose="020B0503020204020204" charset="-122"/>
              </a:rPr>
              <a:t>. </a:t>
            </a:r>
            <a:endParaRPr lang="en-US" altLang="zh-CN" sz="2800" dirty="0">
              <a:latin typeface="Times New Roman" panose="02020603050405020304" pitchFamily="18" charset="0"/>
              <a:ea typeface="微软雅黑" panose="020B0503020204020204" charset="-122"/>
            </a:endParaRPr>
          </a:p>
        </p:txBody>
      </p:sp>
      <p:pic>
        <p:nvPicPr>
          <p:cNvPr id="2" name="U10B2b">
            <a:hlinkClick r:id="" action="ppaction://media"/>
            <a:extLst>
              <a:ext uri="{FF2B5EF4-FFF2-40B4-BE49-F238E27FC236}">
                <a16:creationId xmlns:a16="http://schemas.microsoft.com/office/drawing/2014/main" id="{4552191B-CC96-F488-80B2-2A63E8C3EB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003087" y="774699"/>
            <a:ext cx="639371" cy="639371"/>
          </a:xfrm>
          <a:prstGeom prst="rect">
            <a:avLst/>
          </a:prstGeom>
        </p:spPr>
      </p:pic>
    </p:spTree>
  </p:cSld>
  <p:clrMapOvr>
    <a:masterClrMapping/>
  </p:clrMapOvr>
  <p:transition spd="slow"/>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vol="80000" numSld="999">
                <p:cTn id="7" fill="remove"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文本占位符 94209"/>
          <p:cNvSpPr>
            <a:spLocks noGrp="1"/>
          </p:cNvSpPr>
          <p:nvPr>
            <p:ph type="body" idx="4294967295"/>
          </p:nvPr>
        </p:nvSpPr>
        <p:spPr bwMode="auto">
          <a:xfrm>
            <a:off x="710073" y="989934"/>
            <a:ext cx="7834159" cy="3323987"/>
          </a:xfrm>
          <a:prstGeom prst="rect">
            <a:avLst/>
          </a:prstGeom>
          <a:noFill/>
          <a:ln w="38100">
            <a:solidFill>
              <a:schemeClr val="accent5">
                <a:lumMod val="60000"/>
                <a:lumOff val="40000"/>
              </a:schemeClr>
            </a:solidFill>
            <a:prstDash val="dashDot"/>
            <a:miter lim="800000"/>
          </a:ln>
        </p:spPr>
        <p:txBody>
          <a:bodyPr wrap="square">
            <a:spAutoFit/>
          </a:bodyPr>
          <a:lstStyle/>
          <a:p>
            <a:pPr>
              <a:lnSpc>
                <a:spcPct val="150000"/>
              </a:lnSpc>
              <a:spcBef>
                <a:spcPct val="0"/>
              </a:spcBef>
              <a:buNone/>
            </a:pPr>
            <a:r>
              <a:rPr lang="en-US" altLang="zh-CN" sz="2800" b="1" dirty="0">
                <a:solidFill>
                  <a:srgbClr val="002060"/>
                </a:solidFill>
                <a:latin typeface="Times New Roman" panose="02020603050405020304" pitchFamily="18" charset="0"/>
                <a:ea typeface="微软雅黑" panose="020B0503020204020204" charset="-122"/>
              </a:rPr>
              <a:t>The grandmother knows that I miss Chinese food </a:t>
            </a:r>
          </a:p>
          <a:p>
            <a:pPr>
              <a:lnSpc>
                <a:spcPct val="150000"/>
              </a:lnSpc>
              <a:spcBef>
                <a:spcPct val="0"/>
              </a:spcBef>
              <a:buNone/>
            </a:pPr>
            <a:r>
              <a:rPr lang="en-US" altLang="zh-CN" sz="2800" b="1" dirty="0">
                <a:solidFill>
                  <a:srgbClr val="002060"/>
                </a:solidFill>
                <a:latin typeface="Times New Roman" panose="02020603050405020304" pitchFamily="18" charset="0"/>
                <a:ea typeface="微软雅黑" panose="020B0503020204020204" charset="-122"/>
              </a:rPr>
              <a:t>a lot. So she actually learned how to make Chinese </a:t>
            </a:r>
          </a:p>
          <a:p>
            <a:pPr>
              <a:lnSpc>
                <a:spcPct val="150000"/>
              </a:lnSpc>
              <a:spcBef>
                <a:spcPct val="0"/>
              </a:spcBef>
              <a:buNone/>
            </a:pPr>
            <a:r>
              <a:rPr lang="en-US" altLang="zh-CN" sz="2800" b="1" dirty="0">
                <a:solidFill>
                  <a:srgbClr val="002060"/>
                </a:solidFill>
                <a:latin typeface="Times New Roman" panose="02020603050405020304" pitchFamily="18" charset="0"/>
                <a:ea typeface="微软雅黑" panose="020B0503020204020204" charset="-122"/>
              </a:rPr>
              <a:t>food! She also has a teenage granddaughter about </a:t>
            </a:r>
          </a:p>
          <a:p>
            <a:pPr>
              <a:lnSpc>
                <a:spcPct val="150000"/>
              </a:lnSpc>
              <a:spcBef>
                <a:spcPct val="0"/>
              </a:spcBef>
              <a:buNone/>
            </a:pPr>
            <a:r>
              <a:rPr lang="en-US" altLang="zh-CN" sz="2800" b="1" dirty="0">
                <a:solidFill>
                  <a:srgbClr val="002060"/>
                </a:solidFill>
                <a:latin typeface="Times New Roman" panose="02020603050405020304" pitchFamily="18" charset="0"/>
                <a:ea typeface="微软雅黑" panose="020B0503020204020204" charset="-122"/>
              </a:rPr>
              <a:t>my age who is really kind. She always talks to me </a:t>
            </a:r>
          </a:p>
          <a:p>
            <a:pPr>
              <a:lnSpc>
                <a:spcPct val="150000"/>
              </a:lnSpc>
              <a:spcBef>
                <a:spcPct val="0"/>
              </a:spcBef>
              <a:buNone/>
            </a:pPr>
            <a:r>
              <a:rPr lang="en-US" altLang="zh-CN" sz="2800" b="1" dirty="0">
                <a:solidFill>
                  <a:srgbClr val="002060"/>
                </a:solidFill>
                <a:latin typeface="Times New Roman" panose="02020603050405020304" pitchFamily="18" charset="0"/>
                <a:ea typeface="微软雅黑" panose="020B0503020204020204" charset="-122"/>
              </a:rPr>
              <a:t>in French to help me practice. </a:t>
            </a:r>
            <a:endParaRPr lang="zh-CN" altLang="en-US" sz="2800" b="1" dirty="0">
              <a:solidFill>
                <a:srgbClr val="002060"/>
              </a:solidFill>
              <a:latin typeface="Times New Roman" panose="02020603050405020304" pitchFamily="18" charset="0"/>
              <a:ea typeface="微软雅黑" panose="020B0503020204020204" charset="-122"/>
            </a:endParaRPr>
          </a:p>
        </p:txBody>
      </p:sp>
    </p:spTree>
  </p:cSld>
  <p:clrMapOvr>
    <a:masterClrMapping/>
  </p:clrMapOvr>
  <p:transition spd="slow"/>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8102.4377952755904,&quot;width&quot;:7428.4614173228347}"/>
</p:tagLst>
</file>

<file path=ppt/tags/tag10.xml><?xml version="1.0" encoding="utf-8"?>
<p:tagLst xmlns:a="http://schemas.openxmlformats.org/drawingml/2006/main" xmlns:r="http://schemas.openxmlformats.org/officeDocument/2006/relationships" xmlns:p="http://schemas.openxmlformats.org/presentationml/2006/main">
  <p:tag name="AS_UNIQUEID" val="64"/>
</p:tagLst>
</file>

<file path=ppt/tags/tag11.xml><?xml version="1.0" encoding="utf-8"?>
<p:tagLst xmlns:a="http://schemas.openxmlformats.org/drawingml/2006/main" xmlns:r="http://schemas.openxmlformats.org/officeDocument/2006/relationships" xmlns:p="http://schemas.openxmlformats.org/presentationml/2006/main">
  <p:tag name="AS_UNIQUEID" val="65"/>
</p:tagLst>
</file>

<file path=ppt/tags/tag12.xml><?xml version="1.0" encoding="utf-8"?>
<p:tagLst xmlns:a="http://schemas.openxmlformats.org/drawingml/2006/main" xmlns:r="http://schemas.openxmlformats.org/officeDocument/2006/relationships" xmlns:p="http://schemas.openxmlformats.org/presentationml/2006/main">
  <p:tag name="AS_UNIQUEID" val="66"/>
</p:tagLst>
</file>

<file path=ppt/tags/tag13.xml><?xml version="1.0" encoding="utf-8"?>
<p:tagLst xmlns:a="http://schemas.openxmlformats.org/drawingml/2006/main" xmlns:r="http://schemas.openxmlformats.org/officeDocument/2006/relationships" xmlns:p="http://schemas.openxmlformats.org/presentationml/2006/main">
  <p:tag name="AS_UNIQUEID" val="67"/>
</p:tagLst>
</file>

<file path=ppt/tags/tag1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
</p:tagLst>
</file>

<file path=ppt/tags/tag15.xml><?xml version="1.0" encoding="utf-8"?>
<p:tagLst xmlns:a="http://schemas.openxmlformats.org/drawingml/2006/main" xmlns:r="http://schemas.openxmlformats.org/officeDocument/2006/relationships" xmlns:p="http://schemas.openxmlformats.org/presentationml/2006/main">
  <p:tag name="AS_UNIQUEID" val="71"/>
</p:tagLst>
</file>

<file path=ppt/tags/tag16.xml><?xml version="1.0" encoding="utf-8"?>
<p:tagLst xmlns:a="http://schemas.openxmlformats.org/drawingml/2006/main" xmlns:r="http://schemas.openxmlformats.org/officeDocument/2006/relationships" xmlns:p="http://schemas.openxmlformats.org/presentationml/2006/main">
  <p:tag name="AS_UNIQUEID" val="72"/>
</p:tagLst>
</file>

<file path=ppt/tags/tag17.xml><?xml version="1.0" encoding="utf-8"?>
<p:tagLst xmlns:a="http://schemas.openxmlformats.org/drawingml/2006/main" xmlns:r="http://schemas.openxmlformats.org/officeDocument/2006/relationships" xmlns:p="http://schemas.openxmlformats.org/presentationml/2006/main">
  <p:tag name="AS_UNIQUEID" val="73"/>
</p:tagLst>
</file>

<file path=ppt/tags/tag18.xml><?xml version="1.0" encoding="utf-8"?>
<p:tagLst xmlns:a="http://schemas.openxmlformats.org/drawingml/2006/main" xmlns:r="http://schemas.openxmlformats.org/officeDocument/2006/relationships" xmlns:p="http://schemas.openxmlformats.org/presentationml/2006/main">
  <p:tag name="AS_UNIQUEID" val="74"/>
</p:tagLst>
</file>

<file path=ppt/tags/tag19.xml><?xml version="1.0" encoding="utf-8"?>
<p:tagLst xmlns:a="http://schemas.openxmlformats.org/drawingml/2006/main" xmlns:r="http://schemas.openxmlformats.org/officeDocument/2006/relationships" xmlns:p="http://schemas.openxmlformats.org/presentationml/2006/main">
  <p:tag name="AS_UNIQUEID" val="75"/>
</p:tagLst>
</file>

<file path=ppt/tags/tag2.xml><?xml version="1.0" encoding="utf-8"?>
<p:tagLst xmlns:a="http://schemas.openxmlformats.org/drawingml/2006/main" xmlns:r="http://schemas.openxmlformats.org/officeDocument/2006/relationships" xmlns:p="http://schemas.openxmlformats.org/presentationml/2006/main">
  <p:tag name="AS_UNIQUEID" val="22"/>
</p:tagLst>
</file>

<file path=ppt/tags/tag20.xml><?xml version="1.0" encoding="utf-8"?>
<p:tagLst xmlns:a="http://schemas.openxmlformats.org/drawingml/2006/main" xmlns:r="http://schemas.openxmlformats.org/officeDocument/2006/relationships" xmlns:p="http://schemas.openxmlformats.org/presentationml/2006/main">
  <p:tag name="AS_UNIQUEID" val="76"/>
</p:tagLst>
</file>

<file path=ppt/tags/tag21.xml><?xml version="1.0" encoding="utf-8"?>
<p:tagLst xmlns:a="http://schemas.openxmlformats.org/drawingml/2006/main" xmlns:r="http://schemas.openxmlformats.org/officeDocument/2006/relationships" xmlns:p="http://schemas.openxmlformats.org/presentationml/2006/main">
  <p:tag name="AS_UNIQUEID" val="77"/>
</p:tagLst>
</file>

<file path=ppt/tags/tag3.xml><?xml version="1.0" encoding="utf-8"?>
<p:tagLst xmlns:a="http://schemas.openxmlformats.org/drawingml/2006/main" xmlns:r="http://schemas.openxmlformats.org/officeDocument/2006/relationships" xmlns:p="http://schemas.openxmlformats.org/presentationml/2006/main">
  <p:tag name="AS_UNIQUEID" val="24"/>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AS_UNIQUEID" val="25"/>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AS_UNIQUEID" val="26"/>
  <p:tag name="KSO_WM_UNIT_TEXT_FILL_FORE_SCHEMECOLOR_INDEX" val="13"/>
  <p:tag name="KSO_WM_UNIT_TEXT_FILL_FORE_SCHEMECOLOR_INDEX_BRIGHTNESS" val="0"/>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AS_UNIQUEID" val="27"/>
  <p:tag name="KSO_WM_UNIT_TEXT_FILL_FORE_SCHEMECOLOR_INDEX" val="13"/>
  <p:tag name="KSO_WM_UNIT_TEXT_FILL_FORE_SCHEMECOLOR_INDEX_BRIGHTNESS" val="0"/>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
</p:tagLst>
</file>

<file path=ppt/tags/tag8.xml><?xml version="1.0" encoding="utf-8"?>
<p:tagLst xmlns:a="http://schemas.openxmlformats.org/drawingml/2006/main" xmlns:r="http://schemas.openxmlformats.org/officeDocument/2006/relationships" xmlns:p="http://schemas.openxmlformats.org/presentationml/2006/main">
  <p:tag name="AS_UNIQUEID" val="62"/>
  <p:tag name="KSO_WM_UNIT_TEXT_FILL_FORE_SCHEMECOLOR_INDEX" val="13"/>
  <p:tag name="KSO_WM_UNIT_TEXT_FILL_FORE_SCHEMECOLOR_INDEX_BRIGHTNESS" val="0"/>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AS_UNIQUEID" val="63"/>
</p:tagLst>
</file>

<file path=ppt/theme/theme1.xml><?xml version="1.0" encoding="utf-8"?>
<a:theme xmlns:a="http://schemas.openxmlformats.org/drawingml/2006/main" name="3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2672</Words>
  <Application>Microsoft Office PowerPoint</Application>
  <PresentationFormat>全屏显示(16:9)</PresentationFormat>
  <Paragraphs>303</Paragraphs>
  <Slides>49</Slides>
  <Notes>2</Notes>
  <HiddenSlides>0</HiddenSlides>
  <MMClips>1</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49</vt:i4>
      </vt:variant>
    </vt:vector>
  </HeadingPairs>
  <TitlesOfParts>
    <vt:vector size="62" baseType="lpstr">
      <vt:lpstr>Al Bayan</vt:lpstr>
      <vt:lpstr>黑体</vt:lpstr>
      <vt:lpstr>宋体</vt:lpstr>
      <vt:lpstr>微软雅黑</vt:lpstr>
      <vt:lpstr>Arial</vt:lpstr>
      <vt:lpstr>Arial Black</vt:lpstr>
      <vt:lpstr>Calibri</vt:lpstr>
      <vt:lpstr>Calibri Light</vt:lpstr>
      <vt:lpstr>Comic Sans MS</vt:lpstr>
      <vt:lpstr>Times New Roman</vt:lpstr>
      <vt:lpstr>Wingdings</vt:lpstr>
      <vt:lpstr>3_自定义设计方案</vt:lpstr>
      <vt:lpstr>Office 主题</vt:lpstr>
      <vt:lpstr>PowerPoint 演示文稿</vt:lpstr>
      <vt:lpstr>PowerPoint 演示文稿</vt:lpstr>
      <vt:lpstr>PowerPoint 演示文稿</vt:lpstr>
      <vt:lpstr>PowerPoint 演示文稿</vt:lpstr>
      <vt:lpstr>PowerPoint 演示文稿</vt:lpstr>
      <vt:lpstr>What do you know about customs in foreign countries? What do you think is the biggest challenge when visiting a foreign country?</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Compare the table manners in France and China in your group. How are they the same or different? Make a list.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ma xiaojie</cp:lastModifiedBy>
  <cp:revision>112</cp:revision>
  <dcterms:created xsi:type="dcterms:W3CDTF">2019-06-01T14:49:00Z</dcterms:created>
  <dcterms:modified xsi:type="dcterms:W3CDTF">2022-10-28T07:45:16Z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2052-10.8.2.6543</vt:lpwstr>
  </property>
  <property fmtid="{D5CDD505-2E9C-101B-9397-08002B2CF9AE}" pid="3" name="ICV">
    <vt:lpwstr>BEF7FA1D0D044E928D3E533B18ADAC98</vt:lpwstr>
  </property>
</Properties>
</file>