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32"/>
  </p:notesMasterIdLst>
  <p:sldIdLst>
    <p:sldId id="341" r:id="rId3"/>
    <p:sldId id="261" r:id="rId4"/>
    <p:sldId id="258" r:id="rId5"/>
    <p:sldId id="368" r:id="rId6"/>
    <p:sldId id="369" r:id="rId7"/>
    <p:sldId id="262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375" r:id="rId17"/>
    <p:sldId id="273" r:id="rId18"/>
    <p:sldId id="343" r:id="rId19"/>
    <p:sldId id="344" r:id="rId20"/>
    <p:sldId id="279" r:id="rId21"/>
    <p:sldId id="280" r:id="rId22"/>
    <p:sldId id="372" r:id="rId23"/>
    <p:sldId id="376" r:id="rId24"/>
    <p:sldId id="373" r:id="rId25"/>
    <p:sldId id="342" r:id="rId26"/>
    <p:sldId id="260" r:id="rId27"/>
    <p:sldId id="379" r:id="rId28"/>
    <p:sldId id="339" r:id="rId29"/>
    <p:sldId id="332" r:id="rId30"/>
    <p:sldId id="340" r:id="rId31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8">
          <p15:clr>
            <a:srgbClr val="A4A3A4"/>
          </p15:clr>
        </p15:guide>
        <p15:guide id="2" pos="295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Learning" initials="i" lastIdx="1" clrIdx="0"/>
  <p:cmAuthor id="1" name="微软用户" initials="微" lastIdx="1" clrIdx="0"/>
  <p:cmAuthor id="2" name="赵巍" initials="赵" lastIdx="4" clrIdx="0"/>
  <p:cmAuthor id="3" name="作者" initials="A" lastIdx="0" clrIdx="1"/>
  <p:cmAuthor id="4" name="Vicky WJY" initials="V" lastIdx="1" clrIdx="3"/>
  <p:cmAuthor id="5" name="Author" initials="A" lastIdx="0" clrIdx="4"/>
  <p:cmAuthor id="6" name="Administrat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660" autoAdjust="0"/>
  </p:normalViewPr>
  <p:slideViewPr>
    <p:cSldViewPr>
      <p:cViewPr varScale="1">
        <p:scale>
          <a:sx n="99" d="100"/>
          <a:sy n="99" d="100"/>
        </p:scale>
        <p:origin x="228" y="36"/>
      </p:cViewPr>
      <p:guideLst>
        <p:guide orient="horz" pos="1598"/>
        <p:guide pos="2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783F7D2-851D-4976-AACE-B0728BC01C57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5C1280-0A96-4E98-B08E-E8E42C06CA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967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62AB1B-A96B-444E-A798-3BC7662EF202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117502-3C9E-4B62-A5ED-FA7269B277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AF90AE-5099-4FB8-B6F8-CEE03E325147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662376-80EA-490D-AA69-2B159A737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9916B64-A61E-4922-ABC9-481B0D065701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5DB549-90B7-40EC-917F-45B4593B1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5BC1FD8-6A08-4520-8F49-E734CFEED4AC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CA9BF6-0C6F-43A3-B0BA-9E22E67899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7FB7291-F0BF-4CED-BECB-22051C168E2B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DFF0940-99A6-4822-9A4E-034D64C2E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5D3DF6-DCCF-45D6-A709-873C61D7054F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50A406-B736-4F84-B299-2A9592C669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F4D8325-456E-4D6B-97B4-2617EFACD9CA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EEFEA1F-8B2A-49AA-A6F8-5C4B44906D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D8B334-2853-44E6-97EB-D489A78EB823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3C03D3-23C9-42B0-84EF-A6885F9347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D61C7A-FEFE-4E5D-BB60-C2B37B1EE6C1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188F99-9FD3-4FFD-A708-0358F9C6C3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41BE2D-5C06-42EF-B872-7252C3CFA89E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472C0EA-BFB8-461E-A1A4-734B78668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-36513" y="0"/>
            <a:ext cx="9180513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16D18A-8297-4975-BC39-11B2C605F256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98ADB5-C647-462E-A683-40A2D8131B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 descr="0九年级第十四单元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6" descr="初中七彩图标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413125" y="3030538"/>
            <a:ext cx="3316288" cy="49212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B 1a-1e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38550" y="969963"/>
            <a:ext cx="4462463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A: What do you want to be?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B: I love science and I want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to...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35375" y="2679700"/>
            <a:ext cx="46085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A: What can you see in the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 picture?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B: The boy is very excited...</a:t>
            </a:r>
            <a:endParaRPr lang="en-US" altLang="zh-CN" sz="2800" b="1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7891" name="Picture 2" descr="G:\resource\U14\jpg\B_1c04.jpg"/>
          <p:cNvPicPr>
            <a:picLocks noChangeAspect="1" noChangeArrowheads="1"/>
          </p:cNvPicPr>
          <p:nvPr/>
        </p:nvPicPr>
        <p:blipFill>
          <a:blip r:embed="rId2"/>
          <a:srcRect l="6190" r="5135"/>
          <a:stretch>
            <a:fillRect/>
          </a:stretch>
        </p:blipFill>
        <p:spPr bwMode="auto">
          <a:xfrm>
            <a:off x="971550" y="771525"/>
            <a:ext cx="2114550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 descr="G:\resource\U14\jpg\B_1c05.jpg"/>
          <p:cNvPicPr>
            <a:picLocks noChangeAspect="1" noChangeArrowheads="1"/>
          </p:cNvPicPr>
          <p:nvPr/>
        </p:nvPicPr>
        <p:blipFill>
          <a:blip r:embed="rId3"/>
          <a:srcRect l="9520" r="11124"/>
          <a:stretch>
            <a:fillRect/>
          </a:stretch>
        </p:blipFill>
        <p:spPr bwMode="auto">
          <a:xfrm>
            <a:off x="971550" y="2733675"/>
            <a:ext cx="211455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5"/>
          <p:cNvSpPr>
            <a:spLocks noChangeArrowheads="1" noChangeShapeType="1" noTextEdit="1"/>
          </p:cNvSpPr>
          <p:nvPr/>
        </p:nvSpPr>
        <p:spPr bwMode="auto">
          <a:xfrm>
            <a:off x="2395538" y="633413"/>
            <a:ext cx="5111750" cy="1187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700" b="1" kern="10">
              <a:ln w="9525">
                <a:noFill/>
                <a:round/>
              </a:ln>
              <a:solidFill>
                <a:srgbClr val="0000E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8914" name="Group 12"/>
          <p:cNvGrpSpPr/>
          <p:nvPr/>
        </p:nvGrpSpPr>
        <p:grpSpPr bwMode="auto">
          <a:xfrm>
            <a:off x="611188" y="2066925"/>
            <a:ext cx="7589837" cy="2097088"/>
            <a:chOff x="0" y="1893"/>
            <a:chExt cx="5760" cy="1541"/>
          </a:xfrm>
        </p:grpSpPr>
        <p:pic>
          <p:nvPicPr>
            <p:cNvPr id="38921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893"/>
              <a:ext cx="2154" cy="1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00" y="1938"/>
              <a:ext cx="2404" cy="1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23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72" y="1938"/>
              <a:ext cx="1088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227763" y="3724275"/>
            <a:ext cx="5397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brima" panose="02000000000000000000" pitchFamily="2" charset="0"/>
              </a:rPr>
              <a:t>√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572000" y="3724275"/>
            <a:ext cx="3889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brima" panose="02000000000000000000" pitchFamily="2" charset="0"/>
              </a:rPr>
              <a:t>√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7740650" y="3651250"/>
            <a:ext cx="493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brima" panose="02000000000000000000" pitchFamily="2" charset="0"/>
              </a:rPr>
              <a:t>√</a:t>
            </a:r>
          </a:p>
        </p:txBody>
      </p:sp>
      <p:sp>
        <p:nvSpPr>
          <p:cNvPr id="38918" name="文本框 1"/>
          <p:cNvSpPr txBox="1">
            <a:spLocks noChangeArrowheads="1"/>
          </p:cNvSpPr>
          <p:nvPr/>
        </p:nvSpPr>
        <p:spPr bwMode="auto">
          <a:xfrm>
            <a:off x="1403350" y="784225"/>
            <a:ext cx="595947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700" b="1" dirty="0">
                <a:solidFill>
                  <a:srgbClr val="0000E1"/>
                </a:solidFill>
                <a:sym typeface="宋体" panose="02010600030101010101" pitchFamily="2" charset="-122"/>
              </a:rPr>
              <a:t>Listen to a class discussion. Check the hopes you hear.</a:t>
            </a:r>
            <a:endParaRPr lang="en-US" altLang="zh-CN" sz="2700" b="1" dirty="0">
              <a:solidFill>
                <a:srgbClr val="0000E1"/>
              </a:solidFill>
            </a:endParaRPr>
          </a:p>
        </p:txBody>
      </p:sp>
      <p:sp>
        <p:nvSpPr>
          <p:cNvPr id="38919" name="单圆角矩形 1"/>
          <p:cNvSpPr>
            <a:spLocks noChangeArrowheads="1"/>
          </p:cNvSpPr>
          <p:nvPr/>
        </p:nvSpPr>
        <p:spPr bwMode="auto">
          <a:xfrm>
            <a:off x="827088" y="915988"/>
            <a:ext cx="552450" cy="503237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77084 h 479425"/>
              <a:gd name="T4" fmla="*/ 276225 w 552450"/>
              <a:gd name="T5" fmla="*/ 554168 h 479425"/>
              <a:gd name="T6" fmla="*/ 552450 w 552450"/>
              <a:gd name="T7" fmla="*/ 277084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1c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U14B1c">
            <a:hlinkClick r:id="" action="ppaction://media"/>
            <a:extLst>
              <a:ext uri="{FF2B5EF4-FFF2-40B4-BE49-F238E27FC236}">
                <a16:creationId xmlns:a16="http://schemas.microsoft.com/office/drawing/2014/main" id="{7BC77432-55E1-DB9F-3FF9-41C8588D97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86637" y="9495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32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319" grpId="0" bldLvl="0"/>
      <p:bldP spid="13320" grpId="0" bldLvl="0"/>
      <p:bldP spid="1332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36" name="表格 102435"/>
          <p:cNvGraphicFramePr/>
          <p:nvPr>
            <p:extLst>
              <p:ext uri="{D42A27DB-BD31-4B8C-83A1-F6EECF244321}">
                <p14:modId xmlns:p14="http://schemas.microsoft.com/office/powerpoint/2010/main" val="2698620664"/>
              </p:ext>
            </p:extLst>
          </p:nvPr>
        </p:nvGraphicFramePr>
        <p:xfrm>
          <a:off x="1123950" y="920750"/>
          <a:ext cx="7192466" cy="3546949"/>
        </p:xfrm>
        <a:graphic>
          <a:graphicData uri="http://schemas.openxmlformats.org/drawingml/2006/table">
            <a:tbl>
              <a:tblPr/>
              <a:tblGrid>
                <a:gridCol w="1223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376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</a:rPr>
                        <a:t>person 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</a:rPr>
                        <a:t>Hopes to...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20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Bob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get into senior high school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0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Shirley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get into a music school, play in a band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312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Ken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be an astronaut, go into space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76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Anna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teach kids English</a:t>
                      </a:r>
                    </a:p>
                  </a:txBody>
                  <a:tcPr marL="67634" marR="67634" marT="35245" marB="35245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79874"/>
          <p:cNvSpPr txBox="1">
            <a:spLocks noChangeArrowheads="1"/>
          </p:cNvSpPr>
          <p:nvPr/>
        </p:nvSpPr>
        <p:spPr bwMode="auto">
          <a:xfrm>
            <a:off x="960438" y="1500188"/>
            <a:ext cx="7469187" cy="3195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is the students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class. Bob feels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about it and thinks Mrs. Chen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classes have been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______. The students talk about what they want to do in the future.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Bob hopes to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the exam to get into senior high school.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Shirley wants to get into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school. </a:t>
            </a:r>
          </a:p>
        </p:txBody>
      </p:sp>
      <p:sp>
        <p:nvSpPr>
          <p:cNvPr id="79876" name="文本框 79875"/>
          <p:cNvSpPr txBox="1">
            <a:spLocks noChangeArrowheads="1"/>
          </p:cNvSpPr>
          <p:nvPr/>
        </p:nvSpPr>
        <p:spPr bwMode="auto">
          <a:xfrm>
            <a:off x="1347788" y="2066925"/>
            <a:ext cx="10144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</a:p>
        </p:txBody>
      </p:sp>
      <p:sp>
        <p:nvSpPr>
          <p:cNvPr id="79877" name="文本框 79876"/>
          <p:cNvSpPr txBox="1">
            <a:spLocks noChangeArrowheads="1"/>
          </p:cNvSpPr>
          <p:nvPr/>
        </p:nvSpPr>
        <p:spPr bwMode="auto">
          <a:xfrm>
            <a:off x="2722563" y="2552700"/>
            <a:ext cx="12096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</a:p>
        </p:txBody>
      </p:sp>
      <p:sp>
        <p:nvSpPr>
          <p:cNvPr id="79878" name="文本框 79877"/>
          <p:cNvSpPr txBox="1">
            <a:spLocks noChangeArrowheads="1"/>
          </p:cNvSpPr>
          <p:nvPr/>
        </p:nvSpPr>
        <p:spPr bwMode="auto">
          <a:xfrm>
            <a:off x="1065213" y="3560763"/>
            <a:ext cx="1139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</a:p>
        </p:txBody>
      </p:sp>
      <p:sp>
        <p:nvSpPr>
          <p:cNvPr id="79879" name="文本框 79878"/>
          <p:cNvSpPr txBox="1">
            <a:spLocks noChangeArrowheads="1"/>
          </p:cNvSpPr>
          <p:nvPr/>
        </p:nvSpPr>
        <p:spPr bwMode="auto">
          <a:xfrm>
            <a:off x="5241925" y="4137025"/>
            <a:ext cx="14176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</a:p>
        </p:txBody>
      </p:sp>
      <p:sp>
        <p:nvSpPr>
          <p:cNvPr id="40966" name="矩形 79879"/>
          <p:cNvSpPr>
            <a:spLocks noChangeArrowheads="1"/>
          </p:cNvSpPr>
          <p:nvPr/>
        </p:nvSpPr>
        <p:spPr bwMode="auto">
          <a:xfrm>
            <a:off x="1476375" y="746125"/>
            <a:ext cx="6438900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Listen again. Complete the passage.</a:t>
            </a:r>
          </a:p>
        </p:txBody>
      </p:sp>
      <p:sp>
        <p:nvSpPr>
          <p:cNvPr id="40967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1d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U14B1c">
            <a:hlinkClick r:id="" action="ppaction://media"/>
            <a:extLst>
              <a:ext uri="{FF2B5EF4-FFF2-40B4-BE49-F238E27FC236}">
                <a16:creationId xmlns:a16="http://schemas.microsoft.com/office/drawing/2014/main" id="{1C6C8415-5893-8728-E224-5E6950BD06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3163" y="9155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8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9876" grpId="0"/>
      <p:bldP spid="79877" grpId="0"/>
      <p:bldP spid="79878" grpId="0"/>
      <p:bldP spid="798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80897"/>
          <p:cNvSpPr txBox="1">
            <a:spLocks noChangeArrowheads="1"/>
          </p:cNvSpPr>
          <p:nvPr/>
        </p:nvSpPr>
        <p:spPr bwMode="auto">
          <a:xfrm>
            <a:off x="755650" y="731838"/>
            <a:ext cx="763270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 is good at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and he won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for it. So he wants to be a(n)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Mrs. Chen </a:t>
            </a:r>
            <a:r>
              <a:rPr lang="zh-CN" altLang="en-US" sz="2800" b="1" u="sng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believes in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all of them and tells them to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celebrate the end of junior high, they are having a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ask Mrs. Chen to come, and she is happy to accept the invitation.</a:t>
            </a:r>
          </a:p>
        </p:txBody>
      </p:sp>
      <p:sp>
        <p:nvSpPr>
          <p:cNvPr id="80899" name="文本框 80898"/>
          <p:cNvSpPr txBox="1">
            <a:spLocks noChangeArrowheads="1"/>
          </p:cNvSpPr>
          <p:nvPr/>
        </p:nvSpPr>
        <p:spPr bwMode="auto">
          <a:xfrm>
            <a:off x="1098550" y="2263775"/>
            <a:ext cx="1889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for it</a:t>
            </a:r>
          </a:p>
        </p:txBody>
      </p:sp>
      <p:sp>
        <p:nvSpPr>
          <p:cNvPr id="80900" name="文本框 80899"/>
          <p:cNvSpPr txBox="1">
            <a:spLocks noChangeArrowheads="1"/>
          </p:cNvSpPr>
          <p:nvPr/>
        </p:nvSpPr>
        <p:spPr bwMode="auto">
          <a:xfrm>
            <a:off x="4360863" y="2787650"/>
            <a:ext cx="123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</a:p>
        </p:txBody>
      </p:sp>
      <p:sp>
        <p:nvSpPr>
          <p:cNvPr id="80901" name="文本框 80900"/>
          <p:cNvSpPr txBox="1">
            <a:spLocks noChangeArrowheads="1"/>
          </p:cNvSpPr>
          <p:nvPr/>
        </p:nvSpPr>
        <p:spPr bwMode="auto">
          <a:xfrm>
            <a:off x="983680" y="4387909"/>
            <a:ext cx="2520280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000" b="1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en-US" altLang="zh-CN" dirty="0"/>
              <a:t>believe in</a:t>
            </a:r>
            <a:r>
              <a:rPr lang="zh-CN" altLang="en-US" i="0" dirty="0"/>
              <a:t>信任；信赖</a:t>
            </a:r>
          </a:p>
        </p:txBody>
      </p:sp>
      <p:sp>
        <p:nvSpPr>
          <p:cNvPr id="80902" name="文本框 80901"/>
          <p:cNvSpPr txBox="1">
            <a:spLocks noChangeArrowheads="1"/>
          </p:cNvSpPr>
          <p:nvPr/>
        </p:nvSpPr>
        <p:spPr bwMode="auto">
          <a:xfrm>
            <a:off x="6516688" y="771525"/>
            <a:ext cx="11350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prize</a:t>
            </a:r>
          </a:p>
        </p:txBody>
      </p:sp>
      <p:sp>
        <p:nvSpPr>
          <p:cNvPr id="80903" name="文本框 80902"/>
          <p:cNvSpPr txBox="1">
            <a:spLocks noChangeArrowheads="1"/>
          </p:cNvSpPr>
          <p:nvPr/>
        </p:nvSpPr>
        <p:spPr bwMode="auto">
          <a:xfrm>
            <a:off x="4267200" y="1255713"/>
            <a:ext cx="1889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astronaut</a:t>
            </a:r>
          </a:p>
        </p:txBody>
      </p:sp>
      <p:sp>
        <p:nvSpPr>
          <p:cNvPr id="80904" name="文本框 80903"/>
          <p:cNvSpPr txBox="1">
            <a:spLocks noChangeArrowheads="1"/>
          </p:cNvSpPr>
          <p:nvPr/>
        </p:nvSpPr>
        <p:spPr bwMode="auto">
          <a:xfrm>
            <a:off x="3076575" y="768350"/>
            <a:ext cx="1546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</a:p>
        </p:txBody>
      </p:sp>
      <p:cxnSp>
        <p:nvCxnSpPr>
          <p:cNvPr id="41992" name="直接连接符 1"/>
          <p:cNvCxnSpPr>
            <a:cxnSpLocks noChangeShapeType="1"/>
          </p:cNvCxnSpPr>
          <p:nvPr/>
        </p:nvCxnSpPr>
        <p:spPr bwMode="auto">
          <a:xfrm>
            <a:off x="3849688" y="2117725"/>
            <a:ext cx="74612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ldLvl="0"/>
      <p:bldP spid="80900" grpId="0" bldLvl="0"/>
      <p:bldP spid="80901" grpId="0" bldLvl="0" animBg="1"/>
      <p:bldP spid="80902" grpId="0" bldLvl="0"/>
      <p:bldP spid="80903" grpId="0" bldLvl="0"/>
      <p:bldP spid="8090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483039"/>
            <a:ext cx="5212969" cy="49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buSzPct val="100000"/>
              <a:defRPr/>
            </a:pPr>
            <a:r>
              <a:rPr lang="en-US" altLang="zh-CN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sym typeface="+mn-ea"/>
              </a:rPr>
              <a:t>Listen again and fill in the table.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42910" y="1071552"/>
          <a:ext cx="8143932" cy="3444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6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3124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eaLnBrk="1" hangingPunct="1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Hopes to 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170">
                <a:tc>
                  <a:txBody>
                    <a:bodyPr/>
                    <a:lstStyle/>
                    <a:p>
                      <a:endParaRPr lang="zh-CN" altLang="en-US" sz="2600" b="1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9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9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1197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5" marR="91425" marT="45749" marB="457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42911" y="1142990"/>
            <a:ext cx="12858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</a:rPr>
              <a:t>Person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0" name="矩形 12"/>
          <p:cNvSpPr/>
          <p:nvPr/>
        </p:nvSpPr>
        <p:spPr>
          <a:xfrm>
            <a:off x="906463" y="1816100"/>
            <a:ext cx="760412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Bob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" name="矩形 11"/>
          <p:cNvSpPr/>
          <p:nvPr/>
        </p:nvSpPr>
        <p:spPr>
          <a:xfrm>
            <a:off x="684213" y="2427288"/>
            <a:ext cx="120332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Shirley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矩形 13"/>
          <p:cNvSpPr/>
          <p:nvPr/>
        </p:nvSpPr>
        <p:spPr>
          <a:xfrm>
            <a:off x="857224" y="3000378"/>
            <a:ext cx="817589" cy="494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Ken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矩形 14"/>
          <p:cNvSpPr/>
          <p:nvPr/>
        </p:nvSpPr>
        <p:spPr>
          <a:xfrm>
            <a:off x="803275" y="3792538"/>
            <a:ext cx="96361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charset="-122"/>
              </a:rPr>
              <a:t>Anna</a:t>
            </a:r>
            <a:endParaRPr lang="zh-CN" altLang="en-US" sz="2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Text Box 37"/>
          <p:cNvSpPr txBox="1"/>
          <p:nvPr/>
        </p:nvSpPr>
        <p:spPr>
          <a:xfrm>
            <a:off x="1928794" y="1714494"/>
            <a:ext cx="67691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3600"/>
              </a:lnSpc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pass the exam to get into senior high school</a:t>
            </a:r>
          </a:p>
        </p:txBody>
      </p:sp>
      <p:sp>
        <p:nvSpPr>
          <p:cNvPr id="15" name="Text Box 38"/>
          <p:cNvSpPr txBox="1"/>
          <p:nvPr/>
        </p:nvSpPr>
        <p:spPr>
          <a:xfrm>
            <a:off x="2071670" y="2500312"/>
            <a:ext cx="61833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ts val="36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get into a music school, play in a band</a:t>
            </a:r>
          </a:p>
        </p:txBody>
      </p:sp>
      <p:sp>
        <p:nvSpPr>
          <p:cNvPr id="16" name="Text Box 40"/>
          <p:cNvSpPr txBox="1"/>
          <p:nvPr/>
        </p:nvSpPr>
        <p:spPr>
          <a:xfrm>
            <a:off x="2071670" y="2928940"/>
            <a:ext cx="63373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ts val="36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be an astronaut, go into space</a:t>
            </a:r>
          </a:p>
        </p:txBody>
      </p:sp>
      <p:sp>
        <p:nvSpPr>
          <p:cNvPr id="17" name="Text Box 41"/>
          <p:cNvSpPr txBox="1"/>
          <p:nvPr/>
        </p:nvSpPr>
        <p:spPr>
          <a:xfrm>
            <a:off x="1955800" y="3562350"/>
            <a:ext cx="67341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ts val="36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improve her English to teach kids English in the future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81922"/>
          <p:cNvSpPr txBox="1">
            <a:spLocks noChangeArrowheads="1"/>
          </p:cNvSpPr>
          <p:nvPr/>
        </p:nvSpPr>
        <p:spPr bwMode="auto">
          <a:xfrm>
            <a:off x="1403350" y="658813"/>
            <a:ext cx="6543675" cy="1336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Prepare a speech for your graduation. Use the questions to help you. Present your speech to your group.</a:t>
            </a:r>
          </a:p>
        </p:txBody>
      </p:sp>
      <p:sp>
        <p:nvSpPr>
          <p:cNvPr id="81924" name="文本框 81923"/>
          <p:cNvSpPr txBox="1">
            <a:spLocks noChangeArrowheads="1"/>
          </p:cNvSpPr>
          <p:nvPr/>
        </p:nvSpPr>
        <p:spPr bwMode="auto">
          <a:xfrm>
            <a:off x="1258888" y="2066925"/>
            <a:ext cx="6697662" cy="275272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How have you changed since you started junior high school?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Who has helped you most?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advice have your parents given you?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will you do after you graduate?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are you looking forward to?</a:t>
            </a:r>
          </a:p>
        </p:txBody>
      </p:sp>
      <p:sp>
        <p:nvSpPr>
          <p:cNvPr id="43011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6106 h 479425"/>
              <a:gd name="T4" fmla="*/ 276225 w 552450"/>
              <a:gd name="T5" fmla="*/ 732213 h 479425"/>
              <a:gd name="T6" fmla="*/ 552450 w 552450"/>
              <a:gd name="T7" fmla="*/ 3661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1e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23888" y="1131888"/>
            <a:ext cx="7693025" cy="383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Hello, everyone! I come from Class One, Grade Nine. Now I am feeling so excited that I don’t know what to say. </a:t>
            </a:r>
            <a:r>
              <a:rPr lang="zh-CN" altLang="en-US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　 </a:t>
            </a:r>
            <a:br>
              <a:rPr lang="zh-CN" altLang="en-US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zh-CN" altLang="en-US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　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How time flies! We have studied and lived together for three years in our school. First, I want to express my thanks to my teachers and classmates. I really learned a lot from you all, my dear teachers and friends. So from the bottom of my heart, I thank you all and wish you success in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41725" y="555625"/>
            <a:ext cx="17287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Sample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71550" y="555625"/>
            <a:ext cx="7559675" cy="424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future. Second, I will tell about the fruit of three years’ hard work. </a:t>
            </a:r>
          </a:p>
          <a:p>
            <a:r>
              <a:rPr lang="en-US" altLang="zh-CN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 have improved my English a lot and I have learned not only how to study, but also how to be a man. I’ve also learned that if I want to succeed, I must study hard. Finally, I want to talk about my dream.  For a long time, I would like to be an English teacher when I grow up. And I will keep on working hard to realize my dream. </a:t>
            </a:r>
            <a:r>
              <a:rPr lang="zh-CN" altLang="en-US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</a:t>
            </a:r>
            <a:br>
              <a:rPr lang="en-US" altLang="zh-CN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7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all. Thanks for listening!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57224" y="1214428"/>
            <a:ext cx="7200900" cy="3754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1.get a business degree and become a manager.</a:t>
            </a:r>
          </a:p>
          <a:p>
            <a:pPr>
              <a:spcBef>
                <a:spcPct val="25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degree   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n.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学位，度数，程度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over 80 degrees outside. </a:t>
            </a:r>
          </a:p>
          <a:p>
            <a:pPr>
              <a:spcBef>
                <a:spcPct val="25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外面的温度超过 </a:t>
            </a:r>
            <a:r>
              <a:rPr lang="en-US" altLang="zh-CN" sz="2800" b="1" dirty="0">
                <a:latin typeface="Times New Roman" panose="02020603050405020304" pitchFamily="18" charset="0"/>
              </a:rPr>
              <a:t>80 </a:t>
            </a:r>
            <a:r>
              <a:rPr lang="zh-CN" altLang="en-US" sz="2800" b="1" dirty="0">
                <a:latin typeface="Times New Roman" panose="02020603050405020304" pitchFamily="18" charset="0"/>
              </a:rPr>
              <a:t>度。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spcBef>
                <a:spcPct val="2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After graduation, we got the degree that we</a:t>
            </a:r>
          </a:p>
          <a:p>
            <a:pPr>
              <a:spcBef>
                <a:spcPct val="2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dreamed of.</a:t>
            </a:r>
          </a:p>
          <a:p>
            <a:pPr>
              <a:spcBef>
                <a:spcPct val="25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毕业后，我们获得了梦寐以求的学位。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339975" y="446088"/>
            <a:ext cx="4829175" cy="746125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  <a:sym typeface="+mn-ea"/>
              </a:rPr>
              <a:t>Language points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5" y="627534"/>
            <a:ext cx="3208307" cy="602819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295400"/>
            <a:ext cx="7920037" cy="3046095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talk about the future life.</a:t>
            </a:r>
          </a:p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look ahead to</a:t>
            </a:r>
            <a:r>
              <a:rPr lang="zh-CN" altLang="en-US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（展望）</a:t>
            </a: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senior high school and future.</a:t>
            </a:r>
          </a:p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words and expressions:</a:t>
            </a:r>
            <a:r>
              <a:rPr lang="en-US" altLang="zh-CN" sz="2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degree, manager,believe in...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928662" y="1214428"/>
            <a:ext cx="7288213" cy="290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degree of     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的程度；</a:t>
            </a:r>
            <a:r>
              <a:rPr lang="en-US" altLang="zh-CN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</a:rPr>
              <a:t>的学位</a:t>
            </a:r>
            <a:endParaRPr lang="en-US" altLang="zh-CN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in one’s degree  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按照其本身的情况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或程度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) 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to a degree 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在某种程度上，在一定 程度上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to some degree   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在某种程度上；有点，稍微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 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142976" y="642924"/>
            <a:ext cx="1282700" cy="506413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7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拓 展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1"/>
          <p:cNvSpPr txBox="1">
            <a:spLocks noChangeArrowheads="1"/>
          </p:cNvSpPr>
          <p:nvPr/>
        </p:nvSpPr>
        <p:spPr bwMode="auto">
          <a:xfrm>
            <a:off x="827088" y="915988"/>
            <a:ext cx="7891462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2.believe in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可以表示“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信任；信赖</a:t>
            </a:r>
            <a:r>
              <a:rPr lang="zh-CN" altLang="en-US" sz="2800" b="1" dirty="0">
                <a:latin typeface="Times New Roman" pitchFamily="18" charset="0"/>
              </a:rPr>
              <a:t>”。如：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They need a leader they can believe in.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believe in yourself, or you’ll never succeed.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还可以表示“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相信</a:t>
            </a:r>
            <a:r>
              <a:rPr lang="en-US" altLang="zh-CN" sz="2800" b="1" dirty="0">
                <a:solidFill>
                  <a:srgbClr val="FF0000"/>
                </a:solidFill>
                <a:latin typeface="宋体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的存在</a:t>
            </a:r>
            <a:r>
              <a:rPr lang="zh-CN" altLang="en-US" sz="2800" b="1" dirty="0">
                <a:latin typeface="Times New Roman" pitchFamily="18" charset="0"/>
              </a:rPr>
              <a:t>”。如：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My younger brother believes in aliens, but I don’t.</a:t>
            </a:r>
            <a:endParaRPr lang="zh-CN" altLang="en-US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142975" y="697012"/>
            <a:ext cx="5034873" cy="4188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fontAlgn="auto">
              <a:lnSpc>
                <a:spcPct val="75000"/>
              </a:lnSpc>
            </a:pPr>
            <a:r>
              <a:rPr lang="en-US" altLang="zh-CN" sz="2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believe and believe in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449179"/>
              </p:ext>
            </p:extLst>
          </p:nvPr>
        </p:nvGraphicFramePr>
        <p:xfrm>
          <a:off x="1000100" y="1357304"/>
          <a:ext cx="6996430" cy="2522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8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611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believe</a:t>
                      </a:r>
                    </a:p>
                  </a:txBody>
                  <a:tcPr anchor="ctr"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表示相信，信以为真，是及   </a:t>
                      </a:r>
                    </a:p>
                    <a:p>
                      <a:pPr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物动词，其后直接跟宾语。</a:t>
                      </a:r>
                    </a:p>
                  </a:txBody>
                  <a:tcPr anchor="ctr"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11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believe in</a:t>
                      </a:r>
                    </a:p>
                  </a:txBody>
                  <a:tcPr anchor="ctr"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表示信任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信赖，长和宗教理  </a:t>
                      </a:r>
                    </a:p>
                    <a:p>
                      <a:pPr algn="l"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论或者可信任的人搭配。</a:t>
                      </a:r>
                    </a:p>
                  </a:txBody>
                  <a:tcPr anchor="ctr">
                    <a:lnL w="19050">
                      <a:solidFill>
                        <a:schemeClr val="accent2"/>
                      </a:solidFill>
                      <a:prstDash val="solid"/>
                    </a:lnL>
                    <a:lnR w="19050">
                      <a:solidFill>
                        <a:schemeClr val="accent2"/>
                      </a:solidFill>
                      <a:prstDash val="solid"/>
                    </a:lnR>
                    <a:lnT w="19050">
                      <a:solidFill>
                        <a:schemeClr val="accent2"/>
                      </a:solidFill>
                      <a:prstDash val="solid"/>
                    </a:lnT>
                    <a:lnB w="19050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3"/>
          <p:cNvSpPr txBox="1">
            <a:spLocks noChangeArrowheads="1"/>
          </p:cNvSpPr>
          <p:nvPr/>
        </p:nvSpPr>
        <p:spPr bwMode="auto">
          <a:xfrm>
            <a:off x="827088" y="1333500"/>
            <a:ext cx="70580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altLang="zh-CN" sz="2800" b="1">
                <a:latin typeface="Times New Roman" pitchFamily="18" charset="0"/>
              </a:rPr>
              <a:t>Mike is _______ honest man. I _______ him.  </a:t>
            </a:r>
          </a:p>
          <a:p>
            <a:pPr>
              <a:spcBef>
                <a:spcPct val="25000"/>
              </a:spcBef>
            </a:pPr>
            <a:r>
              <a:rPr lang="en-US" altLang="zh-CN" sz="2800" b="1">
                <a:latin typeface="Times New Roman" pitchFamily="18" charset="0"/>
              </a:rPr>
              <a:t>     A. an; believe on        </a:t>
            </a:r>
          </a:p>
          <a:p>
            <a:pPr>
              <a:spcBef>
                <a:spcPct val="25000"/>
              </a:spcBef>
            </a:pPr>
            <a:r>
              <a:rPr lang="en-US" altLang="zh-CN" sz="2800" b="1">
                <a:latin typeface="Times New Roman" pitchFamily="18" charset="0"/>
              </a:rPr>
              <a:t>     B. a; believe in   </a:t>
            </a:r>
          </a:p>
          <a:p>
            <a:pPr>
              <a:spcBef>
                <a:spcPct val="25000"/>
              </a:spcBef>
            </a:pPr>
            <a:r>
              <a:rPr lang="en-US" altLang="zh-CN" sz="2800" b="1">
                <a:latin typeface="Times New Roman" pitchFamily="18" charset="0"/>
              </a:rPr>
              <a:t>     C. an; believe in          </a:t>
            </a:r>
          </a:p>
          <a:p>
            <a:pPr>
              <a:spcBef>
                <a:spcPct val="25000"/>
              </a:spcBef>
            </a:pPr>
            <a:r>
              <a:rPr lang="en-US" altLang="zh-CN" sz="2800" b="1">
                <a:latin typeface="Times New Roman" pitchFamily="18" charset="0"/>
              </a:rPr>
              <a:t>     D. the; believe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55875" y="1284288"/>
            <a:ext cx="37623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4515" name="矩形 1"/>
          <p:cNvSpPr>
            <a:spLocks noChangeArrowheads="1"/>
          </p:cNvSpPr>
          <p:nvPr/>
        </p:nvSpPr>
        <p:spPr bwMode="auto">
          <a:xfrm>
            <a:off x="814388" y="700088"/>
            <a:ext cx="162718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0850" indent="-450850">
              <a:lnSpc>
                <a:spcPct val="125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Times New Roman" pitchFamily="18" charset="0"/>
              </a:rPr>
              <a:t>【</a:t>
            </a:r>
            <a:r>
              <a:rPr lang="zh-CN" altLang="en-US" sz="2800" b="1" noProof="1">
                <a:solidFill>
                  <a:srgbClr val="0000FF"/>
                </a:solidFill>
                <a:latin typeface="Times New Roman" pitchFamily="18" charset="0"/>
              </a:rPr>
              <a:t>运用</a:t>
            </a:r>
            <a:r>
              <a:rPr lang="zh-CN" altLang="zh-CN" sz="2800" b="1" noProof="1">
                <a:solidFill>
                  <a:srgbClr val="0000FF"/>
                </a:solidFill>
                <a:latin typeface="Times New Roman" pitchFamily="18" charset="0"/>
              </a:rPr>
              <a:t>】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214678" y="357172"/>
            <a:ext cx="2776537" cy="7461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85786" y="1928808"/>
            <a:ext cx="7215238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Times New Roman" panose="02020603050405020304" pitchFamily="18" charset="0"/>
              </a:rPr>
              <a:t>1. Thank you for your __________(invite).</a:t>
            </a: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Times New Roman" panose="02020603050405020304" pitchFamily="18" charset="0"/>
              </a:rPr>
              <a:t>2. He looks forward to  __________ (live) in</a:t>
            </a:r>
            <a:r>
              <a:rPr kumimoji="0" lang="en-US" altLang="zh-CN" sz="28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Times New Roman" panose="02020603050405020304" pitchFamily="18" charset="0"/>
              </a:rPr>
              <a:t> Shanghai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 Box 2"/>
          <p:cNvSpPr txBox="1"/>
          <p:nvPr/>
        </p:nvSpPr>
        <p:spPr>
          <a:xfrm>
            <a:off x="4357686" y="2071684"/>
            <a:ext cx="1657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invitation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4499992" y="2931790"/>
            <a:ext cx="17145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1142990"/>
            <a:ext cx="571504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Ⅰ.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用所给词的适当形式填空。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3"/>
          <p:cNvSpPr txBox="1">
            <a:spLocks noChangeArrowheads="1"/>
          </p:cNvSpPr>
          <p:nvPr/>
        </p:nvSpPr>
        <p:spPr bwMode="auto">
          <a:xfrm>
            <a:off x="500034" y="1214428"/>
            <a:ext cx="7956550" cy="318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II.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根据汉语提示完成单词。</a:t>
            </a: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Ebrima" panose="02000000000000000000" pitchFamily="2" charset="0"/>
                <a:cs typeface="Times New Roman" panose="02020603050405020304" pitchFamily="18" charset="0"/>
              </a:rPr>
              <a:t>1.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the man is over 70, he continued to go to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college and got a _______ (学位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young man worked hard and became a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(经理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two years.</a:t>
            </a:r>
          </a:p>
          <a:p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28991" y="2260323"/>
            <a:ext cx="1366839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degree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71538" y="3357568"/>
            <a:ext cx="1601772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manager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275606"/>
            <a:ext cx="7691120" cy="3274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They appointed a new ______ to coordinate 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the work of the team.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actor                             B. scientist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C. manager                       D. doctor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 don’t ______ you! What are you doing here?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A. suppose                          B. agree</a:t>
            </a:r>
          </a:p>
          <a:p>
            <a:pPr algn="l">
              <a:lnSpc>
                <a:spcPct val="140000"/>
              </a:lnSpc>
              <a:buClrTx/>
              <a:buSzTx/>
              <a:buFontTx/>
            </a:pPr>
            <a:r>
              <a:rPr lang="en-US" altLang="zh-CN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C. believe                           D. believe in</a:t>
            </a:r>
          </a:p>
        </p:txBody>
      </p:sp>
      <p:sp>
        <p:nvSpPr>
          <p:cNvPr id="3" name="椭圆 2"/>
          <p:cNvSpPr/>
          <p:nvPr/>
        </p:nvSpPr>
        <p:spPr>
          <a:xfrm>
            <a:off x="971600" y="2648793"/>
            <a:ext cx="534670" cy="527685"/>
          </a:xfrm>
          <a:prstGeom prst="ellipse">
            <a:avLst/>
          </a:prstGeom>
          <a:noFill/>
          <a:ln w="2222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29128" y="4311247"/>
            <a:ext cx="534670" cy="527685"/>
          </a:xfrm>
          <a:prstGeom prst="ellipse">
            <a:avLst/>
          </a:prstGeom>
          <a:noFill/>
          <a:ln w="2222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8544" y="411510"/>
            <a:ext cx="2000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Ⅲ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单选。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3"/>
          <p:cNvSpPr txBox="1">
            <a:spLocks noChangeArrowheads="1"/>
          </p:cNvSpPr>
          <p:nvPr/>
        </p:nvSpPr>
        <p:spPr bwMode="auto">
          <a:xfrm>
            <a:off x="693738" y="681038"/>
            <a:ext cx="24384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9" name="矩形 8"/>
          <p:cNvSpPr/>
          <p:nvPr/>
        </p:nvSpPr>
        <p:spPr>
          <a:xfrm>
            <a:off x="714348" y="1643056"/>
            <a:ext cx="61436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  <a:defRPr/>
            </a:pPr>
            <a:r>
              <a:rPr lang="zh-CN" altLang="en-US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你相信魔术吗</a:t>
            </a:r>
            <a:r>
              <a:rPr lang="en-US" altLang="zh-CN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？ </a:t>
            </a:r>
          </a:p>
          <a:p>
            <a:pPr lvl="0">
              <a:lnSpc>
                <a:spcPct val="180000"/>
              </a:lnSpc>
              <a:defRPr/>
            </a:pPr>
            <a:r>
              <a:rPr lang="en-US" altLang="zh-CN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   Do you _______ ____ magic?</a:t>
            </a:r>
          </a:p>
        </p:txBody>
      </p:sp>
      <p:sp>
        <p:nvSpPr>
          <p:cNvPr id="11" name="Text Box 8"/>
          <p:cNvSpPr txBox="1"/>
          <p:nvPr/>
        </p:nvSpPr>
        <p:spPr>
          <a:xfrm>
            <a:off x="2843808" y="2595033"/>
            <a:ext cx="2125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   in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3113088" y="788988"/>
            <a:ext cx="3043237" cy="703262"/>
          </a:xfrm>
          <a:prstGeom prst="rect">
            <a:avLst/>
          </a:prstGeom>
          <a:noFill/>
          <a:ln>
            <a:noFill/>
          </a:ln>
        </p:spPr>
        <p:txBody>
          <a:bodyPr wrap="none"/>
          <a:lstStyle/>
          <a:p>
            <a:pPr algn="ctr">
              <a:spcBef>
                <a:spcPts val="0"/>
              </a:spcBef>
              <a:defRPr/>
            </a:pPr>
            <a:r>
              <a:rPr lang="en-US" altLang="zh-CN" sz="4400" b="1" dirty="0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Homework </a:t>
            </a:r>
          </a:p>
        </p:txBody>
      </p:sp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757238" y="1714500"/>
            <a:ext cx="7702550" cy="200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Remember the new words and copy them.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Listen to 1c and 1d. 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Read 1d after class.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Preview 2b for the next class. 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287463" y="1563688"/>
            <a:ext cx="7146925" cy="1079500"/>
          </a:xfrm>
          <a:prstGeom prst="rect">
            <a:avLst/>
          </a:prstGeom>
          <a:noFill/>
          <a:ln>
            <a:miter lim="800000"/>
          </a:ln>
        </p:spPr>
        <p:txBody>
          <a:bodyPr lIns="68588" tIns="34294" rIns="68588" bIns="34294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Talk with your partner about what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you would like to do in the future?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971550" y="2787650"/>
            <a:ext cx="7777163" cy="1643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A: What do you hope to do in the future?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B: I hope to get a business degree and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   become a manager.</a:t>
            </a: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400050" y="835025"/>
            <a:ext cx="3308350" cy="5842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Warming up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466090" y="1200150"/>
            <a:ext cx="8441055" cy="346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15952" y="483518"/>
            <a:ext cx="6890710" cy="58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Do you know what they do?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600" y="4171187"/>
            <a:ext cx="1656239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dancer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603898" y="4327525"/>
            <a:ext cx="2005528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violinist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15421" y="2331085"/>
            <a:ext cx="1512357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painter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284345" y="4327525"/>
            <a:ext cx="1655807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singer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802121" y="2631440"/>
            <a:ext cx="1946344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musician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5" grpId="0" bldLvl="0" animBg="1"/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3"/>
          <a:srcRect l="7175" t="7593" r="7871" b="8926"/>
          <a:stretch>
            <a:fillRect/>
          </a:stretch>
        </p:blipFill>
        <p:spPr>
          <a:xfrm>
            <a:off x="395605" y="483517"/>
            <a:ext cx="7785100" cy="42008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7164070" y="1362075"/>
            <a:ext cx="1290320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cook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500245" y="2931160"/>
            <a:ext cx="1552575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scientist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2846" y="2859405"/>
            <a:ext cx="1290320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waiter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95605" y="4427220"/>
            <a:ext cx="2379980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police officer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9069" y="1347470"/>
            <a:ext cx="1406525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worker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7164070" y="4443730"/>
            <a:ext cx="1787525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architect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164070" y="3003550"/>
            <a:ext cx="1423670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doctor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491355" y="1419225"/>
            <a:ext cx="1370965" cy="600710"/>
          </a:xfrm>
          <a:prstGeom prst="round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teacher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" grpId="0" bldLvl="0" animBg="1"/>
      <p:bldP spid="8" grpId="0" bldLvl="0" animBg="1"/>
      <p:bldP spid="9" grpId="0" bldLvl="0" animBg="1"/>
      <p:bldP spid="16" grpId="0" bldLvl="0" animBg="1"/>
      <p:bldP spid="1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08063" y="1622425"/>
            <a:ext cx="7380287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1. get a business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degree</a:t>
            </a:r>
            <a:r>
              <a:rPr lang="zh-CN" altLang="en-US" sz="2800" b="1" dirty="0">
                <a:latin typeface="Times New Roman" panose="02020603050405020304" pitchFamily="18" charset="0"/>
              </a:rPr>
              <a:t> and become a 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manager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2. _________________________________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3. _________________________________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403350" y="2984500"/>
            <a:ext cx="6337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become an English or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Chinese teacher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403350" y="3632200"/>
            <a:ext cx="5683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become an astronaut or a doctor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979712" y="2211388"/>
            <a:ext cx="3057351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n.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(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大学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学位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; 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度数</a:t>
            </a:r>
            <a:r>
              <a:rPr lang="en-US" altLang="zh-CN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; </a:t>
            </a:r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程度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6398108" y="2211388"/>
            <a:ext cx="1908199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000" b="1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en-US" altLang="zh-CN" dirty="0"/>
              <a:t>n. </a:t>
            </a:r>
            <a:r>
              <a:rPr lang="zh-CN" altLang="en-US" i="0" dirty="0"/>
              <a:t>经理</a:t>
            </a:r>
            <a:r>
              <a:rPr lang="en-US" altLang="zh-CN" i="0" dirty="0"/>
              <a:t>; </a:t>
            </a:r>
            <a:r>
              <a:rPr lang="zh-CN" altLang="en-US" i="0" dirty="0"/>
              <a:t>经营者</a:t>
            </a:r>
          </a:p>
        </p:txBody>
      </p:sp>
      <p:sp>
        <p:nvSpPr>
          <p:cNvPr id="33798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1a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799" name="矩形 1"/>
          <p:cNvSpPr>
            <a:spLocks noChangeArrowheads="1"/>
          </p:cNvSpPr>
          <p:nvPr/>
        </p:nvSpPr>
        <p:spPr bwMode="auto">
          <a:xfrm>
            <a:off x="1476375" y="700088"/>
            <a:ext cx="6551613" cy="92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Write about what you would like to do in the future.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 bldLvl="0"/>
      <p:bldP spid="11270" grpId="0" bldLvl="0"/>
      <p:bldP spid="11271" grpId="0" animBg="1"/>
      <p:bldP spid="112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文本框 77828"/>
          <p:cNvSpPr txBox="1">
            <a:spLocks noChangeArrowheads="1"/>
          </p:cNvSpPr>
          <p:nvPr/>
        </p:nvSpPr>
        <p:spPr bwMode="auto">
          <a:xfrm>
            <a:off x="1476375" y="641350"/>
            <a:ext cx="604837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Talk about what you hope to do in the future. </a:t>
            </a:r>
          </a:p>
        </p:txBody>
      </p:sp>
      <p:sp>
        <p:nvSpPr>
          <p:cNvPr id="77830" name="椭圆形标注 77829"/>
          <p:cNvSpPr>
            <a:spLocks noChangeArrowheads="1"/>
          </p:cNvSpPr>
          <p:nvPr/>
        </p:nvSpPr>
        <p:spPr bwMode="auto">
          <a:xfrm>
            <a:off x="539750" y="1743075"/>
            <a:ext cx="3168650" cy="1836738"/>
          </a:xfrm>
          <a:prstGeom prst="wedgeEllipseCallout">
            <a:avLst>
              <a:gd name="adj1" fmla="val 35273"/>
              <a:gd name="adj2" fmla="val 4215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</a:rPr>
              <a:t>What do you hope to do in the future?</a:t>
            </a:r>
          </a:p>
        </p:txBody>
      </p:sp>
      <p:sp>
        <p:nvSpPr>
          <p:cNvPr id="77831" name="椭圆形标注 77830"/>
          <p:cNvSpPr>
            <a:spLocks noChangeArrowheads="1"/>
          </p:cNvSpPr>
          <p:nvPr/>
        </p:nvSpPr>
        <p:spPr bwMode="auto">
          <a:xfrm>
            <a:off x="4572000" y="1369221"/>
            <a:ext cx="3744912" cy="2160190"/>
          </a:xfrm>
          <a:prstGeom prst="wedgeEllipseCallout">
            <a:avLst>
              <a:gd name="adj1" fmla="val -42153"/>
              <a:gd name="adj2" fmla="val 47634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</a:rPr>
              <a:t>I hope to get a business degree and become a manager.</a:t>
            </a:r>
          </a:p>
        </p:txBody>
      </p:sp>
      <p:pic>
        <p:nvPicPr>
          <p:cNvPr id="34820" name="图片 77831" descr="对话2 拷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2288" y="3275013"/>
            <a:ext cx="1865312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1b  </a:t>
            </a:r>
            <a:r>
              <a:rPr lang="en-US" altLang="zh-CN" sz="2800" b="1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0" grpId="0" bldLvl="0" animBg="1"/>
      <p:bldP spid="778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5"/>
          <p:cNvSpPr>
            <a:spLocks noChangeArrowheads="1"/>
          </p:cNvSpPr>
          <p:nvPr/>
        </p:nvSpPr>
        <p:spPr bwMode="auto">
          <a:xfrm>
            <a:off x="1476375" y="842963"/>
            <a:ext cx="6335713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Look at these pictures, talk with your partner what they hope to be in the future.</a:t>
            </a:r>
            <a:endParaRPr lang="en-US" altLang="zh-CN" sz="2800" b="1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24300" y="2571750"/>
            <a:ext cx="39751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A: Do you like to be a   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doctor?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B: Yes, I hope to be one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in the future.</a:t>
            </a:r>
            <a:endParaRPr lang="en-US" altLang="zh-CN" sz="2800" b="1" dirty="0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843" name="Picture 2" descr="G:\resource\U14\jpg\B_1c01.jpg"/>
          <p:cNvPicPr>
            <a:picLocks noChangeAspect="1" noChangeArrowheads="1"/>
          </p:cNvPicPr>
          <p:nvPr/>
        </p:nvPicPr>
        <p:blipFill>
          <a:blip r:embed="rId2"/>
          <a:srcRect l="23547" r="23547"/>
          <a:stretch>
            <a:fillRect/>
          </a:stretch>
        </p:blipFill>
        <p:spPr bwMode="auto">
          <a:xfrm>
            <a:off x="1547813" y="2516188"/>
            <a:ext cx="18716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19475" y="969963"/>
            <a:ext cx="4752975" cy="1385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A: Do you like English?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B: Yes, and I hope to become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an English teacher. </a:t>
            </a:r>
            <a:endParaRPr lang="en-US" altLang="zh-CN" sz="2800" b="1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19475" y="2844800"/>
            <a:ext cx="474980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A: What does the girl do?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B: She plays the guitar. And I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also hope to play the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     guitar...</a:t>
            </a:r>
            <a:endParaRPr lang="en-US" altLang="zh-CN" sz="2800" b="1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6867" name="Picture 2" descr="G:\resource\U14\jpg\B_1c02.jpg"/>
          <p:cNvPicPr>
            <a:picLocks noChangeAspect="1" noChangeArrowheads="1"/>
          </p:cNvPicPr>
          <p:nvPr/>
        </p:nvPicPr>
        <p:blipFill>
          <a:blip r:embed="rId2"/>
          <a:srcRect l="12740" r="12587"/>
          <a:stretch>
            <a:fillRect/>
          </a:stretch>
        </p:blipFill>
        <p:spPr bwMode="auto">
          <a:xfrm>
            <a:off x="1042988" y="2778125"/>
            <a:ext cx="208915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 descr="G:\resource\U14\jpg\B_1c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5" y="754063"/>
            <a:ext cx="2424113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hjNGIwYjk0NmIyMWUwOTAwYjc1NGMyMDIzNTUxMz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a66cb1a-6435-416c-90f0-fe6f59d327c1}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1263</Words>
  <Application>Microsoft Office PowerPoint</Application>
  <PresentationFormat>全屏显示(16:9)</PresentationFormat>
  <Paragraphs>175</Paragraphs>
  <Slides>29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Al Bayan</vt:lpstr>
      <vt:lpstr>宋体</vt:lpstr>
      <vt:lpstr>微软雅黑</vt:lpstr>
      <vt:lpstr>Arial</vt:lpstr>
      <vt:lpstr>Calibri</vt:lpstr>
      <vt:lpstr>Calibri Light</vt:lpstr>
      <vt:lpstr>Comic Sans MS</vt:lpstr>
      <vt:lpstr>Ebrima</vt:lpstr>
      <vt:lpstr>Times New Roman</vt:lpstr>
      <vt:lpstr>Wingdings</vt:lpstr>
      <vt:lpstr>3_自定义设计方案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104</cp:revision>
  <dcterms:created xsi:type="dcterms:W3CDTF">2019-06-28T01:35:00Z</dcterms:created>
  <dcterms:modified xsi:type="dcterms:W3CDTF">2022-10-28T07:15:06Z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0F4BB9B8211F4781910A3DB49BD0C592</vt:lpwstr>
  </property>
</Properties>
</file>