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715" r:id="rId2"/>
    <p:sldMasterId id="2147483726" r:id="rId3"/>
  </p:sldMasterIdLst>
  <p:notesMasterIdLst>
    <p:notesMasterId r:id="rId48"/>
  </p:notesMasterIdLst>
  <p:sldIdLst>
    <p:sldId id="314" r:id="rId4"/>
    <p:sldId id="258" r:id="rId5"/>
    <p:sldId id="308" r:id="rId6"/>
    <p:sldId id="262" r:id="rId7"/>
    <p:sldId id="263" r:id="rId8"/>
    <p:sldId id="264" r:id="rId9"/>
    <p:sldId id="271" r:id="rId10"/>
    <p:sldId id="272" r:id="rId11"/>
    <p:sldId id="265" r:id="rId12"/>
    <p:sldId id="268" r:id="rId13"/>
    <p:sldId id="269" r:id="rId14"/>
    <p:sldId id="270" r:id="rId15"/>
    <p:sldId id="283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309" r:id="rId24"/>
    <p:sldId id="284" r:id="rId25"/>
    <p:sldId id="285" r:id="rId26"/>
    <p:sldId id="286" r:id="rId27"/>
    <p:sldId id="287" r:id="rId28"/>
    <p:sldId id="288" r:id="rId29"/>
    <p:sldId id="289" r:id="rId30"/>
    <p:sldId id="300" r:id="rId31"/>
    <p:sldId id="301" r:id="rId32"/>
    <p:sldId id="302" r:id="rId33"/>
    <p:sldId id="303" r:id="rId34"/>
    <p:sldId id="304" r:id="rId35"/>
    <p:sldId id="305" r:id="rId36"/>
    <p:sldId id="292" r:id="rId37"/>
    <p:sldId id="294" r:id="rId38"/>
    <p:sldId id="295" r:id="rId39"/>
    <p:sldId id="296" r:id="rId40"/>
    <p:sldId id="298" r:id="rId41"/>
    <p:sldId id="299" r:id="rId42"/>
    <p:sldId id="310" r:id="rId43"/>
    <p:sldId id="316" r:id="rId44"/>
    <p:sldId id="313" r:id="rId45"/>
    <p:sldId id="291" r:id="rId46"/>
    <p:sldId id="315" r:id="rId4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2">
          <p15:clr>
            <a:srgbClr val="A4A3A4"/>
          </p15:clr>
        </p15:guide>
        <p15:guide id="2" pos="285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423" y="51"/>
      </p:cViewPr>
      <p:guideLst>
        <p:guide orient="horz" pos="1652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ACD558B-F19C-45B2-BCC1-8DA7BD332984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A45DCA8-AA58-4118-B843-DB6C523018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736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45DCA8-AA58-4118-B843-DB6C523018A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10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200177B2-4BB4-46BD-8AB8-80284F403EBF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B2FE2BB5-7F54-4FAC-9857-53ACDF0127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2FA26227-0385-433C-8BED-3A13CF14F8A9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A94A762-C5C0-4E2D-A08D-35265ADA63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4A7D09FC-2A8F-4F74-93AF-AC3F2DCC2411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D48E051-CD90-40E9-AA4C-B23D224CC0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EFC51E2D-D465-4A88-AD69-9CC3C4542B5A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FB682DD8-5D28-4119-BFA7-45DE560FB4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25C0E125-3E38-4093-9387-A0F32A88D905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272CEC66-89EF-430D-8D70-CCD5DF8664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657A50BC-138E-499C-9D0B-BE060983A5AC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29399E1-C72D-4C54-8E42-7DE8981AC6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091B77B-B34C-4084-958F-D5A8007F1C22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28D68B26-13B1-467F-8C04-546818906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7771DDB5-6BEF-4E87-B446-5E94EE200A49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108D78B-CD14-467C-B223-4993E2618C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8A9604C-6825-4C53-A1DB-84F436F677B8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E4C49B81-A3B9-4EC4-A524-F934FA11B9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3608B82-0F07-4398-B00E-EAA93E09ACD6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D22F323-56B4-47CA-AC51-8D08EC602C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-107950" y="0"/>
            <a:ext cx="9251950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</p:sldLayoutIdLst>
  <p:txStyles>
    <p:titleStyle>
      <a:lvl1pPr algn="ctr" defTabSz="684213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257175" indent="-25717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0B181FC1-365E-418F-9C7A-957E3ED9C012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EAD59C6B-96F8-4CF7-8860-750C0026C9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75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hi.baidu.com/dgshunyuan/album/item/7ef1298a1433b9f0fd1f1039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hyperlink" Target="http://yinw.cn/products.asp?smallclassname=&amp;tyc=&#23459;&#20256;&#30011;&amp;page=2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3" descr="3九年级第十三单元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6" descr="初中七彩图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"/>
          <p:cNvSpPr txBox="1"/>
          <p:nvPr/>
        </p:nvSpPr>
        <p:spPr>
          <a:xfrm>
            <a:off x="2226560" y="1473780"/>
            <a:ext cx="4691472" cy="114666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455" b="1" dirty="0">
              <a:solidFill>
                <a:srgbClr val="EBBE0D"/>
              </a:solidFill>
              <a:latin typeface="Calibri" panose="020F0702030404030204" charset="0"/>
              <a:ea typeface="宋体"/>
              <a:cs typeface="Calibri" panose="020F0702030404030204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EBBE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 Bayan"/>
                <a:ea typeface="华康勘亭流W9(P)" panose="03000900000000000000" charset="-122"/>
                <a:cs typeface="Calibri" panose="020F0702030404030204" charset="0"/>
              </a:rPr>
              <a:t>Section A 1a-2d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5"/>
          <p:cNvSpPr txBox="1">
            <a:spLocks noChangeArrowheads="1"/>
          </p:cNvSpPr>
          <p:nvPr/>
        </p:nvSpPr>
        <p:spPr bwMode="auto">
          <a:xfrm>
            <a:off x="1312863" y="681038"/>
            <a:ext cx="6834187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3" tIns="25390" rIns="50783" bIns="2539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700" b="1">
                <a:solidFill>
                  <a:srgbClr val="0000E1"/>
                </a:solidFill>
              </a:rPr>
              <a:t>Listen to the interview. Circle the kinds of pollution that Jason and Susan talk about.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1185863" y="2283719"/>
            <a:ext cx="6699028" cy="1343937"/>
          </a:xfrm>
          <a:prstGeom prst="rect">
            <a:avLst/>
          </a:prstGeom>
          <a:noFill/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50783" tIns="25390" rIns="50783" bIns="25390">
            <a:spAutoFit/>
          </a:bodyPr>
          <a:lstStyle/>
          <a:p>
            <a:pPr marL="254000" indent="-254000">
              <a:lnSpc>
                <a:spcPct val="150000"/>
              </a:lnSpc>
              <a:buFontTx/>
              <a:buAutoNum type="alphaUcPeriod"/>
            </a:pPr>
            <a:r>
              <a:rPr lang="en-US" altLang="zh-CN" sz="2800" b="1" dirty="0">
                <a:latin typeface="Times New Roman" pitchFamily="18" charset="0"/>
              </a:rPr>
              <a:t> land pollution            B. air pollution</a:t>
            </a:r>
          </a:p>
          <a:p>
            <a:pPr marL="254000" indent="-254000"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C.</a:t>
            </a:r>
            <a:r>
              <a:rPr lang="en-US" altLang="zh-CN" sz="2800" b="1" dirty="0">
                <a:latin typeface="Times New Roman" pitchFamily="18" charset="0"/>
              </a:rPr>
              <a:t> noise pollution           D. water pollution</a:t>
            </a:r>
          </a:p>
        </p:txBody>
      </p:sp>
      <p:sp>
        <p:nvSpPr>
          <p:cNvPr id="35867" name="Oval 27"/>
          <p:cNvSpPr>
            <a:spLocks noChangeArrowheads="1"/>
          </p:cNvSpPr>
          <p:nvPr/>
        </p:nvSpPr>
        <p:spPr bwMode="auto">
          <a:xfrm>
            <a:off x="4679950" y="2362200"/>
            <a:ext cx="2754313" cy="59720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35868" name="Oval 28"/>
          <p:cNvSpPr>
            <a:spLocks noChangeArrowheads="1"/>
          </p:cNvSpPr>
          <p:nvPr/>
        </p:nvSpPr>
        <p:spPr bwMode="auto">
          <a:xfrm>
            <a:off x="1185863" y="2355726"/>
            <a:ext cx="2882081" cy="60367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52229" name="Oval 30"/>
          <p:cNvSpPr>
            <a:spLocks noChangeArrowheads="1"/>
          </p:cNvSpPr>
          <p:nvPr/>
        </p:nvSpPr>
        <p:spPr bwMode="auto">
          <a:xfrm>
            <a:off x="5094288" y="663575"/>
            <a:ext cx="1133475" cy="5397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9" name="单圆角矩形 8"/>
          <p:cNvSpPr/>
          <p:nvPr/>
        </p:nvSpPr>
        <p:spPr bwMode="auto">
          <a:xfrm>
            <a:off x="611188" y="771525"/>
            <a:ext cx="574675" cy="528638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2a</a:t>
            </a:r>
          </a:p>
        </p:txBody>
      </p:sp>
      <p:pic>
        <p:nvPicPr>
          <p:cNvPr id="2" name="U13A2a">
            <a:hlinkClick r:id="" action="ppaction://media"/>
            <a:extLst>
              <a:ext uri="{FF2B5EF4-FFF2-40B4-BE49-F238E27FC236}">
                <a16:creationId xmlns:a16="http://schemas.microsoft.com/office/drawing/2014/main" id="{F374D8F0-DD8B-EDEA-89ED-544E0280AE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78737" y="12398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76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5861" grpId="0" animBg="1"/>
      <p:bldP spid="35867" grpId="0" bldLvl="0" animBg="1"/>
      <p:bldP spid="3586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5"/>
          <p:cNvSpPr txBox="1">
            <a:spLocks noChangeArrowheads="1"/>
          </p:cNvSpPr>
          <p:nvPr/>
        </p:nvSpPr>
        <p:spPr bwMode="auto">
          <a:xfrm>
            <a:off x="1258888" y="771525"/>
            <a:ext cx="70151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3" tIns="25390" rIns="50783" bIns="253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Listen again and complete the sentences.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898525" y="1617663"/>
            <a:ext cx="7358063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3" tIns="25390" rIns="50783" bIns="253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1. The air is badly polluted because there are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     ___________ on the road these days.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2. Factories that burn coal also ________ the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    air with a lot of black smoke.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331913" y="2290763"/>
            <a:ext cx="208756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3" tIns="25390" rIns="50783" bIns="253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more cars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715000" y="2984500"/>
            <a:ext cx="1809328" cy="56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0783" tIns="25390" rIns="50783" bIns="253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pollute</a:t>
            </a:r>
          </a:p>
        </p:txBody>
      </p:sp>
      <p:sp>
        <p:nvSpPr>
          <p:cNvPr id="8" name="单圆角矩形 7"/>
          <p:cNvSpPr/>
          <p:nvPr/>
        </p:nvSpPr>
        <p:spPr bwMode="auto">
          <a:xfrm>
            <a:off x="611188" y="771525"/>
            <a:ext cx="574675" cy="528638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2b</a:t>
            </a:r>
          </a:p>
        </p:txBody>
      </p:sp>
      <p:pic>
        <p:nvPicPr>
          <p:cNvPr id="2" name="U13A2a">
            <a:hlinkClick r:id="" action="ppaction://media"/>
            <a:extLst>
              <a:ext uri="{FF2B5EF4-FFF2-40B4-BE49-F238E27FC236}">
                <a16:creationId xmlns:a16="http://schemas.microsoft.com/office/drawing/2014/main" id="{C5F9D17D-BC67-5750-0C04-6DDE661627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94674" y="818382"/>
            <a:ext cx="481781" cy="481781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6870" grpId="0"/>
      <p:bldP spid="36871" grpId="0"/>
      <p:bldP spid="368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4"/>
          <p:cNvSpPr txBox="1">
            <a:spLocks noChangeArrowheads="1"/>
          </p:cNvSpPr>
          <p:nvPr/>
        </p:nvSpPr>
        <p:spPr bwMode="auto">
          <a:xfrm>
            <a:off x="900113" y="771525"/>
            <a:ext cx="7272337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3" tIns="25390" rIns="50783" bIns="25390">
            <a:spAutoFit/>
          </a:bodyPr>
          <a:lstStyle/>
          <a:p>
            <a:pPr marL="441325" indent="-441325"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3. There is also too much rubbish and waste. People _________________ things every day.</a:t>
            </a:r>
          </a:p>
          <a:p>
            <a:pPr marL="441325" indent="-441325"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4. People are also littering in ______________ like parks. This is turning beautiful places into ugly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</a:rPr>
              <a:t>ones. </a:t>
            </a: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2473325" y="1473200"/>
            <a:ext cx="29622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83" tIns="25390" rIns="50783" bIns="253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are throwing away</a:t>
            </a:r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5508625" y="2147888"/>
            <a:ext cx="230187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3" tIns="25390" rIns="50783" bIns="253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public places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35843"/>
          <p:cNvSpPr txBox="1">
            <a:spLocks noChangeArrowheads="1"/>
          </p:cNvSpPr>
          <p:nvPr/>
        </p:nvSpPr>
        <p:spPr bwMode="auto">
          <a:xfrm>
            <a:off x="1552575" y="1952625"/>
            <a:ext cx="621823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55298" name="文本框 35844"/>
          <p:cNvSpPr txBox="1">
            <a:spLocks noChangeArrowheads="1"/>
          </p:cNvSpPr>
          <p:nvPr/>
        </p:nvSpPr>
        <p:spPr bwMode="auto">
          <a:xfrm>
            <a:off x="1185863" y="771525"/>
            <a:ext cx="764857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85000"/>
              </a:lnSpc>
              <a:buFont typeface="Arial" charset="0"/>
              <a:buNone/>
            </a:pPr>
            <a:r>
              <a:rPr lang="en-US" altLang="zh-CN" sz="2700" b="1" dirty="0">
                <a:solidFill>
                  <a:srgbClr val="0000E1"/>
                </a:solidFill>
              </a:rPr>
              <a:t>Use the information in 2a and 2b to role-play conversations between Jason and Susan.</a:t>
            </a:r>
          </a:p>
        </p:txBody>
      </p:sp>
      <p:sp>
        <p:nvSpPr>
          <p:cNvPr id="8" name="单圆角矩形 7"/>
          <p:cNvSpPr/>
          <p:nvPr/>
        </p:nvSpPr>
        <p:spPr bwMode="auto">
          <a:xfrm>
            <a:off x="395288" y="771525"/>
            <a:ext cx="574675" cy="528638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2c</a:t>
            </a:r>
          </a:p>
        </p:txBody>
      </p:sp>
      <p:sp>
        <p:nvSpPr>
          <p:cNvPr id="55301" name="矩形 1"/>
          <p:cNvSpPr>
            <a:spLocks noChangeArrowheads="1"/>
          </p:cNvSpPr>
          <p:nvPr/>
        </p:nvSpPr>
        <p:spPr bwMode="auto">
          <a:xfrm>
            <a:off x="1185863" y="1779588"/>
            <a:ext cx="7302500" cy="2678112"/>
          </a:xfrm>
          <a:prstGeom prst="rect">
            <a:avLst/>
          </a:prstGeom>
          <a:noFill/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Jason: The air has become really polluted 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around here. I’m getting very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worried.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Susan: Yes, I used to be able to see stars 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in the sky.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Jason: The problem is that ...</a:t>
            </a:r>
            <a:endParaRPr lang="zh-CN" alt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6"/>
          <p:cNvSpPr txBox="1"/>
          <p:nvPr/>
        </p:nvSpPr>
        <p:spPr>
          <a:xfrm>
            <a:off x="1403350" y="915988"/>
            <a:ext cx="6343650" cy="541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54" tIns="34275" rIns="68554" bIns="3427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should we do to save the earth?</a:t>
            </a:r>
          </a:p>
        </p:txBody>
      </p:sp>
      <p:pic>
        <p:nvPicPr>
          <p:cNvPr id="11271" name="图片 11270" descr="201004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563" y="1617663"/>
            <a:ext cx="4471987" cy="3076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41" name="Picture 9" descr="7ef1298a1433b9f0fd1f103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031875"/>
            <a:ext cx="1960563" cy="292258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20845" name="Picture 13" descr="2008512125321power-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t="13647" b="11319"/>
          <a:stretch>
            <a:fillRect/>
          </a:stretch>
        </p:blipFill>
        <p:spPr bwMode="auto">
          <a:xfrm>
            <a:off x="3563938" y="1347788"/>
            <a:ext cx="1951037" cy="187166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41989" name="Text Box 16"/>
          <p:cNvSpPr txBox="1"/>
          <p:nvPr/>
        </p:nvSpPr>
        <p:spPr>
          <a:xfrm>
            <a:off x="1185863" y="4156075"/>
            <a:ext cx="6481762" cy="473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68554" tIns="34275" rIns="68554" bIns="34275"/>
          <a:lstStyle/>
          <a:p>
            <a:pPr>
              <a:spcBef>
                <a:spcPts val="0"/>
              </a:spcBef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 off the lights when you leave a room.</a:t>
            </a:r>
          </a:p>
        </p:txBody>
      </p:sp>
      <p:pic>
        <p:nvPicPr>
          <p:cNvPr id="57348" name="Picture 2" descr="C:\Users\DMTBJ010\Desktop\节约用电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1450975"/>
            <a:ext cx="195738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9"/>
          <p:cNvSpPr txBox="1"/>
          <p:nvPr/>
        </p:nvSpPr>
        <p:spPr>
          <a:xfrm>
            <a:off x="3059113" y="4300538"/>
            <a:ext cx="3479800" cy="433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68554" tIns="34275" rIns="68554" bIns="34275" anchor="ctr"/>
          <a:lstStyle/>
          <a:p>
            <a:pPr algn="ctr">
              <a:defRPr/>
            </a:pPr>
            <a:r>
              <a:rPr lang="en-US" altLang="zh-CN" sz="3200" b="1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riding in cars.</a:t>
            </a:r>
          </a:p>
        </p:txBody>
      </p:sp>
      <p:pic>
        <p:nvPicPr>
          <p:cNvPr id="124939" name="Picture 11" descr="xin_4730805290927203286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6175" y="1216025"/>
            <a:ext cx="3071813" cy="272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371" name="Picture 2" descr="C:\Users\DMTBJ010\Desktop\公共交通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203325"/>
            <a:ext cx="3557588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6"/>
          <p:cNvSpPr txBox="1"/>
          <p:nvPr/>
        </p:nvSpPr>
        <p:spPr>
          <a:xfrm>
            <a:off x="395288" y="3857625"/>
            <a:ext cx="7940675" cy="930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68554" tIns="34275" rIns="68554" bIns="34275"/>
          <a:lstStyle>
            <a:defPPr>
              <a:defRPr lang="zh-CN"/>
            </a:defPPr>
            <a:lvl1pPr>
              <a:spcBef>
                <a:spcPts val="0"/>
              </a:spcBef>
              <a:defRPr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en-US" altLang="zh-CN" noProof="1"/>
              <a:t>Stop using paper towels or napkins.  n. </a:t>
            </a:r>
            <a:r>
              <a:rPr lang="zh-CN" altLang="en-US" noProof="1"/>
              <a:t>餐巾</a:t>
            </a:r>
            <a:r>
              <a:rPr lang="en-US" altLang="zh-CN" noProof="1"/>
              <a:t>, </a:t>
            </a:r>
            <a:r>
              <a:rPr lang="zh-CN" altLang="en-US" noProof="1"/>
              <a:t>餐巾纸</a:t>
            </a:r>
          </a:p>
        </p:txBody>
      </p:sp>
      <p:pic>
        <p:nvPicPr>
          <p:cNvPr id="43017" name="图片 43016" descr="131172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047750"/>
            <a:ext cx="2360613" cy="2474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6" name="图片 52235" descr="recy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175" y="1285875"/>
            <a:ext cx="2536825" cy="2370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2228" name="Text Box 9"/>
          <p:cNvSpPr txBox="1"/>
          <p:nvPr/>
        </p:nvSpPr>
        <p:spPr>
          <a:xfrm>
            <a:off x="2328863" y="3556000"/>
            <a:ext cx="4546600" cy="1054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68554" tIns="34275" rIns="68554" bIns="34275" anchor="ctr"/>
          <a:lstStyle>
            <a:defPPr>
              <a:defRPr lang="zh-CN"/>
            </a:defPPr>
            <a:lvl1pPr algn="ctr">
              <a:defRPr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en-US" altLang="zh-CN" noProof="1"/>
              <a:t>Recycle books and paper.</a:t>
            </a:r>
          </a:p>
        </p:txBody>
      </p:sp>
      <p:sp>
        <p:nvSpPr>
          <p:cNvPr id="52230" name="文本框 52229"/>
          <p:cNvSpPr txBox="1">
            <a:spLocks noChangeArrowheads="1"/>
          </p:cNvSpPr>
          <p:nvPr/>
        </p:nvSpPr>
        <p:spPr bwMode="auto">
          <a:xfrm>
            <a:off x="2876550" y="4424363"/>
            <a:ext cx="3613150" cy="54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98" tIns="25399" rIns="50798" bIns="25399">
            <a:spAutoFit/>
          </a:bodyPr>
          <a:lstStyle/>
          <a:p>
            <a:pPr>
              <a:defRPr/>
            </a:pPr>
            <a:r>
              <a:rPr lang="en-US" altLang="zh-CN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</a:t>
            </a: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回收利用</a:t>
            </a: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 </a:t>
            </a:r>
            <a:r>
              <a:rPr lang="zh-CN" alt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再利用</a:t>
            </a:r>
          </a:p>
        </p:txBody>
      </p:sp>
      <p:pic>
        <p:nvPicPr>
          <p:cNvPr id="52232" name="图片 52231" descr="195712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438" y="1428750"/>
            <a:ext cx="2530475" cy="2130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234" name="图片 52233" descr="U_2395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025" y="1285875"/>
            <a:ext cx="2114550" cy="2314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ldLvl="0" animBg="1"/>
      <p:bldP spid="522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3"/>
          <p:cNvSpPr txBox="1">
            <a:spLocks noChangeArrowheads="1"/>
          </p:cNvSpPr>
          <p:nvPr/>
        </p:nvSpPr>
        <p:spPr bwMode="auto">
          <a:xfrm>
            <a:off x="901700" y="1230521"/>
            <a:ext cx="7234237" cy="3731278"/>
          </a:xfrm>
          <a:prstGeom prst="rect">
            <a:avLst/>
          </a:prstGeom>
          <a:noFill/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342900" indent="-342900">
              <a:lnSpc>
                <a:spcPts val="3600"/>
              </a:lnSpc>
            </a:pPr>
            <a:r>
              <a:rPr lang="en-US" altLang="zh-CN" sz="2800" b="1" dirty="0">
                <a:solidFill>
                  <a:srgbClr val="000099"/>
                </a:solidFill>
                <a:latin typeface="Times New Roman" pitchFamily="18" charset="0"/>
                <a:ea typeface="华文中宋" pitchFamily="2" charset="-122"/>
              </a:rPr>
              <a:t>Interviewer</a:t>
            </a: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: Jason and Susan, what are your    </a:t>
            </a:r>
          </a:p>
          <a:p>
            <a:pPr marL="342900" indent="-342900">
              <a:lnSpc>
                <a:spcPts val="3600"/>
              </a:lnSpc>
            </a:pP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                     ideas for solving these problems?</a:t>
            </a:r>
          </a:p>
          <a:p>
            <a:pPr marL="342900" indent="-342900">
              <a:lnSpc>
                <a:spcPts val="3600"/>
              </a:lnSpc>
            </a:pPr>
            <a:r>
              <a:rPr lang="en-US" altLang="zh-CN" sz="2800" b="1" dirty="0">
                <a:solidFill>
                  <a:srgbClr val="CC0000"/>
                </a:solidFill>
                <a:latin typeface="Times New Roman" pitchFamily="18" charset="0"/>
                <a:ea typeface="华文中宋" pitchFamily="2" charset="-122"/>
              </a:rPr>
              <a:t>Jason</a:t>
            </a: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: Well, to cut down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air pollution</a:t>
            </a: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, we </a:t>
            </a:r>
          </a:p>
          <a:p>
            <a:pPr marL="342900" indent="-342900">
              <a:lnSpc>
                <a:spcPts val="3600"/>
              </a:lnSpc>
            </a:pP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           should take the bus or subway instead </a:t>
            </a:r>
          </a:p>
          <a:p>
            <a:pPr marL="342900" indent="-342900">
              <a:lnSpc>
                <a:spcPts val="3600"/>
              </a:lnSpc>
            </a:pP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           of driving.</a:t>
            </a:r>
          </a:p>
          <a:p>
            <a:pPr marL="342900" indent="-342900">
              <a:lnSpc>
                <a:spcPts val="3600"/>
              </a:lnSpc>
            </a:pPr>
            <a:r>
              <a:rPr lang="en-US" altLang="zh-CN" sz="2800" b="1" dirty="0">
                <a:solidFill>
                  <a:srgbClr val="CC0000"/>
                </a:solidFill>
                <a:latin typeface="Times New Roman" pitchFamily="18" charset="0"/>
                <a:ea typeface="华文中宋" pitchFamily="2" charset="-122"/>
              </a:rPr>
              <a:t>Susan</a:t>
            </a: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: Yeah, or ride a bike. There are other  </a:t>
            </a:r>
          </a:p>
          <a:p>
            <a:pPr marL="342900" indent="-342900">
              <a:lnSpc>
                <a:spcPts val="3600"/>
              </a:lnSpc>
            </a:pP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advantages</a:t>
            </a: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of  bike riding . It’s good </a:t>
            </a:r>
          </a:p>
          <a:p>
            <a:pPr marL="342900" indent="-342900">
              <a:lnSpc>
                <a:spcPts val="3600"/>
              </a:lnSpc>
            </a:pP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          for health and it doesn’t cost anything!</a:t>
            </a:r>
          </a:p>
        </p:txBody>
      </p:sp>
      <p:sp>
        <p:nvSpPr>
          <p:cNvPr id="61442" name="Text Box 6"/>
          <p:cNvSpPr txBox="1">
            <a:spLocks noChangeArrowheads="1"/>
          </p:cNvSpPr>
          <p:nvPr/>
        </p:nvSpPr>
        <p:spPr bwMode="auto">
          <a:xfrm>
            <a:off x="1619250" y="646113"/>
            <a:ext cx="52466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>
                <a:solidFill>
                  <a:srgbClr val="0000E1"/>
                </a:solidFill>
              </a:rPr>
              <a:t>Role-play the conversation.</a:t>
            </a:r>
          </a:p>
        </p:txBody>
      </p:sp>
      <p:sp>
        <p:nvSpPr>
          <p:cNvPr id="7" name="单圆角矩形 6"/>
          <p:cNvSpPr/>
          <p:nvPr/>
        </p:nvSpPr>
        <p:spPr bwMode="auto">
          <a:xfrm>
            <a:off x="901700" y="674688"/>
            <a:ext cx="574675" cy="5286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2d</a:t>
            </a:r>
          </a:p>
        </p:txBody>
      </p:sp>
      <p:pic>
        <p:nvPicPr>
          <p:cNvPr id="2" name="U13A2d">
            <a:hlinkClick r:id="" action="ppaction://media"/>
            <a:extLst>
              <a:ext uri="{FF2B5EF4-FFF2-40B4-BE49-F238E27FC236}">
                <a16:creationId xmlns:a16="http://schemas.microsoft.com/office/drawing/2014/main" id="{04F61C53-BE51-95E5-C08D-9DDD87ED79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44208" y="72400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571605" y="672469"/>
            <a:ext cx="2920275" cy="603137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386080" indent="-38608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Objectives</a:t>
            </a:r>
            <a:endParaRPr lang="zh-CN" altLang="en-US" sz="3200" b="1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500" y="1419225"/>
            <a:ext cx="7961313" cy="3108325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talk about air pollution, water pollution </a:t>
            </a:r>
          </a:p>
          <a:p>
            <a:pPr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and noise pollution.</a:t>
            </a: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think about ways of protecting the </a:t>
            </a:r>
          </a:p>
          <a:p>
            <a:pPr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environment.</a:t>
            </a: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to use the sentence patterns</a:t>
            </a:r>
          </a:p>
          <a:p>
            <a:pPr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used to...but now</a:t>
            </a:r>
          </a:p>
          <a:p>
            <a:pPr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should do sth.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3"/>
          <p:cNvSpPr txBox="1">
            <a:spLocks noChangeArrowheads="1"/>
          </p:cNvSpPr>
          <p:nvPr/>
        </p:nvSpPr>
        <p:spPr bwMode="auto">
          <a:xfrm>
            <a:off x="827088" y="841375"/>
            <a:ext cx="7224712" cy="3827463"/>
          </a:xfrm>
          <a:prstGeom prst="rect">
            <a:avLst/>
          </a:prstGeom>
          <a:noFill/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Interviewer</a:t>
            </a:r>
            <a:r>
              <a:rPr lang="zh-CN" altLang="en-US" sz="2800" b="1" dirty="0">
                <a:latin typeface="Times New Roman" pitchFamily="18" charset="0"/>
                <a:ea typeface="华文中宋" pitchFamily="2" charset="-122"/>
                <a:sym typeface="宋体" charset="-122"/>
              </a:rPr>
              <a:t>: Great ideas! What about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waste    </a:t>
            </a:r>
            <a:endParaRPr lang="en-US" altLang="zh-CN" sz="2800" b="1" dirty="0">
              <a:solidFill>
                <a:srgbClr val="FF0000"/>
              </a:solidFill>
              <a:latin typeface="Times New Roman" pitchFamily="18" charset="0"/>
              <a:ea typeface="华文中宋" pitchFamily="2" charset="-122"/>
              <a:sym typeface="宋体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pollution?</a:t>
            </a:r>
            <a:endParaRPr lang="en-US" altLang="zh-CN" sz="2800" b="1" dirty="0">
              <a:latin typeface="Times New Roman" pitchFamily="18" charset="0"/>
              <a:ea typeface="华文中宋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Times New Roman" pitchFamily="18" charset="0"/>
                <a:ea typeface="华文中宋" pitchFamily="2" charset="-122"/>
              </a:rPr>
              <a:t>Susan</a:t>
            </a:r>
            <a:r>
              <a:rPr lang="zh-CN" altLang="en-US" sz="2800" b="1" dirty="0">
                <a:latin typeface="Times New Roman" pitchFamily="18" charset="0"/>
                <a:ea typeface="华文中宋" pitchFamily="2" charset="-122"/>
              </a:rPr>
              <a:t>: Mmm, I think simple things like</a:t>
            </a:r>
            <a:endParaRPr lang="en-US" altLang="zh-CN" sz="2800" b="1" dirty="0">
              <a:latin typeface="Times New Roman" pitchFamily="18" charset="0"/>
              <a:ea typeface="华文中宋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            </a:t>
            </a:r>
            <a:r>
              <a:rPr lang="zh-CN" altLang="en-US" sz="2800" b="1" dirty="0">
                <a:latin typeface="Times New Roman" pitchFamily="18" charset="0"/>
                <a:ea typeface="华文中宋" pitchFamily="2" charset="-122"/>
              </a:rPr>
              <a:t>bringin</a:t>
            </a: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g </a:t>
            </a:r>
            <a:r>
              <a:rPr lang="zh-CN" altLang="en-US" sz="2800" b="1" dirty="0">
                <a:latin typeface="Times New Roman" pitchFamily="18" charset="0"/>
                <a:ea typeface="华文中宋" pitchFamily="2" charset="-122"/>
              </a:rPr>
              <a:t>a bag to go shopping can help. </a:t>
            </a:r>
            <a:endParaRPr lang="en-US" altLang="zh-CN" sz="2800" b="1" dirty="0">
              <a:latin typeface="Times New Roman" pitchFamily="18" charset="0"/>
              <a:ea typeface="华文中宋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            </a:t>
            </a:r>
            <a:r>
              <a:rPr lang="zh-CN" altLang="en-US" sz="2800" b="1" dirty="0">
                <a:latin typeface="Times New Roman" pitchFamily="18" charset="0"/>
                <a:ea typeface="华文中宋" pitchFamily="2" charset="-122"/>
              </a:rPr>
              <a:t>I started doing that a year ago.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Times New Roman" pitchFamily="18" charset="0"/>
                <a:ea typeface="华文中宋" pitchFamily="2" charset="-122"/>
              </a:rPr>
              <a:t>Jason</a:t>
            </a:r>
            <a:r>
              <a:rPr lang="zh-CN" altLang="en-US" sz="2800" b="1" dirty="0">
                <a:latin typeface="Times New Roman" pitchFamily="18" charset="0"/>
                <a:ea typeface="华文中宋" pitchFamily="2" charset="-122"/>
              </a:rPr>
              <a:t>: Me, too. Also, I never take wooden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           </a:t>
            </a:r>
            <a:r>
              <a:rPr lang="zh-CN" altLang="en-US" sz="2800" b="1" dirty="0">
                <a:latin typeface="Times New Roman" pitchFamily="18" charset="0"/>
                <a:ea typeface="华文中宋" pitchFamily="2" charset="-122"/>
              </a:rPr>
              <a:t>chopsticks or plastic forks when I buy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  <a:ea typeface="华文中宋" pitchFamily="2" charset="-122"/>
              </a:rPr>
              <a:t>            </a:t>
            </a:r>
            <a:r>
              <a:rPr lang="zh-CN" altLang="en-US" sz="2800" b="1" dirty="0">
                <a:latin typeface="Times New Roman" pitchFamily="18" charset="0"/>
                <a:ea typeface="华文中宋" pitchFamily="2" charset="-122"/>
              </a:rPr>
              <a:t>takeaway food. I use the ones at home. </a:t>
            </a:r>
          </a:p>
        </p:txBody>
      </p:sp>
    </p:spTree>
  </p:cSld>
  <p:clrMapOvr>
    <a:masterClrMapping/>
  </p:clrMapOvr>
  <p:transition>
    <p:plu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1"/>
          <p:cNvSpPr>
            <a:spLocks noChangeArrowheads="1"/>
          </p:cNvSpPr>
          <p:nvPr/>
        </p:nvSpPr>
        <p:spPr bwMode="auto">
          <a:xfrm>
            <a:off x="683294" y="915566"/>
            <a:ext cx="7777138" cy="3711785"/>
          </a:xfrm>
          <a:prstGeom prst="rect">
            <a:avLst/>
          </a:prstGeom>
          <a:noFill/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Susan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: And remember to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throw </a:t>
            </a:r>
            <a:endParaRPr lang="en-US" altLang="zh-CN" sz="2800" b="1" dirty="0">
              <a:solidFill>
                <a:srgbClr val="FF0000"/>
              </a:solidFill>
              <a:latin typeface="Times New Roman" pitchFamily="18" charset="0"/>
              <a:ea typeface="华文中宋" pitchFamily="2" charset="-122"/>
              <a:sym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  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rubbish in the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bin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s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and keep 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  <a:ea typeface="华文中宋" pitchFamily="2" charset="-122"/>
              <a:sym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public places clean and 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  <a:ea typeface="华文中宋" pitchFamily="2" charset="-122"/>
              <a:sym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beautiful for everyone.</a:t>
            </a:r>
            <a:endParaRPr lang="zh-CN" altLang="en-US" sz="2800" b="1" dirty="0">
              <a:solidFill>
                <a:srgbClr val="000000"/>
              </a:solidFill>
              <a:latin typeface="Times New Roman" pitchFamily="18" charset="0"/>
              <a:ea typeface="华文中宋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Interviewer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: So together, our actions 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  <a:ea typeface="华文中宋" pitchFamily="2" charset="-122"/>
              <a:sym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 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can make a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differenc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e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 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and lead 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o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better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华文中宋" pitchFamily="2" charset="-122"/>
                <a:sym typeface="宋体" charset="-122"/>
              </a:rPr>
              <a:t>future!</a:t>
            </a:r>
            <a:endParaRPr lang="zh-CN" altLang="en-US" sz="2800" b="1" dirty="0">
              <a:solidFill>
                <a:srgbClr val="000000"/>
              </a:solidFill>
              <a:latin typeface="Times New Roman" pitchFamily="18" charset="0"/>
              <a:ea typeface="华文中宋" pitchFamily="2" charset="-122"/>
            </a:endParaRPr>
          </a:p>
        </p:txBody>
      </p:sp>
      <p:pic>
        <p:nvPicPr>
          <p:cNvPr id="63490" name="Picture 2" descr="G:\resource\U13\jpg\A_2d.jpg"/>
          <p:cNvPicPr>
            <a:picLocks noChangeAspect="1" noChangeArrowheads="1"/>
          </p:cNvPicPr>
          <p:nvPr/>
        </p:nvPicPr>
        <p:blipFill>
          <a:blip r:embed="rId2"/>
          <a:srcRect l="25375" r="25125"/>
          <a:stretch>
            <a:fillRect/>
          </a:stretch>
        </p:blipFill>
        <p:spPr bwMode="auto">
          <a:xfrm>
            <a:off x="6516216" y="1396578"/>
            <a:ext cx="1785938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3"/>
          <p:cNvSpPr txBox="1">
            <a:spLocks noChangeArrowheads="1"/>
          </p:cNvSpPr>
          <p:nvPr/>
        </p:nvSpPr>
        <p:spPr bwMode="auto">
          <a:xfrm>
            <a:off x="755576" y="627534"/>
            <a:ext cx="3459162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83" tIns="25390" rIns="50783" bIns="25390">
            <a:spAutoFit/>
          </a:bodyPr>
          <a:lstStyle/>
          <a:p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Complete the chart.</a:t>
            </a:r>
          </a:p>
        </p:txBody>
      </p:sp>
      <p:graphicFrame>
        <p:nvGraphicFramePr>
          <p:cNvPr id="217121" name="Group 3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61025601"/>
              </p:ext>
            </p:extLst>
          </p:nvPr>
        </p:nvGraphicFramePr>
        <p:xfrm>
          <a:off x="611188" y="1236663"/>
          <a:ext cx="7632848" cy="3207360"/>
        </p:xfrm>
        <a:graphic>
          <a:graphicData uri="http://schemas.openxmlformats.org/drawingml/2006/table">
            <a:tbl>
              <a:tblPr/>
              <a:tblGrid>
                <a:gridCol w="2592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0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20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Problems</a:t>
                      </a:r>
                      <a:endParaRPr kumimoji="0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83" marR="50783" marT="25390" marB="25390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Solving problems</a:t>
                      </a:r>
                      <a:endParaRPr kumimoji="0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83" marR="50783" marT="25390" marB="25390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82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air pollution</a:t>
                      </a:r>
                    </a:p>
                  </a:txBody>
                  <a:tcPr marL="50783" marR="50783" marT="25390" marB="25390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83" marR="50783" marT="25390" marB="25390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70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waste pollution</a:t>
                      </a:r>
                      <a:endParaRPr kumimoji="0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83" marR="50783" marT="25390" marB="25390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783" marR="50783" marT="25390" marB="25390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7112" name="Text Box 24"/>
          <p:cNvSpPr txBox="1">
            <a:spLocks noChangeArrowheads="1"/>
          </p:cNvSpPr>
          <p:nvPr/>
        </p:nvSpPr>
        <p:spPr bwMode="auto">
          <a:xfrm>
            <a:off x="3275856" y="1779662"/>
            <a:ext cx="4679950" cy="9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3" tIns="25390" rIns="50783" bIns="253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take the bus, subway or ride a bike instead of driving</a:t>
            </a:r>
          </a:p>
        </p:txBody>
      </p:sp>
      <p:sp>
        <p:nvSpPr>
          <p:cNvPr id="217113" name="Text Box 25"/>
          <p:cNvSpPr txBox="1">
            <a:spLocks noChangeArrowheads="1"/>
          </p:cNvSpPr>
          <p:nvPr/>
        </p:nvSpPr>
        <p:spPr bwMode="auto">
          <a:xfrm>
            <a:off x="3275856" y="2787774"/>
            <a:ext cx="4729605" cy="48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0783" tIns="25390" rIns="50783" bIns="253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bring a bag to go shopping</a:t>
            </a:r>
          </a:p>
        </p:txBody>
      </p:sp>
      <p:sp>
        <p:nvSpPr>
          <p:cNvPr id="217114" name="Text Box 26"/>
          <p:cNvSpPr txBox="1">
            <a:spLocks noChangeArrowheads="1"/>
          </p:cNvSpPr>
          <p:nvPr/>
        </p:nvSpPr>
        <p:spPr bwMode="auto">
          <a:xfrm>
            <a:off x="3275856" y="3311649"/>
            <a:ext cx="5205732" cy="48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0783" tIns="25390" rIns="50783" bIns="253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use chopsticks or forks at home</a:t>
            </a:r>
          </a:p>
        </p:txBody>
      </p:sp>
      <p:sp>
        <p:nvSpPr>
          <p:cNvPr id="217115" name="Text Box 27"/>
          <p:cNvSpPr txBox="1">
            <a:spLocks noChangeArrowheads="1"/>
          </p:cNvSpPr>
          <p:nvPr/>
        </p:nvSpPr>
        <p:spPr bwMode="auto">
          <a:xfrm>
            <a:off x="3294906" y="3887911"/>
            <a:ext cx="4372818" cy="48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0783" tIns="25390" rIns="50783" bIns="253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throw rubbish in the bins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1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112" grpId="0"/>
      <p:bldP spid="217113" grpId="0"/>
      <p:bldP spid="217114" grpId="0"/>
      <p:bldP spid="2171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7" name="矩形 45066"/>
          <p:cNvSpPr/>
          <p:nvPr/>
        </p:nvSpPr>
        <p:spPr>
          <a:xfrm>
            <a:off x="982663" y="1492250"/>
            <a:ext cx="7178675" cy="28511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50785" tIns="25391" rIns="50785" bIns="25391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1.We’re trying to save the earth!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我们正在竭尽全力拯救地球</a:t>
            </a: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!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try to do </a:t>
            </a: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try one’s </a:t>
            </a: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to do 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努力去做某事</a:t>
            </a:r>
            <a:endParaRPr lang="en-US" altLang="zh-CN" sz="28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e.g. We’ll try to finish the work in a week.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我们将努力在一周内完成这项工作。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366963" y="700088"/>
            <a:ext cx="4652962" cy="728662"/>
          </a:xfrm>
          <a:prstGeom prst="rect">
            <a:avLst/>
          </a:prstGeom>
          <a:noFill/>
          <a:ln w="9525">
            <a:noFill/>
          </a:ln>
        </p:spPr>
        <p:txBody>
          <a:bodyPr lIns="51433" tIns="25716" rIns="51433" bIns="25716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5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矩形 66562"/>
          <p:cNvSpPr/>
          <p:nvPr/>
        </p:nvSpPr>
        <p:spPr>
          <a:xfrm>
            <a:off x="1042988" y="944563"/>
            <a:ext cx="6853237" cy="30670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50785" tIns="25391" rIns="50785" bIns="25391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2.Here are some words related to different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kinds of pollution.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be related to  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noProof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有关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e.g. Is the driver related to the accident?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司机和这起事故有关吗？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文本框 71682"/>
          <p:cNvSpPr txBox="1"/>
          <p:nvPr/>
        </p:nvSpPr>
        <p:spPr>
          <a:xfrm>
            <a:off x="593725" y="700088"/>
            <a:ext cx="7866063" cy="39719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50785" tIns="25391" rIns="50785" bIns="25391">
            <a:spAutoFit/>
          </a:bodyPr>
          <a:lstStyle/>
          <a:p>
            <a:pPr marL="330200" indent="-330200"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3. Even the bottom of the river was full of rubbish.</a:t>
            </a:r>
          </a:p>
          <a:p>
            <a:pPr marL="330200" indent="-330200"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Yes, but people are throwing litter into the river.</a:t>
            </a:r>
          </a:p>
          <a:p>
            <a:pPr marL="330200" indent="-330200"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litter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rubbish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都可指“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垃圾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”，用作不可数名词。</a:t>
            </a:r>
            <a:endParaRPr lang="zh-CN" altLang="zh-CN" sz="2800" b="1" noProof="1">
              <a:solidFill>
                <a:schemeClr val="tx1"/>
              </a:solidFill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  <a:p>
            <a:pPr marL="330200" indent="-330200"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litter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指“（室内或公共场所）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乱扔的废物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（纸屑、不要的包装纸、废瓶等）”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还可回收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。</a:t>
            </a:r>
          </a:p>
          <a:p>
            <a:pPr marL="330200" indent="-330200"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rubbish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指“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没用的东西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（被扔或将要丢弃的无用的东西）”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不可回收</a:t>
            </a: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noProof="1">
              <a:solidFill>
                <a:schemeClr val="tx1"/>
              </a:solidFill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1" name="矩形 72710"/>
          <p:cNvSpPr/>
          <p:nvPr/>
        </p:nvSpPr>
        <p:spPr>
          <a:xfrm>
            <a:off x="1312863" y="1058863"/>
            <a:ext cx="6337300" cy="34131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50785" tIns="25391" rIns="50785" bIns="25391" anchor="ctr">
            <a:spAutoFit/>
          </a:bodyPr>
          <a:lstStyle/>
          <a:p>
            <a:pPr defTabSz="508635"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e.g.  Throw the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rubbish</a:t>
            </a: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out. </a:t>
            </a:r>
          </a:p>
          <a:p>
            <a:pPr defTabSz="508635">
              <a:lnSpc>
                <a:spcPct val="130000"/>
              </a:lnSpc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把垃圾扔出去。</a:t>
            </a:r>
            <a:endParaRPr lang="en-US" altLang="zh-CN" sz="28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defTabSz="508635"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The room is full of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rubbish</a:t>
            </a: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</a:t>
            </a:r>
          </a:p>
          <a:p>
            <a:pPr defTabSz="508635">
              <a:lnSpc>
                <a:spcPct val="130000"/>
              </a:lnSpc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房间里堆满了垃圾。</a:t>
            </a:r>
            <a:endParaRPr lang="en-US" altLang="zh-CN" sz="28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defTabSz="508635">
              <a:lnSpc>
                <a:spcPct val="13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Pick up your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litter</a:t>
            </a: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after a picnic.         </a:t>
            </a:r>
          </a:p>
          <a:p>
            <a:pPr defTabSz="508635">
              <a:lnSpc>
                <a:spcPct val="130000"/>
              </a:lnSpc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野餐后将废弃物收拾好。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27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7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7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2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27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7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27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047750" y="842963"/>
            <a:ext cx="7340600" cy="362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4.Everyone in this town should play a part in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 cleaning it up!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play a part in 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方面起作用</a:t>
            </a: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e.g. A good diet plays a large part in helping </a:t>
            </a: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people live longer.</a:t>
            </a: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健康的饮食在帮助人们长寿方面起着非常</a:t>
            </a:r>
            <a:endParaRPr lang="en-US" altLang="zh-CN" sz="2800" b="1" dirty="0">
              <a:solidFill>
                <a:srgbClr val="000000"/>
              </a:solidFill>
              <a:latin typeface="宋体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大的作用。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3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3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3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3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32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532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ChangeArrowheads="1"/>
          </p:cNvSpPr>
          <p:nvPr/>
        </p:nvSpPr>
        <p:spPr bwMode="auto">
          <a:xfrm>
            <a:off x="684213" y="692150"/>
            <a:ext cx="7920037" cy="39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9" tIns="25394" rIns="50789" bIns="25394" anchor="ctr">
            <a:spAutoFit/>
          </a:bodyPr>
          <a:lstStyle/>
          <a:p>
            <a:pPr defTabSz="677863">
              <a:lnSpc>
                <a:spcPct val="130000"/>
              </a:lnSpc>
              <a:tabLst>
                <a:tab pos="441325" algn="l"/>
              </a:tabLst>
            </a:pPr>
            <a:r>
              <a:rPr lang="en-US" altLang="zh-CN" sz="2800" b="1" dirty="0">
                <a:latin typeface="Times New Roman" pitchFamily="18" charset="0"/>
              </a:rPr>
              <a:t>5. It’s good for health and it doesn’t cost anything!</a:t>
            </a:r>
          </a:p>
          <a:p>
            <a:pPr defTabSz="677863">
              <a:lnSpc>
                <a:spcPct val="130000"/>
              </a:lnSpc>
              <a:tabLst>
                <a:tab pos="441325" algn="l"/>
              </a:tabLst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cost</a:t>
            </a:r>
            <a:r>
              <a:rPr lang="en-US" altLang="zh-CN" sz="2800" b="1" dirty="0">
                <a:latin typeface="Times New Roman" pitchFamily="18" charset="0"/>
              </a:rPr>
              <a:t>  </a:t>
            </a:r>
            <a:r>
              <a:rPr lang="en-US" altLang="zh-CN" sz="2800" b="1" i="1" dirty="0">
                <a:latin typeface="Times New Roman" pitchFamily="18" charset="0"/>
              </a:rPr>
              <a:t>v</a:t>
            </a:r>
            <a:r>
              <a:rPr lang="en-US" altLang="zh-CN" sz="2800" b="1" dirty="0">
                <a:latin typeface="Times New Roman" pitchFamily="18" charset="0"/>
              </a:rPr>
              <a:t>.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花费；使付出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，指花费金钱，主语通常是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物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800" b="1" dirty="0">
                <a:latin typeface="Times New Roman" pitchFamily="18" charset="0"/>
              </a:rPr>
              <a:t>cost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的过去式和过去分词均为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cost</a:t>
            </a:r>
            <a:r>
              <a:rPr lang="zh-CN" altLang="en-US" sz="2800" b="1" dirty="0">
                <a:latin typeface="Times New Roman" pitchFamily="18" charset="0"/>
              </a:rPr>
              <a:t>。</a:t>
            </a:r>
            <a:endParaRPr lang="en-US" altLang="zh-CN" sz="2800" b="1" dirty="0">
              <a:latin typeface="Times New Roman" pitchFamily="18" charset="0"/>
            </a:endParaRPr>
          </a:p>
          <a:p>
            <a:pPr defTabSz="677863">
              <a:lnSpc>
                <a:spcPct val="130000"/>
              </a:lnSpc>
              <a:tabLst>
                <a:tab pos="441325" algn="l"/>
              </a:tabLst>
            </a:pPr>
            <a:r>
              <a:rPr lang="en-US" altLang="zh-CN" sz="2800" b="1" dirty="0">
                <a:latin typeface="Times New Roman" pitchFamily="18" charset="0"/>
              </a:rPr>
              <a:t>e.g. The new shirt cost Mr Wang 200 yuan.</a:t>
            </a:r>
          </a:p>
          <a:p>
            <a:pPr defTabSz="677863">
              <a:lnSpc>
                <a:spcPct val="130000"/>
              </a:lnSpc>
              <a:tabLst>
                <a:tab pos="441325" algn="l"/>
              </a:tabLst>
            </a:pPr>
            <a:r>
              <a:rPr lang="en-US" altLang="zh-CN" sz="2800" b="1" dirty="0">
                <a:latin typeface="Times New Roman" pitchFamily="18" charset="0"/>
              </a:rPr>
              <a:t>       </a:t>
            </a:r>
            <a:r>
              <a:rPr lang="zh-CN" altLang="en-US" sz="2800" b="1" dirty="0">
                <a:latin typeface="Times New Roman" pitchFamily="18" charset="0"/>
              </a:rPr>
              <a:t>王先生花了</a:t>
            </a:r>
            <a:r>
              <a:rPr lang="en-US" altLang="zh-CN" sz="2800" b="1" dirty="0">
                <a:latin typeface="Times New Roman" pitchFamily="18" charset="0"/>
              </a:rPr>
              <a:t>200</a:t>
            </a:r>
            <a:r>
              <a:rPr lang="zh-CN" altLang="en-US" sz="2800" b="1" dirty="0">
                <a:latin typeface="Times New Roman" pitchFamily="18" charset="0"/>
              </a:rPr>
              <a:t>元买了新衬衫。</a:t>
            </a:r>
          </a:p>
          <a:p>
            <a:pPr defTabSz="677863">
              <a:lnSpc>
                <a:spcPct val="130000"/>
              </a:lnSpc>
              <a:tabLst>
                <a:tab pos="441325" algn="l"/>
              </a:tabLst>
            </a:pPr>
            <a:r>
              <a:rPr lang="zh-CN" altLang="en-US" sz="2800" b="1" dirty="0">
                <a:latin typeface="Times New Roman" pitchFamily="18" charset="0"/>
              </a:rPr>
              <a:t>       </a:t>
            </a:r>
            <a:r>
              <a:rPr lang="en-US" altLang="zh-CN" sz="2800" b="1" dirty="0">
                <a:latin typeface="Times New Roman" pitchFamily="18" charset="0"/>
              </a:rPr>
              <a:t>How much does the new computer cost?  </a:t>
            </a:r>
          </a:p>
          <a:p>
            <a:pPr defTabSz="677863">
              <a:lnSpc>
                <a:spcPct val="130000"/>
              </a:lnSpc>
              <a:tabLst>
                <a:tab pos="441325" algn="l"/>
              </a:tabLst>
            </a:pPr>
            <a:r>
              <a:rPr lang="en-US" altLang="zh-CN" sz="2800" b="1" dirty="0">
                <a:latin typeface="Times New Roman" pitchFamily="18" charset="0"/>
              </a:rPr>
              <a:t>       </a:t>
            </a:r>
            <a:r>
              <a:rPr lang="zh-CN" altLang="en-US" sz="2800" b="1" dirty="0">
                <a:latin typeface="Times New Roman" pitchFamily="18" charset="0"/>
              </a:rPr>
              <a:t>新电脑花了多少钱？ 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8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8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8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8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8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8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8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8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8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8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8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8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ChangeArrowheads="1"/>
          </p:cNvSpPr>
          <p:nvPr/>
        </p:nvSpPr>
        <p:spPr bwMode="auto">
          <a:xfrm>
            <a:off x="755650" y="650875"/>
            <a:ext cx="7345363" cy="426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0789" tIns="25394" rIns="50789" bIns="25394" anchor="ctr">
            <a:spAutoFit/>
          </a:bodyPr>
          <a:lstStyle/>
          <a:p>
            <a:pPr marL="330835" indent="-330835" algn="ctr" defTabSz="508635">
              <a:lnSpc>
                <a:spcPct val="120000"/>
              </a:lnSpc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take, spend, pay &amp; cost</a:t>
            </a:r>
          </a:p>
          <a:p>
            <a:pPr marL="330835" indent="-330835" defTabSz="508635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都可以表示“花费”，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30835" indent="-330835" defTabSz="508635"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但它们的用法各有不同。</a:t>
            </a:r>
          </a:p>
          <a:p>
            <a:pPr marL="386080" indent="-386080" defTabSz="508635">
              <a:lnSpc>
                <a:spcPct val="120000"/>
              </a:lnSpc>
              <a:buFontTx/>
              <a:buAutoNum type="arabicParenR"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多表示花费时间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86080" indent="-386080" defTabSz="508635"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takes sb. some time to do sth.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句型中，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86080" indent="-386080" defTabSz="508635"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作形式主语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330835" indent="-330835" defTabSz="508635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e.g. It usually takes me 40 minutes to cook the   </a:t>
            </a:r>
          </a:p>
          <a:p>
            <a:pPr marL="330835" indent="-330835" defTabSz="508635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dinner.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9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9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9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9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9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9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29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文本框 10242"/>
          <p:cNvSpPr txBox="1">
            <a:spLocks noChangeArrowheads="1"/>
          </p:cNvSpPr>
          <p:nvPr/>
        </p:nvSpPr>
        <p:spPr bwMode="auto">
          <a:xfrm>
            <a:off x="1331913" y="771525"/>
            <a:ext cx="6840537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9" tIns="25394" rIns="50789" bIns="25394">
            <a:spAutoFit/>
          </a:bodyPr>
          <a:lstStyle/>
          <a:p>
            <a:r>
              <a:rPr lang="en-US" altLang="zh-CN" sz="2700" b="1" dirty="0">
                <a:solidFill>
                  <a:srgbClr val="0000E1"/>
                </a:solidFill>
              </a:rPr>
              <a:t>Here are some words related to different kinds of pollution. Write them in the box below. Then add more words.</a:t>
            </a:r>
          </a:p>
        </p:txBody>
      </p:sp>
      <p:sp>
        <p:nvSpPr>
          <p:cNvPr id="7" name="单圆角矩形 6"/>
          <p:cNvSpPr/>
          <p:nvPr/>
        </p:nvSpPr>
        <p:spPr bwMode="auto">
          <a:xfrm>
            <a:off x="561975" y="890588"/>
            <a:ext cx="574675" cy="5286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1a</a:t>
            </a:r>
          </a:p>
        </p:txBody>
      </p:sp>
      <p:pic>
        <p:nvPicPr>
          <p:cNvPr id="45059" name="Picture 2" descr="G:\resource\U13\jpg\A_1a01.jpg"/>
          <p:cNvPicPr>
            <a:picLocks noChangeAspect="1" noChangeArrowheads="1"/>
          </p:cNvPicPr>
          <p:nvPr/>
        </p:nvPicPr>
        <p:blipFill>
          <a:blip r:embed="rId2"/>
          <a:srcRect l="22398" r="22667"/>
          <a:stretch>
            <a:fillRect/>
          </a:stretch>
        </p:blipFill>
        <p:spPr bwMode="auto">
          <a:xfrm>
            <a:off x="323850" y="2192338"/>
            <a:ext cx="1552575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3" descr="G:\resource\U13\jpg\A_1a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192338"/>
            <a:ext cx="2447925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4" descr="G:\resource\U13\jpg\A_1a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173288"/>
            <a:ext cx="2160588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5" descr="G:\resource\U13\jpg\A_1a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197100"/>
            <a:ext cx="1728787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827088" y="814388"/>
            <a:ext cx="748982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9" tIns="25394" rIns="50789" bIns="25394" anchor="ctr">
            <a:spAutoFit/>
          </a:bodyPr>
          <a:lstStyle/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spend</a:t>
            </a:r>
            <a:r>
              <a:rPr lang="zh-CN" altLang="en-US" sz="2800" b="1" dirty="0">
                <a:latin typeface="Times New Roman" pitchFamily="18" charset="0"/>
              </a:rPr>
              <a:t>多表示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花费时间和金钱</a:t>
            </a:r>
            <a:r>
              <a:rPr lang="zh-CN" altLang="en-US" sz="2800" b="1" dirty="0">
                <a:latin typeface="Times New Roman" pitchFamily="18" charset="0"/>
              </a:rPr>
              <a:t>，主语常是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人</a:t>
            </a:r>
            <a:r>
              <a:rPr lang="zh-CN" altLang="en-US" sz="2800" b="1" dirty="0">
                <a:latin typeface="Times New Roman" pitchFamily="18" charset="0"/>
              </a:rPr>
              <a:t>，</a:t>
            </a:r>
            <a:endParaRPr lang="en-US" altLang="zh-CN" sz="2800" b="1" dirty="0">
              <a:latin typeface="Times New Roman" pitchFamily="18" charset="0"/>
            </a:endParaRPr>
          </a:p>
          <a:p>
            <a:pPr marL="441325" indent="-441325" defTabSz="677863"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常用于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sb. spend(s) some time / money on sth.</a:t>
            </a: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sb. spend(s) some time / money (in) doing sth.</a:t>
            </a:r>
          </a:p>
          <a:p>
            <a:pPr marL="441325" indent="-441325" defTabSz="677863">
              <a:lnSpc>
                <a:spcPct val="120000"/>
              </a:lnSpc>
            </a:pPr>
            <a:r>
              <a:rPr lang="zh-CN" altLang="en-US" sz="2800" b="1" dirty="0">
                <a:latin typeface="Times New Roman" pitchFamily="18" charset="0"/>
              </a:rPr>
              <a:t>两种句型。</a:t>
            </a: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e.g. David spent 2,000 yuan on the new machine.</a:t>
            </a: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 My father spends an hour (in) watching the </a:t>
            </a: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 news on TV every day.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0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304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30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684213" y="915770"/>
            <a:ext cx="7848600" cy="367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9" tIns="25394" rIns="50789" bIns="25394" anchor="ctr">
            <a:spAutoFit/>
          </a:bodyPr>
          <a:lstStyle/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pay</a:t>
            </a:r>
            <a:r>
              <a:rPr lang="zh-CN" altLang="en-US" sz="2800" b="1" dirty="0">
                <a:latin typeface="Times New Roman" pitchFamily="18" charset="0"/>
              </a:rPr>
              <a:t>多表示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花费金钱</a:t>
            </a:r>
            <a:r>
              <a:rPr lang="zh-CN" altLang="en-US" sz="2800" b="1" dirty="0">
                <a:latin typeface="Times New Roman" pitchFamily="18" charset="0"/>
              </a:rPr>
              <a:t>，主语通常是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人</a:t>
            </a:r>
            <a:r>
              <a:rPr lang="zh-CN" altLang="en-US" sz="2800" b="1" dirty="0">
                <a:latin typeface="Times New Roman" pitchFamily="18" charset="0"/>
              </a:rPr>
              <a:t>，常用于</a:t>
            </a:r>
            <a:endParaRPr lang="en-US" altLang="zh-CN" sz="2800" b="1" dirty="0">
              <a:latin typeface="Times New Roman" pitchFamily="18" charset="0"/>
            </a:endParaRP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sb. pay(s) some money for sth.</a:t>
            </a:r>
            <a:r>
              <a:rPr lang="zh-CN" altLang="en-US" sz="2800" b="1" dirty="0">
                <a:latin typeface="Times New Roman" pitchFamily="18" charset="0"/>
              </a:rPr>
              <a:t>句型。 </a:t>
            </a: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e.g. Tommy paid 20 yuan for his breakfast</a:t>
            </a: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 yesterday.</a:t>
            </a: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cost</a:t>
            </a:r>
            <a:r>
              <a:rPr lang="zh-CN" altLang="en-US" sz="2800" b="1" dirty="0">
                <a:latin typeface="Times New Roman" pitchFamily="18" charset="0"/>
              </a:rPr>
              <a:t>多表示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花费金钱</a:t>
            </a:r>
            <a:r>
              <a:rPr lang="zh-CN" altLang="en-US" sz="2800" b="1" dirty="0">
                <a:latin typeface="Times New Roman" pitchFamily="18" charset="0"/>
              </a:rPr>
              <a:t>，主语通常是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物</a:t>
            </a:r>
            <a:r>
              <a:rPr lang="zh-CN" altLang="en-US" sz="2800" b="1" dirty="0">
                <a:latin typeface="Times New Roman" pitchFamily="18" charset="0"/>
              </a:rPr>
              <a:t>，常用于</a:t>
            </a:r>
            <a:endParaRPr lang="en-US" altLang="zh-CN" sz="2800" b="1" dirty="0">
              <a:latin typeface="Times New Roman" pitchFamily="18" charset="0"/>
            </a:endParaRP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sth. cost(s) (sb.) some money.</a:t>
            </a:r>
            <a:r>
              <a:rPr lang="zh-CN" altLang="en-US" sz="2800" b="1" dirty="0">
                <a:latin typeface="Times New Roman" pitchFamily="18" charset="0"/>
              </a:rPr>
              <a:t>句型。</a:t>
            </a:r>
          </a:p>
          <a:p>
            <a:pPr marL="441325" indent="-441325" defTabSz="677863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e.g. The new dress cost Linda 88 </a:t>
            </a:r>
            <a:r>
              <a:rPr lang="en-US" altLang="zh-CN" sz="2800" b="1" i="1" dirty="0">
                <a:latin typeface="Times New Roman" pitchFamily="18" charset="0"/>
              </a:rPr>
              <a:t>yuan.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1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1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14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14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14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ChangeArrowheads="1"/>
          </p:cNvSpPr>
          <p:nvPr/>
        </p:nvSpPr>
        <p:spPr bwMode="auto">
          <a:xfrm>
            <a:off x="539750" y="1036011"/>
            <a:ext cx="8135938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9" tIns="25394" rIns="50789" bIns="25394" anchor="ctr">
            <a:spAutoFit/>
          </a:bodyPr>
          <a:lstStyle/>
          <a:p>
            <a:pPr marL="441325" indent="-441325" defTabSz="677863"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</a:rPr>
              <a:t>根据句意用</a:t>
            </a:r>
            <a:r>
              <a:rPr lang="en-US" altLang="zh-CN" sz="2800" b="1" dirty="0">
                <a:latin typeface="Times New Roman" pitchFamily="18" charset="0"/>
              </a:rPr>
              <a:t>take, spend, pay</a:t>
            </a:r>
            <a:r>
              <a:rPr lang="zh-CN" altLang="en-US" sz="2800" b="1" dirty="0">
                <a:latin typeface="Times New Roman" pitchFamily="18" charset="0"/>
              </a:rPr>
              <a:t>或</a:t>
            </a:r>
            <a:r>
              <a:rPr lang="en-US" altLang="zh-CN" sz="2800" b="1" dirty="0">
                <a:latin typeface="Times New Roman" pitchFamily="18" charset="0"/>
              </a:rPr>
              <a:t>cost</a:t>
            </a:r>
            <a:r>
              <a:rPr lang="zh-CN" altLang="en-US" sz="2800" b="1" dirty="0">
                <a:latin typeface="Times New Roman" pitchFamily="18" charset="0"/>
              </a:rPr>
              <a:t>的适当形式填空。</a:t>
            </a:r>
          </a:p>
          <a:p>
            <a:pPr marL="441325" indent="-441325" defTabSz="677863"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1. That new car ________ them lots of money.</a:t>
            </a:r>
          </a:p>
          <a:p>
            <a:pPr marL="441325" indent="-441325" defTabSz="677863"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2. Mona __________ 50 </a:t>
            </a:r>
            <a:r>
              <a:rPr lang="en-US" altLang="zh-CN" sz="2800" b="1" i="1" dirty="0">
                <a:latin typeface="Times New Roman" pitchFamily="18" charset="0"/>
              </a:rPr>
              <a:t>yuan</a:t>
            </a:r>
            <a:r>
              <a:rPr lang="en-US" altLang="zh-CN" sz="2800" b="1" dirty="0">
                <a:latin typeface="Times New Roman" pitchFamily="18" charset="0"/>
              </a:rPr>
              <a:t> on the books just now.</a:t>
            </a:r>
          </a:p>
          <a:p>
            <a:pPr marL="441325" indent="-441325" defTabSz="677863"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3. It usually _______  me an hour to do my</a:t>
            </a:r>
          </a:p>
          <a:p>
            <a:pPr marL="441325" indent="-441325" defTabSz="677863"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    homework.</a:t>
            </a:r>
          </a:p>
        </p:txBody>
      </p:sp>
      <p:sp>
        <p:nvSpPr>
          <p:cNvPr id="232451" name="Rectangle 3"/>
          <p:cNvSpPr>
            <a:spLocks noChangeArrowheads="1"/>
          </p:cNvSpPr>
          <p:nvPr/>
        </p:nvSpPr>
        <p:spPr bwMode="auto">
          <a:xfrm>
            <a:off x="3368675" y="1851670"/>
            <a:ext cx="1239044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cost  </a:t>
            </a:r>
          </a:p>
        </p:txBody>
      </p:sp>
      <p:sp>
        <p:nvSpPr>
          <p:cNvPr id="232452" name="Rectangle 4"/>
          <p:cNvSpPr>
            <a:spLocks noChangeArrowheads="1"/>
          </p:cNvSpPr>
          <p:nvPr/>
        </p:nvSpPr>
        <p:spPr bwMode="auto">
          <a:xfrm>
            <a:off x="2339975" y="2503735"/>
            <a:ext cx="10477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spent </a:t>
            </a:r>
          </a:p>
        </p:txBody>
      </p:sp>
      <p:sp>
        <p:nvSpPr>
          <p:cNvPr id="232453" name="Rectangle 5"/>
          <p:cNvSpPr>
            <a:spLocks noChangeArrowheads="1"/>
          </p:cNvSpPr>
          <p:nvPr/>
        </p:nvSpPr>
        <p:spPr bwMode="auto">
          <a:xfrm>
            <a:off x="2627313" y="3151808"/>
            <a:ext cx="9366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takes</a:t>
            </a:r>
          </a:p>
        </p:txBody>
      </p:sp>
      <p:sp>
        <p:nvSpPr>
          <p:cNvPr id="74757" name="TextBox 1"/>
          <p:cNvSpPr txBox="1">
            <a:spLocks noChangeArrowheads="1"/>
          </p:cNvSpPr>
          <p:nvPr/>
        </p:nvSpPr>
        <p:spPr bwMode="auto">
          <a:xfrm>
            <a:off x="395288" y="504825"/>
            <a:ext cx="1584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运用</a:t>
            </a:r>
            <a:r>
              <a:rPr lang="en-US" altLang="zh-CN" sz="2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2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2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2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1" grpId="0"/>
      <p:bldP spid="232452" grpId="0"/>
      <p:bldP spid="23245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ChangeArrowheads="1"/>
          </p:cNvSpPr>
          <p:nvPr/>
        </p:nvSpPr>
        <p:spPr bwMode="auto">
          <a:xfrm>
            <a:off x="827088" y="1231900"/>
            <a:ext cx="7632700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89" tIns="25394" rIns="50789" bIns="25394" anchor="ctr">
            <a:spAutoFit/>
          </a:bodyPr>
          <a:lstStyle/>
          <a:p>
            <a:pPr marL="441325" indent="-441325" defTabSz="677863"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4. You should __________  some time practising your pronunciation.</a:t>
            </a:r>
          </a:p>
          <a:p>
            <a:pPr marL="441325" indent="-441325" defTabSz="677863"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5. My brother _______ 6, 000 </a:t>
            </a:r>
            <a:r>
              <a:rPr lang="en-US" altLang="zh-CN" sz="2800" b="1" i="1" dirty="0">
                <a:latin typeface="Times New Roman" pitchFamily="18" charset="0"/>
              </a:rPr>
              <a:t>yuan</a:t>
            </a:r>
            <a:r>
              <a:rPr lang="en-US" altLang="zh-CN" sz="2800" b="1" dirty="0">
                <a:latin typeface="Times New Roman" pitchFamily="18" charset="0"/>
              </a:rPr>
              <a:t> for the new computer yesterday.</a:t>
            </a:r>
          </a:p>
        </p:txBody>
      </p:sp>
      <p:sp>
        <p:nvSpPr>
          <p:cNvPr id="233475" name="Rectangle 3"/>
          <p:cNvSpPr>
            <a:spLocks noChangeArrowheads="1"/>
          </p:cNvSpPr>
          <p:nvPr/>
        </p:nvSpPr>
        <p:spPr bwMode="auto">
          <a:xfrm>
            <a:off x="3325813" y="1347788"/>
            <a:ext cx="10382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spend</a:t>
            </a:r>
          </a:p>
        </p:txBody>
      </p:sp>
      <p:sp>
        <p:nvSpPr>
          <p:cNvPr id="233476" name="Rectangle 4"/>
          <p:cNvSpPr>
            <a:spLocks noChangeArrowheads="1"/>
          </p:cNvSpPr>
          <p:nvPr/>
        </p:nvSpPr>
        <p:spPr bwMode="auto">
          <a:xfrm>
            <a:off x="3276600" y="2670175"/>
            <a:ext cx="8175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paid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/>
      <p:bldP spid="23347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03575" y="546100"/>
            <a:ext cx="2743200" cy="730250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16025" y="2355850"/>
          <a:ext cx="6494462" cy="436563"/>
        </p:xfrm>
        <a:graphic>
          <a:graphicData uri="http://schemas.openxmlformats.org/drawingml/2006/table">
            <a:tbl>
              <a:tblPr/>
              <a:tblGrid>
                <a:gridCol w="6494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6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bin,   cost,   coal,   fisherman,   takeaway</a:t>
                      </a:r>
                      <a:endParaRPr kumimoji="0" lang="en-US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51433" marR="51433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6808" name="矩形 2"/>
          <p:cNvSpPr>
            <a:spLocks noChangeArrowheads="1"/>
          </p:cNvSpPr>
          <p:nvPr/>
        </p:nvSpPr>
        <p:spPr bwMode="auto">
          <a:xfrm>
            <a:off x="614487" y="2955925"/>
            <a:ext cx="7921376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1.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A hot ________ fell out of the fire and burnt the 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carpet (地毯).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2. A __________ is hot cooked food that you buy from a shop or restaurant and eat somewhere else.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2073275" y="2955925"/>
            <a:ext cx="11303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coal</a:t>
            </a: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1544638" y="3943895"/>
            <a:ext cx="16811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takeaway</a:t>
            </a:r>
          </a:p>
        </p:txBody>
      </p:sp>
      <p:sp>
        <p:nvSpPr>
          <p:cNvPr id="76811" name="矩形 4"/>
          <p:cNvSpPr>
            <a:spLocks noChangeArrowheads="1"/>
          </p:cNvSpPr>
          <p:nvPr/>
        </p:nvSpPr>
        <p:spPr bwMode="auto">
          <a:xfrm>
            <a:off x="555614" y="1252364"/>
            <a:ext cx="72723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根据句意，从方框中选择恰当的单词填空，</a:t>
            </a:r>
            <a:endParaRPr lang="en-US" altLang="zh-CN" sz="28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有的需要变换形式。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1"/>
          <p:cNvSpPr txBox="1">
            <a:spLocks noChangeArrowheads="1"/>
          </p:cNvSpPr>
          <p:nvPr/>
        </p:nvSpPr>
        <p:spPr bwMode="auto">
          <a:xfrm>
            <a:off x="811213" y="941388"/>
            <a:ext cx="7432675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3. Do you want this or shall I throw it in the     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________?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4. Writing such a long novel ________ much 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time and patience.　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5. Look! Some ____________  are catching fish   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over there.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08625" y="2133693"/>
            <a:ext cx="93503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costs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421063" y="3224213"/>
            <a:ext cx="20145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ishermen</a:t>
            </a: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1557671" y="1537959"/>
            <a:ext cx="7905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1"/>
          <p:cNvSpPr txBox="1">
            <a:spLocks noChangeArrowheads="1"/>
          </p:cNvSpPr>
          <p:nvPr/>
        </p:nvSpPr>
        <p:spPr bwMode="auto">
          <a:xfrm>
            <a:off x="647818" y="555526"/>
            <a:ext cx="8280400" cy="454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Ⅱ</a:t>
            </a:r>
            <a:r>
              <a:rPr lang="zh-CN" altLang="en-US" sz="2800" b="1" dirty="0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.根据汉语意思完成英语句子。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1.  工人们正在竭尽全力降低事故率。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The workers are doing all they can ___________ 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the accident rate.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2. 左边第二个房间里堆满了书。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2700" b="1" dirty="0">
                <a:latin typeface="Times New Roman" pitchFamily="18" charset="0"/>
                <a:cs typeface="Times New Roman" pitchFamily="18" charset="0"/>
              </a:rPr>
              <a:t>The second room on the left is</a:t>
            </a:r>
            <a:r>
              <a:rPr lang="en-US" altLang="zh-CN" sz="2700" b="1" dirty="0">
                <a:latin typeface="Times New Roman" pitchFamily="18" charset="0"/>
                <a:cs typeface="Times New Roman" pitchFamily="18" charset="0"/>
              </a:rPr>
              <a:t> __</a:t>
            </a:r>
            <a:r>
              <a:rPr lang="zh-CN" altLang="en-US" sz="2700" b="1" dirty="0">
                <a:latin typeface="Times New Roman" pitchFamily="18" charset="0"/>
                <a:cs typeface="Times New Roman" pitchFamily="18" charset="0"/>
              </a:rPr>
              <a:t>_______________</a:t>
            </a:r>
            <a:endParaRPr lang="en-US" altLang="zh-CN" sz="27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2700" b="1" dirty="0">
                <a:latin typeface="Times New Roman" pitchFamily="18" charset="0"/>
                <a:cs typeface="Times New Roman" pitchFamily="18" charset="0"/>
              </a:rPr>
              <a:t>books.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65888" y="1998092"/>
            <a:ext cx="2328862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cut down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580063" y="3871888"/>
            <a:ext cx="32146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full of / filled with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1"/>
          <p:cNvSpPr txBox="1">
            <a:spLocks noChangeArrowheads="1"/>
          </p:cNvSpPr>
          <p:nvPr/>
        </p:nvSpPr>
        <p:spPr bwMode="auto">
          <a:xfrm>
            <a:off x="827088" y="771525"/>
            <a:ext cx="76454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3. 你应该向那些参与挽救病人的医生道谢。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You should say thanks to those doctors who 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have  _________________ saving the patient.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22513" y="2211388"/>
            <a:ext cx="30559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played a part in</a:t>
            </a:r>
          </a:p>
        </p:txBody>
      </p:sp>
      <p:sp>
        <p:nvSpPr>
          <p:cNvPr id="79875" name="文本框 1"/>
          <p:cNvSpPr txBox="1">
            <a:spLocks noChangeArrowheads="1"/>
          </p:cNvSpPr>
          <p:nvPr/>
        </p:nvSpPr>
        <p:spPr bwMode="auto">
          <a:xfrm>
            <a:off x="827088" y="2768600"/>
            <a:ext cx="760730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itchFamily="18" charset="0"/>
              </a:rPr>
              <a:t>4</a:t>
            </a:r>
            <a:r>
              <a:rPr lang="zh-CN" altLang="en-US" sz="2700" b="1" dirty="0">
                <a:latin typeface="Times New Roman" pitchFamily="18" charset="0"/>
              </a:rPr>
              <a:t>. 拉里将去开会，而不是我。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Times New Roman" pitchFamily="18" charset="0"/>
              </a:rPr>
              <a:t>    Larry will go to the meeting __________ me.</a:t>
            </a: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5413375" y="3511550"/>
            <a:ext cx="218281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instead of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文本框 1"/>
          <p:cNvSpPr txBox="1">
            <a:spLocks noChangeArrowheads="1"/>
          </p:cNvSpPr>
          <p:nvPr/>
        </p:nvSpPr>
        <p:spPr bwMode="auto">
          <a:xfrm>
            <a:off x="1171575" y="900113"/>
            <a:ext cx="7432675" cy="337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. 我的目的是把这件坏事变成好事。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My purpose is to ________ this bad thing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________ a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good one.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. 保持教室干净是我们的责任。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s our duty to ________ the classroom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_______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6" name="文本框 3"/>
          <p:cNvSpPr txBox="1">
            <a:spLocks noChangeArrowheads="1"/>
          </p:cNvSpPr>
          <p:nvPr/>
        </p:nvSpPr>
        <p:spPr bwMode="auto">
          <a:xfrm>
            <a:off x="4319587" y="1564891"/>
            <a:ext cx="13684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turn</a:t>
            </a:r>
          </a:p>
        </p:txBody>
      </p:sp>
      <p:sp>
        <p:nvSpPr>
          <p:cNvPr id="57347" name="文本框 4"/>
          <p:cNvSpPr txBox="1">
            <a:spLocks noChangeArrowheads="1"/>
          </p:cNvSpPr>
          <p:nvPr/>
        </p:nvSpPr>
        <p:spPr bwMode="auto">
          <a:xfrm>
            <a:off x="4319587" y="3176211"/>
            <a:ext cx="95091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keep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16531" y="2064954"/>
            <a:ext cx="1008534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into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87473" y="3750495"/>
            <a:ext cx="115210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clean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1"/>
          <p:cNvSpPr txBox="1">
            <a:spLocks noChangeArrowheads="1"/>
          </p:cNvSpPr>
          <p:nvPr/>
        </p:nvSpPr>
        <p:spPr bwMode="auto">
          <a:xfrm>
            <a:off x="755650" y="1203325"/>
            <a:ext cx="7704782" cy="174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</a:rPr>
              <a:t>7</a:t>
            </a:r>
            <a:r>
              <a:rPr lang="zh-CN" altLang="en-US" sz="2800" b="1" dirty="0">
                <a:latin typeface="Times New Roman" pitchFamily="18" charset="0"/>
              </a:rPr>
              <a:t>. 我们小区的噪音污染很严重。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</a:t>
            </a:r>
            <a:r>
              <a:rPr lang="zh-CN" altLang="en-US" sz="2800" b="1" dirty="0">
                <a:latin typeface="Times New Roman" pitchFamily="18" charset="0"/>
              </a:rPr>
              <a:t>The _________________ in our neighborhood </a:t>
            </a:r>
            <a:endParaRPr lang="en-US" altLang="zh-CN" sz="2800" b="1" dirty="0"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</a:t>
            </a:r>
            <a:r>
              <a:rPr lang="zh-CN" altLang="en-US" sz="2800" b="1" dirty="0">
                <a:latin typeface="Times New Roman" pitchFamily="18" charset="0"/>
              </a:rPr>
              <a:t>is very serious.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24075" y="1784350"/>
            <a:ext cx="24765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noise pollution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>
            <a:spLocks noChangeArrowheads="1"/>
          </p:cNvSpPr>
          <p:nvPr/>
        </p:nvSpPr>
        <p:spPr bwMode="auto">
          <a:xfrm>
            <a:off x="755724" y="2327259"/>
            <a:ext cx="2592388" cy="240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54" tIns="34275" rIns="68554" bIns="34275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noise pollution </a:t>
            </a:r>
          </a:p>
          <a:p>
            <a:pPr algn="ctr"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____________</a:t>
            </a:r>
          </a:p>
          <a:p>
            <a:pPr algn="ctr"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____________</a:t>
            </a:r>
          </a:p>
          <a:p>
            <a:pPr algn="ctr"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____________</a:t>
            </a:r>
          </a:p>
          <a:p>
            <a:pPr algn="ctr"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____________</a:t>
            </a:r>
          </a:p>
        </p:txBody>
      </p:sp>
      <p:sp>
        <p:nvSpPr>
          <p:cNvPr id="11267" name="文本框 11266"/>
          <p:cNvSpPr txBox="1">
            <a:spLocks noChangeArrowheads="1"/>
          </p:cNvSpPr>
          <p:nvPr/>
        </p:nvSpPr>
        <p:spPr bwMode="auto">
          <a:xfrm>
            <a:off x="3789437" y="2303447"/>
            <a:ext cx="2528887" cy="240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54" tIns="34275" rIns="68554" bIns="34275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air pollution 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___________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___________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___________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___________</a:t>
            </a:r>
          </a:p>
        </p:txBody>
      </p:sp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5930974" y="2292334"/>
            <a:ext cx="2457450" cy="240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54" tIns="34275" rIns="68554" bIns="34275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itchFamily="18" charset="0"/>
              </a:rPr>
              <a:t>water pollution 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itchFamily="18" charset="0"/>
              </a:rPr>
              <a:t>____________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itchFamily="18" charset="0"/>
              </a:rPr>
              <a:t>____________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itchFamily="18" charset="0"/>
              </a:rPr>
              <a:t>____________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itchFamily="18" charset="0"/>
              </a:rPr>
              <a:t>____________</a:t>
            </a:r>
          </a:p>
        </p:txBody>
      </p:sp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1125612" y="2779697"/>
            <a:ext cx="1879600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loud music</a:t>
            </a:r>
          </a:p>
        </p:txBody>
      </p:sp>
      <p:sp>
        <p:nvSpPr>
          <p:cNvPr id="11270" name="矩形 11269"/>
          <p:cNvSpPr>
            <a:spLocks noChangeArrowheads="1"/>
          </p:cNvSpPr>
          <p:nvPr/>
        </p:nvSpPr>
        <p:spPr bwMode="auto">
          <a:xfrm>
            <a:off x="1043062" y="3170222"/>
            <a:ext cx="1166812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planes</a:t>
            </a:r>
          </a:p>
        </p:txBody>
      </p:sp>
      <p:sp>
        <p:nvSpPr>
          <p:cNvPr id="11271" name="矩形 11270"/>
          <p:cNvSpPr>
            <a:spLocks noChangeArrowheads="1"/>
          </p:cNvSpPr>
          <p:nvPr/>
        </p:nvSpPr>
        <p:spPr bwMode="auto">
          <a:xfrm>
            <a:off x="981149" y="3609959"/>
            <a:ext cx="2487613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mobile phones</a:t>
            </a:r>
          </a:p>
        </p:txBody>
      </p:sp>
      <p:sp>
        <p:nvSpPr>
          <p:cNvPr id="11272" name="文本框 11271"/>
          <p:cNvSpPr txBox="1">
            <a:spLocks noChangeArrowheads="1"/>
          </p:cNvSpPr>
          <p:nvPr/>
        </p:nvSpPr>
        <p:spPr bwMode="auto">
          <a:xfrm>
            <a:off x="4199012" y="2768584"/>
            <a:ext cx="1417051" cy="49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factories</a:t>
            </a:r>
          </a:p>
        </p:txBody>
      </p:sp>
      <p:sp>
        <p:nvSpPr>
          <p:cNvPr id="11273" name="矩形 11272"/>
          <p:cNvSpPr>
            <a:spLocks noChangeArrowheads="1"/>
          </p:cNvSpPr>
          <p:nvPr/>
        </p:nvSpPr>
        <p:spPr bwMode="auto">
          <a:xfrm>
            <a:off x="4429199" y="3673459"/>
            <a:ext cx="738981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cars</a:t>
            </a:r>
          </a:p>
        </p:txBody>
      </p:sp>
      <p:sp>
        <p:nvSpPr>
          <p:cNvPr id="11274" name="矩形 11273"/>
          <p:cNvSpPr>
            <a:spLocks noChangeArrowheads="1"/>
          </p:cNvSpPr>
          <p:nvPr/>
        </p:nvSpPr>
        <p:spPr bwMode="auto">
          <a:xfrm>
            <a:off x="4113287" y="3230547"/>
            <a:ext cx="1401021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smoking</a:t>
            </a:r>
          </a:p>
        </p:txBody>
      </p:sp>
      <p:sp>
        <p:nvSpPr>
          <p:cNvPr id="11275" name="文本框 11274"/>
          <p:cNvSpPr txBox="1">
            <a:spLocks noChangeArrowheads="1"/>
          </p:cNvSpPr>
          <p:nvPr/>
        </p:nvSpPr>
        <p:spPr bwMode="auto">
          <a:xfrm>
            <a:off x="6470724" y="2749534"/>
            <a:ext cx="1176338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ships</a:t>
            </a:r>
          </a:p>
        </p:txBody>
      </p:sp>
      <p:sp>
        <p:nvSpPr>
          <p:cNvPr id="11276" name="矩形 11275"/>
          <p:cNvSpPr>
            <a:spLocks noChangeArrowheads="1"/>
          </p:cNvSpPr>
          <p:nvPr/>
        </p:nvSpPr>
        <p:spPr bwMode="auto">
          <a:xfrm>
            <a:off x="6362774" y="4067159"/>
            <a:ext cx="1417051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factories</a:t>
            </a:r>
          </a:p>
        </p:txBody>
      </p:sp>
      <p:sp>
        <p:nvSpPr>
          <p:cNvPr id="11277" name="矩形 11276"/>
          <p:cNvSpPr>
            <a:spLocks noChangeArrowheads="1"/>
          </p:cNvSpPr>
          <p:nvPr/>
        </p:nvSpPr>
        <p:spPr bwMode="auto">
          <a:xfrm>
            <a:off x="6418337" y="3581384"/>
            <a:ext cx="1338504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littering</a:t>
            </a:r>
          </a:p>
        </p:txBody>
      </p:sp>
      <p:sp>
        <p:nvSpPr>
          <p:cNvPr id="11278" name="矩形 11277"/>
          <p:cNvSpPr>
            <a:spLocks noChangeArrowheads="1"/>
          </p:cNvSpPr>
          <p:nvPr/>
        </p:nvSpPr>
        <p:spPr bwMode="auto">
          <a:xfrm>
            <a:off x="6418337" y="3163872"/>
            <a:ext cx="1301634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rubbish</a:t>
            </a:r>
          </a:p>
        </p:txBody>
      </p:sp>
      <p:sp>
        <p:nvSpPr>
          <p:cNvPr id="11279" name="文本框 11278"/>
          <p:cNvSpPr txBox="1">
            <a:spLocks noChangeArrowheads="1"/>
          </p:cNvSpPr>
          <p:nvPr/>
        </p:nvSpPr>
        <p:spPr bwMode="auto">
          <a:xfrm>
            <a:off x="3610049" y="4125897"/>
            <a:ext cx="2489460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building houses</a:t>
            </a:r>
          </a:p>
        </p:txBody>
      </p:sp>
      <p:sp>
        <p:nvSpPr>
          <p:cNvPr id="11280" name="文本框 11279"/>
          <p:cNvSpPr txBox="1">
            <a:spLocks noChangeArrowheads="1"/>
          </p:cNvSpPr>
          <p:nvPr/>
        </p:nvSpPr>
        <p:spPr bwMode="auto">
          <a:xfrm>
            <a:off x="909712" y="4135422"/>
            <a:ext cx="2679700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building houses</a:t>
            </a:r>
          </a:p>
        </p:txBody>
      </p:sp>
      <p:graphicFrame>
        <p:nvGraphicFramePr>
          <p:cNvPr id="11281" name="表格 11280"/>
          <p:cNvGraphicFramePr/>
          <p:nvPr>
            <p:extLst>
              <p:ext uri="{D42A27DB-BD31-4B8C-83A1-F6EECF244321}">
                <p14:modId xmlns:p14="http://schemas.microsoft.com/office/powerpoint/2010/main" val="3171207912"/>
              </p:ext>
            </p:extLst>
          </p:nvPr>
        </p:nvGraphicFramePr>
        <p:xfrm>
          <a:off x="1420137" y="687620"/>
          <a:ext cx="6248207" cy="1560010"/>
        </p:xfrm>
        <a:graphic>
          <a:graphicData uri="http://schemas.openxmlformats.org/drawingml/2006/table">
            <a:tbl>
              <a:tblPr/>
              <a:tblGrid>
                <a:gridCol w="6248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8525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loud music    cars      rubbish     planes</a:t>
                      </a:r>
                    </a:p>
                    <a:p>
                      <a:pPr marL="0" lvl="0"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littering         ships    factories    smoking</a:t>
                      </a:r>
                    </a:p>
                    <a:p>
                      <a:pPr marL="0" lvl="0"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building houses         mobile phones</a:t>
                      </a:r>
                    </a:p>
                  </a:txBody>
                  <a:tcPr marL="68552" marR="68552" marT="34261" marB="34261">
                    <a:lnL w="28575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noFill/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267024" y="3170222"/>
            <a:ext cx="738981" cy="52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0798" tIns="25399" rIns="50798" bIns="25399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cars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allAtOnce"/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  <p:bldP spid="11277" grpId="0"/>
      <p:bldP spid="11278" grpId="0"/>
      <p:bldP spid="11279" grpId="0"/>
      <p:bldP spid="11280" grpId="0"/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/>
          <p:cNvSpPr txBox="1">
            <a:spLocks noChangeArrowheads="1"/>
          </p:cNvSpPr>
          <p:nvPr/>
        </p:nvSpPr>
        <p:spPr bwMode="auto">
          <a:xfrm>
            <a:off x="900113" y="627063"/>
            <a:ext cx="6561137" cy="3754437"/>
          </a:xfrm>
          <a:prstGeom prst="rect">
            <a:avLst/>
          </a:prstGeom>
          <a:solidFill>
            <a:srgbClr val="FFFFFF">
              <a:alpha val="67842"/>
            </a:srgbClr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342900" indent="-342900">
              <a:lnSpc>
                <a:spcPct val="105000"/>
              </a:lnSpc>
              <a:spcBef>
                <a:spcPct val="1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Ⅲ</a:t>
            </a: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800" b="1" dirty="0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汉译英。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zh-CN" altLang="en-US" sz="2800" b="1" dirty="0">
                <a:latin typeface="Times New Roman" pitchFamily="18" charset="0"/>
              </a:rPr>
              <a:t>我尽量今天晚上完成工作。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endParaRPr lang="zh-CN" altLang="en-US" sz="2800" b="1" dirty="0">
              <a:latin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zh-CN" altLang="en-US" sz="2800" b="1" dirty="0">
                <a:latin typeface="Times New Roman" pitchFamily="18" charset="0"/>
              </a:rPr>
              <a:t>他在工作中起重要作用。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endParaRPr lang="zh-CN" altLang="en-US" sz="2800" b="1" dirty="0">
              <a:latin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zh-CN" altLang="en-US" sz="2800" b="1" dirty="0">
                <a:latin typeface="Times New Roman" pitchFamily="18" charset="0"/>
              </a:rPr>
              <a:t>这些问题都是密切相关的。</a:t>
            </a:r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1258888" y="1851025"/>
            <a:ext cx="64817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 will try to finish the work this evening. </a:t>
            </a: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1258888" y="3060700"/>
            <a:ext cx="63198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He plays an important part in the work.</a:t>
            </a:r>
          </a:p>
        </p:txBody>
      </p:sp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1258888" y="4371975"/>
            <a:ext cx="63198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These problems are closely related.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0113" y="1033463"/>
            <a:ext cx="7200900" cy="300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Many jobs require people who are good at English. If your English is good, you will have one more ______ when searching for jobs. </a:t>
            </a:r>
            <a:endParaRPr lang="zh-CN" altLang="zh-CN" sz="2800" b="1" dirty="0">
              <a:latin typeface="Times New Roman" pitchFamily="18" charset="0"/>
              <a:ea typeface="黑体" pitchFamily="49" charset="-122"/>
            </a:endParaRPr>
          </a:p>
          <a:p>
            <a:pPr marL="514350" indent="-514350">
              <a:lnSpc>
                <a:spcPct val="135000"/>
              </a:lnSpc>
              <a:buFontTx/>
              <a:buAutoNum type="alphaUcPeriod"/>
              <a:defRPr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method                      B. interest </a:t>
            </a:r>
          </a:p>
          <a:p>
            <a:pPr>
              <a:lnSpc>
                <a:spcPct val="135000"/>
              </a:lnSpc>
              <a:defRPr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C. advantage                  D. examination</a:t>
            </a:r>
            <a:endParaRPr lang="zh-CN" altLang="zh-CN" sz="2800" b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83970" name="TextBox 1"/>
          <p:cNvSpPr txBox="1">
            <a:spLocks noChangeArrowheads="1"/>
          </p:cNvSpPr>
          <p:nvPr/>
        </p:nvSpPr>
        <p:spPr bwMode="auto">
          <a:xfrm>
            <a:off x="708025" y="555625"/>
            <a:ext cx="2592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中考链接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2759075" y="4156075"/>
            <a:ext cx="4837113" cy="696913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句意为“很多工作要求擅长英语的人。如果你的英语很好，在找工作的时候会拥有又一个优点。”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" name=" 2050"/>
          <p:cNvSpPr>
            <a:spLocks/>
          </p:cNvSpPr>
          <p:nvPr/>
        </p:nvSpPr>
        <p:spPr bwMode="auto">
          <a:xfrm>
            <a:off x="827088" y="3392488"/>
            <a:ext cx="1176337" cy="582612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2759075" y="2909888"/>
            <a:ext cx="788988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方法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154363" y="3586163"/>
            <a:ext cx="769937" cy="436562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优点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408738" y="2909888"/>
            <a:ext cx="755650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兴趣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091363" y="3505200"/>
            <a:ext cx="793750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考试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矩形 2"/>
          <p:cNvSpPr>
            <a:spLocks noChangeArrowheads="1"/>
          </p:cNvSpPr>
          <p:nvPr/>
        </p:nvSpPr>
        <p:spPr bwMode="auto">
          <a:xfrm>
            <a:off x="815975" y="996950"/>
            <a:ext cx="77057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—The teenagers clean up the city park every </a:t>
            </a:r>
          </a:p>
          <a:p>
            <a:pPr>
              <a:lnSpc>
                <a:spcPct val="135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    Saturday.</a:t>
            </a:r>
            <a:endParaRPr lang="zh-CN" altLang="zh-CN" sz="2800" b="1" dirty="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—Sometimes small things can make a _______.</a:t>
            </a:r>
            <a:endParaRPr lang="zh-CN" altLang="zh-CN" sz="2800" b="1" dirty="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    A. promise                         B. conversation         </a:t>
            </a:r>
          </a:p>
          <a:p>
            <a:pPr>
              <a:lnSpc>
                <a:spcPct val="135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    C. difference                      D. discussion</a:t>
            </a:r>
            <a:endParaRPr lang="zh-CN" altLang="zh-CN" sz="2800" b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84994" name="TextBox 1"/>
          <p:cNvSpPr txBox="1">
            <a:spLocks noChangeArrowheads="1"/>
          </p:cNvSpPr>
          <p:nvPr/>
        </p:nvSpPr>
        <p:spPr bwMode="auto">
          <a:xfrm>
            <a:off x="595313" y="538163"/>
            <a:ext cx="25923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中考链接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2759075" y="4156075"/>
            <a:ext cx="4837113" cy="696913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句意为“那些青少年每周六都打扫城市公园。有时候一些小事也会产生（好的）影响。”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8" name=" 2050"/>
          <p:cNvSpPr>
            <a:spLocks/>
          </p:cNvSpPr>
          <p:nvPr/>
        </p:nvSpPr>
        <p:spPr bwMode="auto">
          <a:xfrm>
            <a:off x="1103313" y="3360738"/>
            <a:ext cx="1176337" cy="582612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3133725" y="2933700"/>
            <a:ext cx="790575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承诺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3348038" y="3487738"/>
            <a:ext cx="769937" cy="436562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不同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585075" y="2922588"/>
            <a:ext cx="755650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对话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237413" y="3505200"/>
            <a:ext cx="792162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讨论</a:t>
            </a:r>
            <a:endParaRPr lang="en-US" altLang="zh-CN" sz="1600" kern="0" dirty="0">
              <a:solidFill>
                <a:schemeClr val="accent3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 Box 2"/>
          <p:cNvSpPr txBox="1">
            <a:spLocks noChangeArrowheads="1"/>
          </p:cNvSpPr>
          <p:nvPr/>
        </p:nvSpPr>
        <p:spPr bwMode="auto">
          <a:xfrm>
            <a:off x="827088" y="1635125"/>
            <a:ext cx="7561262" cy="2583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514350" indent="-51435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Write a short passage about how 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   to protect our environment.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Preview the new words and expressions.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Preview the article on page 99.</a:t>
            </a:r>
          </a:p>
        </p:txBody>
      </p:sp>
      <p:sp>
        <p:nvSpPr>
          <p:cNvPr id="99330" name="文本框 3"/>
          <p:cNvSpPr txBox="1"/>
          <p:nvPr/>
        </p:nvSpPr>
        <p:spPr>
          <a:xfrm>
            <a:off x="2916238" y="766763"/>
            <a:ext cx="2989262" cy="814387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</a:rPr>
              <a:t>Homework</a:t>
            </a:r>
          </a:p>
        </p:txBody>
      </p:sp>
    </p:spTree>
  </p:cSld>
  <p:clrMapOvr>
    <a:masterClrMapping/>
  </p:clrMapOvr>
  <p:transition>
    <p:zo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>
              <a:buFont typeface="Arial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85"/>
          <p:cNvSpPr txBox="1">
            <a:spLocks noChangeArrowheads="1"/>
          </p:cNvSpPr>
          <p:nvPr/>
        </p:nvSpPr>
        <p:spPr bwMode="auto">
          <a:xfrm>
            <a:off x="1331913" y="915988"/>
            <a:ext cx="5986462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54" tIns="34275" rIns="68554" bIns="34275">
            <a:spAutoFit/>
          </a:bodyPr>
          <a:lstStyle/>
          <a:p>
            <a:r>
              <a:rPr lang="en-US" altLang="zh-CN" sz="2700" b="1" dirty="0">
                <a:solidFill>
                  <a:srgbClr val="0000E1"/>
                </a:solidFill>
              </a:rPr>
              <a:t>Listen and complete the sentences.</a:t>
            </a:r>
          </a:p>
        </p:txBody>
      </p:sp>
      <p:graphicFrame>
        <p:nvGraphicFramePr>
          <p:cNvPr id="26753" name="Group 12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1957518"/>
              </p:ext>
            </p:extLst>
          </p:nvPr>
        </p:nvGraphicFramePr>
        <p:xfrm>
          <a:off x="1393825" y="1779588"/>
          <a:ext cx="6172200" cy="2634545"/>
        </p:xfrm>
        <a:graphic>
          <a:graphicData uri="http://schemas.openxmlformats.org/drawingml/2006/table">
            <a:tbl>
              <a:tblPr/>
              <a:tblGrid>
                <a:gridCol w="617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240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 was the problem?</a:t>
                      </a:r>
                    </a:p>
                  </a:txBody>
                  <a:tcPr marL="68580" marR="68580" marT="34293" marB="342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38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1189355" indent="-4762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768475" indent="-4000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2272030" indent="-32385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774950" indent="-32385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3232150" indent="-3238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3689350" indent="-3238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4146550" indent="-3238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4603750" indent="-3238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river was _____________. Even the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bottom of the river was full of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_________. There were no more ______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fishermen to catch.</a:t>
                      </a:r>
                    </a:p>
                  </a:txBody>
                  <a:tcPr marL="68580" marR="68580" marT="34293" marB="342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750" name="Text Box 126"/>
          <p:cNvSpPr txBox="1">
            <a:spLocks noChangeArrowheads="1"/>
          </p:cNvSpPr>
          <p:nvPr/>
        </p:nvSpPr>
        <p:spPr bwMode="auto">
          <a:xfrm>
            <a:off x="3816350" y="2355726"/>
            <a:ext cx="1855199" cy="50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54" tIns="34275" rIns="68554" bIns="34275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really dirty</a:t>
            </a:r>
          </a:p>
        </p:txBody>
      </p:sp>
      <p:sp>
        <p:nvSpPr>
          <p:cNvPr id="26751" name="Text Box 127"/>
          <p:cNvSpPr txBox="1">
            <a:spLocks noChangeArrowheads="1"/>
          </p:cNvSpPr>
          <p:nvPr/>
        </p:nvSpPr>
        <p:spPr bwMode="auto">
          <a:xfrm>
            <a:off x="1601787" y="3435846"/>
            <a:ext cx="1602061" cy="50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54" tIns="34275" rIns="68554" bIns="34275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rubbish</a:t>
            </a:r>
          </a:p>
        </p:txBody>
      </p:sp>
      <p:sp>
        <p:nvSpPr>
          <p:cNvPr id="26752" name="Text Box 128"/>
          <p:cNvSpPr txBox="1">
            <a:spLocks noChangeArrowheads="1"/>
          </p:cNvSpPr>
          <p:nvPr/>
        </p:nvSpPr>
        <p:spPr bwMode="auto">
          <a:xfrm>
            <a:off x="6443811" y="3435846"/>
            <a:ext cx="971550" cy="50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54" tIns="34275" rIns="68554" bIns="34275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fish</a:t>
            </a:r>
          </a:p>
        </p:txBody>
      </p:sp>
      <p:sp>
        <p:nvSpPr>
          <p:cNvPr id="9" name="单圆角矩形 8"/>
          <p:cNvSpPr/>
          <p:nvPr/>
        </p:nvSpPr>
        <p:spPr bwMode="auto">
          <a:xfrm>
            <a:off x="611188" y="890588"/>
            <a:ext cx="574675" cy="5286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1b</a:t>
            </a:r>
          </a:p>
        </p:txBody>
      </p:sp>
      <p:pic>
        <p:nvPicPr>
          <p:cNvPr id="2" name="U13A1b">
            <a:hlinkClick r:id="" action="ppaction://media"/>
            <a:extLst>
              <a:ext uri="{FF2B5EF4-FFF2-40B4-BE49-F238E27FC236}">
                <a16:creationId xmlns:a16="http://schemas.microsoft.com/office/drawing/2014/main" id="{5D9528A2-FCF8-CB2B-AF89-4244A193E9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80312" y="9966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2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751" grpId="0"/>
      <p:bldP spid="267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34" name="Group 4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65217043"/>
              </p:ext>
            </p:extLst>
          </p:nvPr>
        </p:nvGraphicFramePr>
        <p:xfrm>
          <a:off x="926679" y="820822"/>
          <a:ext cx="7135068" cy="3942419"/>
        </p:xfrm>
        <a:graphic>
          <a:graphicData uri="http://schemas.openxmlformats.org/drawingml/2006/table">
            <a:tbl>
              <a:tblPr/>
              <a:tblGrid>
                <a:gridCol w="7135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15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 caused the problem?</a:t>
                      </a:r>
                    </a:p>
                  </a:txBody>
                  <a:tcPr marL="68576" marR="68576" marT="34271" marB="3427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18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People are throwing _______ into the river. Factories are putting ______ into the river.</a:t>
                      </a:r>
                    </a:p>
                  </a:txBody>
                  <a:tcPr marL="68576" marR="68576" marT="34271" marB="3427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5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should the problem be solved?</a:t>
                      </a:r>
                    </a:p>
                  </a:txBody>
                  <a:tcPr marL="68576" marR="68576" marT="34271" marB="3427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6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1189355" indent="-4762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768475" indent="-4000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2272030" indent="-32385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774950" indent="-32385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3232150" indent="-3238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3689350" indent="-3238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4146550" indent="-3238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4603750" indent="-3238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We should write to the ____________ and ask them to ___________ the factories. Everyone should help to __________ the river.</a:t>
                      </a:r>
                    </a:p>
                  </a:txBody>
                  <a:tcPr marL="68576" marR="68576" marT="34271" marB="3427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3535" name="Text Box 47"/>
          <p:cNvSpPr txBox="1">
            <a:spLocks noChangeArrowheads="1"/>
          </p:cNvSpPr>
          <p:nvPr/>
        </p:nvSpPr>
        <p:spPr bwMode="auto">
          <a:xfrm>
            <a:off x="4200748" y="1461053"/>
            <a:ext cx="12033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54" tIns="34275" rIns="68554" bIns="34275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litter</a:t>
            </a:r>
          </a:p>
        </p:txBody>
      </p:sp>
      <p:sp>
        <p:nvSpPr>
          <p:cNvPr id="63536" name="Text Box 48"/>
          <p:cNvSpPr txBox="1">
            <a:spLocks noChangeArrowheads="1"/>
          </p:cNvSpPr>
          <p:nvPr/>
        </p:nvSpPr>
        <p:spPr bwMode="auto">
          <a:xfrm>
            <a:off x="4211960" y="1954672"/>
            <a:ext cx="144035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54" tIns="34275" rIns="68554" bIns="34275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waste</a:t>
            </a:r>
          </a:p>
        </p:txBody>
      </p:sp>
      <p:sp>
        <p:nvSpPr>
          <p:cNvPr id="63537" name="Text Box 49"/>
          <p:cNvSpPr txBox="1">
            <a:spLocks noChangeArrowheads="1"/>
          </p:cNvSpPr>
          <p:nvPr/>
        </p:nvSpPr>
        <p:spPr bwMode="auto">
          <a:xfrm>
            <a:off x="4572000" y="3025582"/>
            <a:ext cx="19748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54" tIns="34275" rIns="68554" bIns="34275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government</a:t>
            </a:r>
          </a:p>
        </p:txBody>
      </p:sp>
      <p:sp>
        <p:nvSpPr>
          <p:cNvPr id="63538" name="Text Box 50"/>
          <p:cNvSpPr txBox="1">
            <a:spLocks noChangeArrowheads="1"/>
          </p:cNvSpPr>
          <p:nvPr/>
        </p:nvSpPr>
        <p:spPr bwMode="auto">
          <a:xfrm>
            <a:off x="2245433" y="3525644"/>
            <a:ext cx="194468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54" tIns="34275" rIns="68554" bIns="34275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close down</a:t>
            </a:r>
          </a:p>
        </p:txBody>
      </p:sp>
      <p:sp>
        <p:nvSpPr>
          <p:cNvPr id="63539" name="Text Box 51"/>
          <p:cNvSpPr txBox="1">
            <a:spLocks noChangeArrowheads="1"/>
          </p:cNvSpPr>
          <p:nvPr/>
        </p:nvSpPr>
        <p:spPr bwMode="auto">
          <a:xfrm>
            <a:off x="3232373" y="4025706"/>
            <a:ext cx="15700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54" tIns="34275" rIns="68554" bIns="34275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clean up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3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35" grpId="0"/>
      <p:bldP spid="63536" grpId="0"/>
      <p:bldP spid="63537" grpId="0"/>
      <p:bldP spid="63538" grpId="0"/>
      <p:bldP spid="635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文本框 27651"/>
          <p:cNvSpPr txBox="1"/>
          <p:nvPr/>
        </p:nvSpPr>
        <p:spPr>
          <a:xfrm>
            <a:off x="539750" y="1081088"/>
            <a:ext cx="7632700" cy="4826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50789" tIns="25394" rIns="50789" bIns="25394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en-US" altLang="zh-CN" sz="2800" b="1" noProof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Listen again and answer the following questions.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684213" y="1924050"/>
            <a:ext cx="7402512" cy="2136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54" tIns="34275" rIns="68554" bIns="34275">
            <a:spAutoFit/>
          </a:bodyPr>
          <a:lstStyle/>
          <a:p>
            <a:pPr marL="338455" indent="-338455">
              <a:lnSpc>
                <a:spcPct val="120000"/>
              </a:lnSpc>
              <a:buFontTx/>
              <a:buAutoNum type="arabicPeriod"/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Tony want to do later this afternoon?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He wants to go swimming with Mark in the 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river later this afternoon.</a:t>
            </a:r>
          </a:p>
        </p:txBody>
      </p:sp>
      <p:pic>
        <p:nvPicPr>
          <p:cNvPr id="2" name="U13A1b">
            <a:hlinkClick r:id="" action="ppaction://media"/>
            <a:extLst>
              <a:ext uri="{FF2B5EF4-FFF2-40B4-BE49-F238E27FC236}">
                <a16:creationId xmlns:a16="http://schemas.microsoft.com/office/drawing/2014/main" id="{6B7DBD45-80B4-484D-A8CF-931B1EAC0A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20050" y="116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1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矩形 84995"/>
          <p:cNvSpPr/>
          <p:nvPr/>
        </p:nvSpPr>
        <p:spPr>
          <a:xfrm>
            <a:off x="900113" y="771525"/>
            <a:ext cx="7583487" cy="3689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54" tIns="34275" rIns="68554" bIns="3427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Why doesn’t Mark want to go with Tony?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7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the river was really dirty. Even the 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bottom of the river was full of rubbish, and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there were no more fish for fishermen to catch.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 b="1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How was the river in the past?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7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used to be so clean. It has been the nicest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river in this town.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9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9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9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9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5"/>
          <p:cNvSpPr txBox="1">
            <a:spLocks noChangeArrowheads="1"/>
          </p:cNvSpPr>
          <p:nvPr/>
        </p:nvSpPr>
        <p:spPr bwMode="auto">
          <a:xfrm>
            <a:off x="1389345" y="679450"/>
            <a:ext cx="6842125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700" b="1" dirty="0">
                <a:solidFill>
                  <a:srgbClr val="0000E1"/>
                </a:solidFill>
              </a:rPr>
              <a:t>Role-play the conversation. Then make your own conversations about the kinds of pollution in 1a.</a:t>
            </a:r>
          </a:p>
        </p:txBody>
      </p:sp>
      <p:sp>
        <p:nvSpPr>
          <p:cNvPr id="7" name="单圆角矩形 6"/>
          <p:cNvSpPr/>
          <p:nvPr/>
        </p:nvSpPr>
        <p:spPr bwMode="auto">
          <a:xfrm>
            <a:off x="611188" y="771525"/>
            <a:ext cx="574675" cy="528638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1c</a:t>
            </a:r>
          </a:p>
        </p:txBody>
      </p:sp>
      <p:sp>
        <p:nvSpPr>
          <p:cNvPr id="51203" name="矩形 1"/>
          <p:cNvSpPr>
            <a:spLocks noChangeArrowheads="1"/>
          </p:cNvSpPr>
          <p:nvPr/>
        </p:nvSpPr>
        <p:spPr bwMode="auto">
          <a:xfrm>
            <a:off x="898525" y="2034585"/>
            <a:ext cx="7418387" cy="2785378"/>
          </a:xfrm>
          <a:prstGeom prst="rect">
            <a:avLst/>
          </a:prstGeom>
          <a:noFill/>
          <a:ln w="19050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500" b="1" dirty="0">
                <a:solidFill>
                  <a:srgbClr val="002060"/>
                </a:solidFill>
                <a:latin typeface="Comic Sans MS" pitchFamily="66" charset="0"/>
              </a:rPr>
              <a:t>Mark: The river was dirty. Even the bottom </a:t>
            </a:r>
          </a:p>
          <a:p>
            <a:r>
              <a:rPr lang="en-US" altLang="zh-CN" sz="2500" b="1" dirty="0">
                <a:solidFill>
                  <a:srgbClr val="002060"/>
                </a:solidFill>
                <a:latin typeface="Comic Sans MS" pitchFamily="66" charset="0"/>
              </a:rPr>
              <a:t>        of the river was full of rubbish.</a:t>
            </a:r>
          </a:p>
          <a:p>
            <a:r>
              <a:rPr lang="en-US" altLang="zh-CN" sz="2500" b="1" dirty="0">
                <a:latin typeface="Comic Sans MS" pitchFamily="66" charset="0"/>
              </a:rPr>
              <a:t>Tony: But it used to be so clean!</a:t>
            </a:r>
          </a:p>
          <a:p>
            <a:r>
              <a:rPr lang="en-US" altLang="zh-CN" sz="2500" b="1" dirty="0">
                <a:solidFill>
                  <a:srgbClr val="002060"/>
                </a:solidFill>
                <a:latin typeface="Comic Sans MS" pitchFamily="66" charset="0"/>
              </a:rPr>
              <a:t>Mark: Yes, but people are throwing litter into </a:t>
            </a:r>
          </a:p>
          <a:p>
            <a:r>
              <a:rPr lang="en-US" altLang="zh-CN" sz="2500" b="1" dirty="0">
                <a:solidFill>
                  <a:srgbClr val="002060"/>
                </a:solidFill>
                <a:latin typeface="Comic Sans MS" pitchFamily="66" charset="0"/>
              </a:rPr>
              <a:t>       the river.</a:t>
            </a:r>
          </a:p>
          <a:p>
            <a:r>
              <a:rPr lang="en-US" altLang="zh-CN" sz="2500" b="1" dirty="0">
                <a:latin typeface="Comic Sans MS" pitchFamily="66" charset="0"/>
              </a:rPr>
              <a:t>Tony: Everyone in this town should play a </a:t>
            </a:r>
          </a:p>
          <a:p>
            <a:r>
              <a:rPr lang="en-US" altLang="zh-CN" sz="2500" b="1" dirty="0">
                <a:latin typeface="Comic Sans MS" pitchFamily="66" charset="0"/>
              </a:rPr>
              <a:t>       part in cleaning it up!</a:t>
            </a:r>
          </a:p>
        </p:txBody>
      </p:sp>
    </p:spTree>
  </p:cSld>
  <p:clrMapOvr>
    <a:masterClrMapping/>
  </p:clrMapOvr>
  <p:transition>
    <p:plus/>
  </p:transition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2076</Words>
  <Application>Microsoft Office PowerPoint</Application>
  <PresentationFormat>全屏显示(16:9)</PresentationFormat>
  <Paragraphs>300</Paragraphs>
  <Slides>44</Slides>
  <Notes>1</Notes>
  <HiddenSlides>0</HiddenSlides>
  <MMClips>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Al Bayan</vt:lpstr>
      <vt:lpstr>黑体</vt:lpstr>
      <vt:lpstr>宋体</vt:lpstr>
      <vt:lpstr>微软雅黑</vt:lpstr>
      <vt:lpstr>Arial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Office 主题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 do</dc:creator>
  <cp:lastModifiedBy>ma xiaojie</cp:lastModifiedBy>
  <cp:revision>98</cp:revision>
  <dcterms:created xsi:type="dcterms:W3CDTF">2019-06-17T17:13:00Z</dcterms:created>
  <dcterms:modified xsi:type="dcterms:W3CDTF">2022-10-28T07:52:01Z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2052-11.1.0.8863</vt:lpwstr>
  </property>
</Properties>
</file>