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73" r:id="rId2"/>
    <p:sldMasterId id="2147483714" r:id="rId3"/>
    <p:sldMasterId id="2147483725" r:id="rId4"/>
  </p:sldMasterIdLst>
  <p:notesMasterIdLst>
    <p:notesMasterId r:id="rId48"/>
  </p:notesMasterIdLst>
  <p:sldIdLst>
    <p:sldId id="262" r:id="rId5"/>
    <p:sldId id="377" r:id="rId6"/>
    <p:sldId id="336" r:id="rId7"/>
    <p:sldId id="280" r:id="rId8"/>
    <p:sldId id="281" r:id="rId9"/>
    <p:sldId id="285" r:id="rId10"/>
    <p:sldId id="286" r:id="rId11"/>
    <p:sldId id="282" r:id="rId12"/>
    <p:sldId id="287" r:id="rId13"/>
    <p:sldId id="288" r:id="rId14"/>
    <p:sldId id="289" r:id="rId15"/>
    <p:sldId id="290" r:id="rId16"/>
    <p:sldId id="291" r:id="rId17"/>
    <p:sldId id="293" r:id="rId18"/>
    <p:sldId id="294" r:id="rId19"/>
    <p:sldId id="295" r:id="rId20"/>
    <p:sldId id="297" r:id="rId21"/>
    <p:sldId id="298" r:id="rId22"/>
    <p:sldId id="310" r:id="rId23"/>
    <p:sldId id="299" r:id="rId24"/>
    <p:sldId id="378" r:id="rId25"/>
    <p:sldId id="311" r:id="rId26"/>
    <p:sldId id="301" r:id="rId27"/>
    <p:sldId id="302" r:id="rId28"/>
    <p:sldId id="379" r:id="rId29"/>
    <p:sldId id="312" r:id="rId30"/>
    <p:sldId id="303" r:id="rId31"/>
    <p:sldId id="479" r:id="rId32"/>
    <p:sldId id="380" r:id="rId33"/>
    <p:sldId id="382" r:id="rId34"/>
    <p:sldId id="305" r:id="rId35"/>
    <p:sldId id="381" r:id="rId36"/>
    <p:sldId id="307" r:id="rId37"/>
    <p:sldId id="472" r:id="rId38"/>
    <p:sldId id="473" r:id="rId39"/>
    <p:sldId id="474" r:id="rId40"/>
    <p:sldId id="319" r:id="rId41"/>
    <p:sldId id="320" r:id="rId42"/>
    <p:sldId id="475" r:id="rId43"/>
    <p:sldId id="484" r:id="rId44"/>
    <p:sldId id="481" r:id="rId45"/>
    <p:sldId id="424" r:id="rId46"/>
    <p:sldId id="482" r:id="rId4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5">
          <p15:clr>
            <a:srgbClr val="A4A3A4"/>
          </p15:clr>
        </p15:guide>
        <p15:guide id="2" pos="28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11" autoAdjust="0"/>
    <p:restoredTop sz="94660" autoAdjust="0"/>
  </p:normalViewPr>
  <p:slideViewPr>
    <p:cSldViewPr>
      <p:cViewPr varScale="1">
        <p:scale>
          <a:sx n="93" d="100"/>
          <a:sy n="93" d="100"/>
        </p:scale>
        <p:origin x="330" y="51"/>
      </p:cViewPr>
      <p:guideLst>
        <p:guide orient="horz" pos="1565"/>
        <p:guide pos="28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2A2AA68-3B2E-44F9-942F-F806C27E9787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120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CE4EBA6-FAE8-4F56-879E-A492F5F2C5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010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8" name="备注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860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A1049611-1DC8-409E-B93B-2C789D58D322}" type="slidenum">
              <a:rPr lang="zh-CN" altLang="en-US" smtClean="0">
                <a:latin typeface="Arial" charset="0"/>
                <a:ea typeface="宋体" charset="-122"/>
              </a:rPr>
              <a:pPr/>
              <a:t>33</a:t>
            </a:fld>
            <a:endParaRPr lang="en-US" altLang="zh-CN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98"/>
            <a:ext cx="8229600" cy="857744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843"/>
            <a:ext cx="8229600" cy="3396429"/>
          </a:xfrm>
          <a:prstGeom prst="rect">
            <a:avLst/>
          </a:prstGeom>
        </p:spPr>
        <p:txBody>
          <a:bodyPr lIns="91438" tIns="45719" rIns="91438" bIns="45719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89475"/>
            <a:ext cx="2133600" cy="357188"/>
          </a:xfrm>
          <a:prstGeom prst="rect">
            <a:avLst/>
          </a:prstGeom>
        </p:spPr>
        <p:txBody>
          <a:bodyPr lIns="91438" tIns="45719" rIns="91438" bIns="45719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89475"/>
            <a:ext cx="2895600" cy="357188"/>
          </a:xfrm>
          <a:prstGeom prst="rect">
            <a:avLst/>
          </a:prstGeom>
        </p:spPr>
        <p:txBody>
          <a:bodyPr lIns="91438" tIns="45719" rIns="91438" bIns="45719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89475"/>
            <a:ext cx="2133600" cy="357188"/>
          </a:xfrm>
          <a:prstGeom prst="rect">
            <a:avLst/>
          </a:prstGeom>
        </p:spPr>
        <p:txBody>
          <a:bodyPr vert="horz" wrap="square" lIns="91438" tIns="45719" rIns="91438" bIns="45719" numCol="1" anchor="t" anchorCtr="0" compatLnSpc="1"/>
          <a:lstStyle>
            <a:lvl1pPr>
              <a:lnSpc>
                <a:spcPct val="125000"/>
              </a:lnSpc>
              <a:buFont typeface="Arial" panose="020B0604020202020204" pitchFamily="34" charset="0"/>
              <a:buNone/>
              <a:defRPr sz="43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19DBE23-54DE-4128-A6CB-BFDA479E8D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 lIns="68580" tIns="34290" rIns="68580" bIns="34290"/>
          <a:lstStyle/>
          <a:p>
            <a:pPr lvl="0"/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125"/>
            <a:ext cx="2133600" cy="357188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sz="2400" b="1" noProof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125"/>
            <a:ext cx="2895600" cy="357188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sz="2400" b="1" noProof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125"/>
            <a:ext cx="2133600" cy="357188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sz="900" b="1" noProof="1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>
              <a:defRPr/>
            </a:pPr>
            <a:fld id="{16DCA07D-21FB-483C-BCE9-42CF153C6BE5}" type="slidenum">
              <a:rPr lang="zh-CN" altLang="en-US"/>
              <a:pPr>
                <a:defRPr/>
              </a:pPr>
              <a:t>‹#›</a:t>
            </a:fld>
            <a:endParaRPr lang="zh-CN" altLang="en-US" sz="24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80"/>
            <a:ext cx="8229600" cy="4388644"/>
          </a:xfr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>
              <a:buFont typeface="Arial" charset="0"/>
              <a:buNone/>
              <a:defRPr sz="11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algn="ctr">
              <a:buFont typeface="Arial" charset="0"/>
              <a:buNone/>
              <a:defRPr sz="11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1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CD0FD9E-CE8B-4331-8165-7AFF7F688E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AB465-35E1-4982-9F86-16955959E0E8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A5250-FCE6-4FC3-B186-D7CBAD26C6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6E73E-6C7C-437D-BA70-556A5B072054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95DC4-A7A4-4F6C-A00B-D2EF2C4311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FCECB-83FC-4905-9FE2-BF7E09A6E878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BF4C6-9903-4FF7-A914-7DBE4A8FFA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2E788-1494-46FE-B0D1-A0F7E94646E3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88166-FA8C-48EC-B257-8BF6D45B2B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6535B-2852-4CD2-8D1A-BCD277F1101E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1818E-DD40-4A8A-A292-543E4C390F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AE1A5-2B81-4EAD-8497-76702492F0B2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D15FB-F005-4196-B6D4-DFF7CC5E76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D2869-4534-445E-8F4B-BC9D338BD3AC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977DB-09A1-411F-BB25-7A9ABCE97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F2067-4D14-46E2-86CD-EDF366BF08A0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13A03-FD87-46D5-842F-0AF301DB50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40821-9921-4745-BA03-FCCA503196D2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8EE6C-2AE4-43C3-AAD0-A8FDAC2AAA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20924-FAB9-462F-9FA4-AD9A06B308EF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4D58F-4EBE-42C1-9502-B52115353A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-25400" y="-7938"/>
            <a:ext cx="9169400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</p:sldLayoutIdLst>
  <p:txStyles>
    <p:titleStyle>
      <a:lvl1pPr algn="ctr" defTabSz="684213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2pPr>
      <a:lvl3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3pPr>
      <a:lvl4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4pPr>
      <a:lvl5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257175" indent="-25717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569200" y="36513"/>
            <a:ext cx="140493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0" y="5095875"/>
            <a:ext cx="9144000" cy="5238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endParaRPr kumimoji="1" lang="zh-CN" altLang="en-US" sz="3200" b="1">
              <a:solidFill>
                <a:prstClr val="white"/>
              </a:solidFill>
            </a:endParaRPr>
          </a:p>
        </p:txBody>
      </p:sp>
      <p:pic>
        <p:nvPicPr>
          <p:cNvPr id="17412" name="图片 139272" descr="words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4638675"/>
            <a:ext cx="7127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8032750" y="4640263"/>
            <a:ext cx="11112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直线连接符 8"/>
          <p:cNvCxnSpPr/>
          <p:nvPr/>
        </p:nvCxnSpPr>
        <p:spPr>
          <a:xfrm>
            <a:off x="115888" y="576263"/>
            <a:ext cx="2771775" cy="0"/>
          </a:xfrm>
          <a:prstGeom prst="line">
            <a:avLst/>
          </a:prstGeom>
          <a:ln>
            <a:solidFill>
              <a:srgbClr val="FF7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571500" y="211138"/>
            <a:ext cx="2400300" cy="366712"/>
          </a:xfrm>
          <a:prstGeom prst="rect">
            <a:avLst/>
          </a:prstGeom>
          <a:noFill/>
          <a:ln>
            <a:noFill/>
          </a:ln>
        </p:spPr>
        <p:txBody>
          <a:bodyPr lIns="91437" tIns="45718" rIns="91437" bIns="4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kern="800" dirty="0">
                <a:solidFill>
                  <a:prstClr val="black"/>
                </a:solidFill>
                <a:sym typeface="+mn-ea"/>
              </a:rPr>
              <a:t>UNIT 11 SECTION  A</a:t>
            </a:r>
          </a:p>
        </p:txBody>
      </p:sp>
      <p:sp>
        <p:nvSpPr>
          <p:cNvPr id="3081" name="Rectangle 180"/>
          <p:cNvSpPr>
            <a:spLocks noChangeArrowheads="1"/>
          </p:cNvSpPr>
          <p:nvPr/>
        </p:nvSpPr>
        <p:spPr bwMode="auto">
          <a:xfrm>
            <a:off x="333375" y="319088"/>
            <a:ext cx="217488" cy="217487"/>
          </a:xfrm>
          <a:prstGeom prst="rect">
            <a:avLst/>
          </a:prstGeom>
          <a:solidFill>
            <a:srgbClr val="FFC107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  <a:defRPr/>
            </a:pPr>
            <a:endParaRPr lang="zh-CN" altLang="en-US" sz="1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82" name="Rectangle 181"/>
          <p:cNvSpPr>
            <a:spLocks noChangeArrowheads="1"/>
          </p:cNvSpPr>
          <p:nvPr/>
        </p:nvSpPr>
        <p:spPr bwMode="auto">
          <a:xfrm>
            <a:off x="115888" y="319088"/>
            <a:ext cx="217487" cy="217487"/>
          </a:xfrm>
          <a:prstGeom prst="rect">
            <a:avLst/>
          </a:prstGeom>
          <a:solidFill>
            <a:srgbClr val="5677FC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  <a:defRPr/>
            </a:pPr>
            <a:endParaRPr lang="zh-CN" altLang="en-US" sz="1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83" name="Rectangle 182"/>
          <p:cNvSpPr>
            <a:spLocks noChangeArrowheads="1"/>
          </p:cNvSpPr>
          <p:nvPr/>
        </p:nvSpPr>
        <p:spPr bwMode="auto">
          <a:xfrm>
            <a:off x="225425" y="103188"/>
            <a:ext cx="215900" cy="215900"/>
          </a:xfrm>
          <a:prstGeom prst="rect">
            <a:avLst/>
          </a:prstGeom>
          <a:solidFill>
            <a:srgbClr val="E84E40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  <a:defRPr/>
            </a:pPr>
            <a:endParaRPr lang="zh-CN" altLang="en-US" sz="1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5" name="Freeform 183"/>
          <p:cNvSpPr>
            <a:spLocks noEditPoints="1" noChangeArrowheads="1"/>
          </p:cNvSpPr>
          <p:nvPr/>
        </p:nvSpPr>
        <p:spPr bwMode="auto">
          <a:xfrm>
            <a:off x="252413" y="131763"/>
            <a:ext cx="161925" cy="147637"/>
          </a:xfrm>
          <a:custGeom>
            <a:avLst/>
            <a:gdLst>
              <a:gd name="T0" fmla="*/ 209 w 228"/>
              <a:gd name="T1" fmla="*/ 189 h 208"/>
              <a:gd name="T2" fmla="*/ 133 w 228"/>
              <a:gd name="T3" fmla="*/ 0 h 208"/>
              <a:gd name="T4" fmla="*/ 95 w 228"/>
              <a:gd name="T5" fmla="*/ 0 h 208"/>
              <a:gd name="T6" fmla="*/ 19 w 228"/>
              <a:gd name="T7" fmla="*/ 189 h 208"/>
              <a:gd name="T8" fmla="*/ 0 w 228"/>
              <a:gd name="T9" fmla="*/ 189 h 208"/>
              <a:gd name="T10" fmla="*/ 0 w 228"/>
              <a:gd name="T11" fmla="*/ 208 h 208"/>
              <a:gd name="T12" fmla="*/ 76 w 228"/>
              <a:gd name="T13" fmla="*/ 208 h 208"/>
              <a:gd name="T14" fmla="*/ 76 w 228"/>
              <a:gd name="T15" fmla="*/ 189 h 208"/>
              <a:gd name="T16" fmla="*/ 57 w 228"/>
              <a:gd name="T17" fmla="*/ 189 h 208"/>
              <a:gd name="T18" fmla="*/ 71 w 228"/>
              <a:gd name="T19" fmla="*/ 151 h 208"/>
              <a:gd name="T20" fmla="*/ 157 w 228"/>
              <a:gd name="T21" fmla="*/ 151 h 208"/>
              <a:gd name="T22" fmla="*/ 171 w 228"/>
              <a:gd name="T23" fmla="*/ 189 h 208"/>
              <a:gd name="T24" fmla="*/ 152 w 228"/>
              <a:gd name="T25" fmla="*/ 189 h 208"/>
              <a:gd name="T26" fmla="*/ 152 w 228"/>
              <a:gd name="T27" fmla="*/ 208 h 208"/>
              <a:gd name="T28" fmla="*/ 228 w 228"/>
              <a:gd name="T29" fmla="*/ 208 h 208"/>
              <a:gd name="T30" fmla="*/ 228 w 228"/>
              <a:gd name="T31" fmla="*/ 189 h 208"/>
              <a:gd name="T32" fmla="*/ 209 w 228"/>
              <a:gd name="T33" fmla="*/ 189 h 208"/>
              <a:gd name="T34" fmla="*/ 78 w 228"/>
              <a:gd name="T35" fmla="*/ 132 h 208"/>
              <a:gd name="T36" fmla="*/ 114 w 228"/>
              <a:gd name="T37" fmla="*/ 37 h 208"/>
              <a:gd name="T38" fmla="*/ 150 w 228"/>
              <a:gd name="T39" fmla="*/ 132 h 208"/>
              <a:gd name="T40" fmla="*/ 78 w 228"/>
              <a:gd name="T41" fmla="*/ 13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8" h="208">
                <a:moveTo>
                  <a:pt x="209" y="189"/>
                </a:moveTo>
                <a:lnTo>
                  <a:pt x="133" y="0"/>
                </a:lnTo>
                <a:lnTo>
                  <a:pt x="95" y="0"/>
                </a:lnTo>
                <a:lnTo>
                  <a:pt x="19" y="189"/>
                </a:lnTo>
                <a:lnTo>
                  <a:pt x="0" y="189"/>
                </a:lnTo>
                <a:lnTo>
                  <a:pt x="0" y="208"/>
                </a:lnTo>
                <a:lnTo>
                  <a:pt x="76" y="208"/>
                </a:lnTo>
                <a:lnTo>
                  <a:pt x="76" y="189"/>
                </a:lnTo>
                <a:lnTo>
                  <a:pt x="57" y="189"/>
                </a:lnTo>
                <a:lnTo>
                  <a:pt x="71" y="151"/>
                </a:lnTo>
                <a:lnTo>
                  <a:pt x="157" y="151"/>
                </a:lnTo>
                <a:lnTo>
                  <a:pt x="171" y="189"/>
                </a:lnTo>
                <a:lnTo>
                  <a:pt x="152" y="189"/>
                </a:lnTo>
                <a:lnTo>
                  <a:pt x="152" y="208"/>
                </a:lnTo>
                <a:lnTo>
                  <a:pt x="228" y="208"/>
                </a:lnTo>
                <a:lnTo>
                  <a:pt x="228" y="189"/>
                </a:lnTo>
                <a:lnTo>
                  <a:pt x="209" y="189"/>
                </a:lnTo>
                <a:close/>
                <a:moveTo>
                  <a:pt x="78" y="132"/>
                </a:moveTo>
                <a:lnTo>
                  <a:pt x="114" y="37"/>
                </a:lnTo>
                <a:lnTo>
                  <a:pt x="150" y="132"/>
                </a:lnTo>
                <a:lnTo>
                  <a:pt x="78" y="132"/>
                </a:lnTo>
                <a:close/>
              </a:path>
            </a:pathLst>
          </a:custGeom>
          <a:solidFill>
            <a:srgbClr val="455EDE"/>
          </a:solidFill>
          <a:ln>
            <a:noFill/>
          </a:ln>
        </p:spPr>
        <p:txBody>
          <a:bodyPr lIns="68580" tIns="34290" rIns="68580" bIns="34290"/>
          <a:lstStyle>
            <a:lvl1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2847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7419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1991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6563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1276" name="Freeform 184"/>
          <p:cNvSpPr>
            <a:spLocks noEditPoints="1" noChangeArrowheads="1"/>
          </p:cNvSpPr>
          <p:nvPr/>
        </p:nvSpPr>
        <p:spPr bwMode="auto">
          <a:xfrm>
            <a:off x="171450" y="346075"/>
            <a:ext cx="122238" cy="149225"/>
          </a:xfrm>
          <a:custGeom>
            <a:avLst/>
            <a:gdLst>
              <a:gd name="T0" fmla="*/ 56 w 72"/>
              <a:gd name="T1" fmla="*/ 42 h 88"/>
              <a:gd name="T2" fmla="*/ 64 w 72"/>
              <a:gd name="T3" fmla="*/ 24 h 88"/>
              <a:gd name="T4" fmla="*/ 40 w 72"/>
              <a:gd name="T5" fmla="*/ 0 h 88"/>
              <a:gd name="T6" fmla="*/ 0 w 72"/>
              <a:gd name="T7" fmla="*/ 0 h 88"/>
              <a:gd name="T8" fmla="*/ 0 w 72"/>
              <a:gd name="T9" fmla="*/ 8 h 88"/>
              <a:gd name="T10" fmla="*/ 8 w 72"/>
              <a:gd name="T11" fmla="*/ 8 h 88"/>
              <a:gd name="T12" fmla="*/ 8 w 72"/>
              <a:gd name="T13" fmla="*/ 80 h 88"/>
              <a:gd name="T14" fmla="*/ 0 w 72"/>
              <a:gd name="T15" fmla="*/ 80 h 88"/>
              <a:gd name="T16" fmla="*/ 0 w 72"/>
              <a:gd name="T17" fmla="*/ 88 h 88"/>
              <a:gd name="T18" fmla="*/ 16 w 72"/>
              <a:gd name="T19" fmla="*/ 88 h 88"/>
              <a:gd name="T20" fmla="*/ 32 w 72"/>
              <a:gd name="T21" fmla="*/ 88 h 88"/>
              <a:gd name="T22" fmla="*/ 48 w 72"/>
              <a:gd name="T23" fmla="*/ 88 h 88"/>
              <a:gd name="T24" fmla="*/ 72 w 72"/>
              <a:gd name="T25" fmla="*/ 64 h 88"/>
              <a:gd name="T26" fmla="*/ 56 w 72"/>
              <a:gd name="T27" fmla="*/ 42 h 88"/>
              <a:gd name="T28" fmla="*/ 48 w 72"/>
              <a:gd name="T29" fmla="*/ 24 h 88"/>
              <a:gd name="T30" fmla="*/ 32 w 72"/>
              <a:gd name="T31" fmla="*/ 40 h 88"/>
              <a:gd name="T32" fmla="*/ 24 w 72"/>
              <a:gd name="T33" fmla="*/ 40 h 88"/>
              <a:gd name="T34" fmla="*/ 24 w 72"/>
              <a:gd name="T35" fmla="*/ 8 h 88"/>
              <a:gd name="T36" fmla="*/ 32 w 72"/>
              <a:gd name="T37" fmla="*/ 8 h 88"/>
              <a:gd name="T38" fmla="*/ 48 w 72"/>
              <a:gd name="T39" fmla="*/ 24 h 88"/>
              <a:gd name="T40" fmla="*/ 40 w 72"/>
              <a:gd name="T41" fmla="*/ 80 h 88"/>
              <a:gd name="T42" fmla="*/ 32 w 72"/>
              <a:gd name="T43" fmla="*/ 80 h 88"/>
              <a:gd name="T44" fmla="*/ 24 w 72"/>
              <a:gd name="T45" fmla="*/ 80 h 88"/>
              <a:gd name="T46" fmla="*/ 24 w 72"/>
              <a:gd name="T47" fmla="*/ 48 h 88"/>
              <a:gd name="T48" fmla="*/ 40 w 72"/>
              <a:gd name="T49" fmla="*/ 48 h 88"/>
              <a:gd name="T50" fmla="*/ 56 w 72"/>
              <a:gd name="T51" fmla="*/ 64 h 88"/>
              <a:gd name="T52" fmla="*/ 40 w 72"/>
              <a:gd name="T53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2" h="88">
                <a:moveTo>
                  <a:pt x="56" y="42"/>
                </a:moveTo>
                <a:cubicBezTo>
                  <a:pt x="61" y="37"/>
                  <a:pt x="64" y="31"/>
                  <a:pt x="64" y="24"/>
                </a:cubicBezTo>
                <a:cubicBezTo>
                  <a:pt x="64" y="11"/>
                  <a:pt x="53" y="0"/>
                  <a:pt x="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0"/>
                  <a:pt x="8" y="80"/>
                  <a:pt x="8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8"/>
                  <a:pt x="0" y="88"/>
                  <a:pt x="0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48" y="88"/>
                  <a:pt x="48" y="88"/>
                  <a:pt x="48" y="88"/>
                </a:cubicBezTo>
                <a:cubicBezTo>
                  <a:pt x="61" y="88"/>
                  <a:pt x="72" y="77"/>
                  <a:pt x="72" y="64"/>
                </a:cubicBezTo>
                <a:cubicBezTo>
                  <a:pt x="72" y="54"/>
                  <a:pt x="65" y="45"/>
                  <a:pt x="56" y="42"/>
                </a:cubicBezTo>
                <a:close/>
                <a:moveTo>
                  <a:pt x="48" y="24"/>
                </a:moveTo>
                <a:cubicBezTo>
                  <a:pt x="48" y="33"/>
                  <a:pt x="41" y="40"/>
                  <a:pt x="32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8"/>
                  <a:pt x="24" y="8"/>
                  <a:pt x="24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41" y="8"/>
                  <a:pt x="48" y="15"/>
                  <a:pt x="48" y="24"/>
                </a:cubicBezTo>
                <a:close/>
                <a:moveTo>
                  <a:pt x="40" y="80"/>
                </a:moveTo>
                <a:cubicBezTo>
                  <a:pt x="32" y="80"/>
                  <a:pt x="32" y="80"/>
                  <a:pt x="32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48"/>
                  <a:pt x="24" y="48"/>
                  <a:pt x="24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9" y="48"/>
                  <a:pt x="56" y="55"/>
                  <a:pt x="56" y="64"/>
                </a:cubicBezTo>
                <a:cubicBezTo>
                  <a:pt x="56" y="73"/>
                  <a:pt x="49" y="80"/>
                  <a:pt x="40" y="80"/>
                </a:cubicBezTo>
                <a:close/>
              </a:path>
            </a:pathLst>
          </a:custGeom>
          <a:solidFill>
            <a:srgbClr val="FBC02D"/>
          </a:solidFill>
          <a:ln>
            <a:noFill/>
          </a:ln>
        </p:spPr>
        <p:txBody>
          <a:bodyPr lIns="68580" tIns="34290" rIns="68580" bIns="34290"/>
          <a:lstStyle>
            <a:lvl1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2847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7419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1991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6563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1277" name="Freeform 185"/>
          <p:cNvSpPr>
            <a:spLocks noChangeArrowheads="1"/>
          </p:cNvSpPr>
          <p:nvPr/>
        </p:nvSpPr>
        <p:spPr bwMode="auto">
          <a:xfrm>
            <a:off x="373063" y="346075"/>
            <a:ext cx="122237" cy="149225"/>
          </a:xfrm>
          <a:custGeom>
            <a:avLst/>
            <a:gdLst>
              <a:gd name="T0" fmla="*/ 40 w 72"/>
              <a:gd name="T1" fmla="*/ 80 h 88"/>
              <a:gd name="T2" fmla="*/ 16 w 72"/>
              <a:gd name="T3" fmla="*/ 44 h 88"/>
              <a:gd name="T4" fmla="*/ 40 w 72"/>
              <a:gd name="T5" fmla="*/ 8 h 88"/>
              <a:gd name="T6" fmla="*/ 56 w 72"/>
              <a:gd name="T7" fmla="*/ 24 h 88"/>
              <a:gd name="T8" fmla="*/ 72 w 72"/>
              <a:gd name="T9" fmla="*/ 24 h 88"/>
              <a:gd name="T10" fmla="*/ 40 w 72"/>
              <a:gd name="T11" fmla="*/ 0 h 88"/>
              <a:gd name="T12" fmla="*/ 0 w 72"/>
              <a:gd name="T13" fmla="*/ 44 h 88"/>
              <a:gd name="T14" fmla="*/ 40 w 72"/>
              <a:gd name="T15" fmla="*/ 88 h 88"/>
              <a:gd name="T16" fmla="*/ 72 w 72"/>
              <a:gd name="T17" fmla="*/ 64 h 88"/>
              <a:gd name="T18" fmla="*/ 56 w 72"/>
              <a:gd name="T19" fmla="*/ 64 h 88"/>
              <a:gd name="T20" fmla="*/ 40 w 72"/>
              <a:gd name="T21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88">
                <a:moveTo>
                  <a:pt x="40" y="80"/>
                </a:moveTo>
                <a:cubicBezTo>
                  <a:pt x="27" y="80"/>
                  <a:pt x="16" y="64"/>
                  <a:pt x="16" y="44"/>
                </a:cubicBezTo>
                <a:cubicBezTo>
                  <a:pt x="16" y="24"/>
                  <a:pt x="27" y="8"/>
                  <a:pt x="40" y="8"/>
                </a:cubicBezTo>
                <a:cubicBezTo>
                  <a:pt x="48" y="8"/>
                  <a:pt x="56" y="16"/>
                  <a:pt x="56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16"/>
                  <a:pt x="61" y="0"/>
                  <a:pt x="40" y="0"/>
                </a:cubicBezTo>
                <a:cubicBezTo>
                  <a:pt x="18" y="0"/>
                  <a:pt x="0" y="20"/>
                  <a:pt x="0" y="44"/>
                </a:cubicBezTo>
                <a:cubicBezTo>
                  <a:pt x="0" y="68"/>
                  <a:pt x="18" y="88"/>
                  <a:pt x="40" y="88"/>
                </a:cubicBezTo>
                <a:cubicBezTo>
                  <a:pt x="61" y="88"/>
                  <a:pt x="72" y="72"/>
                  <a:pt x="72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72"/>
                  <a:pt x="48" y="80"/>
                  <a:pt x="40" y="80"/>
                </a:cubicBezTo>
                <a:close/>
              </a:path>
            </a:pathLst>
          </a:custGeom>
          <a:solidFill>
            <a:srgbClr val="E84E40"/>
          </a:solidFill>
          <a:ln>
            <a:noFill/>
          </a:ln>
        </p:spPr>
        <p:txBody>
          <a:bodyPr lIns="68580" tIns="34290" rIns="68580" bIns="34290"/>
          <a:lstStyle>
            <a:lvl1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2847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7419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1991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656330" indent="190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087" name="Rectangle 186"/>
          <p:cNvSpPr>
            <a:spLocks noChangeArrowheads="1"/>
          </p:cNvSpPr>
          <p:nvPr/>
        </p:nvSpPr>
        <p:spPr bwMode="auto">
          <a:xfrm>
            <a:off x="225425" y="307975"/>
            <a:ext cx="215900" cy="11113"/>
          </a:xfrm>
          <a:prstGeom prst="rect">
            <a:avLst/>
          </a:prstGeom>
          <a:solidFill>
            <a:srgbClr val="DB393E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  <a:defRPr/>
            </a:pPr>
            <a:endParaRPr lang="zh-CN" altLang="en-US" sz="1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88" name="Rectangle 187"/>
          <p:cNvSpPr>
            <a:spLocks noChangeArrowheads="1"/>
          </p:cNvSpPr>
          <p:nvPr/>
        </p:nvSpPr>
        <p:spPr bwMode="auto">
          <a:xfrm>
            <a:off x="333375" y="522288"/>
            <a:ext cx="217488" cy="14287"/>
          </a:xfrm>
          <a:prstGeom prst="rect">
            <a:avLst/>
          </a:prstGeom>
          <a:solidFill>
            <a:srgbClr val="F9A825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  <a:defRPr/>
            </a:pPr>
            <a:endParaRPr lang="zh-CN" altLang="en-US" sz="1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89" name="Rectangle 188"/>
          <p:cNvSpPr>
            <a:spLocks noChangeArrowheads="1"/>
          </p:cNvSpPr>
          <p:nvPr/>
        </p:nvSpPr>
        <p:spPr bwMode="auto">
          <a:xfrm>
            <a:off x="115888" y="522288"/>
            <a:ext cx="217487" cy="14287"/>
          </a:xfrm>
          <a:prstGeom prst="rect">
            <a:avLst/>
          </a:prstGeom>
          <a:solidFill>
            <a:srgbClr val="455EDE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  <a:defRPr/>
            </a:pPr>
            <a:endParaRPr lang="zh-CN" altLang="en-US" sz="1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90" name="Rectangle 189"/>
          <p:cNvSpPr>
            <a:spLocks noChangeArrowheads="1"/>
          </p:cNvSpPr>
          <p:nvPr/>
        </p:nvSpPr>
        <p:spPr bwMode="auto">
          <a:xfrm>
            <a:off x="428625" y="103188"/>
            <a:ext cx="12700" cy="215900"/>
          </a:xfrm>
          <a:prstGeom prst="rect">
            <a:avLst/>
          </a:prstGeom>
          <a:solidFill>
            <a:srgbClr val="DB393E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  <a:defRPr/>
            </a:pPr>
            <a:endParaRPr lang="zh-CN" altLang="en-US" sz="1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91" name="Rectangle 190"/>
          <p:cNvSpPr>
            <a:spLocks noChangeArrowheads="1"/>
          </p:cNvSpPr>
          <p:nvPr/>
        </p:nvSpPr>
        <p:spPr bwMode="auto">
          <a:xfrm>
            <a:off x="536575" y="319088"/>
            <a:ext cx="14288" cy="217487"/>
          </a:xfrm>
          <a:prstGeom prst="rect">
            <a:avLst/>
          </a:prstGeom>
          <a:solidFill>
            <a:srgbClr val="F9A825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  <a:defRPr/>
            </a:pPr>
            <a:endParaRPr lang="zh-CN" altLang="en-US" sz="1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92" name="Rectangle 191"/>
          <p:cNvSpPr>
            <a:spLocks noChangeArrowheads="1"/>
          </p:cNvSpPr>
          <p:nvPr/>
        </p:nvSpPr>
        <p:spPr bwMode="auto">
          <a:xfrm>
            <a:off x="320675" y="319088"/>
            <a:ext cx="12700" cy="217487"/>
          </a:xfrm>
          <a:prstGeom prst="rect">
            <a:avLst/>
          </a:prstGeom>
          <a:solidFill>
            <a:srgbClr val="455EDE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25000"/>
              </a:lnSpc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  <a:defRPr/>
            </a:pPr>
            <a:endParaRPr lang="zh-CN" altLang="en-US" sz="18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72" r:id="rId5"/>
    <p:sldLayoutId id="2147483773" r:id="rId6"/>
    <p:sldLayoutId id="2147483774" r:id="rId7"/>
    <p:sldLayoutId id="2147483775" r:id="rId8"/>
  </p:sldLayoutIdLst>
  <p:transition spd="slow">
    <p:random/>
  </p:transition>
  <p:txStyles>
    <p:titleStyle>
      <a:lvl1pPr algn="ctr" defTabSz="684213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16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16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16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16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7855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755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655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6555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305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205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5105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2016FC5-C342-486B-8079-4F226B07C0D1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72D806C-9F8A-4D68-ACCC-044B668FC5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ct val="15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76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0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2" descr="九年级第十一单元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图片 6" descr="初中七彩图标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3348038" y="3003550"/>
            <a:ext cx="3314700" cy="523875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Section A 1a-2d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圆角矩形标注 2"/>
          <p:cNvSpPr>
            <a:spLocks noChangeArrowheads="1"/>
          </p:cNvSpPr>
          <p:nvPr/>
        </p:nvSpPr>
        <p:spPr bwMode="auto">
          <a:xfrm>
            <a:off x="850900" y="1779588"/>
            <a:ext cx="7466013" cy="1244600"/>
          </a:xfrm>
          <a:prstGeom prst="wedgeRoundRectCallout">
            <a:avLst>
              <a:gd name="adj1" fmla="val -49426"/>
              <a:gd name="adj2" fmla="val -22657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altLang="zh-CN" sz="2800" b="1" dirty="0">
                <a:latin typeface="Comic Sans MS" pitchFamily="66" charset="0"/>
                <a:ea typeface="微软雅黑" pitchFamily="34" charset="-122"/>
                <a:cs typeface="MV Boli" pitchFamily="2" charset="0"/>
              </a:rPr>
              <a:t>I’d rather go to Blue Ocean because I like to listen to quiet music while I’m eating. </a:t>
            </a:r>
          </a:p>
        </p:txBody>
      </p:sp>
      <p:sp>
        <p:nvSpPr>
          <p:cNvPr id="30723" name="圆角矩形标注 4"/>
          <p:cNvSpPr>
            <a:spLocks noChangeArrowheads="1"/>
          </p:cNvSpPr>
          <p:nvPr/>
        </p:nvSpPr>
        <p:spPr bwMode="auto">
          <a:xfrm>
            <a:off x="850900" y="3235325"/>
            <a:ext cx="7466013" cy="1423988"/>
          </a:xfrm>
          <a:prstGeom prst="wedgeRoundRectCallout">
            <a:avLst>
              <a:gd name="adj1" fmla="val -49245"/>
              <a:gd name="adj2" fmla="val 17472"/>
              <a:gd name="adj3" fmla="val 16667"/>
            </a:avLst>
          </a:prstGeom>
          <a:solidFill>
            <a:srgbClr val="FFC000"/>
          </a:solidFill>
          <a:ln w="25400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800" b="1">
                <a:latin typeface="Comic Sans MS" pitchFamily="66" charset="0"/>
                <a:ea typeface="微软雅黑" pitchFamily="34" charset="-122"/>
                <a:cs typeface="MV Boli" pitchFamily="2" charset="0"/>
              </a:rPr>
              <a:t>But that music makes me sleepy. I want to have the hamburgers at Rockin’ Restaurant.</a:t>
            </a:r>
          </a:p>
        </p:txBody>
      </p:sp>
      <p:sp>
        <p:nvSpPr>
          <p:cNvPr id="61443" name="文本框 30723"/>
          <p:cNvSpPr txBox="1">
            <a:spLocks noChangeArrowheads="1"/>
          </p:cNvSpPr>
          <p:nvPr/>
        </p:nvSpPr>
        <p:spPr bwMode="auto">
          <a:xfrm>
            <a:off x="1692275" y="731838"/>
            <a:ext cx="63246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700" b="1" noProof="1">
                <a:solidFill>
                  <a:srgbClr val="0000E1"/>
                </a:solidFill>
              </a:rPr>
              <a:t>Role-play a conversation between Amy and Tina.</a:t>
            </a:r>
          </a:p>
        </p:txBody>
      </p:sp>
      <p:sp>
        <p:nvSpPr>
          <p:cNvPr id="11" name="单圆角矩形 10"/>
          <p:cNvSpPr/>
          <p:nvPr/>
        </p:nvSpPr>
        <p:spPr bwMode="auto">
          <a:xfrm>
            <a:off x="850900" y="830263"/>
            <a:ext cx="625475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dirty="0">
                <a:solidFill>
                  <a:schemeClr val="bg1"/>
                </a:solidFill>
              </a:rPr>
              <a:t>1c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  <p:bldP spid="307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3"/>
          <p:cNvSpPr txBox="1">
            <a:spLocks noChangeArrowheads="1"/>
          </p:cNvSpPr>
          <p:nvPr/>
        </p:nvSpPr>
        <p:spPr bwMode="auto">
          <a:xfrm>
            <a:off x="1331913" y="1084263"/>
            <a:ext cx="307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  <a:latin typeface="Times New Roman" pitchFamily="18" charset="0"/>
              </a:rPr>
              <a:t>Huaqiao Restaurant</a:t>
            </a:r>
          </a:p>
        </p:txBody>
      </p:sp>
      <p:sp>
        <p:nvSpPr>
          <p:cNvPr id="62466" name="Text Box 5"/>
          <p:cNvSpPr txBox="1">
            <a:spLocks noChangeArrowheads="1"/>
          </p:cNvSpPr>
          <p:nvPr/>
        </p:nvSpPr>
        <p:spPr bwMode="auto">
          <a:xfrm>
            <a:off x="5305425" y="1570038"/>
            <a:ext cx="2813050" cy="1011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7626" tIns="35241" rIns="67626" bIns="35241">
            <a:spAutoFit/>
          </a:bodyPr>
          <a:lstStyle/>
          <a:p>
            <a:pPr algn="ctr">
              <a:lnSpc>
                <a:spcPct val="85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loud music; excited</a:t>
            </a:r>
          </a:p>
          <a:p>
            <a:pPr algn="ctr">
              <a:lnSpc>
                <a:spcPct val="85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delicious; cheap </a:t>
            </a:r>
          </a:p>
          <a:p>
            <a:pPr algn="ctr">
              <a:lnSpc>
                <a:spcPct val="85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noodles/fish</a:t>
            </a:r>
            <a:endParaRPr lang="zh-CN" altLang="en-US" sz="2400"/>
          </a:p>
        </p:txBody>
      </p:sp>
      <p:sp>
        <p:nvSpPr>
          <p:cNvPr id="62467" name="Text Box 6"/>
          <p:cNvSpPr txBox="1">
            <a:spLocks noChangeArrowheads="1"/>
          </p:cNvSpPr>
          <p:nvPr/>
        </p:nvSpPr>
        <p:spPr bwMode="auto">
          <a:xfrm>
            <a:off x="5441950" y="1141413"/>
            <a:ext cx="31623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Times New Roman" pitchFamily="18" charset="0"/>
              </a:rPr>
              <a:t>A</a:t>
            </a:r>
            <a:r>
              <a:rPr lang="en-US" altLang="zh-CN" sz="2400" b="1">
                <a:solidFill>
                  <a:srgbClr val="002060"/>
                </a:solidFill>
                <a:latin typeface="Times New Roman" pitchFamily="18" charset="0"/>
              </a:rPr>
              <a:t>’</a:t>
            </a:r>
            <a:r>
              <a:rPr lang="zh-CN" altLang="en-US" sz="2400" b="1">
                <a:solidFill>
                  <a:srgbClr val="002060"/>
                </a:solidFill>
                <a:latin typeface="Times New Roman" pitchFamily="18" charset="0"/>
              </a:rPr>
              <a:t>ying Restaurant</a:t>
            </a:r>
          </a:p>
        </p:txBody>
      </p:sp>
      <p:sp>
        <p:nvSpPr>
          <p:cNvPr id="62468" name="Text Box 7"/>
          <p:cNvSpPr txBox="1">
            <a:spLocks noChangeArrowheads="1"/>
          </p:cNvSpPr>
          <p:nvPr/>
        </p:nvSpPr>
        <p:spPr bwMode="auto">
          <a:xfrm>
            <a:off x="971550" y="2587625"/>
            <a:ext cx="7345363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7626" tIns="35241" rIns="67626" bIns="35241">
            <a:spAutoFit/>
          </a:bodyPr>
          <a:lstStyle/>
          <a:p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A: I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’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m hungry.   </a:t>
            </a:r>
            <a:endParaRPr lang="en-US" altLang="zh-CN" sz="2600" b="1" dirty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B: So am I. Which restaurant 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…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? </a:t>
            </a:r>
          </a:p>
          <a:p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A: I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’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d rather go to 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…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 I like to listen to ... while I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’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m </a:t>
            </a:r>
            <a:endParaRPr lang="en-US" altLang="zh-CN" sz="2600" b="1" dirty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     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eating. It makes me 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…</a:t>
            </a:r>
            <a:endParaRPr lang="zh-CN" altLang="en-US" sz="2600" b="1" dirty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B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: But ... music makes me 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…</a:t>
            </a:r>
            <a:endParaRPr lang="zh-CN" altLang="en-US" sz="2600" b="1" dirty="0">
              <a:solidFill>
                <a:srgbClr val="002060"/>
              </a:solidFill>
              <a:latin typeface="Times New Roman" pitchFamily="18" charset="0"/>
            </a:endParaRPr>
          </a:p>
          <a:p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A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: I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’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d rather 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…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 I want to have 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…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at</a:t>
            </a:r>
            <a:r>
              <a:rPr lang="zh-CN" altLang="en-US" sz="2600" b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…</a:t>
            </a:r>
            <a:endParaRPr lang="en-US" altLang="zh-CN" sz="26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62469" name="Text Box 4"/>
          <p:cNvSpPr txBox="1">
            <a:spLocks noChangeArrowheads="1"/>
          </p:cNvSpPr>
          <p:nvPr/>
        </p:nvSpPr>
        <p:spPr bwMode="auto">
          <a:xfrm>
            <a:off x="998538" y="1544638"/>
            <a:ext cx="3621087" cy="1009650"/>
          </a:xfrm>
          <a:prstGeom prst="rect">
            <a:avLst/>
          </a:prstGeom>
          <a:noFill/>
          <a:ln w="9525">
            <a:solidFill>
              <a:schemeClr val="tx1"/>
            </a:solidFill>
            <a:bevel/>
            <a:headEnd/>
            <a:tailEnd/>
          </a:ln>
        </p:spPr>
        <p:txBody>
          <a:bodyPr lIns="67626" tIns="35241" rIns="67626" bIns="35241">
            <a:spAutoFit/>
          </a:bodyPr>
          <a:lstStyle/>
          <a:p>
            <a:pPr algn="ctr">
              <a:lnSpc>
                <a:spcPct val="85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loud music; nervous</a:t>
            </a:r>
          </a:p>
          <a:p>
            <a:pPr algn="ctr">
              <a:lnSpc>
                <a:spcPct val="85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delicious; expensive</a:t>
            </a:r>
          </a:p>
          <a:p>
            <a:pPr algn="ctr">
              <a:lnSpc>
                <a:spcPct val="85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dump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l</a:t>
            </a: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ings/beef</a:t>
            </a:r>
            <a:endParaRPr lang="zh-CN" altLang="en-US" sz="2400"/>
          </a:p>
        </p:txBody>
      </p:sp>
      <p:sp>
        <p:nvSpPr>
          <p:cNvPr id="62470" name="标题 11265"/>
          <p:cNvSpPr txBox="1">
            <a:spLocks noChangeArrowheads="1"/>
          </p:cNvSpPr>
          <p:nvPr/>
        </p:nvSpPr>
        <p:spPr bwMode="auto">
          <a:xfrm>
            <a:off x="684213" y="498475"/>
            <a:ext cx="35290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defTabSz="684213">
              <a:lnSpc>
                <a:spcPct val="90000"/>
              </a:lnSpc>
              <a:buFont typeface="Wingdings" pitchFamily="2" charset="2"/>
              <a:buChar char="Ø"/>
            </a:pPr>
            <a:r>
              <a:rPr lang="en-US" altLang="zh-CN" sz="3200" b="1">
                <a:solidFill>
                  <a:srgbClr val="C00000"/>
                </a:solidFill>
                <a:latin typeface="Comic Sans MS" pitchFamily="66" charset="0"/>
                <a:ea typeface="黑体" pitchFamily="49" charset="-122"/>
              </a:rPr>
              <a:t> Pair-work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3" descr="G:\resource\U11\jpg\A_2a02.jpg"/>
          <p:cNvPicPr>
            <a:picLocks noChangeAspect="1" noChangeArrowheads="1"/>
          </p:cNvPicPr>
          <p:nvPr/>
        </p:nvPicPr>
        <p:blipFill>
          <a:blip r:embed="rId4"/>
          <a:srcRect l="2502" t="14873" r="3200" b="15594"/>
          <a:stretch>
            <a:fillRect/>
          </a:stretch>
        </p:blipFill>
        <p:spPr bwMode="auto">
          <a:xfrm>
            <a:off x="4545013" y="1635125"/>
            <a:ext cx="2532062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Picture 2" descr="G:\resource\U11\jpg\A_2a01.jpg"/>
          <p:cNvPicPr>
            <a:picLocks noChangeAspect="1" noChangeArrowheads="1"/>
          </p:cNvPicPr>
          <p:nvPr/>
        </p:nvPicPr>
        <p:blipFill>
          <a:blip r:embed="rId5"/>
          <a:srcRect l="3564" t="13383" r="3072" b="15327"/>
          <a:stretch>
            <a:fillRect/>
          </a:stretch>
        </p:blipFill>
        <p:spPr bwMode="auto">
          <a:xfrm>
            <a:off x="1282700" y="1711325"/>
            <a:ext cx="2490788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Rectangle 5"/>
          <p:cNvSpPr>
            <a:spLocks noChangeArrowheads="1"/>
          </p:cNvSpPr>
          <p:nvPr/>
        </p:nvSpPr>
        <p:spPr bwMode="auto">
          <a:xfrm>
            <a:off x="1403350" y="700088"/>
            <a:ext cx="66611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700" b="1" dirty="0">
                <a:solidFill>
                  <a:srgbClr val="0000FF"/>
                </a:solidFill>
              </a:rPr>
              <a:t>Listen and number the pictures [1–4] in the order you hear them.</a:t>
            </a:r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7848600" y="3935413"/>
            <a:ext cx="3238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7191375" y="2349500"/>
            <a:ext cx="3238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852863" y="2349500"/>
            <a:ext cx="2905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4413250" y="3935413"/>
            <a:ext cx="3222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1" name="单圆角矩形 10"/>
          <p:cNvSpPr/>
          <p:nvPr/>
        </p:nvSpPr>
        <p:spPr bwMode="auto">
          <a:xfrm>
            <a:off x="684213" y="771525"/>
            <a:ext cx="623887" cy="588963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dirty="0">
                <a:solidFill>
                  <a:schemeClr val="bg1"/>
                </a:solidFill>
              </a:rPr>
              <a:t>2a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63497" name="Picture 4" descr="G:\resource\U11\jpg\A_2a03.jpg"/>
          <p:cNvPicPr>
            <a:picLocks noChangeAspect="1" noChangeArrowheads="1"/>
          </p:cNvPicPr>
          <p:nvPr/>
        </p:nvPicPr>
        <p:blipFill>
          <a:blip r:embed="rId6"/>
          <a:srcRect l="2933" t="16051" r="1466" b="14973"/>
          <a:stretch>
            <a:fillRect/>
          </a:stretch>
        </p:blipFill>
        <p:spPr bwMode="auto">
          <a:xfrm>
            <a:off x="1741488" y="3348038"/>
            <a:ext cx="2522537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8" name="Picture 5" descr="G:\resource\U11\jpg\A_2a04.jpg"/>
          <p:cNvPicPr>
            <a:picLocks noChangeAspect="1" noChangeArrowheads="1"/>
          </p:cNvPicPr>
          <p:nvPr/>
        </p:nvPicPr>
        <p:blipFill>
          <a:blip r:embed="rId7"/>
          <a:srcRect l="2629" t="15941" r="3729" b="16888"/>
          <a:stretch>
            <a:fillRect/>
          </a:stretch>
        </p:blipFill>
        <p:spPr bwMode="auto">
          <a:xfrm>
            <a:off x="5111750" y="3306763"/>
            <a:ext cx="2708275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U11A2a">
            <a:hlinkClick r:id="" action="ppaction://media"/>
            <a:extLst>
              <a:ext uri="{FF2B5EF4-FFF2-40B4-BE49-F238E27FC236}">
                <a16:creationId xmlns:a16="http://schemas.microsoft.com/office/drawing/2014/main" id="{2E9F4A31-7E89-5B28-5026-C4B9E14066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17787" y="1186657"/>
            <a:ext cx="771525" cy="7715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33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5"/>
          <p:cNvSpPr>
            <a:spLocks noChangeArrowheads="1"/>
          </p:cNvSpPr>
          <p:nvPr/>
        </p:nvSpPr>
        <p:spPr bwMode="auto">
          <a:xfrm>
            <a:off x="1331913" y="639664"/>
            <a:ext cx="6624637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0000FF"/>
                </a:solidFill>
              </a:rPr>
              <a:t>Listen again. Complete the statements.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53482" y="1323627"/>
            <a:ext cx="8156575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Waiting for Amy drove Tina ______</a:t>
            </a:r>
            <a:r>
              <a:rPr lang="en-US" altLang="zh-CN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Amy didn</a:t>
            </a:r>
            <a:r>
              <a:rPr lang="en-US" altLang="zh-CN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 want to _____</a:t>
            </a:r>
            <a:r>
              <a:rPr lang="en-US" altLang="zh-CN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at Rockin</a:t>
            </a:r>
            <a:r>
              <a:rPr lang="en-US" altLang="zh-CN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Restaurant.</a:t>
            </a: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Loud music makes John </a:t>
            </a:r>
            <a:r>
              <a:rPr lang="en-US" altLang="zh-CN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want to </a:t>
            </a: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_______</a:t>
            </a:r>
            <a:r>
              <a:rPr lang="en-US" altLang="zh-CN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_.</a:t>
            </a:r>
            <a:endParaRPr lang="zh-CN" altLang="en-US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The movie was so sad that it made Tina and Amy ____</a:t>
            </a:r>
            <a:r>
              <a:rPr lang="en-US" altLang="zh-CN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5. Sad movies don</a:t>
            </a:r>
            <a:r>
              <a:rPr lang="en-US" altLang="zh-CN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 make John cry. They just make him </a:t>
            </a:r>
            <a:endParaRPr lang="en-US" altLang="zh-CN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want to ______</a:t>
            </a:r>
            <a:r>
              <a:rPr lang="en-US" altLang="zh-CN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</a:t>
            </a:r>
            <a:r>
              <a:rPr lang="zh-CN" alt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942731" y="1401391"/>
            <a:ext cx="12747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crazy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708400" y="2049351"/>
            <a:ext cx="1087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stay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7868444" y="3179763"/>
            <a:ext cx="10747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cry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5580112" y="2655888"/>
            <a:ext cx="163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dance</a:t>
            </a: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619672" y="4371950"/>
            <a:ext cx="1392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leave</a:t>
            </a:r>
          </a:p>
        </p:txBody>
      </p:sp>
      <p:sp>
        <p:nvSpPr>
          <p:cNvPr id="11" name="单圆角矩形 10"/>
          <p:cNvSpPr/>
          <p:nvPr/>
        </p:nvSpPr>
        <p:spPr bwMode="auto">
          <a:xfrm>
            <a:off x="558800" y="555526"/>
            <a:ext cx="625475" cy="588963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dirty="0">
                <a:solidFill>
                  <a:schemeClr val="bg1"/>
                </a:solidFill>
              </a:rPr>
              <a:t>2b</a:t>
            </a:r>
            <a:endParaRPr kumimoji="1" lang="zh-CN" altLang="en-US" sz="3000" b="1" dirty="0">
              <a:solidFill>
                <a:schemeClr val="bg1"/>
              </a:solidFill>
            </a:endParaRPr>
          </a:p>
        </p:txBody>
      </p:sp>
      <p:pic>
        <p:nvPicPr>
          <p:cNvPr id="4" name="U11A2a">
            <a:hlinkClick r:id="" action="ppaction://media"/>
            <a:extLst>
              <a:ext uri="{FF2B5EF4-FFF2-40B4-BE49-F238E27FC236}">
                <a16:creationId xmlns:a16="http://schemas.microsoft.com/office/drawing/2014/main" id="{2AFE91EF-3AB0-B2CF-E60C-76604404E5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61972" y="1059125"/>
            <a:ext cx="625474" cy="59961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533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公司画图-课件用人物\公司画图-课件用人物\半身女孩1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524" y="3308246"/>
            <a:ext cx="1255776" cy="158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148" name="圆角矩形标注 5"/>
          <p:cNvSpPr>
            <a:spLocks noChangeArrowheads="1"/>
          </p:cNvSpPr>
          <p:nvPr/>
        </p:nvSpPr>
        <p:spPr bwMode="auto">
          <a:xfrm>
            <a:off x="468313" y="2244725"/>
            <a:ext cx="4049712" cy="912813"/>
          </a:xfrm>
          <a:prstGeom prst="wedgeRoundRectCallout">
            <a:avLst>
              <a:gd name="adj1" fmla="val 5294"/>
              <a:gd name="adj2" fmla="val 104784"/>
              <a:gd name="adj3" fmla="val 16667"/>
            </a:avLst>
          </a:prstGeom>
          <a:noFill/>
          <a:ln w="25400">
            <a:solidFill>
              <a:schemeClr val="accent1">
                <a:lumMod val="40000"/>
                <a:lumOff val="60000"/>
              </a:schemeClr>
            </a:solidFill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charset="-122"/>
                <a:cs typeface="MV Boli" panose="02000500030200090000" pitchFamily="2" charset="0"/>
              </a:rPr>
              <a:t>Did you have fun with Amy last night?</a:t>
            </a:r>
          </a:p>
        </p:txBody>
      </p:sp>
      <p:sp>
        <p:nvSpPr>
          <p:cNvPr id="1414149" name="圆角矩形标注 6"/>
          <p:cNvSpPr>
            <a:spLocks noChangeArrowheads="1"/>
          </p:cNvSpPr>
          <p:nvPr/>
        </p:nvSpPr>
        <p:spPr bwMode="auto">
          <a:xfrm>
            <a:off x="5003800" y="2244725"/>
            <a:ext cx="3513138" cy="919163"/>
          </a:xfrm>
          <a:prstGeom prst="wedgeRoundRectCallout">
            <a:avLst>
              <a:gd name="adj1" fmla="val -26887"/>
              <a:gd name="adj2" fmla="val 75176"/>
              <a:gd name="adj3" fmla="val 16667"/>
            </a:avLst>
          </a:prstGeom>
          <a:noFill/>
          <a:ln w="25400">
            <a:solidFill>
              <a:schemeClr val="accent1">
                <a:lumMod val="40000"/>
                <a:lumOff val="60000"/>
              </a:schemeClr>
            </a:solidFill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黑体" panose="02010609060101010101" charset="-122"/>
                <a:cs typeface="MV Boli" panose="02000500030200090000" pitchFamily="2" charset="0"/>
              </a:rPr>
              <a:t>Well… yes and no. She was really late.</a:t>
            </a:r>
          </a:p>
        </p:txBody>
      </p:sp>
      <p:sp>
        <p:nvSpPr>
          <p:cNvPr id="65541" name="Text Box 10"/>
          <p:cNvSpPr txBox="1">
            <a:spLocks noChangeArrowheads="1"/>
          </p:cNvSpPr>
          <p:nvPr/>
        </p:nvSpPr>
        <p:spPr bwMode="auto">
          <a:xfrm>
            <a:off x="2770188" y="4127500"/>
            <a:ext cx="14017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John</a:t>
            </a:r>
          </a:p>
        </p:txBody>
      </p:sp>
      <p:sp>
        <p:nvSpPr>
          <p:cNvPr id="65542" name="Text Box 10"/>
          <p:cNvSpPr txBox="1">
            <a:spLocks noChangeArrowheads="1"/>
          </p:cNvSpPr>
          <p:nvPr/>
        </p:nvSpPr>
        <p:spPr bwMode="auto">
          <a:xfrm>
            <a:off x="6209506" y="3964738"/>
            <a:ext cx="11017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Tina </a:t>
            </a:r>
          </a:p>
        </p:txBody>
      </p:sp>
      <p:sp>
        <p:nvSpPr>
          <p:cNvPr id="65543" name="文本框 2"/>
          <p:cNvSpPr txBox="1">
            <a:spLocks noChangeArrowheads="1"/>
          </p:cNvSpPr>
          <p:nvPr/>
        </p:nvSpPr>
        <p:spPr bwMode="auto">
          <a:xfrm>
            <a:off x="1187450" y="715963"/>
            <a:ext cx="7416800" cy="12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700" b="1">
                <a:solidFill>
                  <a:srgbClr val="0000FF"/>
                </a:solidFill>
                <a:sym typeface="微软雅黑" pitchFamily="34" charset="-122"/>
              </a:rPr>
              <a:t>Look at 2a and 2b. Role-play a conversation between Tina and John. Use the example to begin your conversation</a:t>
            </a:r>
            <a:r>
              <a:rPr lang="en-US" altLang="zh-CN" sz="2700" b="1">
                <a:solidFill>
                  <a:srgbClr val="0000E1"/>
                </a:solidFill>
                <a:sym typeface="微软雅黑" pitchFamily="34" charset="-122"/>
              </a:rPr>
              <a:t>.</a:t>
            </a:r>
            <a:endParaRPr lang="zh-CN" altLang="en-US" sz="2700"/>
          </a:p>
        </p:txBody>
      </p:sp>
      <p:sp>
        <p:nvSpPr>
          <p:cNvPr id="11" name="单圆角矩形 10"/>
          <p:cNvSpPr/>
          <p:nvPr/>
        </p:nvSpPr>
        <p:spPr bwMode="auto">
          <a:xfrm>
            <a:off x="468313" y="830263"/>
            <a:ext cx="623887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dirty="0">
                <a:solidFill>
                  <a:schemeClr val="bg1"/>
                </a:solidFill>
              </a:rPr>
              <a:t>2c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F:\公司画图-课件用人物\公司画图-课件用人物\半身男孩5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044" y="3196394"/>
            <a:ext cx="1392125" cy="161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1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1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4148" grpId="0" bldLvl="0" animBg="1"/>
      <p:bldP spid="141414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827088" y="1347788"/>
            <a:ext cx="7849368" cy="371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Nancy:  Hey Bert. I think I’ve made Alice mad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        and I’m not sure what to do about it.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</a:rPr>
              <a:t>   Bert:  What happened?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Nancy: You know Julie is Alice’s best friend, right?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</a:rPr>
              <a:t>   Bert:  Uh-huh.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Nancy: Well, the more I got to know Julie, the 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     more I realize that we have a lot in common. </a:t>
            </a:r>
          </a:p>
        </p:txBody>
      </p:sp>
      <p:sp>
        <p:nvSpPr>
          <p:cNvPr id="66562" name="Rectangle 3"/>
          <p:cNvSpPr>
            <a:spLocks noChangeArrowheads="1"/>
          </p:cNvSpPr>
          <p:nvPr/>
        </p:nvSpPr>
        <p:spPr bwMode="auto">
          <a:xfrm>
            <a:off x="1763713" y="700088"/>
            <a:ext cx="5595937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700" b="1">
                <a:solidFill>
                  <a:schemeClr val="accent2"/>
                </a:solidFill>
              </a:rPr>
              <a:t> </a:t>
            </a:r>
            <a:r>
              <a:rPr lang="en-US" altLang="zh-CN" sz="2700" b="1">
                <a:solidFill>
                  <a:srgbClr val="0000FF"/>
                </a:solidFill>
              </a:rPr>
              <a:t>Role-play the conversation.</a:t>
            </a:r>
          </a:p>
        </p:txBody>
      </p:sp>
      <p:sp>
        <p:nvSpPr>
          <p:cNvPr id="6" name="单圆角矩形 5"/>
          <p:cNvSpPr/>
          <p:nvPr/>
        </p:nvSpPr>
        <p:spPr bwMode="auto">
          <a:xfrm>
            <a:off x="995363" y="700088"/>
            <a:ext cx="623887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dirty="0">
                <a:solidFill>
                  <a:schemeClr val="bg1"/>
                </a:solidFill>
              </a:rPr>
              <a:t>2d</a:t>
            </a:r>
            <a:endParaRPr kumimoji="1" lang="zh-CN" altLang="en-US" sz="3000" b="1" dirty="0">
              <a:solidFill>
                <a:schemeClr val="bg1"/>
              </a:solidFill>
            </a:endParaRPr>
          </a:p>
        </p:txBody>
      </p:sp>
      <p:pic>
        <p:nvPicPr>
          <p:cNvPr id="2" name="U11A2d">
            <a:hlinkClick r:id="" action="ppaction://media"/>
            <a:extLst>
              <a:ext uri="{FF2B5EF4-FFF2-40B4-BE49-F238E27FC236}">
                <a16:creationId xmlns:a16="http://schemas.microsoft.com/office/drawing/2014/main" id="{7BA3B582-8FC2-75E8-8BC5-AA701B39F3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80226" y="773332"/>
            <a:ext cx="623887" cy="6238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3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23850" y="627063"/>
            <a:ext cx="8569325" cy="449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              </a:t>
            </a:r>
            <a:r>
              <a:rPr lang="en-US" altLang="zh-CN" sz="2600" b="1" dirty="0">
                <a:latin typeface="Times New Roman" pitchFamily="18" charset="0"/>
              </a:rPr>
              <a:t>So we’ve been spending more time together lately.</a:t>
            </a: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   Bert:  But what’s wrong with that?</a:t>
            </a: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latin typeface="Times New Roman" pitchFamily="18" charset="0"/>
              </a:rPr>
              <a:t>Nancy:  Umm ... it makes Alice unhappy because she </a:t>
            </a: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latin typeface="Times New Roman" pitchFamily="18" charset="0"/>
              </a:rPr>
              <a:t>              thinks Julie is now better friends with me than </a:t>
            </a: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latin typeface="Times New Roman" pitchFamily="18" charset="0"/>
              </a:rPr>
              <a:t>              with her.</a:t>
            </a: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   Bert: I see. Mmm ... why don’t you ask Alice to join </a:t>
            </a: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             you each time you do something with Julie? </a:t>
            </a: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solidFill>
                  <a:srgbClr val="002060"/>
                </a:solidFill>
                <a:latin typeface="Times New Roman" pitchFamily="18" charset="0"/>
              </a:rPr>
              <a:t>             Then she won’t feel left out.</a:t>
            </a: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latin typeface="Times New Roman" pitchFamily="18" charset="0"/>
              </a:rPr>
              <a:t>Nancy: Oh, good idea! That can make our friendship </a:t>
            </a: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latin typeface="Times New Roman" pitchFamily="18" charset="0"/>
              </a:rPr>
              <a:t>             stronger.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382588" y="765175"/>
            <a:ext cx="8437562" cy="4381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51435" tIns="25717" rIns="51435" bIns="25717"/>
          <a:lstStyle/>
          <a:p>
            <a:pPr algn="l" defTabSz="914400" eaLnBrk="1" hangingPunct="1">
              <a:lnSpc>
                <a:spcPct val="90000"/>
              </a:lnSpc>
            </a:pPr>
            <a:r>
              <a:rPr lang="en-US" altLang="zh-CN" sz="2800" b="1">
                <a:solidFill>
                  <a:srgbClr val="0070C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Read the conversation and answer the questions below.</a:t>
            </a:r>
          </a:p>
        </p:txBody>
      </p:sp>
      <p:sp>
        <p:nvSpPr>
          <p:cNvPr id="68610" name="标题 1"/>
          <p:cNvSpPr>
            <a:spLocks noGrp="1" noChangeArrowheads="1"/>
          </p:cNvSpPr>
          <p:nvPr/>
        </p:nvSpPr>
        <p:spPr bwMode="auto">
          <a:xfrm>
            <a:off x="900113" y="1276350"/>
            <a:ext cx="64643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1.  Who have a lot in common?</a:t>
            </a:r>
          </a:p>
          <a:p>
            <a:pPr>
              <a:lnSpc>
                <a:spcPct val="90000"/>
              </a:lnSpc>
            </a:pPr>
            <a:endParaRPr lang="en-US" altLang="zh-CN" sz="2800" b="1" dirty="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90000"/>
              </a:lnSpc>
            </a:pPr>
            <a:endParaRPr lang="en-US" altLang="zh-CN" sz="2800" b="1" dirty="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2.  Why is Alice unhappy?</a:t>
            </a:r>
          </a:p>
          <a:p>
            <a:pPr>
              <a:lnSpc>
                <a:spcPct val="90000"/>
              </a:lnSpc>
            </a:pPr>
            <a:endParaRPr lang="en-US" altLang="zh-CN" sz="2800" b="1" dirty="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90000"/>
              </a:lnSpc>
            </a:pPr>
            <a:endParaRPr lang="en-US" altLang="zh-CN" sz="2800" b="1" dirty="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3. What advice does Bert give to Nancy?</a:t>
            </a:r>
          </a:p>
          <a:p>
            <a:pPr>
              <a:lnSpc>
                <a:spcPct val="90000"/>
              </a:lnSpc>
            </a:pPr>
            <a:endParaRPr lang="en-US" altLang="zh-CN" sz="2800" b="1" dirty="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90000"/>
              </a:lnSpc>
            </a:pPr>
            <a:endParaRPr lang="en-US" altLang="zh-CN" sz="2800" b="1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446213" y="1851025"/>
            <a:ext cx="31162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Nancy and Julie.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346200" y="2859088"/>
            <a:ext cx="76898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Because she thinks Julie is better friends with Nancy than with her.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58888" y="4156075"/>
            <a:ext cx="73120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Nancy could ask Alice to join them each time she does something with Julie.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椭圆 19"/>
          <p:cNvSpPr>
            <a:spLocks noChangeArrowheads="1"/>
          </p:cNvSpPr>
          <p:nvPr/>
        </p:nvSpPr>
        <p:spPr bwMode="auto">
          <a:xfrm>
            <a:off x="1293813" y="854075"/>
            <a:ext cx="201612" cy="201613"/>
          </a:xfrm>
          <a:prstGeom prst="ellipse">
            <a:avLst/>
          </a:prstGeom>
          <a:solidFill>
            <a:srgbClr val="FFFFFF">
              <a:alpha val="34117"/>
            </a:srgbClr>
          </a:solidFill>
          <a:ln w="9525">
            <a:noFill/>
            <a:round/>
            <a:headEnd/>
            <a:tailEnd/>
          </a:ln>
        </p:spPr>
        <p:txBody>
          <a:bodyPr lIns="51413" tIns="25706" rIns="51413" bIns="25706" anchor="ctr"/>
          <a:lstStyle/>
          <a:p>
            <a:pPr algn="ctr"/>
            <a:endParaRPr lang="zh-CN" altLang="zh-CN" sz="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52463" y="1463675"/>
            <a:ext cx="8148637" cy="33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 noProof="1">
                <a:latin typeface="Times New Roman" pitchFamily="18" charset="0"/>
              </a:rPr>
              <a:t>1. The awful pictures make Amy uncomfortable. 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kumimoji="1" lang="zh-CN" altLang="en-US" sz="2400" b="1" noProof="1">
                <a:solidFill>
                  <a:srgbClr val="000000"/>
                </a:solidFill>
                <a:latin typeface="宋体" charset="-122"/>
              </a:rPr>
              <a:t>那些糟糕的图片让艾米不舒服。</a:t>
            </a:r>
            <a:endParaRPr kumimoji="1" lang="zh-CN" altLang="zh-CN" sz="2400" b="1" noProof="1">
              <a:solidFill>
                <a:srgbClr val="000000"/>
              </a:solidFill>
              <a:latin typeface="宋体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400" b="1" noProof="1">
                <a:solidFill>
                  <a:srgbClr val="000000"/>
                </a:solidFill>
                <a:latin typeface="宋体" charset="-122"/>
              </a:rPr>
              <a:t>“</a:t>
            </a:r>
            <a:r>
              <a:rPr kumimoji="1" lang="en-US" altLang="zh-CN" sz="2400" b="1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make</a:t>
            </a:r>
            <a:r>
              <a:rPr kumimoji="1" lang="en-US" altLang="zh-CN" sz="2400" b="1" noProof="1">
                <a:solidFill>
                  <a:srgbClr val="FF0000"/>
                </a:solidFill>
                <a:latin typeface="宋体" charset="-122"/>
              </a:rPr>
              <a:t>+</a:t>
            </a:r>
            <a:r>
              <a:rPr kumimoji="1" lang="zh-CN" altLang="en-US" sz="2400" b="1" noProof="1">
                <a:solidFill>
                  <a:srgbClr val="FF0000"/>
                </a:solidFill>
                <a:latin typeface="宋体" charset="-122"/>
              </a:rPr>
              <a:t>宾语</a:t>
            </a:r>
            <a:r>
              <a:rPr kumimoji="1" lang="zh-CN" altLang="zh-CN" sz="2400" b="1" noProof="1">
                <a:solidFill>
                  <a:srgbClr val="FF0000"/>
                </a:solidFill>
                <a:latin typeface="宋体" charset="-122"/>
              </a:rPr>
              <a:t>+</a:t>
            </a:r>
            <a:r>
              <a:rPr kumimoji="1" lang="zh-CN" altLang="en-US" sz="2400" b="1" noProof="1">
                <a:solidFill>
                  <a:srgbClr val="FF0000"/>
                </a:solidFill>
                <a:latin typeface="宋体" charset="-122"/>
              </a:rPr>
              <a:t>宾语补足语</a:t>
            </a:r>
            <a:r>
              <a:rPr kumimoji="1" lang="zh-CN" altLang="en-US" sz="2400" b="1" noProof="1">
                <a:solidFill>
                  <a:srgbClr val="000000"/>
                </a:solidFill>
                <a:latin typeface="宋体" charset="-122"/>
              </a:rPr>
              <a:t>”结构中，可以作宾语补足语的有不带</a:t>
            </a:r>
            <a:r>
              <a:rPr kumimoji="1" lang="en-US" altLang="zh-CN" sz="2400" b="1" noProof="1">
                <a:solidFill>
                  <a:srgbClr val="000000"/>
                </a:solidFill>
                <a:latin typeface="宋体" charset="-122"/>
              </a:rPr>
              <a:t>to</a:t>
            </a:r>
            <a:r>
              <a:rPr kumimoji="1" lang="zh-CN" altLang="en-US" sz="2400" b="1" noProof="1">
                <a:solidFill>
                  <a:srgbClr val="000000"/>
                </a:solidFill>
                <a:latin typeface="宋体" charset="-122"/>
              </a:rPr>
              <a:t>的动词不定式、形容词、名词或介词短语。用于被动语态时，动词不定式的</a:t>
            </a:r>
            <a:r>
              <a:rPr kumimoji="1" lang="en-US" altLang="zh-CN" sz="2400" b="1" noProof="1">
                <a:solidFill>
                  <a:srgbClr val="000000"/>
                </a:solidFill>
                <a:latin typeface="宋体" charset="-122"/>
              </a:rPr>
              <a:t>to</a:t>
            </a:r>
            <a:r>
              <a:rPr kumimoji="1" lang="zh-CN" altLang="en-US" sz="2400" b="1" noProof="1">
                <a:solidFill>
                  <a:srgbClr val="000000"/>
                </a:solidFill>
                <a:latin typeface="宋体" charset="-122"/>
              </a:rPr>
              <a:t>不可省略。</a:t>
            </a:r>
          </a:p>
          <a:p>
            <a:pPr>
              <a:lnSpc>
                <a:spcPct val="120000"/>
              </a:lnSpc>
            </a:pPr>
            <a:r>
              <a:rPr lang="en-US" altLang="zh-CN" sz="2400" b="1" noProof="1">
                <a:solidFill>
                  <a:srgbClr val="000000"/>
                </a:solidFill>
                <a:latin typeface="Times New Roman" pitchFamily="18" charset="0"/>
              </a:rPr>
              <a:t>His jokes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itchFamily="18" charset="0"/>
              </a:rPr>
              <a:t>make 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itchFamily="18" charset="0"/>
              </a:rPr>
              <a:t>me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itchFamily="18" charset="0"/>
              </a:rPr>
              <a:t>laugh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itchFamily="18" charset="0"/>
              </a:rPr>
              <a:t>. </a:t>
            </a:r>
            <a:r>
              <a:rPr kumimoji="1" lang="zh-CN" altLang="en-US" sz="2400" b="1" noProof="1">
                <a:solidFill>
                  <a:srgbClr val="000000"/>
                </a:solidFill>
                <a:latin typeface="宋体" charset="-122"/>
              </a:rPr>
              <a:t>他的笑话使我发笑。</a:t>
            </a:r>
            <a:endParaRPr kumimoji="1" lang="zh-CN" altLang="zh-CN" sz="2400" b="1" noProof="1">
              <a:solidFill>
                <a:srgbClr val="000000"/>
              </a:solidFill>
              <a:latin typeface="宋体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noProof="1">
                <a:solidFill>
                  <a:srgbClr val="000000"/>
                </a:solidFill>
                <a:latin typeface="Times New Roman" pitchFamily="18" charset="0"/>
              </a:rPr>
              <a:t>The bad news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itchFamily="18" charset="0"/>
              </a:rPr>
              <a:t>makes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itchFamily="18" charset="0"/>
              </a:rPr>
              <a:t> me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itchFamily="18" charset="0"/>
              </a:rPr>
              <a:t>sad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itchFamily="18" charset="0"/>
              </a:rPr>
              <a:t>. </a:t>
            </a:r>
            <a:r>
              <a:rPr kumimoji="1" lang="zh-CN" altLang="en-US" sz="2400" b="1" noProof="1">
                <a:solidFill>
                  <a:srgbClr val="000000"/>
                </a:solidFill>
                <a:latin typeface="宋体" charset="-122"/>
              </a:rPr>
              <a:t>这个坏消息使我难过。</a:t>
            </a:r>
            <a:endParaRPr kumimoji="1" lang="zh-CN" altLang="zh-CN" sz="2400" b="1" noProof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2162" name="Text Box 3"/>
          <p:cNvSpPr txBox="1"/>
          <p:nvPr/>
        </p:nvSpPr>
        <p:spPr>
          <a:xfrm>
            <a:off x="2051050" y="692150"/>
            <a:ext cx="5353050" cy="727075"/>
          </a:xfrm>
          <a:prstGeom prst="rect">
            <a:avLst/>
          </a:prstGeom>
          <a:noFill/>
          <a:ln w="9525">
            <a:noFill/>
          </a:ln>
        </p:spPr>
        <p:txBody>
          <a:bodyPr lIns="51432" tIns="25716" rIns="51432" bIns="25716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Arial Unicode MS" pitchFamily="34" charset="-122"/>
              </a:rPr>
              <a:t>Language points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00113" y="1428750"/>
            <a:ext cx="7475537" cy="30956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38560" tIns="19279" rIns="38560" bIns="19279"/>
          <a:lstStyle/>
          <a:p>
            <a:pPr algn="l" defTabSz="514350" eaLnBrk="1" hangingPunct="1">
              <a:lnSpc>
                <a:spcPct val="120000"/>
              </a:lnSpc>
            </a:pPr>
            <a:r>
              <a:rPr lang="en-US" altLang="zh-CN" sz="2800" b="1" dirty="0">
                <a:latin typeface="Times New Roman" pitchFamily="18" charset="0"/>
              </a:rPr>
              <a:t> 1.Snow days ____ children happy.</a:t>
            </a:r>
            <a:br>
              <a:rPr lang="en-US" altLang="zh-CN" sz="2800" b="1" dirty="0">
                <a:latin typeface="Times New Roman" pitchFamily="18" charset="0"/>
              </a:rPr>
            </a:br>
            <a:r>
              <a:rPr lang="en-US" altLang="zh-CN" sz="2800" b="1" dirty="0">
                <a:latin typeface="Times New Roman" pitchFamily="18" charset="0"/>
              </a:rPr>
              <a:t>    A. give                      B. send</a:t>
            </a:r>
            <a:br>
              <a:rPr lang="en-US" altLang="zh-CN" sz="2800" b="1" dirty="0">
                <a:latin typeface="Times New Roman" pitchFamily="18" charset="0"/>
              </a:rPr>
            </a:br>
            <a:r>
              <a:rPr lang="en-US" altLang="zh-CN" sz="2800" b="1" dirty="0">
                <a:latin typeface="Times New Roman" pitchFamily="18" charset="0"/>
              </a:rPr>
              <a:t>     C. make                   D. lend</a:t>
            </a:r>
            <a:br>
              <a:rPr lang="en-US" altLang="zh-CN" sz="2800" b="1" dirty="0">
                <a:latin typeface="Times New Roman" pitchFamily="18" charset="0"/>
              </a:rPr>
            </a:br>
            <a:r>
              <a:rPr lang="en-US" altLang="zh-CN" sz="2800" b="1" dirty="0">
                <a:latin typeface="Times New Roman" pitchFamily="18" charset="0"/>
              </a:rPr>
              <a:t>  2.I like quiet music because it makes me ______. </a:t>
            </a:r>
            <a:br>
              <a:rPr lang="en-US" altLang="zh-CN" sz="2800" b="1" dirty="0">
                <a:latin typeface="Times New Roman" pitchFamily="18" charset="0"/>
              </a:rPr>
            </a:br>
            <a:r>
              <a:rPr lang="en-US" altLang="zh-CN" sz="2800" b="1" dirty="0">
                <a:latin typeface="Times New Roman" pitchFamily="18" charset="0"/>
              </a:rPr>
              <a:t>    A. feel relaxed                    B. feeling relaxed </a:t>
            </a:r>
            <a:br>
              <a:rPr lang="en-US" altLang="zh-CN" sz="2800" b="1" dirty="0">
                <a:latin typeface="Times New Roman" pitchFamily="18" charset="0"/>
              </a:rPr>
            </a:br>
            <a:r>
              <a:rPr lang="en-US" altLang="zh-CN" sz="2800" b="1" dirty="0">
                <a:latin typeface="Times New Roman" pitchFamily="18" charset="0"/>
              </a:rPr>
              <a:t>   C. to relax                            D. to feel relaxed</a:t>
            </a:r>
            <a:endParaRPr lang="zh-CN" altLang="en-US" sz="2800" dirty="0"/>
          </a:p>
        </p:txBody>
      </p:sp>
      <p:sp>
        <p:nvSpPr>
          <p:cNvPr id="29698" name="文本框 2"/>
          <p:cNvSpPr txBox="1">
            <a:spLocks noChangeArrowheads="1"/>
          </p:cNvSpPr>
          <p:nvPr/>
        </p:nvSpPr>
        <p:spPr bwMode="auto">
          <a:xfrm>
            <a:off x="2987675" y="1419225"/>
            <a:ext cx="9715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70659" name="文本框 1"/>
          <p:cNvSpPr txBox="1">
            <a:spLocks noChangeArrowheads="1"/>
          </p:cNvSpPr>
          <p:nvPr/>
        </p:nvSpPr>
        <p:spPr bwMode="auto">
          <a:xfrm>
            <a:off x="401638" y="555625"/>
            <a:ext cx="1520825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8576" tIns="19287" rIns="38576" bIns="19287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ea typeface="黑体" pitchFamily="49" charset="-122"/>
              </a:rPr>
              <a:t>【</a:t>
            </a:r>
            <a:r>
              <a:rPr lang="zh-CN" altLang="en-US" sz="2800" b="1">
                <a:solidFill>
                  <a:srgbClr val="002060"/>
                </a:solidFill>
                <a:ea typeface="黑体" pitchFamily="49" charset="-122"/>
              </a:rPr>
              <a:t>运用</a:t>
            </a:r>
            <a:r>
              <a:rPr lang="en-US" altLang="zh-CN" sz="2800" b="1">
                <a:solidFill>
                  <a:srgbClr val="002060"/>
                </a:solidFill>
                <a:ea typeface="黑体" pitchFamily="49" charset="-122"/>
              </a:rPr>
              <a:t>】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346950" y="2859088"/>
            <a:ext cx="596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395536" y="633834"/>
            <a:ext cx="3168352" cy="713780"/>
          </a:xfrm>
          <a:prstGeom prst="rect">
            <a:avLst/>
          </a:prstGeom>
        </p:spPr>
        <p:txBody>
          <a:bodyPr wrap="none" lIns="51435" tIns="25717" rIns="51435" bIns="25717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 algn="ctr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6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6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313" y="1477963"/>
            <a:ext cx="8207375" cy="3373231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to talk about how things affect you.</a:t>
            </a:r>
          </a:p>
          <a:p>
            <a:pPr marL="285750" indent="-285750">
              <a:lnSpc>
                <a:spcPct val="13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listen for specific information.</a:t>
            </a:r>
          </a:p>
          <a:p>
            <a:pPr marL="285750" indent="-285750">
              <a:lnSpc>
                <a:spcPct val="13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talk about your feelings with the words </a:t>
            </a:r>
          </a:p>
          <a:p>
            <a:pPr>
              <a:lnSpc>
                <a:spcPct val="130000"/>
              </a:lnSpc>
              <a:buClr>
                <a:schemeClr val="accent5"/>
              </a:buClr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below: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happy, mad, crazy, nervous, relaxed, </a:t>
            </a:r>
          </a:p>
          <a:p>
            <a:pPr>
              <a:lnSpc>
                <a:spcPct val="130000"/>
              </a:lnSpc>
              <a:buClr>
                <a:schemeClr val="accent5"/>
              </a:buCl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comfortable, sleepy, sad, excited…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Box 7"/>
          <p:cNvSpPr txBox="1">
            <a:spLocks noChangeArrowheads="1"/>
          </p:cNvSpPr>
          <p:nvPr/>
        </p:nvSpPr>
        <p:spPr bwMode="auto">
          <a:xfrm>
            <a:off x="395288" y="987425"/>
            <a:ext cx="8208962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800" b="1" noProof="1">
                <a:latin typeface="Times New Roman" pitchFamily="18" charset="0"/>
              </a:rPr>
              <a:t>2. I’d rather go </a:t>
            </a:r>
            <a:r>
              <a:rPr kumimoji="1" lang="en-US" altLang="zh-CN" sz="2800" b="1" noProof="1">
                <a:solidFill>
                  <a:srgbClr val="000000"/>
                </a:solidFill>
                <a:latin typeface="Times New Roman" pitchFamily="18" charset="0"/>
              </a:rPr>
              <a:t>to Blue </a:t>
            </a:r>
            <a:r>
              <a:rPr kumimoji="1" lang="en-US" altLang="zh-CN" sz="2800" b="1" noProof="1">
                <a:latin typeface="Times New Roman" pitchFamily="18" charset="0"/>
              </a:rPr>
              <a:t>Ocean</a:t>
            </a:r>
            <a:r>
              <a:rPr kumimoji="1" lang="en-US" altLang="zh-CN" sz="2800" b="1" noProof="1">
                <a:solidFill>
                  <a:srgbClr val="000000"/>
                </a:solidFill>
                <a:latin typeface="Times New Roman" pitchFamily="18" charset="0"/>
              </a:rPr>
              <a:t> because I like to listen to quiet music while I’m eating. </a:t>
            </a:r>
          </a:p>
          <a:p>
            <a:pPr>
              <a:lnSpc>
                <a:spcPct val="130000"/>
              </a:lnSpc>
            </a:pPr>
            <a:r>
              <a:rPr kumimoji="1" lang="zh-CN" altLang="en-US" sz="2400" b="1" noProof="1">
                <a:solidFill>
                  <a:srgbClr val="000000"/>
                </a:solidFill>
                <a:latin typeface="宋体" charset="-122"/>
              </a:rPr>
              <a:t>我宁愿去蓝海餐馆，因为在吃饭的时候我喜欢听安静的音乐。</a:t>
            </a:r>
          </a:p>
          <a:p>
            <a:pPr>
              <a:lnSpc>
                <a:spcPct val="130000"/>
              </a:lnSpc>
            </a:pPr>
            <a:r>
              <a:rPr kumimoji="1" lang="en-US" altLang="zh-CN" sz="2400" b="1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would rather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意为“</a:t>
            </a:r>
            <a:r>
              <a:rPr kumimoji="1" lang="zh-CN" altLang="en-US" sz="2400" b="1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宁可，宁愿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”，后接动词原形，常缩写为</a:t>
            </a:r>
            <a:r>
              <a:rPr kumimoji="1" lang="en-US" altLang="zh-CN" sz="2400" b="1" noProof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’d rather</a:t>
            </a:r>
            <a:r>
              <a:rPr kumimoji="1" lang="en-US" altLang="en-US" sz="2400" b="1" noProof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sz="2400" b="1" noProof="1">
                <a:solidFill>
                  <a:srgbClr val="000000"/>
                </a:solidFill>
                <a:latin typeface="Times New Roman" pitchFamily="18" charset="0"/>
              </a:rPr>
              <a:t>I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itchFamily="18" charset="0"/>
              </a:rPr>
              <a:t>would rather 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itchFamily="18" charset="0"/>
              </a:rPr>
              <a:t>have a cup of tea. </a:t>
            </a:r>
            <a:r>
              <a:rPr kumimoji="1" lang="zh-CN" altLang="en-US" sz="2400" b="1" noProof="1">
                <a:solidFill>
                  <a:srgbClr val="000000"/>
                </a:solidFill>
                <a:latin typeface="宋体" charset="-122"/>
              </a:rPr>
              <a:t>我宁愿喝茶</a:t>
            </a:r>
            <a:r>
              <a:rPr kumimoji="1" lang="zh-CN" altLang="en-US" sz="2400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1" lang="zh-CN" altLang="zh-CN" sz="2400" noProof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6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2750" y="646113"/>
            <a:ext cx="7891463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noProof="1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【</a:t>
            </a:r>
            <a:r>
              <a:rPr lang="zh-CN" altLang="en-US" sz="2800" b="1" noProof="1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拓展</a:t>
            </a:r>
            <a:r>
              <a:rPr lang="zh-CN" altLang="zh-CN" sz="2800" b="1" noProof="1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】</a:t>
            </a:r>
            <a:r>
              <a:rPr lang="zh-CN" altLang="en-US" sz="2800" b="1" noProof="1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 </a:t>
            </a:r>
            <a:endParaRPr lang="zh-CN" altLang="zh-CN" sz="2800" b="1" noProof="1">
              <a:solidFill>
                <a:srgbClr val="00206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noProof="1"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“</a:t>
            </a:r>
            <a:r>
              <a:rPr lang="en-US" altLang="zh-CN" sz="2400" b="1" noProof="1"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would rather+</a:t>
            </a:r>
            <a:r>
              <a:rPr lang="zh-CN" altLang="en-US" sz="2400" b="1" noProof="1"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动词原形”是英语中常见的一个结构，如果在两者中进行取舍，表示“</a:t>
            </a:r>
            <a:r>
              <a:rPr lang="zh-CN" altLang="en-US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宁愿</a:t>
            </a:r>
            <a:r>
              <a:rPr lang="zh-CN" altLang="zh-CN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……</a:t>
            </a:r>
            <a:r>
              <a:rPr lang="zh-CN" altLang="en-US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而不愿</a:t>
            </a:r>
            <a:r>
              <a:rPr lang="zh-CN" altLang="zh-CN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……</a:t>
            </a:r>
            <a:r>
              <a:rPr lang="zh-CN" altLang="en-US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，与其</a:t>
            </a:r>
            <a:r>
              <a:rPr lang="zh-CN" altLang="zh-CN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……</a:t>
            </a:r>
            <a:r>
              <a:rPr lang="zh-CN" altLang="en-US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不如</a:t>
            </a:r>
            <a:r>
              <a:rPr lang="zh-CN" altLang="zh-CN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……</a:t>
            </a:r>
            <a:r>
              <a:rPr lang="zh-CN" altLang="en-US" sz="2400" b="1" noProof="1"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”，则用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would rather do sth. than do sth.</a:t>
            </a:r>
            <a:r>
              <a:rPr lang="zh-CN" altLang="en-US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或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would do sth. rather than do sth.</a:t>
            </a:r>
            <a:r>
              <a:rPr lang="en-US" altLang="en-US" sz="2400" b="1" noProof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。</a:t>
            </a:r>
            <a:endParaRPr lang="en-US" altLang="zh-CN" sz="2400" b="1" noProof="1">
              <a:solidFill>
                <a:srgbClr val="00206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400" b="1" noProof="1"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   T</a:t>
            </a:r>
            <a:r>
              <a:rPr lang="en-US" altLang="zh-CN" sz="2400" b="1" noProof="1">
                <a:latin typeface="Times New Roman" pitchFamily="18" charset="0"/>
                <a:cs typeface="Times New Roman" pitchFamily="18" charset="0"/>
                <a:sym typeface="+mn-ea"/>
              </a:rPr>
              <a:t>hey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would rather walk than </a:t>
            </a:r>
            <a:r>
              <a:rPr lang="en-US" altLang="zh-CN" sz="2400" b="1" i="1" noProof="1">
                <a:latin typeface="Times New Roman" pitchFamily="18" charset="0"/>
                <a:cs typeface="Times New Roman" pitchFamily="18" charset="0"/>
                <a:sym typeface="+mn-ea"/>
              </a:rPr>
              <a:t>ride </a:t>
            </a:r>
            <a:r>
              <a:rPr lang="en-US" altLang="zh-CN" sz="2400" b="1" noProof="1">
                <a:latin typeface="Times New Roman" pitchFamily="18" charset="0"/>
                <a:cs typeface="Times New Roman" pitchFamily="18" charset="0"/>
                <a:sym typeface="+mn-ea"/>
              </a:rPr>
              <a:t>bikes.</a:t>
            </a:r>
            <a:endParaRPr lang="en-US" altLang="zh-CN" sz="2400" b="1" noProof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noProof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zh-CN" sz="2400" b="1" noProof="1">
                <a:latin typeface="Times New Roman" pitchFamily="18" charset="0"/>
                <a:cs typeface="Times New Roman" pitchFamily="18" charset="0"/>
                <a:sym typeface="+mn-ea"/>
              </a:rPr>
              <a:t>=They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would walk rather than </a:t>
            </a:r>
            <a:r>
              <a:rPr lang="en-US" altLang="zh-CN" sz="2400" b="1" i="1" noProof="1">
                <a:latin typeface="Times New Roman" pitchFamily="18" charset="0"/>
                <a:cs typeface="Times New Roman" pitchFamily="18" charset="0"/>
                <a:sym typeface="+mn-ea"/>
              </a:rPr>
              <a:t>ride </a:t>
            </a:r>
            <a:r>
              <a:rPr lang="en-US" altLang="zh-CN" sz="2400" b="1" noProof="1">
                <a:latin typeface="Times New Roman" pitchFamily="18" charset="0"/>
                <a:cs typeface="Times New Roman" pitchFamily="18" charset="0"/>
                <a:sym typeface="+mn-ea"/>
              </a:rPr>
              <a:t>bikes.</a:t>
            </a:r>
            <a:endParaRPr lang="en-US" altLang="zh-CN" sz="2400" b="1" noProof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en-US" sz="2400" b="1" noProof="1">
                <a:latin typeface="黑体" pitchFamily="49" charset="-122"/>
                <a:ea typeface="黑体" pitchFamily="49" charset="-122"/>
                <a:sym typeface="+mn-ea"/>
              </a:rPr>
              <a:t>  </a:t>
            </a:r>
            <a:r>
              <a:rPr lang="zh-CN" altLang="en-US" sz="2400" b="1" noProof="1">
                <a:latin typeface="黑体" pitchFamily="49" charset="-122"/>
                <a:ea typeface="黑体" pitchFamily="49" charset="-122"/>
                <a:sym typeface="+mn-ea"/>
              </a:rPr>
              <a:t>他们宁愿步行也不愿骑自行车。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2"/>
          <p:cNvSpPr txBox="1">
            <a:spLocks noChangeArrowheads="1"/>
          </p:cNvSpPr>
          <p:nvPr/>
        </p:nvSpPr>
        <p:spPr bwMode="auto">
          <a:xfrm>
            <a:off x="827088" y="849313"/>
            <a:ext cx="7808912" cy="42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500" b="1">
                <a:latin typeface="Times New Roman" pitchFamily="18" charset="0"/>
              </a:rPr>
              <a:t>1.</a:t>
            </a:r>
            <a:r>
              <a:rPr lang="en-US" altLang="zh-CN" sz="2500" b="1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altLang="zh-CN" sz="2500" b="1">
                <a:latin typeface="Times New Roman" pitchFamily="18" charset="0"/>
              </a:rPr>
              <a:t> Let’s play football on the playground.</a:t>
            </a:r>
          </a:p>
          <a:p>
            <a:pPr>
              <a:lnSpc>
                <a:spcPct val="110000"/>
              </a:lnSpc>
            </a:pPr>
            <a:r>
              <a:rPr lang="en-US" altLang="zh-CN" sz="2500" b="1">
                <a:latin typeface="Times New Roman" pitchFamily="18" charset="0"/>
                <a:cs typeface="Times New Roman" pitchFamily="18" charset="0"/>
              </a:rPr>
              <a:t>   —</a:t>
            </a:r>
            <a:r>
              <a:rPr lang="en-US" altLang="zh-CN" sz="2500" b="1">
                <a:latin typeface="Times New Roman" pitchFamily="18" charset="0"/>
              </a:rPr>
              <a:t> It’s too hot outside. I would rather ______ at home </a:t>
            </a:r>
          </a:p>
          <a:p>
            <a:pPr>
              <a:lnSpc>
                <a:spcPct val="110000"/>
              </a:lnSpc>
            </a:pPr>
            <a:r>
              <a:rPr lang="en-US" altLang="zh-CN" sz="2500" b="1">
                <a:latin typeface="Times New Roman" pitchFamily="18" charset="0"/>
              </a:rPr>
              <a:t>        than ______ out.</a:t>
            </a:r>
          </a:p>
          <a:p>
            <a:pPr>
              <a:lnSpc>
                <a:spcPct val="110000"/>
              </a:lnSpc>
            </a:pPr>
            <a:r>
              <a:rPr lang="en-US" altLang="zh-CN" sz="2500" b="1">
                <a:latin typeface="Times New Roman" pitchFamily="18" charset="0"/>
              </a:rPr>
              <a:t>       A. to stay; go           B. staying; going   </a:t>
            </a:r>
          </a:p>
          <a:p>
            <a:pPr>
              <a:lnSpc>
                <a:spcPct val="110000"/>
              </a:lnSpc>
            </a:pPr>
            <a:r>
              <a:rPr lang="en-US" altLang="zh-CN" sz="2500" b="1">
                <a:latin typeface="Times New Roman" pitchFamily="18" charset="0"/>
              </a:rPr>
              <a:t>       C. stay; to go           D. stay; go</a:t>
            </a:r>
          </a:p>
          <a:p>
            <a:pPr>
              <a:lnSpc>
                <a:spcPct val="110000"/>
              </a:lnSpc>
            </a:pPr>
            <a:r>
              <a:rPr lang="en-US" altLang="zh-CN" sz="2500" b="1">
                <a:latin typeface="Times New Roman" pitchFamily="18" charset="0"/>
              </a:rPr>
              <a:t>2. </a:t>
            </a:r>
            <a:r>
              <a:rPr lang="en-US" altLang="zh-CN" sz="2500" b="1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altLang="zh-CN" sz="2500" b="1">
                <a:latin typeface="Times New Roman" pitchFamily="18" charset="0"/>
              </a:rPr>
              <a:t> Driving less, walking more is good for our health.</a:t>
            </a:r>
          </a:p>
          <a:p>
            <a:pPr>
              <a:lnSpc>
                <a:spcPct val="110000"/>
              </a:lnSpc>
            </a:pPr>
            <a:r>
              <a:rPr lang="en-US" altLang="zh-CN" sz="2500" b="1">
                <a:latin typeface="Times New Roman" pitchFamily="18" charset="0"/>
                <a:cs typeface="Times New Roman" pitchFamily="18" charset="0"/>
              </a:rPr>
              <a:t>    —</a:t>
            </a:r>
            <a:r>
              <a:rPr lang="en-US" altLang="zh-CN" sz="2500" b="1">
                <a:latin typeface="Times New Roman" pitchFamily="18" charset="0"/>
              </a:rPr>
              <a:t> So I’d rather ______ an hour’s walk to work than </a:t>
            </a:r>
          </a:p>
          <a:p>
            <a:pPr>
              <a:lnSpc>
                <a:spcPct val="110000"/>
              </a:lnSpc>
            </a:pPr>
            <a:r>
              <a:rPr lang="en-US" altLang="zh-CN" sz="2500" b="1">
                <a:latin typeface="Times New Roman" pitchFamily="18" charset="0"/>
              </a:rPr>
              <a:t>         consider _______ a car.</a:t>
            </a:r>
          </a:p>
          <a:p>
            <a:pPr>
              <a:lnSpc>
                <a:spcPct val="110000"/>
              </a:lnSpc>
            </a:pPr>
            <a:r>
              <a:rPr lang="en-US" altLang="zh-CN" sz="2500" b="1">
                <a:latin typeface="Times New Roman" pitchFamily="18" charset="0"/>
              </a:rPr>
              <a:t>      A. take; drive	       B. take; to drive	</a:t>
            </a:r>
          </a:p>
          <a:p>
            <a:pPr>
              <a:lnSpc>
                <a:spcPct val="110000"/>
              </a:lnSpc>
            </a:pPr>
            <a:r>
              <a:rPr lang="en-US" altLang="zh-CN" sz="2500" b="1">
                <a:latin typeface="Times New Roman" pitchFamily="18" charset="0"/>
              </a:rPr>
              <a:t>      C. take; driving         D. taking; driving</a:t>
            </a:r>
            <a:endParaRPr lang="en-US" altLang="zh-CN" sz="25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516688" y="1301750"/>
            <a:ext cx="566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635375" y="3344863"/>
            <a:ext cx="5683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73732" name="文本框 1"/>
          <p:cNvSpPr txBox="1">
            <a:spLocks noChangeArrowheads="1"/>
          </p:cNvSpPr>
          <p:nvPr/>
        </p:nvSpPr>
        <p:spPr bwMode="auto">
          <a:xfrm>
            <a:off x="333375" y="327025"/>
            <a:ext cx="15208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8576" tIns="19287" rIns="38576" bIns="19287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ea typeface="黑体" pitchFamily="49" charset="-122"/>
              </a:rPr>
              <a:t>【</a:t>
            </a:r>
            <a:r>
              <a:rPr lang="zh-CN" altLang="en-US" sz="2800" b="1">
                <a:solidFill>
                  <a:srgbClr val="002060"/>
                </a:solidFill>
                <a:ea typeface="黑体" pitchFamily="49" charset="-122"/>
              </a:rPr>
              <a:t>运用</a:t>
            </a:r>
            <a:r>
              <a:rPr lang="en-US" altLang="zh-CN" sz="2800" b="1">
                <a:solidFill>
                  <a:srgbClr val="002060"/>
                </a:solidFill>
                <a:ea typeface="黑体" pitchFamily="49" charset="-122"/>
              </a:rPr>
              <a:t>】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9750" y="633413"/>
            <a:ext cx="8351838" cy="379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3.Waiting for Amy drove Tina crazy. </a:t>
            </a:r>
          </a:p>
          <a:p>
            <a:pPr>
              <a:lnSpc>
                <a:spcPct val="140000"/>
              </a:lnSpc>
              <a:defRPr/>
            </a:pPr>
            <a:r>
              <a:rPr kumimoji="1" lang="zh-CN" altLang="en-US" sz="24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等待艾米让蒂娜发疯。</a:t>
            </a:r>
            <a:endParaRPr kumimoji="1" lang="en-US" altLang="zh-CN" sz="2400" b="1" noProof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kumimoji="1"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drive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动词，意为“</a:t>
            </a:r>
            <a:r>
              <a:rPr kumimoji="1" lang="zh-CN" altLang="en-US" sz="2400" b="1" noProof="1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迫使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”，其后可跟形容词、副词或动词不定式作宾语补足语。 </a:t>
            </a:r>
            <a:r>
              <a:rPr kumimoji="1"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drive sb. </a:t>
            </a:r>
            <a:r>
              <a:rPr kumimoji="1"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adj</a:t>
            </a:r>
            <a:r>
              <a:rPr kumimoji="1"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.=make sb. </a:t>
            </a:r>
            <a:r>
              <a:rPr kumimoji="1"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adj.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意为“</a:t>
            </a:r>
            <a:r>
              <a:rPr kumimoji="1"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使某人</a:t>
            </a:r>
            <a:r>
              <a:rPr kumimoji="1" lang="en-US" altLang="zh-CN" sz="24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”， </a:t>
            </a:r>
            <a:r>
              <a:rPr kumimoji="1"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drive sb. crazy/mad 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1"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使某人发疯</a:t>
            </a:r>
            <a:r>
              <a:rPr kumimoji="1"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kumimoji="1"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发狂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b="1" noProof="1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That thing almost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drive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me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crazy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那件事几乎要使我发狂了。</a:t>
            </a:r>
            <a:endParaRPr kumimoji="1" lang="en-US" altLang="zh-CN" sz="2400" b="1" noProof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His hunger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drove</a:t>
            </a: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him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to steal </a:t>
            </a: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food. 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饥饿驱使他去偷食物。</a:t>
            </a:r>
            <a:endParaRPr kumimoji="1" lang="en-US" altLang="zh-CN" sz="2400" b="1" noProof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11560" y="915988"/>
            <a:ext cx="80645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noProof="1">
                <a:latin typeface="Times New Roman" pitchFamily="18" charset="0"/>
                <a:cs typeface="Times New Roman" pitchFamily="18" charset="0"/>
              </a:rPr>
              <a:t>4. Did you have fun </a:t>
            </a:r>
            <a:r>
              <a:rPr lang="en-US" altLang="zh-CN" sz="2800" b="1" noProof="1">
                <a:latin typeface="Times New Roman" pitchFamily="18" charset="0"/>
              </a:rPr>
              <a:t>with Amy</a:t>
            </a:r>
            <a:r>
              <a:rPr lang="en-US" altLang="zh-CN" sz="2800" b="1" noProof="1">
                <a:latin typeface="Times New Roman" pitchFamily="18" charset="0"/>
                <a:cs typeface="Times New Roman" pitchFamily="18" charset="0"/>
              </a:rPr>
              <a:t> last night?</a:t>
            </a:r>
            <a:r>
              <a:rPr lang="en-US" altLang="en-US" sz="2800" b="1" noProof="1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800" b="1" noProof="1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noProof="1">
                <a:solidFill>
                  <a:srgbClr val="000000"/>
                </a:solidFill>
                <a:latin typeface="Times New Roman" pitchFamily="18" charset="0"/>
              </a:rPr>
              <a:t>昨晚你和艾米玩得开心吗？</a:t>
            </a:r>
            <a:endParaRPr kumimoji="1" lang="zh-CN" altLang="zh-CN" sz="2400" b="1" noProof="1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noProof="1">
                <a:solidFill>
                  <a:srgbClr val="FF0000"/>
                </a:solidFill>
                <a:latin typeface="Times New Roman" pitchFamily="18" charset="0"/>
              </a:rPr>
              <a:t>have fun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itchFamily="18" charset="0"/>
              </a:rPr>
              <a:t>意为“</a:t>
            </a:r>
            <a:r>
              <a:rPr kumimoji="1" lang="zh-CN" altLang="en-US" sz="2400" b="1" noProof="1">
                <a:solidFill>
                  <a:srgbClr val="FF0000"/>
                </a:solidFill>
                <a:latin typeface="Times New Roman" pitchFamily="18" charset="0"/>
              </a:rPr>
              <a:t>玩得开心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itchFamily="18" charset="0"/>
              </a:rPr>
              <a:t>”。表示“</a:t>
            </a:r>
            <a:r>
              <a:rPr kumimoji="1" lang="zh-CN" altLang="en-US" sz="2400" b="1" noProof="1">
                <a:solidFill>
                  <a:srgbClr val="FF0000"/>
                </a:solidFill>
                <a:latin typeface="Times New Roman" pitchFamily="18" charset="0"/>
              </a:rPr>
              <a:t>做某事很开心</a:t>
            </a:r>
            <a:r>
              <a:rPr kumimoji="1" lang="zh-CN" altLang="en-US" sz="2400" b="1" noProof="1">
                <a:solidFill>
                  <a:srgbClr val="000000"/>
                </a:solidFill>
                <a:latin typeface="Times New Roman" pitchFamily="18" charset="0"/>
              </a:rPr>
              <a:t>”时用</a:t>
            </a:r>
            <a:r>
              <a:rPr kumimoji="1" lang="en-US" altLang="zh-CN" sz="2400" b="1" noProof="1">
                <a:solidFill>
                  <a:srgbClr val="FF0000"/>
                </a:solidFill>
                <a:latin typeface="Times New Roman" pitchFamily="18" charset="0"/>
              </a:rPr>
              <a:t>have fun (in) doing sth.</a:t>
            </a:r>
            <a:r>
              <a:rPr lang="en-US" altLang="en-US" sz="2400" b="1" noProof="1">
                <a:latin typeface="Times New Roman" pitchFamily="18" charset="0"/>
              </a:rPr>
              <a:t>。</a:t>
            </a:r>
            <a:endParaRPr lang="en-US" altLang="zh-CN" sz="2400" b="1" noProof="1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>
                <a:latin typeface="Times New Roman" pitchFamily="18" charset="0"/>
              </a:rPr>
              <a:t>We had fun (in) riding our bicycles to the beach today.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noProof="1">
                <a:solidFill>
                  <a:srgbClr val="000000"/>
                </a:solidFill>
                <a:latin typeface="Times New Roman" pitchFamily="18" charset="0"/>
              </a:rPr>
              <a:t>我们今天骑自行车去海滩玩得很开心</a:t>
            </a:r>
            <a:r>
              <a:rPr kumimoji="1" lang="zh-CN" altLang="en-US" sz="1500" b="1" noProof="1">
                <a:solidFill>
                  <a:srgbClr val="000000"/>
                </a:solidFill>
                <a:latin typeface="Times New Roman" pitchFamily="18" charset="0"/>
              </a:rPr>
              <a:t>。</a:t>
            </a:r>
            <a:endParaRPr kumimoji="1" lang="zh-CN" altLang="zh-CN" sz="1500" b="1" noProof="1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27088" y="1419225"/>
            <a:ext cx="777716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noProof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+mn-ea"/>
              </a:rPr>
              <a:t>for fun</a:t>
            </a:r>
            <a:r>
              <a:rPr lang="en-US" altLang="en-US" sz="2800" b="1" noProof="1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“</a:t>
            </a:r>
            <a:r>
              <a:rPr lang="zh-CN" altLang="en-US" sz="2800" b="1" noProof="1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为了高兴，为了好玩”</a:t>
            </a:r>
            <a:endParaRPr lang="zh-CN" altLang="zh-CN" sz="2800" b="1" noProof="1">
              <a:latin typeface="Times New Roman" pitchFamily="18" charset="0"/>
              <a:ea typeface="黑体" pitchFamily="49" charset="-122"/>
              <a:cs typeface="Times New Roman" pitchFamily="18" charset="0"/>
              <a:sym typeface="+mn-ea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noProof="1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in fun</a:t>
            </a:r>
            <a:r>
              <a:rPr lang="en-US" altLang="en-US" sz="2800" b="1" noProof="1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“</a:t>
            </a:r>
            <a:r>
              <a:rPr lang="zh-CN" altLang="en-US" sz="2800" b="1" noProof="1">
                <a:latin typeface="Times New Roman" pitchFamily="18" charset="0"/>
                <a:ea typeface="黑体" pitchFamily="49" charset="-122"/>
                <a:cs typeface="Times New Roman" pitchFamily="18" charset="0"/>
                <a:sym typeface="+mn-ea"/>
              </a:rPr>
              <a:t>开玩笑地”</a:t>
            </a:r>
            <a:endParaRPr lang="zh-CN" altLang="zh-CN" sz="2800" b="1" noProof="1">
              <a:latin typeface="Times New Roman" pitchFamily="18" charset="0"/>
              <a:ea typeface="黑体" pitchFamily="49" charset="-122"/>
              <a:cs typeface="Times New Roman" pitchFamily="18" charset="0"/>
              <a:sym typeface="+mn-ea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noProof="1">
                <a:latin typeface="Times New Roman" pitchFamily="18" charset="0"/>
                <a:cs typeface="Times New Roman" pitchFamily="18" charset="0"/>
                <a:sym typeface="+mn-ea"/>
              </a:rPr>
              <a:t>Let’s play a game for fun. </a:t>
            </a:r>
            <a:r>
              <a:rPr lang="zh-CN" altLang="en-US" sz="2800" b="1" noProof="1">
                <a:latin typeface="Times New Roman" pitchFamily="18" charset="0"/>
                <a:ea typeface="黑体" pitchFamily="49" charset="-122"/>
                <a:sym typeface="+mn-ea"/>
              </a:rPr>
              <a:t>咱们做个游戏玩玩吧。</a:t>
            </a:r>
            <a:endParaRPr lang="zh-CN" altLang="zh-CN" sz="2800" b="1" noProof="1">
              <a:latin typeface="Times New Roman" pitchFamily="18" charset="0"/>
              <a:ea typeface="黑体" pitchFamily="49" charset="-122"/>
              <a:sym typeface="+mn-ea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noProof="1">
                <a:latin typeface="Times New Roman" pitchFamily="18" charset="0"/>
                <a:cs typeface="Times New Roman" pitchFamily="18" charset="0"/>
                <a:sym typeface="+mn-ea"/>
              </a:rPr>
              <a:t>He said so only in fun. </a:t>
            </a:r>
            <a:r>
              <a:rPr lang="zh-CN" altLang="en-US" sz="2800" b="1" noProof="1">
                <a:latin typeface="Times New Roman" pitchFamily="18" charset="0"/>
                <a:ea typeface="黑体" pitchFamily="49" charset="-122"/>
                <a:sym typeface="+mn-ea"/>
              </a:rPr>
              <a:t>他这样说只是开玩笑而已。</a:t>
            </a:r>
            <a:endParaRPr lang="zh-CN" altLang="en-US" sz="2800" b="1" noProof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1746" name="文本框 3"/>
          <p:cNvSpPr txBox="1">
            <a:spLocks noChangeArrowheads="1"/>
          </p:cNvSpPr>
          <p:nvPr/>
        </p:nvSpPr>
        <p:spPr bwMode="auto">
          <a:xfrm>
            <a:off x="660400" y="735013"/>
            <a:ext cx="19827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</a:rPr>
              <a:t>【</a:t>
            </a:r>
            <a:r>
              <a:rPr lang="zh-CN" altLang="en-US" sz="2800" b="1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</a:rPr>
              <a:t>拓展</a:t>
            </a:r>
            <a:r>
              <a:rPr lang="en-US" altLang="zh-CN" sz="2800" b="1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</a:rPr>
              <a:t>】</a:t>
            </a:r>
            <a:endParaRPr lang="zh-CN" altLang="en-US" sz="2800" b="1">
              <a:solidFill>
                <a:srgbClr val="002060"/>
              </a:solidFill>
              <a:latin typeface="Times New Roman" pitchFamily="18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755650" y="1276350"/>
            <a:ext cx="7361238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noProof="1">
                <a:latin typeface="Times New Roman" pitchFamily="18" charset="0"/>
              </a:rPr>
              <a:t>We went to the beach last Sunday and we had great fun _______ volleyball. </a:t>
            </a:r>
          </a:p>
          <a:p>
            <a:pPr algn="just">
              <a:lnSpc>
                <a:spcPct val="130000"/>
              </a:lnSpc>
            </a:pPr>
            <a:r>
              <a:rPr lang="en-US" altLang="zh-CN" sz="2800" b="1" noProof="1">
                <a:latin typeface="Times New Roman" pitchFamily="18" charset="0"/>
              </a:rPr>
              <a:t>       A. play                      B. playing     </a:t>
            </a:r>
          </a:p>
          <a:p>
            <a:pPr algn="just">
              <a:lnSpc>
                <a:spcPct val="130000"/>
              </a:lnSpc>
            </a:pPr>
            <a:r>
              <a:rPr lang="en-US" altLang="zh-CN" sz="2800" b="1" noProof="1">
                <a:latin typeface="Times New Roman" pitchFamily="18" charset="0"/>
              </a:rPr>
              <a:t>      C. played                   D. to play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00338" y="1779588"/>
            <a:ext cx="11049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</a:p>
        </p:txBody>
      </p:sp>
      <p:sp>
        <p:nvSpPr>
          <p:cNvPr id="77827" name="文本框 1"/>
          <p:cNvSpPr txBox="1">
            <a:spLocks noChangeArrowheads="1"/>
          </p:cNvSpPr>
          <p:nvPr/>
        </p:nvSpPr>
        <p:spPr bwMode="auto">
          <a:xfrm>
            <a:off x="611188" y="652463"/>
            <a:ext cx="1520825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8576" tIns="19287" rIns="38576" bIns="19287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ea typeface="黑体" pitchFamily="49" charset="-122"/>
              </a:rPr>
              <a:t>【</a:t>
            </a:r>
            <a:r>
              <a:rPr lang="zh-CN" altLang="en-US" sz="2800" b="1">
                <a:solidFill>
                  <a:srgbClr val="002060"/>
                </a:solidFill>
                <a:ea typeface="黑体" pitchFamily="49" charset="-122"/>
              </a:rPr>
              <a:t>运用</a:t>
            </a:r>
            <a:r>
              <a:rPr lang="en-US" altLang="zh-CN" sz="2800" b="1">
                <a:solidFill>
                  <a:srgbClr val="002060"/>
                </a:solidFill>
                <a:ea typeface="黑体" pitchFamily="49" charset="-122"/>
              </a:rPr>
              <a:t>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9"/>
          <p:cNvSpPr txBox="1">
            <a:spLocks noChangeArrowheads="1"/>
          </p:cNvSpPr>
          <p:nvPr/>
        </p:nvSpPr>
        <p:spPr bwMode="auto">
          <a:xfrm>
            <a:off x="454025" y="842963"/>
            <a:ext cx="8078788" cy="371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5. Well,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the more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I get to know Julie,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the more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I realize that we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have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 a lot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in common</a:t>
            </a:r>
            <a:r>
              <a:rPr lang="en-US" altLang="zh-CN" sz="2800" b="1" dirty="0">
                <a:latin typeface="Times New Roman" pitchFamily="18" charset="0"/>
              </a:rPr>
              <a:t>. 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嗯，我对朱莉了解得越多，就越意识到我们俩有很多共同点。</a:t>
            </a:r>
            <a:endParaRPr lang="en-US" altLang="zh-CN" sz="2800" b="1" dirty="0">
              <a:solidFill>
                <a:srgbClr val="000000"/>
              </a:solidFill>
              <a:latin typeface="宋体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charset="-122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比较级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比较级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”句型，</a:t>
            </a:r>
            <a:endParaRPr lang="en-US" altLang="zh-CN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越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……,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就越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……”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，它是一个复合句，</a:t>
            </a:r>
            <a:endParaRPr lang="en-US" altLang="zh-CN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示例中前面的句子是状语从句，后面的句子是主句。</a:t>
            </a:r>
            <a:endParaRPr lang="en-US" altLang="zh-CN" sz="2800" b="1" dirty="0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5616" y="1203598"/>
            <a:ext cx="6697662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</a:rPr>
              <a:t>The more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he gets,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</a:rPr>
              <a:t>the more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he wants.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他得到的越多，想要的就越多。</a:t>
            </a:r>
            <a:endParaRPr lang="en-US" altLang="zh-CN" sz="2800" b="1" dirty="0">
              <a:solidFill>
                <a:srgbClr val="000000"/>
              </a:solidFill>
              <a:latin typeface="宋体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</a:rPr>
              <a:t>The harder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you work,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</a:rPr>
              <a:t>the greater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progress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you will make.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你越用功，进步就越大。</a:t>
            </a:r>
            <a:endParaRPr lang="en-US" altLang="zh-CN" sz="2800" b="1" dirty="0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4213" y="627063"/>
            <a:ext cx="7559675" cy="4229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800" b="1" noProof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注意</a:t>
            </a:r>
            <a:r>
              <a:rPr lang="en-US" altLang="zh-CN" sz="2800" b="1" noProof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zh-CN" altLang="en-US" sz="2800" b="1" noProof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这种句型的特点是前后都可以有所省略，特别是谚语、俗语，只要意思明确，越简单越好。</a:t>
            </a:r>
            <a:endParaRPr lang="en-US" altLang="zh-CN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i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The more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en-US" altLang="zh-CN" sz="2800" b="1" i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the better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多多益善。</a:t>
            </a:r>
            <a:endParaRPr lang="en-US" altLang="zh-CN" sz="2800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285750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2800" b="1" i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The sooner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en-US" altLang="zh-CN" sz="2800" b="1" i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the better</a:t>
            </a: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越早越好。</a:t>
            </a:r>
            <a:endParaRPr lang="en-US" altLang="zh-CN" sz="2800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kumimoji="1" lang="zh-CN" altLang="en-US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have … in common</a:t>
            </a:r>
            <a:r>
              <a:rPr kumimoji="1" lang="zh-CN" altLang="en-US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“有</a:t>
            </a:r>
            <a:r>
              <a:rPr kumimoji="1" lang="en-US" altLang="zh-CN" sz="2800" b="1" noProof="1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……</a:t>
            </a:r>
            <a:r>
              <a:rPr kumimoji="1" lang="zh-CN" altLang="en-US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共同点”</a:t>
            </a:r>
            <a:endParaRPr kumimoji="1" lang="en-US" altLang="zh-CN" sz="2800" b="1" noProof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My sister and I </a:t>
            </a:r>
            <a:r>
              <a:rPr lang="en-US" altLang="zh-CN" sz="28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have only one thing in common</a:t>
            </a:r>
            <a:r>
              <a:rPr lang="en-US" altLang="zh-CN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8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我姐姐和我只有一个共同点。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1"/>
          <p:cNvSpPr txBox="1">
            <a:spLocks noChangeArrowheads="1"/>
          </p:cNvSpPr>
          <p:nvPr/>
        </p:nvSpPr>
        <p:spPr bwMode="auto">
          <a:xfrm>
            <a:off x="484188" y="723900"/>
            <a:ext cx="31670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576" tIns="19287" rIns="38576" bIns="19287">
            <a:sp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en-US" altLang="zh-CN" sz="3200" b="1">
                <a:solidFill>
                  <a:srgbClr val="C00000"/>
                </a:solidFill>
                <a:latin typeface="Comic Sans MS" pitchFamily="66" charset="0"/>
              </a:rPr>
              <a:t>Warming up</a:t>
            </a:r>
          </a:p>
        </p:txBody>
      </p:sp>
      <p:sp>
        <p:nvSpPr>
          <p:cNvPr id="28" name="Text Box 4"/>
          <p:cNvSpPr>
            <a:spLocks noChangeArrowheads="1"/>
          </p:cNvSpPr>
          <p:nvPr/>
        </p:nvSpPr>
        <p:spPr bwMode="auto">
          <a:xfrm>
            <a:off x="1042988" y="4137025"/>
            <a:ext cx="13573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happy</a:t>
            </a:r>
          </a:p>
        </p:txBody>
      </p:sp>
      <p:sp>
        <p:nvSpPr>
          <p:cNvPr id="30" name="Text Box 6"/>
          <p:cNvSpPr>
            <a:spLocks noChangeArrowheads="1"/>
          </p:cNvSpPr>
          <p:nvPr/>
        </p:nvSpPr>
        <p:spPr bwMode="auto">
          <a:xfrm>
            <a:off x="3851275" y="4084638"/>
            <a:ext cx="11636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angry</a:t>
            </a:r>
          </a:p>
        </p:txBody>
      </p:sp>
      <p:sp>
        <p:nvSpPr>
          <p:cNvPr id="33" name="Text Box 9"/>
          <p:cNvSpPr>
            <a:spLocks noChangeArrowheads="1"/>
          </p:cNvSpPr>
          <p:nvPr/>
        </p:nvSpPr>
        <p:spPr bwMode="auto">
          <a:xfrm>
            <a:off x="5717140" y="4080785"/>
            <a:ext cx="2930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nervous </a:t>
            </a: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2066925"/>
            <a:ext cx="1077913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1063" y="2211388"/>
            <a:ext cx="2432914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0" name="TextBox 8"/>
          <p:cNvSpPr>
            <a:spLocks noChangeArrowheads="1"/>
          </p:cNvSpPr>
          <p:nvPr/>
        </p:nvSpPr>
        <p:spPr bwMode="auto">
          <a:xfrm>
            <a:off x="2484438" y="1276350"/>
            <a:ext cx="45148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13" tIns="25706" rIns="51413" bIns="25706" anchor="ctr"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Comic Sans MS" pitchFamily="66" charset="0"/>
                <a:ea typeface="隶书" pitchFamily="49" charset="-122"/>
              </a:rPr>
              <a:t>Guess how they feel!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22" y="1819275"/>
            <a:ext cx="1632044" cy="2186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框 2"/>
          <p:cNvSpPr txBox="1">
            <a:spLocks noChangeArrowheads="1"/>
          </p:cNvSpPr>
          <p:nvPr/>
        </p:nvSpPr>
        <p:spPr bwMode="auto">
          <a:xfrm>
            <a:off x="971550" y="901700"/>
            <a:ext cx="66960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Keep on. Don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’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t stop. The _________ you climb, the _________ you will see.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       A.  highest;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farthest    </a:t>
            </a:r>
            <a:endParaRPr lang="en-US" altLang="zh-CN" sz="2800" b="1">
              <a:latin typeface="Times New Roman" pitchFamily="18" charset="0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       B.  highly;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father    </a:t>
            </a:r>
            <a:endParaRPr lang="en-US" altLang="zh-CN" sz="2800" b="1">
              <a:latin typeface="Times New Roman" pitchFamily="18" charset="0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       C.  high;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far    </a:t>
            </a:r>
            <a:endParaRPr lang="en-US" altLang="zh-CN" sz="2800" b="1">
              <a:latin typeface="Times New Roman" pitchFamily="18" charset="0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      D. 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higher;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farther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627688" y="842963"/>
            <a:ext cx="10318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</a:p>
        </p:txBody>
      </p:sp>
      <p:sp>
        <p:nvSpPr>
          <p:cNvPr id="81923" name="文本框 1"/>
          <p:cNvSpPr txBox="1">
            <a:spLocks noChangeArrowheads="1"/>
          </p:cNvSpPr>
          <p:nvPr/>
        </p:nvSpPr>
        <p:spPr bwMode="auto">
          <a:xfrm>
            <a:off x="611188" y="411163"/>
            <a:ext cx="1520825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8576" tIns="19287" rIns="38576" bIns="19287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ea typeface="黑体" pitchFamily="49" charset="-122"/>
              </a:rPr>
              <a:t>【</a:t>
            </a:r>
            <a:r>
              <a:rPr lang="zh-CN" altLang="en-US" sz="2800" b="1">
                <a:solidFill>
                  <a:srgbClr val="002060"/>
                </a:solidFill>
                <a:ea typeface="黑体" pitchFamily="49" charset="-122"/>
              </a:rPr>
              <a:t>运用</a:t>
            </a:r>
            <a:r>
              <a:rPr lang="en-US" altLang="zh-CN" sz="2800" b="1">
                <a:solidFill>
                  <a:srgbClr val="002060"/>
                </a:solidFill>
                <a:ea typeface="黑体" pitchFamily="49" charset="-122"/>
              </a:rPr>
              <a:t>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9"/>
          <p:cNvSpPr txBox="1">
            <a:spLocks noChangeArrowheads="1"/>
          </p:cNvSpPr>
          <p:nvPr/>
        </p:nvSpPr>
        <p:spPr bwMode="auto">
          <a:xfrm>
            <a:off x="684213" y="700088"/>
            <a:ext cx="7735887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6. So we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’ve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been spending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more time together lately.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所以最近我们在一起的时间更多了。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该句使用现在完成进行时，结构为“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have/has+been+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-ing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形式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”，表示动作从过去某一时间开始，一直延续到现在，并可能还要继续下去。如图所示：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直接箭头连接符 2"/>
          <p:cNvCxnSpPr>
            <a:cxnSpLocks noChangeShapeType="1"/>
          </p:cNvCxnSpPr>
          <p:nvPr/>
        </p:nvCxnSpPr>
        <p:spPr bwMode="auto">
          <a:xfrm flipV="1">
            <a:off x="1692275" y="4365625"/>
            <a:ext cx="5903913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3363" y="3448050"/>
            <a:ext cx="512762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54313" y="4443413"/>
            <a:ext cx="10779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Comic Sans MS" pitchFamily="66" charset="0"/>
              </a:rPr>
              <a:t>past</a:t>
            </a:r>
          </a:p>
        </p:txBody>
      </p: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V="1">
            <a:off x="3552825" y="4241800"/>
            <a:ext cx="65088" cy="123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1692275" y="4241800"/>
            <a:ext cx="40671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9" name="直接箭头连接符 18"/>
          <p:cNvCxnSpPr>
            <a:cxnSpLocks noChangeShapeType="1"/>
          </p:cNvCxnSpPr>
          <p:nvPr/>
        </p:nvCxnSpPr>
        <p:spPr bwMode="auto">
          <a:xfrm>
            <a:off x="5759450" y="4241800"/>
            <a:ext cx="1550988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arrow" w="med" len="med"/>
          </a:ln>
        </p:spPr>
      </p:cxn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5684838" y="4327525"/>
            <a:ext cx="150812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68580" tIns="34290" rIns="68580" bIns="34290"/>
          <a:lstStyle/>
          <a:p>
            <a:pPr eaLnBrk="0" hangingPunct="0"/>
            <a:endParaRPr lang="zh-CN" altLang="en-US" sz="100" b="1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424488" y="4443413"/>
            <a:ext cx="1019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Comic Sans MS" pitchFamily="66" charset="0"/>
              </a:rPr>
              <a:t>now</a:t>
            </a:r>
          </a:p>
        </p:txBody>
      </p:sp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8075" y="3402013"/>
            <a:ext cx="51117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518275" y="4486275"/>
            <a:ext cx="14382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Comic Sans MS" pitchFamily="66" charset="0"/>
              </a:rPr>
              <a:t>future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67000" y="3735388"/>
            <a:ext cx="2984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have been doing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bldLvl="0" animBg="1"/>
      <p:bldP spid="21" grpId="0"/>
      <p:bldP spid="27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83567" y="739775"/>
            <a:ext cx="777686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  <a:defRPr/>
            </a:pPr>
            <a:r>
              <a:rPr lang="zh-CN" altLang="en-US" sz="24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现在完成时往往强调动作已经完成，而现在完成进行时通常强调动作仍在持续。</a:t>
            </a:r>
            <a:endParaRPr lang="zh-CN" altLang="zh-CN" sz="2400" b="1" noProof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700" b="1" i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have cleaned </a:t>
            </a:r>
            <a:r>
              <a:rPr lang="en-US" altLang="zh-CN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all the windows. 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我已经把所有的窗户擦干净了。</a:t>
            </a:r>
            <a:endParaRPr lang="zh-CN" altLang="zh-CN" sz="2700" b="1" noProof="1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700" b="1" i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have been cleaning </a:t>
            </a:r>
            <a:r>
              <a:rPr lang="en-US" altLang="zh-CN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the windows. </a:t>
            </a:r>
            <a:r>
              <a:rPr lang="zh-CN" altLang="en-US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我一直在擦窗户。</a:t>
            </a:r>
            <a:endParaRPr lang="zh-CN" altLang="zh-CN" sz="2700" b="1" noProof="1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700" b="1" i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have repaired </a:t>
            </a:r>
            <a:r>
              <a:rPr lang="en-US" altLang="zh-CN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the washing machine. 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我已经修好了洗衣机。</a:t>
            </a:r>
            <a:endParaRPr lang="zh-CN" altLang="zh-CN" sz="2700" b="1" noProof="1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700" b="1" i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have been repairing </a:t>
            </a:r>
            <a:r>
              <a:rPr lang="en-US" altLang="zh-CN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the washing machine. 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7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我一直在修洗衣机。</a:t>
            </a:r>
            <a:endParaRPr lang="zh-CN" altLang="en-US" sz="2700" b="1" noProof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00113" y="790575"/>
            <a:ext cx="7848600" cy="4013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7.Then she won’t feel left out. </a:t>
            </a:r>
          </a:p>
          <a:p>
            <a:pPr>
              <a:lnSpc>
                <a:spcPct val="130000"/>
              </a:lnSpc>
              <a:defRPr/>
            </a:pPr>
            <a:r>
              <a:rPr kumimoji="1" lang="zh-CN" altLang="en-US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那么她就不会觉得被冷落。</a:t>
            </a:r>
            <a:endParaRPr kumimoji="1" lang="en-US" altLang="zh-CN" sz="2800" b="1" noProof="1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kumimoji="1" lang="en-US" altLang="zh-CN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leave out</a:t>
            </a:r>
            <a:r>
              <a:rPr kumimoji="1" lang="zh-CN" altLang="en-US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意为“</a:t>
            </a:r>
            <a:r>
              <a:rPr kumimoji="1"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忽略；省略；不包括；不提及</a:t>
            </a:r>
            <a:r>
              <a:rPr kumimoji="1" lang="zh-CN" altLang="en-US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”。</a:t>
            </a:r>
            <a:endParaRPr kumimoji="1" lang="en-US" altLang="zh-CN" sz="2800" b="1" noProof="1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No one speaks to him, he always feels left out. 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没人跟他讲话，他总是觉得被人冷落。</a:t>
            </a:r>
            <a:endParaRPr lang="en-US" altLang="zh-CN" sz="2800" b="1" noProof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We can leave out the third sentence. </a:t>
            </a:r>
          </a:p>
          <a:p>
            <a:pPr>
              <a:lnSpc>
                <a:spcPct val="130000"/>
              </a:lnSpc>
              <a:defRPr/>
            </a:pPr>
            <a:r>
              <a:rPr kumimoji="1" lang="zh-CN" altLang="en-US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我们可以删去第三句。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22638" y="592138"/>
            <a:ext cx="3119437" cy="715962"/>
          </a:xfrm>
          <a:prstGeom prst="rect">
            <a:avLst/>
          </a:prstGeom>
          <a:noFill/>
        </p:spPr>
        <p:txBody>
          <a:bodyPr wrap="none" lIns="38576" tIns="19287" rIns="38576" bIns="19287">
            <a:spAutoFit/>
          </a:bodyPr>
          <a:lstStyle/>
          <a:p>
            <a:pPr algn="ctr"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Exercises</a:t>
            </a:r>
          </a:p>
        </p:txBody>
      </p:sp>
      <p:sp>
        <p:nvSpPr>
          <p:cNvPr id="88066" name="文本框 2"/>
          <p:cNvSpPr txBox="1">
            <a:spLocks noChangeArrowheads="1"/>
          </p:cNvSpPr>
          <p:nvPr/>
        </p:nvSpPr>
        <p:spPr bwMode="auto">
          <a:xfrm>
            <a:off x="468313" y="1492250"/>
            <a:ext cx="820737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8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用所给词的适当形式填空。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itchFamily="18" charset="0"/>
              </a:rPr>
              <a:t>1</a:t>
            </a:r>
            <a:r>
              <a:rPr lang="zh-CN" altLang="en-US" sz="2800" b="1">
                <a:latin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</a:rPr>
              <a:t>The holiday is coming.That makes me   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itchFamily="18" charset="0"/>
              </a:rPr>
              <a:t>       ________ (happy)</a:t>
            </a:r>
            <a:r>
              <a:rPr lang="zh-CN" altLang="en-US" sz="2800" b="1">
                <a:latin typeface="Times New Roman" pitchFamily="18" charset="0"/>
              </a:rPr>
              <a:t>．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itchFamily="18" charset="0"/>
              </a:rPr>
              <a:t>2</a:t>
            </a:r>
            <a:r>
              <a:rPr lang="zh-CN" altLang="en-US" sz="2800" b="1">
                <a:latin typeface="Times New Roman" pitchFamily="18" charset="0"/>
              </a:rPr>
              <a:t>．</a:t>
            </a:r>
            <a:r>
              <a:rPr lang="en-US" altLang="zh-CN" sz="2800" b="1">
                <a:latin typeface="Times New Roman" pitchFamily="18" charset="0"/>
              </a:rPr>
              <a:t>She would rather ________ (not go) out tonight   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itchFamily="18" charset="0"/>
              </a:rPr>
              <a:t>      than ________(leave)her son alone at home.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403350" y="2571750"/>
            <a:ext cx="16398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happy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924300" y="3057525"/>
            <a:ext cx="15113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not go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09487" y="3795713"/>
            <a:ext cx="1050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l</a:t>
            </a:r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eave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文本框 1"/>
          <p:cNvSpPr txBox="1">
            <a:spLocks noChangeArrowheads="1"/>
          </p:cNvSpPr>
          <p:nvPr/>
        </p:nvSpPr>
        <p:spPr bwMode="auto">
          <a:xfrm>
            <a:off x="611188" y="965200"/>
            <a:ext cx="7921625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3</a:t>
            </a:r>
            <a:r>
              <a:rPr lang="zh-CN" altLang="en-US" sz="2800" b="1" dirty="0">
                <a:latin typeface="Times New Roman" pitchFamily="18" charset="0"/>
              </a:rPr>
              <a:t>．</a:t>
            </a:r>
            <a:r>
              <a:rPr lang="en-US" altLang="zh-CN" sz="2800" b="1" dirty="0">
                <a:latin typeface="Times New Roman" pitchFamily="18" charset="0"/>
              </a:rPr>
              <a:t>I don’t feel like ________(walk) today.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4</a:t>
            </a:r>
            <a:r>
              <a:rPr lang="zh-CN" altLang="en-US" sz="2800" b="1" dirty="0">
                <a:latin typeface="Times New Roman" pitchFamily="18" charset="0"/>
              </a:rPr>
              <a:t>．</a:t>
            </a:r>
            <a:r>
              <a:rPr lang="en-US" altLang="zh-CN" sz="2800" b="1" dirty="0">
                <a:latin typeface="Times New Roman" pitchFamily="18" charset="0"/>
              </a:rPr>
              <a:t>My sister is always worried about ________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(fail) the exam.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5</a:t>
            </a:r>
            <a:r>
              <a:rPr lang="zh-CN" altLang="en-US" sz="2800" b="1" dirty="0">
                <a:latin typeface="Times New Roman" pitchFamily="18" charset="0"/>
              </a:rPr>
              <a:t>．</a:t>
            </a:r>
            <a:r>
              <a:rPr lang="en-US" altLang="zh-CN" sz="2800" b="1" dirty="0">
                <a:latin typeface="Times New Roman" pitchFamily="18" charset="0"/>
              </a:rPr>
              <a:t>Mary felt ________ (leave)out at the party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because she didn’t know what to do.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492500" y="1058863"/>
            <a:ext cx="1401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walking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516216" y="1779662"/>
            <a:ext cx="144016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failing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024188" y="3003550"/>
            <a:ext cx="684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left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文本框 1"/>
          <p:cNvSpPr txBox="1">
            <a:spLocks noChangeArrowheads="1"/>
          </p:cNvSpPr>
          <p:nvPr/>
        </p:nvSpPr>
        <p:spPr bwMode="auto">
          <a:xfrm>
            <a:off x="468313" y="762000"/>
            <a:ext cx="8135937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b="1">
                <a:latin typeface="Times New Roman" pitchFamily="18" charset="0"/>
              </a:rPr>
              <a:t>6．The 12-year-old boy was made ________ </a:t>
            </a:r>
          </a:p>
          <a:p>
            <a:pPr>
              <a:lnSpc>
                <a:spcPct val="150000"/>
              </a:lnSpc>
            </a:pPr>
            <a:r>
              <a:rPr lang="en-US" altLang="en-US" sz="2800" b="1">
                <a:latin typeface="Times New Roman" pitchFamily="18" charset="0"/>
              </a:rPr>
              <a:t>       (work) 12 hours a day.</a:t>
            </a:r>
          </a:p>
          <a:p>
            <a:pPr>
              <a:lnSpc>
                <a:spcPct val="150000"/>
              </a:lnSpc>
            </a:pPr>
            <a:r>
              <a:rPr lang="en-US" altLang="en-US" sz="2800" b="1">
                <a:latin typeface="Times New Roman" pitchFamily="18" charset="0"/>
              </a:rPr>
              <a:t>7．Please speak ________ (loud)．I can’t hear you.</a:t>
            </a:r>
          </a:p>
          <a:p>
            <a:pPr>
              <a:lnSpc>
                <a:spcPct val="150000"/>
              </a:lnSpc>
            </a:pPr>
            <a:r>
              <a:rPr lang="en-US" altLang="en-US" sz="2800" b="1">
                <a:latin typeface="Times New Roman" pitchFamily="18" charset="0"/>
              </a:rPr>
              <a:t>8．Soft music makes me ________ (sleep).</a:t>
            </a:r>
          </a:p>
          <a:p>
            <a:pPr>
              <a:lnSpc>
                <a:spcPct val="150000"/>
              </a:lnSpc>
            </a:pPr>
            <a:r>
              <a:rPr lang="en-US" altLang="en-US" sz="2800" b="1">
                <a:latin typeface="Times New Roman" pitchFamily="18" charset="0"/>
              </a:rPr>
              <a:t>9．I’d rather ________ (have)tea.</a:t>
            </a:r>
          </a:p>
          <a:p>
            <a:pPr>
              <a:lnSpc>
                <a:spcPct val="150000"/>
              </a:lnSpc>
            </a:pPr>
            <a:r>
              <a:rPr lang="en-US" altLang="en-US" sz="2800" b="1">
                <a:latin typeface="Times New Roman" pitchFamily="18" charset="0"/>
              </a:rPr>
              <a:t>10.  ________ (wait)for him so long made us angry.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799138" y="781050"/>
            <a:ext cx="20129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to work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294063" y="2005013"/>
            <a:ext cx="142240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loudly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524375" y="2652713"/>
            <a:ext cx="1919288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sleepy</a:t>
            </a:r>
          </a:p>
        </p:txBody>
      </p:sp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2987675" y="3359150"/>
            <a:ext cx="121920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have</a:t>
            </a:r>
          </a:p>
        </p:txBody>
      </p:sp>
      <p:sp>
        <p:nvSpPr>
          <p:cNvPr id="8" name="文本框 12"/>
          <p:cNvSpPr txBox="1">
            <a:spLocks noChangeArrowheads="1"/>
          </p:cNvSpPr>
          <p:nvPr/>
        </p:nvSpPr>
        <p:spPr bwMode="auto">
          <a:xfrm>
            <a:off x="1187450" y="3940175"/>
            <a:ext cx="1728788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Waiting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Box 1"/>
          <p:cNvSpPr txBox="1">
            <a:spLocks noChangeArrowheads="1"/>
          </p:cNvSpPr>
          <p:nvPr/>
        </p:nvSpPr>
        <p:spPr bwMode="auto">
          <a:xfrm>
            <a:off x="395288" y="687388"/>
            <a:ext cx="835342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句型转换。</a:t>
            </a:r>
          </a:p>
          <a:p>
            <a:pPr>
              <a:lnSpc>
                <a:spcPts val="3900"/>
              </a:lnSpc>
            </a:pPr>
            <a:r>
              <a:rPr lang="en-US" altLang="zh-CN" sz="2700" b="1" dirty="0">
                <a:latin typeface="Times New Roman" pitchFamily="18" charset="0"/>
              </a:rPr>
              <a:t>1. The boy isn’t old enough to go to school. </a:t>
            </a:r>
          </a:p>
          <a:p>
            <a:pPr>
              <a:lnSpc>
                <a:spcPts val="3500"/>
              </a:lnSpc>
            </a:pPr>
            <a:r>
              <a:rPr lang="zh-CN" altLang="en-US" sz="2700" b="1" dirty="0">
                <a:latin typeface="Times New Roman" pitchFamily="18" charset="0"/>
              </a:rPr>
              <a:t>  （</a:t>
            </a:r>
            <a:r>
              <a:rPr lang="zh-CN" altLang="en-US" sz="2700" b="1" dirty="0">
                <a:latin typeface="微软雅黑" pitchFamily="34" charset="-122"/>
                <a:ea typeface="微软雅黑" pitchFamily="34" charset="-122"/>
              </a:rPr>
              <a:t>改为同义句</a:t>
            </a:r>
            <a:r>
              <a:rPr lang="zh-CN" altLang="en-US" sz="2700" b="1" dirty="0">
                <a:latin typeface="Times New Roman" pitchFamily="18" charset="0"/>
              </a:rPr>
              <a:t>）</a:t>
            </a:r>
            <a:endParaRPr lang="en-US" altLang="zh-CN" sz="2700" b="1" dirty="0">
              <a:latin typeface="Times New Roman" pitchFamily="18" charset="0"/>
            </a:endParaRPr>
          </a:p>
          <a:p>
            <a:pPr>
              <a:lnSpc>
                <a:spcPts val="3500"/>
              </a:lnSpc>
            </a:pPr>
            <a:r>
              <a:rPr lang="en-US" altLang="zh-CN" sz="2700" b="1" dirty="0">
                <a:latin typeface="Times New Roman" pitchFamily="18" charset="0"/>
              </a:rPr>
              <a:t>    The boy is __________ that he ________ go to school.</a:t>
            </a:r>
          </a:p>
          <a:p>
            <a:pPr>
              <a:lnSpc>
                <a:spcPts val="3500"/>
              </a:lnSpc>
            </a:pPr>
            <a:r>
              <a:rPr lang="en-US" altLang="zh-CN" sz="2700" b="1" dirty="0">
                <a:latin typeface="Times New Roman" pitchFamily="18" charset="0"/>
              </a:rPr>
              <a:t>2. He made me repair it.</a:t>
            </a:r>
            <a:r>
              <a:rPr lang="zh-CN" altLang="en-US" sz="2700" b="1" dirty="0">
                <a:latin typeface="Times New Roman" pitchFamily="18" charset="0"/>
              </a:rPr>
              <a:t>（</a:t>
            </a:r>
            <a:r>
              <a:rPr lang="zh-CN" altLang="en-US" sz="2700" b="1" dirty="0">
                <a:latin typeface="微软雅黑" pitchFamily="34" charset="-122"/>
                <a:ea typeface="微软雅黑" pitchFamily="34" charset="-122"/>
              </a:rPr>
              <a:t>改为被动语态</a:t>
            </a:r>
            <a:r>
              <a:rPr lang="zh-CN" altLang="en-US" sz="2700" b="1" dirty="0">
                <a:latin typeface="Times New Roman" pitchFamily="18" charset="0"/>
              </a:rPr>
              <a:t>）</a:t>
            </a:r>
            <a:r>
              <a:rPr lang="en-US" altLang="zh-CN" sz="2700" b="1" dirty="0">
                <a:latin typeface="Times New Roman" pitchFamily="18" charset="0"/>
              </a:rPr>
              <a:t> </a:t>
            </a:r>
          </a:p>
          <a:p>
            <a:pPr>
              <a:lnSpc>
                <a:spcPts val="3500"/>
              </a:lnSpc>
            </a:pPr>
            <a:r>
              <a:rPr lang="en-US" altLang="zh-CN" sz="2700" b="1" dirty="0">
                <a:latin typeface="Times New Roman" pitchFamily="18" charset="0"/>
              </a:rPr>
              <a:t>    I _____ ________ ________ repair it.</a:t>
            </a:r>
          </a:p>
          <a:p>
            <a:pPr>
              <a:lnSpc>
                <a:spcPts val="3500"/>
              </a:lnSpc>
            </a:pPr>
            <a:r>
              <a:rPr lang="en-US" altLang="zh-CN" sz="2700" b="1" dirty="0">
                <a:latin typeface="Times New Roman" pitchFamily="18" charset="0"/>
              </a:rPr>
              <a:t>3. I prefer to eat bananas rather than eat apples.</a:t>
            </a:r>
          </a:p>
          <a:p>
            <a:pPr>
              <a:lnSpc>
                <a:spcPts val="3500"/>
              </a:lnSpc>
            </a:pPr>
            <a:r>
              <a:rPr lang="en-US" altLang="zh-CN" sz="2700" b="1" dirty="0">
                <a:latin typeface="Times New Roman" pitchFamily="18" charset="0"/>
              </a:rPr>
              <a:t>  </a:t>
            </a:r>
            <a:r>
              <a:rPr lang="zh-CN" altLang="en-US" sz="2700" b="1" dirty="0">
                <a:latin typeface="Times New Roman" pitchFamily="18" charset="0"/>
              </a:rPr>
              <a:t>（</a:t>
            </a:r>
            <a:r>
              <a:rPr lang="zh-CN" altLang="en-US" sz="2700" b="1" dirty="0">
                <a:latin typeface="微软雅黑" pitchFamily="34" charset="-122"/>
                <a:ea typeface="微软雅黑" pitchFamily="34" charset="-122"/>
              </a:rPr>
              <a:t>改为同义句</a:t>
            </a:r>
            <a:r>
              <a:rPr lang="zh-CN" altLang="en-US" sz="2700" b="1" dirty="0">
                <a:latin typeface="Times New Roman" pitchFamily="18" charset="0"/>
              </a:rPr>
              <a:t>）</a:t>
            </a:r>
          </a:p>
          <a:p>
            <a:pPr>
              <a:lnSpc>
                <a:spcPts val="3500"/>
              </a:lnSpc>
            </a:pPr>
            <a:r>
              <a:rPr lang="zh-CN" altLang="en-US" sz="2700" b="1" dirty="0">
                <a:latin typeface="Times New Roman" pitchFamily="18" charset="0"/>
              </a:rPr>
              <a:t>    </a:t>
            </a:r>
            <a:r>
              <a:rPr lang="en-US" altLang="zh-CN" sz="2700" b="1" dirty="0">
                <a:latin typeface="Times New Roman" pitchFamily="18" charset="0"/>
              </a:rPr>
              <a:t>I ________________ bananas than _______ apples.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2411413" y="2066925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so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3059113" y="2092325"/>
            <a:ext cx="16748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young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1217613" y="3059113"/>
            <a:ext cx="2889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was     made      to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1052513" y="4351338"/>
            <a:ext cx="2732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ould rather eat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6169025" y="4375150"/>
            <a:ext cx="642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eat</a:t>
            </a:r>
          </a:p>
        </p:txBody>
      </p:sp>
      <p:sp>
        <p:nvSpPr>
          <p:cNvPr id="91143" name="矩形 1"/>
          <p:cNvSpPr>
            <a:spLocks noChangeArrowheads="1"/>
          </p:cNvSpPr>
          <p:nvPr/>
        </p:nvSpPr>
        <p:spPr bwMode="auto">
          <a:xfrm>
            <a:off x="5435600" y="2108200"/>
            <a:ext cx="1054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</a:rPr>
              <a:t>can’t 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8" grpId="0"/>
      <p:bldP spid="9114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ext Box 2"/>
          <p:cNvSpPr txBox="1">
            <a:spLocks noChangeArrowheads="1"/>
          </p:cNvSpPr>
          <p:nvPr/>
        </p:nvSpPr>
        <p:spPr bwMode="auto">
          <a:xfrm>
            <a:off x="539750" y="627063"/>
            <a:ext cx="8339138" cy="448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8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完成句子。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</a:rPr>
              <a:t>1. </a:t>
            </a:r>
            <a:r>
              <a:rPr lang="zh-CN" altLang="en-US" sz="2800" b="1">
                <a:latin typeface="Times New Roman" pitchFamily="18" charset="0"/>
              </a:rPr>
              <a:t>阳光灿烂的日子总使我感到愉快。</a:t>
            </a:r>
          </a:p>
          <a:p>
            <a:pPr algn="just"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   Sunny days always ______ me ______. </a:t>
            </a:r>
          </a:p>
          <a:p>
            <a:pPr algn="just"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2. </a:t>
            </a:r>
            <a:r>
              <a:rPr lang="zh-CN" altLang="en-US" sz="2800" b="1">
                <a:latin typeface="Times New Roman" pitchFamily="18" charset="0"/>
              </a:rPr>
              <a:t>那个笑话使大家都笑了。</a:t>
            </a:r>
          </a:p>
          <a:p>
            <a:pPr algn="just"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   The joke ______ everyone ______.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3. </a:t>
            </a:r>
            <a:r>
              <a:rPr lang="zh-CN" altLang="en-US" sz="2800" b="1">
                <a:latin typeface="Times New Roman" pitchFamily="18" charset="0"/>
              </a:rPr>
              <a:t>没人想和他聊天，他感到被忽略了。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    Nobody wants to chat with him. He felt______     </a:t>
            </a:r>
            <a:endParaRPr lang="en-US" altLang="zh-CN" sz="2800" b="1">
              <a:latin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    </a:t>
            </a:r>
            <a:r>
              <a:rPr lang="zh-CN" altLang="en-US" sz="2800" b="1">
                <a:latin typeface="Times New Roman" pitchFamily="18" charset="0"/>
              </a:rPr>
              <a:t>______.</a:t>
            </a: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3779838" y="1976438"/>
            <a:ext cx="1112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 make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508625" y="1947863"/>
            <a:ext cx="1144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happy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268538" y="2933700"/>
            <a:ext cx="1022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made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921250" y="2984500"/>
            <a:ext cx="1044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laugh</a:t>
            </a: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7107238" y="3867150"/>
            <a:ext cx="71913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left</a:t>
            </a:r>
          </a:p>
        </p:txBody>
      </p:sp>
      <p:sp>
        <p:nvSpPr>
          <p:cNvPr id="76807" name="矩形 1"/>
          <p:cNvSpPr>
            <a:spLocks noChangeArrowheads="1"/>
          </p:cNvSpPr>
          <p:nvPr/>
        </p:nvSpPr>
        <p:spPr bwMode="auto">
          <a:xfrm>
            <a:off x="1143000" y="4441825"/>
            <a:ext cx="774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out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7680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ext Box 2"/>
          <p:cNvSpPr txBox="1">
            <a:spLocks noChangeArrowheads="1"/>
          </p:cNvSpPr>
          <p:nvPr/>
        </p:nvSpPr>
        <p:spPr bwMode="auto">
          <a:xfrm>
            <a:off x="793750" y="987425"/>
            <a:ext cx="75565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</a:rPr>
              <a:t>4. </a:t>
            </a:r>
            <a:r>
              <a:rPr lang="zh-CN" altLang="en-US" sz="2800" b="1">
                <a:latin typeface="Times New Roman" pitchFamily="18" charset="0"/>
              </a:rPr>
              <a:t>考试前她如此焦虑以至于睡不好觉。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</a:rPr>
              <a:t>     She is ______ worried before the exams 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</a:rPr>
              <a:t>     ______ she can’t sleep well. 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</a:rPr>
              <a:t>5. </a:t>
            </a:r>
            <a:r>
              <a:rPr lang="zh-CN" altLang="en-US" sz="2800" b="1">
                <a:latin typeface="Times New Roman" pitchFamily="18" charset="0"/>
              </a:rPr>
              <a:t>昨天她和朋友在一起过得很愉快。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</a:rPr>
              <a:t>    She ______ ______ with friends yesterday. 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628900" y="1689100"/>
            <a:ext cx="503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so</a:t>
            </a: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1430338" y="2408238"/>
            <a:ext cx="804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that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138363" y="3632200"/>
            <a:ext cx="1644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Times New Roman" pitchFamily="18" charset="0"/>
              </a:rPr>
              <a:t>had    fun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3" name="TextBox 8"/>
          <p:cNvSpPr>
            <a:spLocks noChangeArrowheads="1"/>
          </p:cNvSpPr>
          <p:nvPr/>
        </p:nvSpPr>
        <p:spPr bwMode="auto">
          <a:xfrm>
            <a:off x="2771775" y="925513"/>
            <a:ext cx="60483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13" tIns="25706" rIns="51413" bIns="25706" anchor="ctr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Comic Sans MS" pitchFamily="66" charset="0"/>
                <a:ea typeface="隶书" pitchFamily="49" charset="-122"/>
                <a:sym typeface="华康俪金黑W8(P)"/>
              </a:rPr>
              <a:t>Can you come up with other adjectives about feelings?</a:t>
            </a:r>
          </a:p>
        </p:txBody>
      </p:sp>
      <p:sp>
        <p:nvSpPr>
          <p:cNvPr id="42" name="Text Box 4"/>
          <p:cNvSpPr>
            <a:spLocks noChangeArrowheads="1"/>
          </p:cNvSpPr>
          <p:nvPr/>
        </p:nvSpPr>
        <p:spPr bwMode="auto">
          <a:xfrm>
            <a:off x="2874963" y="2211388"/>
            <a:ext cx="594518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Comic Sans MS" pitchFamily="66" charset="0"/>
              </a:rPr>
              <a:t>unhappy  annoyed    frightened  excited     relaxed     comfortable   uncomfortable         scared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Comic Sans MS" pitchFamily="66" charset="0"/>
              </a:rPr>
              <a:t>…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213" y="925513"/>
            <a:ext cx="140017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 l="23862" r="28397" b="27995"/>
          <a:stretch>
            <a:fillRect/>
          </a:stretch>
        </p:blipFill>
        <p:spPr bwMode="auto">
          <a:xfrm>
            <a:off x="725488" y="2355850"/>
            <a:ext cx="1571625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/>
      <p:bldP spid="4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0113" y="987425"/>
            <a:ext cx="78486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—You have made great progress on your study.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—Thank you. I believe ______ you work, the 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    better  grades you will get.</a:t>
            </a:r>
          </a:p>
          <a:p>
            <a:pPr marL="514350" indent="-514350">
              <a:lnSpc>
                <a:spcPct val="140000"/>
              </a:lnSpc>
              <a:buFontTx/>
              <a:buAutoNum type="alphaUcPeriod"/>
              <a:defRPr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the more careless         B. the more careful        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C. the worse                       D. the harder</a:t>
            </a:r>
          </a:p>
        </p:txBody>
      </p:sp>
      <p:sp>
        <p:nvSpPr>
          <p:cNvPr id="94210" name="TextBox 1"/>
          <p:cNvSpPr txBox="1">
            <a:spLocks noChangeArrowheads="1"/>
          </p:cNvSpPr>
          <p:nvPr/>
        </p:nvSpPr>
        <p:spPr bwMode="auto">
          <a:xfrm>
            <a:off x="755650" y="484188"/>
            <a:ext cx="25542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中考链接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2555875" y="3940175"/>
            <a:ext cx="4824413" cy="93980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句意为“你在学习上取得了很大的进步。谢谢。我相信你越努力学习，你得到的成绩越好。”</a:t>
            </a:r>
            <a:r>
              <a:rPr lang="en-US" altLang="zh-CN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the +</a:t>
            </a:r>
            <a:r>
              <a:rPr lang="zh-CN" altLang="en-US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比较级，</a:t>
            </a:r>
            <a:r>
              <a:rPr lang="en-US" altLang="zh-CN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the+</a:t>
            </a:r>
            <a:r>
              <a:rPr lang="zh-CN" altLang="en-US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比较级，意为“越</a:t>
            </a:r>
            <a:r>
              <a:rPr lang="en-US" altLang="zh-CN" sz="1600" kern="0" dirty="0">
                <a:solidFill>
                  <a:schemeClr val="accent2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itchFamily="18" charset="0"/>
              </a:rPr>
              <a:t>……</a:t>
            </a:r>
            <a:r>
              <a:rPr lang="zh-CN" altLang="en-US" sz="1600" kern="0" dirty="0">
                <a:solidFill>
                  <a:schemeClr val="accent2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itchFamily="18" charset="0"/>
              </a:rPr>
              <a:t>，</a:t>
            </a:r>
            <a:r>
              <a:rPr lang="zh-CN" altLang="en-US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越</a:t>
            </a:r>
            <a:r>
              <a:rPr lang="en-US" altLang="zh-CN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……</a:t>
            </a:r>
            <a:r>
              <a:rPr lang="zh-CN" altLang="en-US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”。 </a:t>
            </a:r>
          </a:p>
        </p:txBody>
      </p:sp>
      <p:sp>
        <p:nvSpPr>
          <p:cNvPr id="5" name=" 2050"/>
          <p:cNvSpPr>
            <a:spLocks/>
          </p:cNvSpPr>
          <p:nvPr/>
        </p:nvSpPr>
        <p:spPr bwMode="auto">
          <a:xfrm>
            <a:off x="4643438" y="3389313"/>
            <a:ext cx="1176337" cy="582612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164288" y="2139702"/>
            <a:ext cx="68341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385888" y="2715766"/>
            <a:ext cx="8098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Box 1"/>
          <p:cNvSpPr txBox="1">
            <a:spLocks noChangeArrowheads="1"/>
          </p:cNvSpPr>
          <p:nvPr/>
        </p:nvSpPr>
        <p:spPr bwMode="auto">
          <a:xfrm>
            <a:off x="722313" y="627063"/>
            <a:ext cx="25542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中考链接</a:t>
            </a:r>
          </a:p>
        </p:txBody>
      </p:sp>
      <p:sp>
        <p:nvSpPr>
          <p:cNvPr id="95234" name="文本框 2"/>
          <p:cNvSpPr txBox="1">
            <a:spLocks noChangeArrowheads="1"/>
          </p:cNvSpPr>
          <p:nvPr/>
        </p:nvSpPr>
        <p:spPr bwMode="auto">
          <a:xfrm>
            <a:off x="989013" y="1276350"/>
            <a:ext cx="7223125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>
                <a:latin typeface="Times New Roman" pitchFamily="18" charset="0"/>
                <a:ea typeface="黑体" pitchFamily="49" charset="-122"/>
              </a:rPr>
              <a:t>— Come and see! The baby is crying.</a:t>
            </a:r>
          </a:p>
          <a:p>
            <a:pPr>
              <a:lnSpc>
                <a:spcPct val="150000"/>
              </a:lnSpc>
            </a:pPr>
            <a:r>
              <a:rPr lang="en-US" altLang="zh-CN" sz="2700" b="1">
                <a:latin typeface="Times New Roman" pitchFamily="18" charset="0"/>
                <a:ea typeface="黑体" pitchFamily="49" charset="-122"/>
              </a:rPr>
              <a:t>—Please do something to make him _______.</a:t>
            </a:r>
          </a:p>
          <a:p>
            <a:pPr>
              <a:lnSpc>
                <a:spcPct val="150000"/>
              </a:lnSpc>
            </a:pPr>
            <a:r>
              <a:rPr lang="en-US" altLang="zh-CN" sz="2700" b="1">
                <a:latin typeface="Times New Roman" pitchFamily="18" charset="0"/>
                <a:ea typeface="黑体" pitchFamily="49" charset="-122"/>
              </a:rPr>
              <a:t>    A.stop crying           B. stop to cry          </a:t>
            </a:r>
          </a:p>
          <a:p>
            <a:pPr>
              <a:lnSpc>
                <a:spcPct val="150000"/>
              </a:lnSpc>
            </a:pPr>
            <a:r>
              <a:rPr lang="en-US" altLang="zh-CN" sz="2700" b="1">
                <a:latin typeface="Times New Roman" pitchFamily="18" charset="0"/>
                <a:ea typeface="黑体" pitchFamily="49" charset="-122"/>
              </a:rPr>
              <a:t>    C. crying                  D. cry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3851275" y="3786188"/>
            <a:ext cx="4038600" cy="1198562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5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句意为“快来看！这个婴儿在哭。请做些什么来让他停止哭泣。”</a:t>
            </a:r>
            <a:r>
              <a:rPr lang="en-US" altLang="zh-CN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make sb. do sth,</a:t>
            </a:r>
            <a:r>
              <a:rPr lang="zh-CN" altLang="en-US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意为“让某人做某事”；</a:t>
            </a:r>
            <a:r>
              <a:rPr lang="en-US" altLang="zh-CN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stop doing sth</a:t>
            </a:r>
            <a:r>
              <a:rPr lang="zh-CN" altLang="en-US" sz="1600" kern="0" dirty="0">
                <a:solidFill>
                  <a:schemeClr val="accent2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，意为“停止做某事” 。 </a:t>
            </a:r>
          </a:p>
        </p:txBody>
      </p:sp>
      <p:sp>
        <p:nvSpPr>
          <p:cNvPr id="6" name=" 2050"/>
          <p:cNvSpPr>
            <a:spLocks/>
          </p:cNvSpPr>
          <p:nvPr/>
        </p:nvSpPr>
        <p:spPr bwMode="auto">
          <a:xfrm>
            <a:off x="1208088" y="2643188"/>
            <a:ext cx="1176337" cy="582612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4851400" y="2470150"/>
            <a:ext cx="14414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文本框 47106"/>
          <p:cNvSpPr txBox="1">
            <a:spLocks noChangeArrowheads="1"/>
          </p:cNvSpPr>
          <p:nvPr/>
        </p:nvSpPr>
        <p:spPr bwMode="auto">
          <a:xfrm>
            <a:off x="1042988" y="1563688"/>
            <a:ext cx="74168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14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Make conversations with your partner</a:t>
            </a:r>
          </a:p>
          <a:p>
            <a:pPr eaLnBrk="0" hangingPunct="0">
              <a:lnSpc>
                <a:spcPct val="140000"/>
              </a:lnSpc>
              <a:buClr>
                <a:srgbClr val="002060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   about how things affect your feelings.</a:t>
            </a:r>
          </a:p>
          <a:p>
            <a:pPr marL="457200" indent="-457200" eaLnBrk="0" hangingPunct="0">
              <a:lnSpc>
                <a:spcPct val="14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Master the words in this unit and </a:t>
            </a:r>
          </a:p>
          <a:p>
            <a:pPr eaLnBrk="0" hangingPunct="0">
              <a:lnSpc>
                <a:spcPct val="140000"/>
              </a:lnSpc>
              <a:buClr>
                <a:srgbClr val="002060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   preview next part.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16238" y="793750"/>
            <a:ext cx="405447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400" b="1" noProof="1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4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Homework</a:t>
            </a:r>
            <a:endParaRPr lang="zh-CN" altLang="en-US" sz="440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>
              <a:buFont typeface="Arial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87043"/>
          <p:cNvSpPr>
            <a:spLocks noTextEdit="1"/>
          </p:cNvSpPr>
          <p:nvPr/>
        </p:nvSpPr>
        <p:spPr bwMode="auto">
          <a:xfrm>
            <a:off x="683568" y="699542"/>
            <a:ext cx="3072109" cy="512360"/>
          </a:xfrm>
          <a:prstGeom prst="rect">
            <a:avLst/>
          </a:prstGeom>
        </p:spPr>
        <p:txBody>
          <a:bodyPr wrap="none" lIns="38576" tIns="19287" rIns="38576" bIns="19287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6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Free talk</a:t>
            </a: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290638" y="1492250"/>
            <a:ext cx="65928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How does it make you feel when …?</a:t>
            </a:r>
          </a:p>
        </p:txBody>
      </p:sp>
      <p:sp>
        <p:nvSpPr>
          <p:cNvPr id="14" name="Rectangle 2"/>
          <p:cNvSpPr>
            <a:spLocks noGrp="1" noChangeArrowheads="1"/>
          </p:cNvSpPr>
          <p:nvPr/>
        </p:nvSpPr>
        <p:spPr bwMode="auto">
          <a:xfrm>
            <a:off x="611188" y="2316163"/>
            <a:ext cx="40370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latin typeface="Times New Roman" pitchFamily="18" charset="0"/>
              </a:rPr>
              <a:t> you receive a present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630738" y="2352675"/>
            <a:ext cx="32527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It makes me happy.</a:t>
            </a:r>
          </a:p>
        </p:txBody>
      </p:sp>
      <p:sp>
        <p:nvSpPr>
          <p:cNvPr id="16" name="Rectangle 3"/>
          <p:cNvSpPr>
            <a:spLocks noGrp="1" noChangeArrowheads="1"/>
          </p:cNvSpPr>
          <p:nvPr/>
        </p:nvSpPr>
        <p:spPr bwMode="auto">
          <a:xfrm>
            <a:off x="679450" y="3168650"/>
            <a:ext cx="3963988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latin typeface="Times New Roman" pitchFamily="18" charset="0"/>
              </a:rPr>
              <a:t>you speak in front of a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latin typeface="Times New Roman" pitchFamily="18" charset="0"/>
              </a:rPr>
              <a:t>group of people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629150" y="3346450"/>
            <a:ext cx="3398838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It makes me nervous.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1265"/>
          <p:cNvSpPr txBox="1">
            <a:spLocks noChangeArrowheads="1"/>
          </p:cNvSpPr>
          <p:nvPr/>
        </p:nvSpPr>
        <p:spPr bwMode="auto">
          <a:xfrm>
            <a:off x="827088" y="890588"/>
            <a:ext cx="3127375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defTabSz="684213">
              <a:lnSpc>
                <a:spcPct val="90000"/>
              </a:lnSpc>
              <a:buFont typeface="Wingdings" pitchFamily="2" charset="2"/>
              <a:buChar char="Ø"/>
            </a:pPr>
            <a:r>
              <a:rPr lang="en-US" altLang="zh-CN" sz="3600" b="1">
                <a:solidFill>
                  <a:srgbClr val="C00000"/>
                </a:solidFill>
                <a:latin typeface="Comic Sans MS" pitchFamily="66" charset="0"/>
                <a:ea typeface="黑体" pitchFamily="49" charset="-122"/>
              </a:rPr>
              <a:t> Pair-work:</a:t>
            </a:r>
          </a:p>
        </p:txBody>
      </p:sp>
      <p:sp>
        <p:nvSpPr>
          <p:cNvPr id="3" name="文本框 11267"/>
          <p:cNvSpPr txBox="1">
            <a:spLocks noChangeArrowheads="1"/>
          </p:cNvSpPr>
          <p:nvPr/>
        </p:nvSpPr>
        <p:spPr bwMode="auto">
          <a:xfrm>
            <a:off x="1258888" y="1609725"/>
            <a:ext cx="6985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70C0"/>
                </a:solidFill>
                <a:latin typeface="Times New Roman" pitchFamily="18" charset="0"/>
                <a:ea typeface="黑体" pitchFamily="49" charset="-122"/>
              </a:rPr>
              <a:t>A: What do you think of </a:t>
            </a:r>
            <a:r>
              <a:rPr lang="en-US" altLang="zh-CN" sz="3200" b="1" u="sng">
                <a:solidFill>
                  <a:srgbClr val="0070C0"/>
                </a:solidFill>
                <a:latin typeface="Times New Roman" pitchFamily="18" charset="0"/>
                <a:ea typeface="黑体" pitchFamily="49" charset="-122"/>
              </a:rPr>
              <a:t>action movies</a:t>
            </a:r>
            <a:r>
              <a:rPr lang="en-US" altLang="zh-CN" sz="3200" b="1">
                <a:solidFill>
                  <a:srgbClr val="0070C0"/>
                </a:solidFill>
                <a:latin typeface="Times New Roman" pitchFamily="18" charset="0"/>
                <a:ea typeface="黑体" pitchFamily="49" charset="-122"/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70C0"/>
                </a:solidFill>
                <a:latin typeface="Times New Roman" pitchFamily="18" charset="0"/>
                <a:ea typeface="黑体" pitchFamily="49" charset="-122"/>
              </a:rPr>
              <a:t>B: They make me ______.</a:t>
            </a:r>
          </a:p>
        </p:txBody>
      </p:sp>
      <p:pic>
        <p:nvPicPr>
          <p:cNvPr id="57347" name="图片 1" descr="2f10f199dbe5a31b1b31e897b566f8f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2500313"/>
            <a:ext cx="1328737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126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82600" y="627063"/>
            <a:ext cx="5915025" cy="6143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51435" tIns="25717" rIns="51435" bIns="25717"/>
          <a:lstStyle/>
          <a:p>
            <a:pPr algn="l" defTabSz="514350" eaLnBrk="1" hangingPunct="1"/>
            <a:r>
              <a:rPr lang="en-US" altLang="zh-CN" sz="3200" b="1" dirty="0">
                <a:solidFill>
                  <a:srgbClr val="0070C0"/>
                </a:solidFill>
                <a:latin typeface="Times New Roman" pitchFamily="18" charset="0"/>
                <a:ea typeface="黑体" pitchFamily="49" charset="-122"/>
              </a:rPr>
              <a:t>What do you think of the hotel?</a:t>
            </a:r>
          </a:p>
        </p:txBody>
      </p:sp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482600" y="1425575"/>
            <a:ext cx="53276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It makes me _____.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The environment makes me</a:t>
            </a:r>
            <a:r>
              <a:rPr lang="en-US" altLang="zh-CN" sz="2800" b="1">
                <a:latin typeface="Times New Roman" pitchFamily="18" charset="0"/>
                <a:ea typeface="黑体" pitchFamily="49" charset="-122"/>
                <a:cs typeface="Times New Roman" pitchFamily="18" charset="0"/>
                <a:sym typeface="宋体" charset="-122"/>
              </a:rPr>
              <a:t>_____.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The sea makes me</a:t>
            </a:r>
            <a:r>
              <a:rPr lang="en-US" altLang="zh-CN" sz="2800" b="1">
                <a:latin typeface="Times New Roman" pitchFamily="18" charset="0"/>
                <a:ea typeface="黑体" pitchFamily="49" charset="-122"/>
                <a:cs typeface="Times New Roman" pitchFamily="18" charset="0"/>
                <a:sym typeface="宋体" charset="-122"/>
              </a:rPr>
              <a:t>_____.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The sky makes me_____.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6821" y="1419622"/>
            <a:ext cx="2647838" cy="1732256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52450" y="3651250"/>
            <a:ext cx="8424863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7030A0"/>
                </a:solidFill>
                <a:latin typeface="Times New Roman" pitchFamily="18" charset="0"/>
                <a:ea typeface="黑体" pitchFamily="49" charset="-122"/>
              </a:rPr>
              <a:t>relaxed/ comfortable/ happy/refreshed...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7030A0"/>
                </a:solidFill>
                <a:latin typeface="Times New Roman" pitchFamily="18" charset="0"/>
                <a:ea typeface="黑体" pitchFamily="49" charset="-122"/>
              </a:rPr>
              <a:t>want to swim/ eat/ dance/ take a walk/ listen to music...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ChangeArrowheads="1"/>
          </p:cNvSpPr>
          <p:nvPr/>
        </p:nvSpPr>
        <p:spPr bwMode="auto">
          <a:xfrm>
            <a:off x="1331913" y="830263"/>
            <a:ext cx="7253287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700" b="1" noProof="1">
                <a:solidFill>
                  <a:srgbClr val="0000E1"/>
                </a:solidFill>
              </a:rPr>
              <a:t>Look </a:t>
            </a:r>
            <a:r>
              <a:rPr lang="en-US" altLang="zh-CN" sz="2800" b="1" noProof="1">
                <a:solidFill>
                  <a:srgbClr val="0000E1"/>
                </a:solidFill>
              </a:rPr>
              <a:t>at the two restaurants below. Which would you like to go to?  Why?</a:t>
            </a:r>
          </a:p>
        </p:txBody>
      </p:sp>
      <p:sp>
        <p:nvSpPr>
          <p:cNvPr id="5" name="单圆角矩形 4"/>
          <p:cNvSpPr/>
          <p:nvPr/>
        </p:nvSpPr>
        <p:spPr bwMode="auto">
          <a:xfrm>
            <a:off x="533400" y="830263"/>
            <a:ext cx="625475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dirty="0">
                <a:solidFill>
                  <a:schemeClr val="bg1"/>
                </a:solidFill>
              </a:rPr>
              <a:t>1a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59395" name="Picture 2" descr="G:\resource\U11\jpg\A_1a.jpg"/>
          <p:cNvPicPr>
            <a:picLocks noChangeAspect="1" noChangeArrowheads="1"/>
          </p:cNvPicPr>
          <p:nvPr/>
        </p:nvPicPr>
        <p:blipFill>
          <a:blip r:embed="rId3"/>
          <a:srcRect t="7695" b="8333"/>
          <a:stretch>
            <a:fillRect/>
          </a:stretch>
        </p:blipFill>
        <p:spPr bwMode="auto">
          <a:xfrm>
            <a:off x="2162175" y="1681163"/>
            <a:ext cx="5008563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3"/>
          <p:cNvSpPr/>
          <p:nvPr>
            <p:custDataLst>
              <p:tags r:id="rId1"/>
            </p:custDataLst>
          </p:nvPr>
        </p:nvSpPr>
        <p:spPr>
          <a:xfrm>
            <a:off x="1132142" y="4242930"/>
            <a:ext cx="6984776" cy="64807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 cap="flat" cmpd="sng">
            <a:solidFill>
              <a:srgbClr val="9CBDA8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ctr"/>
          <a:lstStyle/>
          <a:p>
            <a:pPr eaLnBrk="0" fontAlgn="auto" hangingPunct="0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/>
              </a:rPr>
              <a:t>I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/>
              </a:rPr>
              <a:t>’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/>
              </a:rPr>
              <a:t>d 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/>
              </a:rPr>
              <a:t>rather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/>
              </a:rPr>
              <a:t>go to ... </a:t>
            </a:r>
            <a:r>
              <a:rPr lang="en-GB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/>
              </a:rPr>
              <a:t>ecause ... makes/make ...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1476375" y="784225"/>
            <a:ext cx="6911975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700" b="1" noProof="1">
                <a:solidFill>
                  <a:srgbClr val="0000E1"/>
                </a:solidFill>
              </a:rPr>
              <a:t>Listen and fill in the blanks. Then match the restaurants with the statements.</a:t>
            </a:r>
          </a:p>
        </p:txBody>
      </p:sp>
      <p:graphicFrame>
        <p:nvGraphicFramePr>
          <p:cNvPr id="23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125152"/>
              </p:ext>
            </p:extLst>
          </p:nvPr>
        </p:nvGraphicFramePr>
        <p:xfrm>
          <a:off x="887413" y="1924050"/>
          <a:ext cx="7284987" cy="2735932"/>
        </p:xfrm>
        <a:graphic>
          <a:graphicData uri="http://schemas.openxmlformats.org/drawingml/2006/table">
            <a:tbl>
              <a:tblPr/>
              <a:tblGrid>
                <a:gridCol w="18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43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Rockin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’ Restaurant</a:t>
                      </a:r>
                    </a:p>
                  </a:txBody>
                  <a:tcPr marL="68577" marR="68577" marT="25714" marB="2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 The ________ pictures </a:t>
                      </a:r>
                      <a:r>
                        <a:rPr kumimoji="0" lang="en-US" altLang="zh-CN" sz="2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make </a:t>
                      </a: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Amy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______________.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 The ________ music makes Amy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________.</a:t>
                      </a:r>
                    </a:p>
                  </a:txBody>
                  <a:tcPr marL="68577" marR="68577" marT="25714" marB="2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16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Blue Ocean</a:t>
                      </a:r>
                    </a:p>
                  </a:txBody>
                  <a:tcPr marL="68577" marR="68577" marT="25714" marB="2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 The _______ music makes Amy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_______, but it makes Tina______.</a:t>
                      </a:r>
                    </a:p>
                  </a:txBody>
                  <a:tcPr marL="68577" marR="68577" marT="25714" marB="2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" name="Text Box 25" descr="纸莎草纸"/>
          <p:cNvSpPr txBox="1">
            <a:spLocks noChangeArrowheads="1"/>
          </p:cNvSpPr>
          <p:nvPr/>
        </p:nvSpPr>
        <p:spPr bwMode="auto">
          <a:xfrm>
            <a:off x="3716338" y="1916113"/>
            <a:ext cx="1312862" cy="47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FF0000"/>
                </a:solidFill>
                <a:latin typeface="Times New Roman" pitchFamily="18" charset="0"/>
              </a:rPr>
              <a:t>awful</a:t>
            </a:r>
          </a:p>
        </p:txBody>
      </p:sp>
      <p:sp>
        <p:nvSpPr>
          <p:cNvPr id="25" name="Text Box 26" descr="纸莎草纸"/>
          <p:cNvSpPr txBox="1">
            <a:spLocks noChangeArrowheads="1"/>
          </p:cNvSpPr>
          <p:nvPr/>
        </p:nvSpPr>
        <p:spPr bwMode="auto">
          <a:xfrm>
            <a:off x="3185319" y="2332352"/>
            <a:ext cx="2374900" cy="47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7500" tIns="35100" rIns="67500" bIns="3510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6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r>
              <a:rPr lang="en-US" altLang="zh-CN" dirty="0"/>
              <a:t>uncomfortable</a:t>
            </a:r>
          </a:p>
        </p:txBody>
      </p:sp>
      <p:sp>
        <p:nvSpPr>
          <p:cNvPr id="26" name="Text Box 27" descr="纸莎草纸"/>
          <p:cNvSpPr txBox="1">
            <a:spLocks noChangeArrowheads="1"/>
          </p:cNvSpPr>
          <p:nvPr/>
        </p:nvSpPr>
        <p:spPr bwMode="auto">
          <a:xfrm>
            <a:off x="4007098" y="2748827"/>
            <a:ext cx="996950" cy="47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7500" tIns="35100" rIns="67500" bIns="3510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6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r>
              <a:rPr lang="en-US" altLang="zh-CN" dirty="0"/>
              <a:t>loud</a:t>
            </a:r>
          </a:p>
        </p:txBody>
      </p:sp>
      <p:sp>
        <p:nvSpPr>
          <p:cNvPr id="28" name="Text Box 28" descr="纸莎草纸"/>
          <p:cNvSpPr txBox="1">
            <a:spLocks noChangeArrowheads="1"/>
          </p:cNvSpPr>
          <p:nvPr/>
        </p:nvSpPr>
        <p:spPr bwMode="auto">
          <a:xfrm>
            <a:off x="3161430" y="3146426"/>
            <a:ext cx="1550988" cy="47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7500" tIns="35100" rIns="67500" bIns="3510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6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r>
              <a:rPr lang="en-US" altLang="zh-CN" dirty="0"/>
              <a:t>nervous</a:t>
            </a:r>
          </a:p>
        </p:txBody>
      </p:sp>
      <p:sp>
        <p:nvSpPr>
          <p:cNvPr id="30" name="Text Box 29" descr="纸莎草纸"/>
          <p:cNvSpPr txBox="1">
            <a:spLocks noChangeArrowheads="1"/>
          </p:cNvSpPr>
          <p:nvPr/>
        </p:nvSpPr>
        <p:spPr bwMode="auto">
          <a:xfrm>
            <a:off x="3938383" y="3612370"/>
            <a:ext cx="946150" cy="47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7500" tIns="35100" rIns="67500" bIns="3510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6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r>
              <a:rPr lang="en-US" altLang="zh-CN"/>
              <a:t>soft</a:t>
            </a:r>
          </a:p>
        </p:txBody>
      </p:sp>
      <p:sp>
        <p:nvSpPr>
          <p:cNvPr id="31" name="Text Box 30" descr="纸莎草纸"/>
          <p:cNvSpPr txBox="1">
            <a:spLocks noChangeArrowheads="1"/>
          </p:cNvSpPr>
          <p:nvPr/>
        </p:nvSpPr>
        <p:spPr bwMode="auto">
          <a:xfrm>
            <a:off x="3228975" y="4035019"/>
            <a:ext cx="974725" cy="47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7500" tIns="35100" rIns="67500" bIns="3510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6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r>
              <a:rPr lang="en-US" altLang="zh-CN" dirty="0"/>
              <a:t>relax</a:t>
            </a:r>
          </a:p>
        </p:txBody>
      </p:sp>
      <p:sp>
        <p:nvSpPr>
          <p:cNvPr id="32" name="Text Box 31" descr="纸莎草纸"/>
          <p:cNvSpPr txBox="1">
            <a:spLocks noChangeArrowheads="1"/>
          </p:cNvSpPr>
          <p:nvPr/>
        </p:nvSpPr>
        <p:spPr bwMode="auto">
          <a:xfrm>
            <a:off x="6948264" y="4007718"/>
            <a:ext cx="1268412" cy="47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7500" tIns="35100" rIns="67500" bIns="3510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6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r>
              <a:rPr lang="en-US" altLang="zh-CN" dirty="0"/>
              <a:t>sleepy</a:t>
            </a:r>
          </a:p>
        </p:txBody>
      </p:sp>
      <p:sp>
        <p:nvSpPr>
          <p:cNvPr id="14" name="单圆角矩形 13"/>
          <p:cNvSpPr/>
          <p:nvPr/>
        </p:nvSpPr>
        <p:spPr bwMode="auto">
          <a:xfrm>
            <a:off x="779463" y="830263"/>
            <a:ext cx="623887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dirty="0">
                <a:solidFill>
                  <a:schemeClr val="bg1"/>
                </a:solidFill>
              </a:rPr>
              <a:t>1b</a:t>
            </a:r>
            <a:endParaRPr kumimoji="1" lang="zh-CN" altLang="en-US" sz="3000" b="1" dirty="0">
              <a:solidFill>
                <a:schemeClr val="bg1"/>
              </a:solidFill>
            </a:endParaRPr>
          </a:p>
        </p:txBody>
      </p:sp>
      <p:pic>
        <p:nvPicPr>
          <p:cNvPr id="2" name="U11A1b">
            <a:hlinkClick r:id="" action="ppaction://media"/>
            <a:extLst>
              <a:ext uri="{FF2B5EF4-FFF2-40B4-BE49-F238E27FC236}">
                <a16:creationId xmlns:a16="http://schemas.microsoft.com/office/drawing/2014/main" id="{E9C8D804-2532-E2CC-19BE-489825DCFD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40352" y="1124744"/>
            <a:ext cx="592906" cy="59290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361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4" grpId="0" bldLvl="0"/>
      <p:bldP spid="25" grpId="0" bldLvl="0"/>
      <p:bldP spid="26" grpId="0" bldLvl="0"/>
      <p:bldP spid="28" grpId="0" bldLvl="0"/>
      <p:bldP spid="30" grpId="0" bldLvl="0"/>
      <p:bldP spid="31" grpId="0" bldLvl="0"/>
      <p:bldP spid="32" grpId="0" bldLvl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lang="en-US" altLang="zh-CN" sz="2800">
            <a:solidFill>
              <a:srgbClr val="FF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2560</Words>
  <Application>Microsoft Office PowerPoint</Application>
  <PresentationFormat>全屏显示(16:9)</PresentationFormat>
  <Paragraphs>310</Paragraphs>
  <Slides>43</Slides>
  <Notes>1</Notes>
  <HiddenSlides>0</HiddenSlides>
  <MMClips>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43</vt:i4>
      </vt:variant>
    </vt:vector>
  </HeadingPairs>
  <TitlesOfParts>
    <vt:vector size="60" baseType="lpstr">
      <vt:lpstr>Al Bayan</vt:lpstr>
      <vt:lpstr>黑体</vt:lpstr>
      <vt:lpstr>宋体</vt:lpstr>
      <vt:lpstr>微软雅黑</vt:lpstr>
      <vt:lpstr>新宋体</vt:lpstr>
      <vt:lpstr>Arial</vt:lpstr>
      <vt:lpstr>Arial Black</vt:lpstr>
      <vt:lpstr>Calibri</vt:lpstr>
      <vt:lpstr>Calibri Light</vt:lpstr>
      <vt:lpstr>Comic Sans MS</vt:lpstr>
      <vt:lpstr>Impact</vt:lpstr>
      <vt:lpstr>Times New Roman</vt:lpstr>
      <vt:lpstr>Wingdings</vt:lpstr>
      <vt:lpstr>3_自定义设计方案</vt:lpstr>
      <vt:lpstr>3_《七彩课堂》课件模板（新）</vt:lpstr>
      <vt:lpstr>Office 主题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What do you think of the hotel?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Read the conversation and answer the questions below.</vt:lpstr>
      <vt:lpstr>PowerPoint 演示文稿</vt:lpstr>
      <vt:lpstr> 1.Snow days ____ children happy.     A. give                      B. send      C. make                   D. lend   2.I like quiet music because it makes me ______.      A. feel relaxed                    B. feeling relaxed     C. to relax                            D. to feel relaxed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10  You’re supposed to  shake hands.</dc:title>
  <dc:creator>I do</dc:creator>
  <cp:lastModifiedBy>ma xiaojie</cp:lastModifiedBy>
  <cp:revision>113</cp:revision>
  <dcterms:created xsi:type="dcterms:W3CDTF">2019-06-02T14:46:00Z</dcterms:created>
  <dcterms:modified xsi:type="dcterms:W3CDTF">2022-10-28T07:46:19Z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2052-11.1.0.8863</vt:lpwstr>
  </property>
</Properties>
</file>