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75" r:id="rId3"/>
  </p:sldMasterIdLst>
  <p:notesMasterIdLst>
    <p:notesMasterId r:id="rId36"/>
  </p:notesMasterIdLst>
  <p:handoutMasterIdLst>
    <p:handoutMasterId r:id="rId37"/>
  </p:handoutMasterIdLst>
  <p:sldIdLst>
    <p:sldId id="364" r:id="rId4"/>
    <p:sldId id="324" r:id="rId5"/>
    <p:sldId id="323" r:id="rId6"/>
    <p:sldId id="260" r:id="rId7"/>
    <p:sldId id="360" r:id="rId8"/>
    <p:sldId id="265" r:id="rId9"/>
    <p:sldId id="266" r:id="rId10"/>
    <p:sldId id="355" r:id="rId11"/>
    <p:sldId id="267" r:id="rId12"/>
    <p:sldId id="268" r:id="rId13"/>
    <p:sldId id="269" r:id="rId14"/>
    <p:sldId id="356" r:id="rId15"/>
    <p:sldId id="270" r:id="rId16"/>
    <p:sldId id="271" r:id="rId17"/>
    <p:sldId id="272" r:id="rId18"/>
    <p:sldId id="366" r:id="rId19"/>
    <p:sldId id="277" r:id="rId20"/>
    <p:sldId id="278" r:id="rId21"/>
    <p:sldId id="261" r:id="rId22"/>
    <p:sldId id="325" r:id="rId23"/>
    <p:sldId id="262" r:id="rId24"/>
    <p:sldId id="326" r:id="rId25"/>
    <p:sldId id="291" r:id="rId26"/>
    <p:sldId id="290" r:id="rId27"/>
    <p:sldId id="286" r:id="rId28"/>
    <p:sldId id="283" r:id="rId29"/>
    <p:sldId id="285" r:id="rId30"/>
    <p:sldId id="327" r:id="rId31"/>
    <p:sldId id="367" r:id="rId32"/>
    <p:sldId id="363" r:id="rId33"/>
    <p:sldId id="264" r:id="rId34"/>
    <p:sldId id="365" r:id="rId3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6">
          <p15:clr>
            <a:srgbClr val="A4A3A4"/>
          </p15:clr>
        </p15:guide>
        <p15:guide id="2" pos="29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1" autoAdjust="0"/>
    <p:restoredTop sz="95382" autoAdjust="0"/>
  </p:normalViewPr>
  <p:slideViewPr>
    <p:cSldViewPr snapToGrid="0">
      <p:cViewPr varScale="1">
        <p:scale>
          <a:sx n="99" d="100"/>
          <a:sy n="99" d="100"/>
        </p:scale>
        <p:origin x="330" y="36"/>
      </p:cViewPr>
      <p:guideLst>
        <p:guide orient="horz" pos="1636"/>
        <p:guide pos="292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2022/10/27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194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064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23</a:t>
            </a:fld>
            <a:endParaRPr lang="zh-CN" altLang="en-US" sz="1200" dirty="0"/>
          </a:p>
        </p:txBody>
      </p:sp>
      <p:sp>
        <p:nvSpPr>
          <p:cNvPr id="197634" name="幻灯片图像占位符 19763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97635" name="文本占位符 1976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24</a:t>
            </a:fld>
            <a:endParaRPr lang="zh-CN" altLang="en-US" sz="1200" dirty="0"/>
          </a:p>
        </p:txBody>
      </p:sp>
      <p:sp>
        <p:nvSpPr>
          <p:cNvPr id="236546" name="幻灯片图像占位符 236545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36547" name="文本占位符 2365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25</a:t>
            </a:fld>
            <a:endParaRPr lang="zh-CN" altLang="en-US" sz="1200" dirty="0"/>
          </a:p>
        </p:txBody>
      </p:sp>
      <p:sp>
        <p:nvSpPr>
          <p:cNvPr id="228354" name="幻灯片图像占位符 22835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28355" name="文本占位符 2283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26</a:t>
            </a:fld>
            <a:endParaRPr lang="zh-CN" altLang="en-US" sz="1200" dirty="0"/>
          </a:p>
        </p:txBody>
      </p:sp>
      <p:sp>
        <p:nvSpPr>
          <p:cNvPr id="229378" name="幻灯片图像占位符 22937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29379" name="文本占位符 2293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27</a:t>
            </a:fld>
            <a:endParaRPr lang="zh-CN" altLang="en-US" sz="1200" dirty="0"/>
          </a:p>
        </p:txBody>
      </p:sp>
      <p:sp>
        <p:nvSpPr>
          <p:cNvPr id="231426" name="幻灯片图像占位符 231425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231427" name="文本占位符 2314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45" y="-1588"/>
            <a:ext cx="916305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2022/10/27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787"/>
            <a:ext cx="30861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15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九年级第十单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4655"/>
          </a:xfrm>
          <a:prstGeom prst="rect">
            <a:avLst/>
          </a:prstGeom>
        </p:spPr>
      </p:pic>
      <p:pic>
        <p:nvPicPr>
          <p:cNvPr id="7" name="图片 6" descr="初中七彩图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69042" y="3120287"/>
            <a:ext cx="4912242" cy="492443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600" b="1" dirty="0">
                <a:solidFill>
                  <a:srgbClr val="ED7D31">
                    <a:lumMod val="60000"/>
                    <a:lumOff val="40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/>
                <a:ea typeface="华康勘亭流W9(P)" panose="03000900000000000000" charset="-122"/>
                <a:cs typeface="Arial Black" panose="020B0A04020102020204" pitchFamily="34" charset="0"/>
              </a:rPr>
              <a:t>Section A Grammar Focus-4c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/>
          <p:nvPr/>
        </p:nvSpPr>
        <p:spPr>
          <a:xfrm>
            <a:off x="245745" y="728538"/>
            <a:ext cx="8452485" cy="38133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用所给词的适当形式填空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I think parents are__________ (suppose) to be strict 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with their children.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In China, you are supposed__________ (shake) 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hands when you meet someone for the first time.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You__________ (be not) supposed to park your car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here, sir. </a:t>
            </a:r>
          </a:p>
        </p:txBody>
      </p:sp>
      <p:sp>
        <p:nvSpPr>
          <p:cNvPr id="8195" name="矩形 2"/>
          <p:cNvSpPr/>
          <p:nvPr/>
        </p:nvSpPr>
        <p:spPr>
          <a:xfrm>
            <a:off x="3566160" y="1293469"/>
            <a:ext cx="17716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supposed</a:t>
            </a:r>
            <a:endParaRPr lang="zh-CN" altLang="en-US" sz="1600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196" name="矩形 3"/>
          <p:cNvSpPr/>
          <p:nvPr/>
        </p:nvSpPr>
        <p:spPr>
          <a:xfrm>
            <a:off x="4890610" y="2373604"/>
            <a:ext cx="169306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to shake</a:t>
            </a:r>
            <a:endParaRPr lang="zh-CN" altLang="en-US" sz="1600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197" name="矩形 4"/>
          <p:cNvSpPr/>
          <p:nvPr/>
        </p:nvSpPr>
        <p:spPr>
          <a:xfrm>
            <a:off x="1459230" y="3448976"/>
            <a:ext cx="111594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aren’t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/>
          <p:nvPr/>
        </p:nvSpPr>
        <p:spPr>
          <a:xfrm>
            <a:off x="220029" y="759116"/>
            <a:ext cx="8546782" cy="38133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按要求完成下列句子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You should wear smart clothes for the job interview.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(改为同义句)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You____ _________  ______wear smart clothes for   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the job interview.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You are supposed to bow. (改为否定句)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You____ _____  _________ to bow.</a:t>
            </a:r>
          </a:p>
        </p:txBody>
      </p:sp>
      <p:sp>
        <p:nvSpPr>
          <p:cNvPr id="9219" name="矩形 3"/>
          <p:cNvSpPr/>
          <p:nvPr/>
        </p:nvSpPr>
        <p:spPr>
          <a:xfrm>
            <a:off x="1369694" y="2343362"/>
            <a:ext cx="37623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are    supposed    to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9220" name="矩形 4"/>
          <p:cNvSpPr/>
          <p:nvPr/>
        </p:nvSpPr>
        <p:spPr>
          <a:xfrm>
            <a:off x="1279446" y="3953087"/>
            <a:ext cx="331206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are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not   supposed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80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8">
                                            <p:txEl>
                                              <p:charRg st="80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195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195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29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18">
                                            <p:txEl>
                                              <p:charRg st="229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29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18">
                                            <p:txEl>
                                              <p:charRg st="229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29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18">
                                            <p:txEl>
                                              <p:charRg st="229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8651" y="1108710"/>
            <a:ext cx="78867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I was supposed to </a:t>
            </a:r>
            <a:r>
              <a:rPr lang="en-US" altLang="zh-CN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call my friend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an hour ago.    </a:t>
            </a:r>
          </a:p>
          <a:p>
            <a:pPr marL="0" lvl="0" algn="l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(对画线部分提问)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_____  ______ you__________ to do an hour ago?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矩形 5"/>
          <p:cNvSpPr/>
          <p:nvPr/>
        </p:nvSpPr>
        <p:spPr>
          <a:xfrm>
            <a:off x="955086" y="2425039"/>
            <a:ext cx="2311787" cy="6288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just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What     were </a:t>
            </a:r>
          </a:p>
        </p:txBody>
      </p:sp>
      <p:sp>
        <p:nvSpPr>
          <p:cNvPr id="9222" name="矩形 6"/>
          <p:cNvSpPr/>
          <p:nvPr/>
        </p:nvSpPr>
        <p:spPr>
          <a:xfrm>
            <a:off x="3885986" y="2356380"/>
            <a:ext cx="1920453" cy="695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just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supposed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170801" y="447949"/>
            <a:ext cx="8640690" cy="45304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indent="0" algn="ctr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 v. 预料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盼望</a:t>
            </a:r>
          </a:p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United States, they’re expected to shake hands. </a:t>
            </a:r>
          </a:p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在美国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，人们希望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他们握手。</a:t>
            </a:r>
          </a:p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The old man is expecting his daughter’s visit. </a:t>
            </a:r>
          </a:p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这个老人正盼望着他女儿的到访。</a:t>
            </a:r>
          </a:p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Do you expect him to teach you English? </a:t>
            </a:r>
          </a:p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你希望他教你英语吗?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557530" y="646430"/>
            <a:ext cx="7841615" cy="4009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是及物动词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意为“预料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盼望”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它有以下常见用法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expect+n. /pron. 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预计……可能发生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期待某  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人或某物</a:t>
            </a:r>
          </a:p>
          <a:p>
            <a:pPr marL="0" lvl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expect+to do sth.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料想做某事</a:t>
            </a:r>
          </a:p>
          <a:p>
            <a:pPr marL="0" lvl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 sb. to do sth. 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期望某人做某事　</a:t>
            </a:r>
          </a:p>
          <a:p>
            <a:pPr marL="0" lvl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 +从句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预计/料想……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662940" y="1042565"/>
            <a:ext cx="8023860" cy="1945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fontAlgn="auto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You look sad. What has happened? </a:t>
            </a:r>
          </a:p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—Everyone ______us to win the match, but we lost. </a:t>
            </a:r>
          </a:p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A. expects　B. expected　C. hopes　D. hoped</a:t>
            </a:r>
          </a:p>
        </p:txBody>
      </p:sp>
      <p:sp>
        <p:nvSpPr>
          <p:cNvPr id="12291" name="TextBox 5"/>
          <p:cNvSpPr txBox="1"/>
          <p:nvPr/>
        </p:nvSpPr>
        <p:spPr>
          <a:xfrm>
            <a:off x="3042047" y="1794484"/>
            <a:ext cx="6191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22631" y="761609"/>
            <a:ext cx="4479290" cy="583065"/>
          </a:xfrm>
          <a:prstGeom prst="rect">
            <a:avLst/>
          </a:prstGeom>
          <a:noFill/>
        </p:spPr>
        <p:txBody>
          <a:bodyPr wrap="square" lIns="78062" tIns="39031" rIns="78062" bIns="39031">
            <a:spAutoFit/>
          </a:bodyPr>
          <a:lstStyle/>
          <a:p>
            <a:pPr marR="0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be + </a:t>
            </a:r>
            <a:r>
              <a:rPr altLang="zh-C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+to do sth.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294641" y="1491396"/>
            <a:ext cx="8300720" cy="1630018"/>
          </a:xfrm>
          <a:prstGeom prst="rect">
            <a:avLst/>
          </a:prstGeom>
          <a:noFill/>
        </p:spPr>
        <p:txBody>
          <a:bodyPr wrap="square" lIns="78062" tIns="39031" rIns="78062" bIns="39031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+ adj. + to do sth.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意为“做某事是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的”，其中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为形式主语，真正的主语是后面的动词不定式。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defTabSz="9144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important to</a:t>
            </a:r>
            <a:r>
              <a:rPr kumimoji="0" altLang="zh-CN" sz="2800" b="1" kern="1200" cap="none" spc="0" normalizeH="0" baseline="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learn English well. 学好英语很重要。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2734604" y="3205396"/>
            <a:ext cx="2390055" cy="422059"/>
          </a:xfrm>
          <a:prstGeom prst="wedgeRoundRectCallout">
            <a:avLst>
              <a:gd name="adj1" fmla="val -43343"/>
              <a:gd name="adj2" fmla="val -94674"/>
              <a:gd name="adj3" fmla="val 16667"/>
            </a:avLst>
          </a:prstGeom>
          <a:solidFill>
            <a:schemeClr val="accent5">
              <a:lumMod val="7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45143" tIns="72571" rIns="145143" bIns="72571" anchor="ctr"/>
          <a:lstStyle/>
          <a:p>
            <a:pPr algn="ctr" defTabSz="1450975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不定式为真正主语</a:t>
            </a:r>
          </a:p>
        </p:txBody>
      </p:sp>
      <p:sp>
        <p:nvSpPr>
          <p:cNvPr id="5" name="椭圆 4"/>
          <p:cNvSpPr/>
          <p:nvPr/>
        </p:nvSpPr>
        <p:spPr>
          <a:xfrm>
            <a:off x="294641" y="2553757"/>
            <a:ext cx="408744" cy="463356"/>
          </a:xfrm>
          <a:prstGeom prst="ellipse">
            <a:avLst/>
          </a:prstGeom>
          <a:noFill/>
          <a:ln w="28575" cap="flat" cmpd="sng" algn="ctr">
            <a:solidFill>
              <a:schemeClr val="accent5">
                <a:lumMod val="50000"/>
              </a:schemeClr>
            </a:solidFill>
            <a:prstDash val="sysDot"/>
            <a:miter lim="800000"/>
          </a:ln>
          <a:effectLst/>
        </p:spPr>
        <p:txBody>
          <a:bodyPr lIns="145143" tIns="72571" rIns="145143" bIns="72571" anchor="ctr"/>
          <a:lstStyle/>
          <a:p>
            <a:pPr algn="ctr" defTabSz="1450975">
              <a:defRPr/>
            </a:pPr>
            <a:endParaRPr lang="zh-CN" altLang="en-US" sz="3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2732" y="3205396"/>
            <a:ext cx="1394376" cy="422059"/>
          </a:xfrm>
          <a:prstGeom prst="wedgeRoundRectCallout">
            <a:avLst>
              <a:gd name="adj1" fmla="val -18271"/>
              <a:gd name="adj2" fmla="val -91998"/>
              <a:gd name="adj3" fmla="val 16667"/>
            </a:avLst>
          </a:prstGeom>
          <a:solidFill>
            <a:schemeClr val="accent5">
              <a:lumMod val="7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145143" tIns="72571" rIns="145143" bIns="72571" anchor="ctr"/>
          <a:lstStyle/>
          <a:p>
            <a:pPr algn="ctr" defTabSz="1450975">
              <a:defRPr/>
            </a:pPr>
            <a:r>
              <a:rPr lang="zh-CN" altLang="en-US" sz="2000" b="1" ker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形式主语</a:t>
            </a:r>
          </a:p>
        </p:txBody>
      </p:sp>
      <p:sp>
        <p:nvSpPr>
          <p:cNvPr id="7" name="矩形 6"/>
          <p:cNvSpPr/>
          <p:nvPr/>
        </p:nvSpPr>
        <p:spPr>
          <a:xfrm>
            <a:off x="256572" y="3981053"/>
            <a:ext cx="91245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hard for him to make up his mind.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他很难下定决心。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/>
          <p:nvPr/>
        </p:nvSpPr>
        <p:spPr>
          <a:xfrm>
            <a:off x="1100444" y="447245"/>
            <a:ext cx="604731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off 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脱下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衣服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飞机等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起飞</a:t>
            </a:r>
          </a:p>
        </p:txBody>
      </p:sp>
      <p:graphicFrame>
        <p:nvGraphicFramePr>
          <p:cNvPr id="20484" name="表格 20483"/>
          <p:cNvGraphicFramePr/>
          <p:nvPr/>
        </p:nvGraphicFramePr>
        <p:xfrm>
          <a:off x="1206770" y="1066158"/>
          <a:ext cx="6909612" cy="3476396"/>
        </p:xfrm>
        <a:graphic>
          <a:graphicData uri="http://schemas.openxmlformats.org/drawingml/2006/table">
            <a:tbl>
              <a:tblPr/>
              <a:tblGrid>
                <a:gridCol w="3609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0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307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off</a:t>
                      </a:r>
                    </a:p>
                  </a:txBody>
                  <a:tcPr marL="68580" marR="68580" marT="34287" marB="34287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离开</a:t>
                      </a:r>
                    </a:p>
                  </a:txBody>
                  <a:tcPr marL="68580" marR="68580" marT="34287" marB="34287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07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 off</a:t>
                      </a:r>
                    </a:p>
                  </a:txBody>
                  <a:tcPr marL="68580" marR="68580" marT="34287" marB="34287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推迟(时间)</a:t>
                      </a:r>
                    </a:p>
                  </a:txBody>
                  <a:tcPr marL="68580" marR="68580" marT="34287" marB="34287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07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hurry off</a:t>
                      </a:r>
                    </a:p>
                  </a:txBody>
                  <a:tcPr marL="68580" marR="68580" marT="34287" marB="34287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匆忙离开</a:t>
                      </a:r>
                    </a:p>
                  </a:txBody>
                  <a:tcPr marL="68580" marR="68580" marT="34287" marB="34287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07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turn off</a:t>
                      </a:r>
                    </a:p>
                  </a:txBody>
                  <a:tcPr marL="68580" marR="68580" marT="34287" marB="34287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关掉</a:t>
                      </a:r>
                    </a:p>
                  </a:txBody>
                  <a:tcPr marL="68580" marR="68580" marT="34287" marB="34287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07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off</a:t>
                      </a:r>
                    </a:p>
                  </a:txBody>
                  <a:tcPr marL="68580" marR="68580" marT="34287" marB="34287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下车</a:t>
                      </a:r>
                    </a:p>
                  </a:txBody>
                  <a:tcPr marL="68580" marR="68580" marT="34287" marB="34287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07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have/take/ask for a day off</a:t>
                      </a:r>
                    </a:p>
                  </a:txBody>
                  <a:tcPr marL="68580" marR="68580" marT="34287" marB="34287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请假/离开一天</a:t>
                      </a:r>
                    </a:p>
                  </a:txBody>
                  <a:tcPr marL="68580" marR="68580" marT="34287" marB="34287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303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 off</a:t>
                      </a:r>
                    </a:p>
                  </a:txBody>
                  <a:tcPr marL="68580" marR="68580" marT="34287" marB="34287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从……掉下</a:t>
                      </a:r>
                    </a:p>
                  </a:txBody>
                  <a:tcPr marL="68580" marR="68580" marT="34287" marB="34287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/>
          <p:nvPr/>
        </p:nvSpPr>
        <p:spPr>
          <a:xfrm>
            <a:off x="616449" y="804836"/>
            <a:ext cx="7746715" cy="19451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algn="l" fontAlgn="auto">
              <a:lnSpc>
                <a:spcPct val="13000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take off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起飞, 反义词 ______ 降落。</a:t>
            </a:r>
          </a:p>
          <a:p>
            <a:pPr marL="0" lvl="0" fontAlgn="auto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 take off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脱下(鞋帽等), 反义短语 ________</a:t>
            </a:r>
          </a:p>
          <a:p>
            <a:pPr marL="0" lvl="0" fontAlgn="auto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穿上。</a:t>
            </a:r>
          </a:p>
        </p:txBody>
      </p:sp>
      <p:sp>
        <p:nvSpPr>
          <p:cNvPr id="21507" name="Text Box 2"/>
          <p:cNvSpPr txBox="1"/>
          <p:nvPr/>
        </p:nvSpPr>
        <p:spPr>
          <a:xfrm>
            <a:off x="1052434" y="2665882"/>
            <a:ext cx="6902846" cy="20744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algn="l" eaLnBrk="1" fontAlgn="auto" hangingPunct="1"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—It’s hot today, isn’t it? </a:t>
            </a:r>
          </a:p>
          <a:p>
            <a:pPr marL="0" lvl="0" algn="l" fontAlgn="auto"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 it is. Why not ______ your jacket? </a:t>
            </a:r>
          </a:p>
          <a:p>
            <a:pPr marL="0" lvl="0" algn="l" eaLnBrk="1" fontAlgn="auto" hangingPunct="1"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care　              B. take place</a:t>
            </a:r>
          </a:p>
          <a:p>
            <a:pPr marL="0" lvl="0" algn="l" eaLnBrk="1" fontAlgn="auto" hangingPunct="1"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after                 D. take off</a:t>
            </a:r>
          </a:p>
        </p:txBody>
      </p:sp>
      <p:sp>
        <p:nvSpPr>
          <p:cNvPr id="21508" name="矩形 4"/>
          <p:cNvSpPr/>
          <p:nvPr/>
        </p:nvSpPr>
        <p:spPr>
          <a:xfrm>
            <a:off x="4888420" y="856960"/>
            <a:ext cx="864339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land</a:t>
            </a:r>
            <a:endParaRPr lang="zh-CN" altLang="en-US" sz="1600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21509" name="矩形 5"/>
          <p:cNvSpPr/>
          <p:nvPr/>
        </p:nvSpPr>
        <p:spPr>
          <a:xfrm>
            <a:off x="6657654" y="1420363"/>
            <a:ext cx="131817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put on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　</a:t>
            </a:r>
          </a:p>
        </p:txBody>
      </p:sp>
      <p:sp>
        <p:nvSpPr>
          <p:cNvPr id="21510" name="TextBox 6"/>
          <p:cNvSpPr txBox="1"/>
          <p:nvPr/>
        </p:nvSpPr>
        <p:spPr>
          <a:xfrm>
            <a:off x="4575801" y="3189654"/>
            <a:ext cx="6191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  <p:bldP spid="215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13665"/>
          <p:cNvSpPr txBox="1"/>
          <p:nvPr/>
        </p:nvSpPr>
        <p:spPr>
          <a:xfrm>
            <a:off x="1222772" y="708078"/>
            <a:ext cx="7075408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E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Complete the sentences with the phrases in the box. </a:t>
            </a:r>
          </a:p>
        </p:txBody>
      </p:sp>
      <p:sp>
        <p:nvSpPr>
          <p:cNvPr id="38915" name="文本框 113666"/>
          <p:cNvSpPr txBox="1"/>
          <p:nvPr/>
        </p:nvSpPr>
        <p:spPr>
          <a:xfrm>
            <a:off x="846640" y="2699835"/>
            <a:ext cx="7863020" cy="208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When you go abroad, 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__________________</a:t>
            </a:r>
            <a:endParaRPr lang="en-US" altLang="zh-CN" sz="27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bring your passport.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After class, students _________________clean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chalk off the blackboard.</a:t>
            </a:r>
          </a:p>
        </p:txBody>
      </p:sp>
      <p:graphicFrame>
        <p:nvGraphicFramePr>
          <p:cNvPr id="113785" name="表格 113784"/>
          <p:cNvGraphicFramePr/>
          <p:nvPr/>
        </p:nvGraphicFramePr>
        <p:xfrm>
          <a:off x="850265" y="1774825"/>
          <a:ext cx="7402195" cy="611850"/>
        </p:xfrm>
        <a:graphic>
          <a:graphicData uri="http://schemas.openxmlformats.org/drawingml/2006/table">
            <a:tbl>
              <a:tblPr/>
              <a:tblGrid>
                <a:gridCol w="7402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supposed to,  be expected to,  be important to</a:t>
                      </a:r>
                    </a:p>
                  </a:txBody>
                  <a:tcPr marL="68580" marR="68580" marT="34272" marB="34272"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3780" name="矩形 113779"/>
          <p:cNvSpPr/>
          <p:nvPr/>
        </p:nvSpPr>
        <p:spPr>
          <a:xfrm>
            <a:off x="4799170" y="2645752"/>
            <a:ext cx="3110799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 important to</a:t>
            </a:r>
          </a:p>
        </p:txBody>
      </p:sp>
      <p:sp>
        <p:nvSpPr>
          <p:cNvPr id="113781" name="矩形 113780"/>
          <p:cNvSpPr/>
          <p:nvPr/>
        </p:nvSpPr>
        <p:spPr>
          <a:xfrm>
            <a:off x="4393168" y="3694097"/>
            <a:ext cx="257307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 supposed to</a:t>
            </a:r>
          </a:p>
        </p:txBody>
      </p:sp>
      <p:sp>
        <p:nvSpPr>
          <p:cNvPr id="8" name="单圆角矩形 7"/>
          <p:cNvSpPr/>
          <p:nvPr/>
        </p:nvSpPr>
        <p:spPr>
          <a:xfrm>
            <a:off x="570414" y="835025"/>
            <a:ext cx="552450" cy="55943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4a    </a:t>
            </a:r>
            <a:endParaRPr kumimoji="1" lang="zh-CN" altLang="en-US" sz="2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80" grpId="0"/>
      <p:bldP spid="1137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83035" y="630628"/>
            <a:ext cx="3649860" cy="695252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1294" y="1466316"/>
            <a:ext cx="7852410" cy="2677656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learn the new words and expressions.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review the words and expressions in </a:t>
            </a:r>
          </a:p>
          <a:p>
            <a:pPr>
              <a:lnSpc>
                <a:spcPct val="120000"/>
              </a:lnSpc>
              <a:buClr>
                <a:schemeClr val="accent5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Section A.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review the usage of “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be supposed to, </a:t>
            </a:r>
          </a:p>
          <a:p>
            <a:pPr>
              <a:lnSpc>
                <a:spcPct val="120000"/>
              </a:lnSpc>
              <a:buClr>
                <a:schemeClr val="accent5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be expected to, it’s +adj.+to do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”.</a:t>
            </a:r>
            <a:endParaRPr lang="zh-CN" altLang="en-US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2940" y="691965"/>
            <a:ext cx="785241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If you visit the northern coast of Norway during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the winter season, it ______________ pack warm  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clothes. </a:t>
            </a:r>
            <a:endParaRPr lang="en-US" altLang="zh-CN" sz="27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If there are people in the meeting room, you  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 knock before entering. </a:t>
            </a:r>
            <a:endParaRPr lang="en-US" altLang="zh-CN" sz="27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5. In many eastern European countries, you    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__________________take off your gloves before  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shaking hands. </a:t>
            </a:r>
            <a:endParaRPr lang="en-US" altLang="zh-CN" sz="27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782" name="矩形 113781"/>
          <p:cNvSpPr/>
          <p:nvPr/>
        </p:nvSpPr>
        <p:spPr>
          <a:xfrm>
            <a:off x="4102656" y="1211628"/>
            <a:ext cx="246093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 important to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783" name="矩形 113782"/>
          <p:cNvSpPr/>
          <p:nvPr/>
        </p:nvSpPr>
        <p:spPr>
          <a:xfrm>
            <a:off x="1135381" y="3584813"/>
            <a:ext cx="3016806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  supposed  to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784" name="矩形 113783"/>
          <p:cNvSpPr/>
          <p:nvPr/>
        </p:nvSpPr>
        <p:spPr>
          <a:xfrm>
            <a:off x="1157685" y="2556954"/>
            <a:ext cx="2759025" cy="66120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 expected  to  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82" grpId="0"/>
      <p:bldP spid="113783" grpId="0"/>
      <p:bldP spid="1137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115713"/>
          <p:cNvSpPr txBox="1"/>
          <p:nvPr/>
        </p:nvSpPr>
        <p:spPr>
          <a:xfrm>
            <a:off x="1317705" y="755782"/>
            <a:ext cx="66718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Fill in the blanks with the correct forms of the words in brackets. </a:t>
            </a:r>
          </a:p>
        </p:txBody>
      </p:sp>
      <p:sp>
        <p:nvSpPr>
          <p:cNvPr id="39939" name="文本框 115714"/>
          <p:cNvSpPr txBox="1"/>
          <p:nvPr/>
        </p:nvSpPr>
        <p:spPr>
          <a:xfrm>
            <a:off x="570414" y="1648275"/>
            <a:ext cx="8342850" cy="319472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Each country has different rules about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social situations.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traveler ____________________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(not expect; know) all of these, but it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is helpful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________(learn) as many of these customs as possible. One of the best ways to be accepted in a foreign country is to try __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 (understand) 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820" name="矩形 115819"/>
          <p:cNvSpPr/>
          <p:nvPr/>
        </p:nvSpPr>
        <p:spPr>
          <a:xfrm>
            <a:off x="4125144" y="2199968"/>
            <a:ext cx="383603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isn’t expected to know</a:t>
            </a:r>
          </a:p>
        </p:txBody>
      </p:sp>
      <p:sp>
        <p:nvSpPr>
          <p:cNvPr id="115821" name="矩形 115820"/>
          <p:cNvSpPr/>
          <p:nvPr/>
        </p:nvSpPr>
        <p:spPr>
          <a:xfrm>
            <a:off x="634133" y="3260960"/>
            <a:ext cx="16611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learn</a:t>
            </a:r>
          </a:p>
        </p:txBody>
      </p:sp>
      <p:sp>
        <p:nvSpPr>
          <p:cNvPr id="7" name="单圆角矩形 6"/>
          <p:cNvSpPr/>
          <p:nvPr/>
        </p:nvSpPr>
        <p:spPr>
          <a:xfrm>
            <a:off x="570414" y="835025"/>
            <a:ext cx="552450" cy="55943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4b    </a:t>
            </a:r>
            <a:endParaRPr kumimoji="1"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138372" y="4229428"/>
            <a:ext cx="27165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understand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820" grpId="0"/>
      <p:bldP spid="115821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8683" y="752449"/>
            <a:ext cx="76466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how people think. Learning what you _________________(suppose; do) and _____________________(not suppose; do) in social situations may be difficult, but it is worth the trouble if you want to understand another culture. 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5823" name="矩形 115822"/>
          <p:cNvSpPr/>
          <p:nvPr/>
        </p:nvSpPr>
        <p:spPr>
          <a:xfrm>
            <a:off x="1291590" y="1468448"/>
            <a:ext cx="35204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 supposed to do</a:t>
            </a:r>
          </a:p>
        </p:txBody>
      </p:sp>
      <p:sp>
        <p:nvSpPr>
          <p:cNvPr id="115824" name="矩形 115823"/>
          <p:cNvSpPr/>
          <p:nvPr/>
        </p:nvSpPr>
        <p:spPr>
          <a:xfrm>
            <a:off x="1291590" y="2135197"/>
            <a:ext cx="39903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aren’t supposed to do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823" grpId="0"/>
      <p:bldP spid="1158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标题 155649"/>
          <p:cNvSpPr>
            <a:spLocks noGrp="1"/>
          </p:cNvSpPr>
          <p:nvPr>
            <p:ph type="title" idx="4294967295"/>
          </p:nvPr>
        </p:nvSpPr>
        <p:spPr>
          <a:xfrm>
            <a:off x="1315926" y="560229"/>
            <a:ext cx="7232650" cy="1668462"/>
          </a:xfrm>
          <a:prstGeom prst="rect">
            <a:avLst/>
          </a:prstGeom>
        </p:spPr>
        <p:txBody>
          <a:bodyPr anchor="ctr"/>
          <a:lstStyle/>
          <a:p>
            <a:pPr algn="l">
              <a:lnSpc>
                <a:spcPts val="2900"/>
              </a:lnSpc>
            </a:pPr>
            <a:r>
              <a:rPr lang="en-US" altLang="zh-CN" sz="2700" b="1" dirty="0">
                <a:solidFill>
                  <a:srgbClr val="0000E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Make a list of advice for someone coming to your country as an exchange student for the first time. Work with your group to give advice about:</a:t>
            </a:r>
          </a:p>
        </p:txBody>
      </p:sp>
      <p:sp>
        <p:nvSpPr>
          <p:cNvPr id="155651" name="文本占位符 155650"/>
          <p:cNvSpPr>
            <a:spLocks noGrp="1"/>
          </p:cNvSpPr>
          <p:nvPr>
            <p:ph type="body" sz="half" idx="4294967295"/>
          </p:nvPr>
        </p:nvSpPr>
        <p:spPr>
          <a:xfrm>
            <a:off x="846639" y="2534261"/>
            <a:ext cx="3063875" cy="1485900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  <a:miter/>
          </a:ln>
        </p:spPr>
        <p:txBody>
          <a:bodyPr/>
          <a:lstStyle/>
          <a:p>
            <a:pPr>
              <a:buClrTx/>
              <a:buSzTx/>
              <a:buFontTx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time</a:t>
            </a:r>
          </a:p>
          <a:p>
            <a:pPr>
              <a:buClrTx/>
              <a:buSzTx/>
              <a:buFontTx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meeting people</a:t>
            </a:r>
          </a:p>
          <a:p>
            <a:pPr>
              <a:buClrTx/>
              <a:buSzTx/>
              <a:buFontTx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table manners</a:t>
            </a:r>
          </a:p>
        </p:txBody>
      </p:sp>
      <p:sp>
        <p:nvSpPr>
          <p:cNvPr id="155652" name="文本占位符 155651"/>
          <p:cNvSpPr>
            <a:spLocks noGrp="1"/>
          </p:cNvSpPr>
          <p:nvPr>
            <p:ph type="body" sz="half" idx="4294967295"/>
          </p:nvPr>
        </p:nvSpPr>
        <p:spPr>
          <a:xfrm>
            <a:off x="4201558" y="2201497"/>
            <a:ext cx="4251325" cy="2057400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  <a:miter/>
          </a:ln>
        </p:spPr>
        <p:txBody>
          <a:bodyPr/>
          <a:lstStyle/>
          <a:p>
            <a:pPr>
              <a:buClrTx/>
              <a:buSzTx/>
              <a:buFontTx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• what to do for someone’s birthday</a:t>
            </a:r>
          </a:p>
          <a:p>
            <a:pPr>
              <a:buClrTx/>
              <a:buSzTx/>
              <a:buFontTx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• visiting someone’s home</a:t>
            </a:r>
          </a:p>
          <a:p>
            <a:pPr>
              <a:buClrTx/>
              <a:buSzTx/>
              <a:buFontTx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• giving gifts</a:t>
            </a:r>
          </a:p>
        </p:txBody>
      </p:sp>
      <p:sp>
        <p:nvSpPr>
          <p:cNvPr id="8" name="单圆角矩形 7"/>
          <p:cNvSpPr/>
          <p:nvPr/>
        </p:nvSpPr>
        <p:spPr>
          <a:xfrm>
            <a:off x="570414" y="835025"/>
            <a:ext cx="552450" cy="55943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4c    </a:t>
            </a:r>
            <a:endParaRPr kumimoji="1" lang="zh-CN" altLang="en-US" sz="2800" dirty="0"/>
          </a:p>
        </p:txBody>
      </p:sp>
      <p:sp>
        <p:nvSpPr>
          <p:cNvPr id="9" name="直接连接符 8"/>
          <p:cNvSpPr/>
          <p:nvPr/>
        </p:nvSpPr>
        <p:spPr>
          <a:xfrm>
            <a:off x="2573079" y="4020161"/>
            <a:ext cx="505163" cy="477473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" name="文本框 225303"/>
          <p:cNvSpPr txBox="1"/>
          <p:nvPr/>
        </p:nvSpPr>
        <p:spPr>
          <a:xfrm>
            <a:off x="1125050" y="4493433"/>
            <a:ext cx="574816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礼仪</a:t>
            </a:r>
          </a:p>
        </p:txBody>
      </p:sp>
      <p:sp>
        <p:nvSpPr>
          <p:cNvPr id="12" name="椭圆 11"/>
          <p:cNvSpPr/>
          <p:nvPr/>
        </p:nvSpPr>
        <p:spPr>
          <a:xfrm>
            <a:off x="2004520" y="3668233"/>
            <a:ext cx="1485146" cy="351928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内容占位符 225281"/>
          <p:cNvGraphicFramePr>
            <a:graphicFrameLocks noGrp="1"/>
          </p:cNvGraphicFramePr>
          <p:nvPr>
            <p:ph idx="4294967295"/>
          </p:nvPr>
        </p:nvGraphicFramePr>
        <p:xfrm>
          <a:off x="1105786" y="855687"/>
          <a:ext cx="7032373" cy="3937952"/>
        </p:xfrm>
        <a:graphic>
          <a:graphicData uri="http://schemas.openxmlformats.org/drawingml/2006/table">
            <a:tbl>
              <a:tblPr/>
              <a:tblGrid>
                <a:gridCol w="317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3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33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★ 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time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★ 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what to do for someone’s birthday</a:t>
                      </a:r>
                    </a:p>
                    <a:p>
                      <a:pPr marL="0" lvl="0" indent="0">
                        <a:buNone/>
                      </a:pPr>
                      <a:endParaRPr lang="en-US" altLang="zh-CN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30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★ 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meeting people 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★ </a:t>
                      </a: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visiting someone’s home 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59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★ 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table manners </a:t>
                      </a:r>
                    </a:p>
                    <a:p>
                      <a:pPr marL="0" lvl="0" indent="0">
                        <a:buNone/>
                      </a:pPr>
                      <a:endParaRPr lang="en-US" altLang="zh-CN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★ 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giving gifts 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5296" name="矩形 225295"/>
          <p:cNvSpPr/>
          <p:nvPr/>
        </p:nvSpPr>
        <p:spPr>
          <a:xfrm>
            <a:off x="1323222" y="1181609"/>
            <a:ext cx="2886552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 on time or little earlier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25297" name="矩形 225296"/>
          <p:cNvSpPr/>
          <p:nvPr/>
        </p:nvSpPr>
        <p:spPr>
          <a:xfrm>
            <a:off x="4346376" y="3962642"/>
            <a:ext cx="3791783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festival gifts being necessary </a:t>
            </a:r>
          </a:p>
        </p:txBody>
      </p:sp>
      <p:sp>
        <p:nvSpPr>
          <p:cNvPr id="225298" name="矩形 225297"/>
          <p:cNvSpPr/>
          <p:nvPr/>
        </p:nvSpPr>
        <p:spPr>
          <a:xfrm>
            <a:off x="4335540" y="2656049"/>
            <a:ext cx="3711180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 first, and knock at the door </a:t>
            </a:r>
          </a:p>
        </p:txBody>
      </p:sp>
      <p:sp>
        <p:nvSpPr>
          <p:cNvPr id="225299" name="矩形 225298"/>
          <p:cNvSpPr/>
          <p:nvPr/>
        </p:nvSpPr>
        <p:spPr>
          <a:xfrm>
            <a:off x="1299299" y="2656048"/>
            <a:ext cx="2450351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say, “Ni Hao, …”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a smile </a:t>
            </a:r>
          </a:p>
        </p:txBody>
      </p:sp>
      <p:sp>
        <p:nvSpPr>
          <p:cNvPr id="225300" name="矩形 225299"/>
          <p:cNvSpPr/>
          <p:nvPr/>
        </p:nvSpPr>
        <p:spPr>
          <a:xfrm>
            <a:off x="4346377" y="1597108"/>
            <a:ext cx="3643193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 birthday gifts </a:t>
            </a:r>
          </a:p>
        </p:txBody>
      </p:sp>
      <p:sp>
        <p:nvSpPr>
          <p:cNvPr id="225301" name="矩形 225300"/>
          <p:cNvSpPr/>
          <p:nvPr/>
        </p:nvSpPr>
        <p:spPr>
          <a:xfrm>
            <a:off x="1323222" y="3962642"/>
            <a:ext cx="3223260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older people eating first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6" grpId="0"/>
      <p:bldP spid="225297" grpId="0"/>
      <p:bldP spid="225298" grpId="0"/>
      <p:bldP spid="225299" grpId="0"/>
      <p:bldP spid="225300" grpId="0"/>
      <p:bldP spid="22530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2592" y="488367"/>
            <a:ext cx="3382387" cy="729045"/>
          </a:xfrm>
          <a:prstGeom prst="rect">
            <a:avLst/>
          </a:prstGeom>
          <a:noFill/>
        </p:spPr>
        <p:txBody>
          <a:bodyPr wrap="square" lIns="51435" tIns="25717" rIns="51435" bIns="25717">
            <a:spAutoFit/>
          </a:bodyPr>
          <a:lstStyle/>
          <a:p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3" name="矩形 2"/>
          <p:cNvSpPr/>
          <p:nvPr/>
        </p:nvSpPr>
        <p:spPr>
          <a:xfrm>
            <a:off x="529040" y="1641654"/>
            <a:ext cx="8138160" cy="3593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1.You’re supposed to show your __________(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护照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before getting on the plane. </a:t>
            </a:r>
          </a:p>
          <a:p>
            <a:pPr>
              <a:lnSpc>
                <a:spcPts val="39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The teacher asked me to get some _______(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粉笔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for her in the office. </a:t>
            </a:r>
          </a:p>
          <a:p>
            <a:pPr>
              <a:lnSpc>
                <a:spcPts val="39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—I’m sorry I didn’t do a good job.</a:t>
            </a:r>
          </a:p>
          <a:p>
            <a:pPr>
              <a:lnSpc>
                <a:spcPts val="39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—That’s OK. You have tried your best ________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毕竟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10" name="Text Box 5"/>
          <p:cNvSpPr txBox="1"/>
          <p:nvPr/>
        </p:nvSpPr>
        <p:spPr>
          <a:xfrm>
            <a:off x="6888076" y="4118610"/>
            <a:ext cx="1458515" cy="589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/>
              </a:rPr>
              <a:t>after all</a:t>
            </a:r>
          </a:p>
        </p:txBody>
      </p:sp>
      <p:sp>
        <p:nvSpPr>
          <p:cNvPr id="4" name="矩形 3"/>
          <p:cNvSpPr/>
          <p:nvPr/>
        </p:nvSpPr>
        <p:spPr>
          <a:xfrm>
            <a:off x="529040" y="1217412"/>
            <a:ext cx="5780750" cy="523220"/>
          </a:xfrm>
          <a:prstGeom prst="rect">
            <a:avLst/>
          </a:prstGeom>
        </p:spPr>
        <p:txBody>
          <a:bodyPr/>
          <a:lstStyle/>
          <a:p>
            <a:pPr defTabSz="6845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根据句意及汉语提示完成句子。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5577079" y="1641654"/>
            <a:ext cx="195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passport</a:t>
            </a:r>
          </a:p>
        </p:txBody>
      </p:sp>
      <p:sp>
        <p:nvSpPr>
          <p:cNvPr id="13" name="文本框 2"/>
          <p:cNvSpPr txBox="1"/>
          <p:nvPr/>
        </p:nvSpPr>
        <p:spPr>
          <a:xfrm>
            <a:off x="6147666" y="2639792"/>
            <a:ext cx="1480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chalk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"/>
          <p:cNvSpPr txBox="1"/>
          <p:nvPr/>
        </p:nvSpPr>
        <p:spPr>
          <a:xfrm>
            <a:off x="567557" y="705611"/>
            <a:ext cx="80929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Please write the words on the_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__(黑板). 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this island, there is only one 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_(季节)，it's spring. 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learn something about table 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_(礼仪) this evening. </a:t>
            </a:r>
          </a:p>
        </p:txBody>
      </p:sp>
      <p:sp>
        <p:nvSpPr>
          <p:cNvPr id="9" name="Rectangle 5"/>
          <p:cNvSpPr/>
          <p:nvPr/>
        </p:nvSpPr>
        <p:spPr>
          <a:xfrm>
            <a:off x="6172207" y="2729033"/>
            <a:ext cx="1860607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/>
              </a:rPr>
              <a:t>manners</a:t>
            </a:r>
          </a:p>
        </p:txBody>
      </p:sp>
      <p:sp>
        <p:nvSpPr>
          <p:cNvPr id="11" name="文本框 7"/>
          <p:cNvSpPr txBox="1"/>
          <p:nvPr/>
        </p:nvSpPr>
        <p:spPr>
          <a:xfrm>
            <a:off x="5600496" y="821225"/>
            <a:ext cx="2393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blackboard</a:t>
            </a:r>
          </a:p>
        </p:txBody>
      </p:sp>
      <p:sp>
        <p:nvSpPr>
          <p:cNvPr id="12" name="文本框 2"/>
          <p:cNvSpPr txBox="1"/>
          <p:nvPr/>
        </p:nvSpPr>
        <p:spPr>
          <a:xfrm>
            <a:off x="5805432" y="1520469"/>
            <a:ext cx="1656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</a:p>
        </p:txBody>
      </p:sp>
      <p:sp>
        <p:nvSpPr>
          <p:cNvPr id="13" name="文本框 3"/>
          <p:cNvSpPr txBox="1"/>
          <p:nvPr/>
        </p:nvSpPr>
        <p:spPr>
          <a:xfrm>
            <a:off x="8049785" y="5368788"/>
            <a:ext cx="21062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manners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573722" y="634784"/>
            <a:ext cx="8458835" cy="401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Ⅱ. 根据汉语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翻译补全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句子。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你应该握手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You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_____.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 —你应该什么时候到？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—我应该7点钟到。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—When were you _________ ___ _______?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—I _____ _________ ___ _______ at 7:00. 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1649730" y="1864360"/>
            <a:ext cx="81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2534920" y="1859280"/>
            <a:ext cx="1993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supposed</a:t>
            </a:r>
          </a:p>
        </p:txBody>
      </p:sp>
      <p:sp>
        <p:nvSpPr>
          <p:cNvPr id="8" name="文本框 5"/>
          <p:cNvSpPr txBox="1"/>
          <p:nvPr/>
        </p:nvSpPr>
        <p:spPr>
          <a:xfrm>
            <a:off x="4207510" y="1874520"/>
            <a:ext cx="642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4933315" y="1859280"/>
            <a:ext cx="1272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</a:t>
            </a:r>
          </a:p>
        </p:txBody>
      </p:sp>
      <p:sp>
        <p:nvSpPr>
          <p:cNvPr id="10" name="文本框 7"/>
          <p:cNvSpPr txBox="1"/>
          <p:nvPr/>
        </p:nvSpPr>
        <p:spPr>
          <a:xfrm>
            <a:off x="6205855" y="1854200"/>
            <a:ext cx="1272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</a:p>
        </p:txBody>
      </p:sp>
      <p:sp>
        <p:nvSpPr>
          <p:cNvPr id="11" name="文本框 8"/>
          <p:cNvSpPr txBox="1"/>
          <p:nvPr/>
        </p:nvSpPr>
        <p:spPr>
          <a:xfrm>
            <a:off x="3712845" y="3484890"/>
            <a:ext cx="1993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supposed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5569585" y="3484890"/>
            <a:ext cx="642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3" name="文本框 10"/>
          <p:cNvSpPr txBox="1"/>
          <p:nvPr/>
        </p:nvSpPr>
        <p:spPr>
          <a:xfrm>
            <a:off x="6252845" y="3432609"/>
            <a:ext cx="1272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</a:p>
        </p:txBody>
      </p:sp>
      <p:sp>
        <p:nvSpPr>
          <p:cNvPr id="14" name="文本框 11"/>
          <p:cNvSpPr txBox="1"/>
          <p:nvPr/>
        </p:nvSpPr>
        <p:spPr>
          <a:xfrm>
            <a:off x="1582420" y="4074170"/>
            <a:ext cx="1049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</a:p>
        </p:txBody>
      </p:sp>
      <p:sp>
        <p:nvSpPr>
          <p:cNvPr id="15" name="文本框 12"/>
          <p:cNvSpPr txBox="1"/>
          <p:nvPr/>
        </p:nvSpPr>
        <p:spPr>
          <a:xfrm>
            <a:off x="2631440" y="4081790"/>
            <a:ext cx="1993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supposed</a:t>
            </a:r>
          </a:p>
        </p:txBody>
      </p:sp>
      <p:sp>
        <p:nvSpPr>
          <p:cNvPr id="16" name="文本框 13"/>
          <p:cNvSpPr txBox="1"/>
          <p:nvPr/>
        </p:nvSpPr>
        <p:spPr>
          <a:xfrm>
            <a:off x="4304030" y="4091940"/>
            <a:ext cx="642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</a:p>
        </p:txBody>
      </p:sp>
      <p:sp>
        <p:nvSpPr>
          <p:cNvPr id="17" name="文本框 14"/>
          <p:cNvSpPr txBox="1"/>
          <p:nvPr/>
        </p:nvSpPr>
        <p:spPr>
          <a:xfrm>
            <a:off x="4980305" y="4074170"/>
            <a:ext cx="1272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/>
          <p:cNvSpPr txBox="1"/>
          <p:nvPr/>
        </p:nvSpPr>
        <p:spPr>
          <a:xfrm>
            <a:off x="579555" y="462225"/>
            <a:ext cx="7814006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—让别人一直等待不礼貌吗？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—对, 让别人一直等很不礼貌。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—_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 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to keep others waiting?     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—Yes, it’s very impolite to keep others waiting.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—准时很重要吗？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—是的, 准时是很重要。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—Is 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 _________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time?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—Yes, it’s important to be on time. </a:t>
            </a:r>
          </a:p>
        </p:txBody>
      </p:sp>
      <p:sp>
        <p:nvSpPr>
          <p:cNvPr id="8" name="文本框 2"/>
          <p:cNvSpPr txBox="1"/>
          <p:nvPr/>
        </p:nvSpPr>
        <p:spPr>
          <a:xfrm>
            <a:off x="1392042" y="1683493"/>
            <a:ext cx="606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/>
                <a:sym typeface="+mn-ea"/>
              </a:rPr>
              <a:t>Is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文本框 4"/>
          <p:cNvSpPr txBox="1"/>
          <p:nvPr/>
        </p:nvSpPr>
        <p:spPr>
          <a:xfrm>
            <a:off x="2125467" y="1683493"/>
            <a:ext cx="53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/>
                <a:sym typeface="+mn-ea"/>
              </a:rPr>
              <a:t>it</a:t>
            </a:r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文本框 15"/>
          <p:cNvSpPr txBox="1"/>
          <p:nvPr/>
        </p:nvSpPr>
        <p:spPr>
          <a:xfrm>
            <a:off x="2873497" y="1683493"/>
            <a:ext cx="1757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/>
                <a:sym typeface="+mn-ea"/>
              </a:rPr>
              <a:t>impolite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文本框 16"/>
          <p:cNvSpPr txBox="1"/>
          <p:nvPr/>
        </p:nvSpPr>
        <p:spPr>
          <a:xfrm>
            <a:off x="1740339" y="3883704"/>
            <a:ext cx="688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/>
                <a:sym typeface="+mn-ea"/>
              </a:rPr>
              <a:t>it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文本框 17"/>
          <p:cNvSpPr txBox="1"/>
          <p:nvPr/>
        </p:nvSpPr>
        <p:spPr>
          <a:xfrm>
            <a:off x="2307785" y="3883704"/>
            <a:ext cx="1757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/>
                <a:sym typeface="+mn-ea"/>
              </a:rPr>
              <a:t>important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文本框 18"/>
          <p:cNvSpPr txBox="1"/>
          <p:nvPr/>
        </p:nvSpPr>
        <p:spPr>
          <a:xfrm>
            <a:off x="4050115" y="3883704"/>
            <a:ext cx="650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/>
              </a:rPr>
              <a:t>to</a:t>
            </a:r>
          </a:p>
        </p:txBody>
      </p:sp>
      <p:sp>
        <p:nvSpPr>
          <p:cNvPr id="14" name="文本框 19"/>
          <p:cNvSpPr txBox="1"/>
          <p:nvPr/>
        </p:nvSpPr>
        <p:spPr>
          <a:xfrm>
            <a:off x="4690552" y="3847546"/>
            <a:ext cx="775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2640" y="641241"/>
            <a:ext cx="7752080" cy="4298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1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吉姆去年努力学习英语语法。    </a:t>
            </a:r>
          </a:p>
          <a:p>
            <a:pPr>
              <a:lnSpc>
                <a:spcPts val="41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Jim _____ _________ _______ to learn English grammar last year. </a:t>
            </a:r>
          </a:p>
          <a:p>
            <a:pPr>
              <a:lnSpc>
                <a:spcPts val="41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露丝刚刚把她外套上的灰尘擦掉。   </a:t>
            </a:r>
          </a:p>
          <a:p>
            <a:pPr>
              <a:lnSpc>
                <a:spcPts val="41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Lucy ________ the dust ______ her coat just now. </a:t>
            </a:r>
          </a:p>
          <a:p>
            <a:pPr>
              <a:lnSpc>
                <a:spcPts val="41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房间里很热，他不得不脱下了大衣。   </a:t>
            </a:r>
          </a:p>
          <a:p>
            <a:pPr>
              <a:lnSpc>
                <a:spcPts val="41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hot in the room, he had to  ______ _______ his coat. </a:t>
            </a:r>
          </a:p>
        </p:txBody>
      </p:sp>
      <p:sp>
        <p:nvSpPr>
          <p:cNvPr id="3" name="Rectangle 5"/>
          <p:cNvSpPr/>
          <p:nvPr/>
        </p:nvSpPr>
        <p:spPr>
          <a:xfrm>
            <a:off x="1702080" y="2790547"/>
            <a:ext cx="391485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/>
              </a:rPr>
              <a:t>cleaned                      off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/>
              </a:rPr>
              <a:t> </a:t>
            </a:r>
          </a:p>
        </p:txBody>
      </p:sp>
      <p:sp>
        <p:nvSpPr>
          <p:cNvPr id="4" name="Rectangle 6"/>
          <p:cNvSpPr/>
          <p:nvPr/>
        </p:nvSpPr>
        <p:spPr>
          <a:xfrm>
            <a:off x="5594394" y="3775372"/>
            <a:ext cx="207140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/>
              </a:rPr>
              <a:t>take        off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/>
              </a:rPr>
              <a:t> </a:t>
            </a:r>
          </a:p>
        </p:txBody>
      </p:sp>
      <p:sp>
        <p:nvSpPr>
          <p:cNvPr id="5" name="Rectangle 6"/>
          <p:cNvSpPr/>
          <p:nvPr/>
        </p:nvSpPr>
        <p:spPr>
          <a:xfrm>
            <a:off x="1620800" y="1198773"/>
            <a:ext cx="47901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/>
              </a:rPr>
              <a:t>made     an          effort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00050" y="670560"/>
            <a:ext cx="46291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571500" indent="-5715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200" b="1" noProof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Free talk</a:t>
            </a:r>
            <a:endParaRPr lang="en-US" altLang="zh-CN" sz="3200" b="1" noProof="1">
              <a:solidFill>
                <a:srgbClr val="C00000"/>
              </a:solidFill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1540" y="1664791"/>
            <a:ext cx="7315200" cy="1959832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Talk about what people in different countries are supposed to do when they meet for the first time. </a:t>
            </a: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714496" y="600665"/>
            <a:ext cx="2438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342265" indent="127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685165" indent="127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028065" indent="127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370965" indent="127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sz="2400" b="1" kern="120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3" name="矩形 2"/>
          <p:cNvSpPr/>
          <p:nvPr/>
        </p:nvSpPr>
        <p:spPr>
          <a:xfrm>
            <a:off x="737842" y="1349758"/>
            <a:ext cx="7773855" cy="1953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Jane _______ to call me last night, but she didn’t.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supposed                     B. supposes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was supposed              D. is suppose 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058562" y="3704370"/>
            <a:ext cx="4038494" cy="838178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206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b="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</a:t>
            </a:r>
            <a:r>
              <a: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詹妮昨天晚上应该打电话给我的，但是她没有</a:t>
            </a:r>
            <a:r>
              <a:rPr lang="zh-CN" altLang="en-US" sz="1600" b="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。”</a:t>
            </a:r>
            <a:r>
              <a:rPr lang="en-US" altLang="zh-CN" sz="1600" b="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be supposed to do sth,</a:t>
            </a:r>
            <a:r>
              <a:rPr lang="zh-CN" altLang="en-US" sz="1600" b="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意为“</a:t>
            </a:r>
            <a:r>
              <a: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应该做某事</a:t>
            </a:r>
            <a:r>
              <a:rPr lang="zh-CN" altLang="en-US" sz="1600" b="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” 。 </a:t>
            </a:r>
          </a:p>
        </p:txBody>
      </p:sp>
      <p:sp>
        <p:nvSpPr>
          <p:cNvPr id="5" name=" 2050"/>
          <p:cNvSpPr/>
          <p:nvPr/>
        </p:nvSpPr>
        <p:spPr bwMode="auto">
          <a:xfrm>
            <a:off x="666825" y="2786704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6"/>
          <p:cNvSpPr txBox="1"/>
          <p:nvPr/>
        </p:nvSpPr>
        <p:spPr>
          <a:xfrm>
            <a:off x="835986" y="1530222"/>
            <a:ext cx="7463789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algn="l" fontAlgn="base">
              <a:lnSpc>
                <a:spcPct val="150000"/>
              </a:lnSpc>
              <a:buClr>
                <a:srgbClr val="002060"/>
              </a:buClr>
              <a:buSzTx/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Learn new words and phrases by heart.</a:t>
            </a:r>
          </a:p>
          <a:p>
            <a:pPr marL="457200" indent="-457200" fontAlgn="base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Write a short passage about manners in Colombia and Switzerland.</a:t>
            </a:r>
          </a:p>
          <a:p>
            <a:pPr marL="457200" indent="-457200" fontAlgn="base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Preview Section B.</a:t>
            </a:r>
          </a:p>
        </p:txBody>
      </p:sp>
      <p:sp>
        <p:nvSpPr>
          <p:cNvPr id="41987" name="文本框 26626"/>
          <p:cNvSpPr txBox="1"/>
          <p:nvPr/>
        </p:nvSpPr>
        <p:spPr>
          <a:xfrm>
            <a:off x="2951321" y="715062"/>
            <a:ext cx="2989280" cy="815159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7" rIns="51435" bIns="25717" anchor="t">
            <a:spAutoFit/>
          </a:bodyPr>
          <a:lstStyle/>
          <a:p>
            <a:pPr lvl="0" algn="l" fontAlgn="base">
              <a:lnSpc>
                <a:spcPct val="125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4400" b="1" dirty="0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Homework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600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105" name="表格 85104"/>
          <p:cNvGraphicFramePr/>
          <p:nvPr/>
        </p:nvGraphicFramePr>
        <p:xfrm>
          <a:off x="217170" y="1664335"/>
          <a:ext cx="8458200" cy="2270740"/>
        </p:xfrm>
        <a:graphic>
          <a:graphicData uri="http://schemas.openxmlformats.org/drawingml/2006/table">
            <a:tbl>
              <a:tblPr/>
              <a:tblGrid>
                <a:gridCol w="4217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0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170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 u="sng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What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are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you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supposed to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do when you meet someone for the first time? </a:t>
                      </a:r>
                    </a:p>
                  </a:txBody>
                  <a:tcPr marL="68580" marR="68580" marT="34285" marB="34285"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You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’re supposed to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shake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hands. You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’re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not supposed to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kiss.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34285" marB="34285"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03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 u="sng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When</a:t>
                      </a:r>
                      <a:r>
                        <a:rPr lang="en-US" altLang="zh-CN" sz="2800" b="1" u="sng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were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you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supposed to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arrive?</a:t>
                      </a: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34285" marB="34285"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was supposed to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 arrive at 7:00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34285" marB="34285"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4" name="Group 2"/>
          <p:cNvGrpSpPr/>
          <p:nvPr/>
        </p:nvGrpSpPr>
        <p:grpSpPr bwMode="auto">
          <a:xfrm>
            <a:off x="2971840" y="744435"/>
            <a:ext cx="2882900" cy="725487"/>
            <a:chOff x="341" y="126"/>
            <a:chExt cx="1816" cy="457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341" y="126"/>
              <a:ext cx="1705" cy="45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5">
                  <a:lumMod val="50000"/>
                </a:schemeClr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343" y="175"/>
              <a:ext cx="1814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Grammar Focus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105" name="表格 85104"/>
          <p:cNvGraphicFramePr/>
          <p:nvPr/>
        </p:nvGraphicFramePr>
        <p:xfrm>
          <a:off x="240030" y="1138555"/>
          <a:ext cx="8446770" cy="2766030"/>
        </p:xfrm>
        <a:graphic>
          <a:graphicData uri="http://schemas.openxmlformats.org/drawingml/2006/table">
            <a:tbl>
              <a:tblPr/>
              <a:tblGrid>
                <a:gridCol w="4206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0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961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Am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supposed to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wear jeans? </a:t>
                      </a:r>
                    </a:p>
                  </a:txBody>
                  <a:tcPr marL="68580" marR="68580" marT="34285" marB="34285"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No, </a:t>
                      </a:r>
                      <a:r>
                        <a:rPr lang="en-US" altLang="zh-CN" sz="2800" b="1" kern="120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you’</a:t>
                      </a:r>
                      <a:r>
                        <a:rPr lang="en-US" altLang="zh-CN" sz="28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re expected to</a:t>
                      </a:r>
                      <a:r>
                        <a:rPr lang="en-US" altLang="zh-CN" sz="28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 wear</a:t>
                      </a:r>
                      <a:r>
                        <a:rPr lang="en-US" altLang="zh-CN" sz="2800" b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 a suit and tie.</a:t>
                      </a:r>
                      <a:endParaRPr lang="en-US" altLang="zh-CN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80" marR="68580" marT="34285" marB="34285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675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Is it impolite to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keep others waiting? </a:t>
                      </a:r>
                    </a:p>
                  </a:txBody>
                  <a:tcPr marL="68580" marR="68580" marT="34285" marB="34285"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Yes,</a:t>
                      </a:r>
                      <a:r>
                        <a:rPr lang="en-US" altLang="zh-CN" sz="28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it’s very impolite to</a:t>
                      </a:r>
                      <a:r>
                        <a:rPr lang="en-US" altLang="zh-CN" sz="28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keep others waiting. </a:t>
                      </a:r>
                    </a:p>
                  </a:txBody>
                  <a:tcPr marL="68580" marR="68580" marT="34285" marB="34285"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87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Is it important to</a:t>
                      </a: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be on time? </a:t>
                      </a:r>
                    </a:p>
                  </a:txBody>
                  <a:tcPr marL="68580" marR="68580" marT="34285" marB="34285"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Yes, </a:t>
                      </a: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it’s important </a:t>
                      </a:r>
                      <a:r>
                        <a:rPr lang="en-US" altLang="zh-CN" sz="2800" b="1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to</a:t>
                      </a: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 be on time. </a:t>
                      </a:r>
                    </a:p>
                  </a:txBody>
                  <a:tcPr marL="68580" marR="68580" marT="34285" marB="34285" anchor="ctr">
                    <a:lnL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/>
          <p:nvPr/>
        </p:nvSpPr>
        <p:spPr>
          <a:xfrm>
            <a:off x="594360" y="1460500"/>
            <a:ext cx="8058150" cy="33732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supposed to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</a:p>
          <a:p>
            <a:pPr marL="0" lv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仔细观察例句，体会句式结构。</a:t>
            </a:r>
          </a:p>
          <a:p>
            <a:pPr marL="0" lv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You are supposed to shake hands. </a:t>
            </a:r>
          </a:p>
          <a:p>
            <a:pPr marL="0" lv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You are not supposed to eat with your hands. </a:t>
            </a:r>
          </a:p>
          <a:p>
            <a:pPr marL="0" lv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I was supposed to arrive at 7: 00. </a:t>
            </a:r>
          </a:p>
          <a:p>
            <a:pPr marL="0" lvl="0" indent="0" algn="just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When were you supposed to arrive at the party?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2162" name="Text Box 3"/>
          <p:cNvSpPr txBox="1"/>
          <p:nvPr/>
        </p:nvSpPr>
        <p:spPr>
          <a:xfrm>
            <a:off x="2055971" y="591120"/>
            <a:ext cx="4843463" cy="727710"/>
          </a:xfrm>
          <a:prstGeom prst="rect">
            <a:avLst/>
          </a:prstGeom>
          <a:noFill/>
          <a:ln w="9525">
            <a:noFill/>
          </a:ln>
        </p:spPr>
        <p:txBody>
          <a:bodyPr lIns="51432" tIns="25716" rIns="51432" bIns="2571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/>
          <p:nvPr/>
        </p:nvSpPr>
        <p:spPr>
          <a:xfrm>
            <a:off x="371475" y="827405"/>
            <a:ext cx="8195945" cy="32316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含义及构成。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supposed to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意为“应该；被期望；理应”，用来表示根据规定人们不得不做某事或期待发生某事，时态、人称和句式的变化体现在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的变化上，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为动词不定式符号，后接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动词原形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0880" y="939165"/>
            <a:ext cx="744855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be supposed to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相当于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should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e.g. You are supposed to arrive at the meeting </a:t>
            </a:r>
          </a:p>
          <a:p>
            <a:pPr marL="0" lvl="0" indent="0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at 8: 00.   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=You should arrive at the meeting at 8: 00.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lvl="0" indent="0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你应该八点到会。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/>
          <p:nvPr/>
        </p:nvSpPr>
        <p:spPr>
          <a:xfrm>
            <a:off x="411480" y="636244"/>
            <a:ext cx="8118634" cy="40134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否定结构。</a:t>
            </a:r>
          </a:p>
          <a:p>
            <a:pPr marL="0" lvl="0"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be supposed to的否定式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要在be后加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此时相当于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not allowed to do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不被许可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不应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疑问结构。</a:t>
            </a:r>
          </a:p>
          <a:p>
            <a:pPr marL="0" lvl="0" indent="0" algn="l" fontAlgn="auto">
              <a:lnSpc>
                <a:spcPct val="13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be supposed to的疑问句式要将be的相应形式提到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主语前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1658</Words>
  <Application>Microsoft Office PowerPoint</Application>
  <PresentationFormat>全屏显示(16:9)</PresentationFormat>
  <Paragraphs>238</Paragraphs>
  <Slides>32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Al Bayan</vt:lpstr>
      <vt:lpstr>黑体</vt:lpstr>
      <vt:lpstr>华文楷体</vt:lpstr>
      <vt:lpstr>宋体</vt:lpstr>
      <vt:lpstr>微软雅黑</vt:lpstr>
      <vt:lpstr>Arial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Office 主题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Make a list of advice for someone coming to your country as an exchange student for the first time. Work with your group to give advice about: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 xiaojie</cp:lastModifiedBy>
  <cp:revision>94</cp:revision>
  <dcterms:created xsi:type="dcterms:W3CDTF">2019-06-01T12:36:00Z</dcterms:created>
  <dcterms:modified xsi:type="dcterms:W3CDTF">2022-10-27T06:14:34Z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