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7" r:id="rId3"/>
  </p:sldMasterIdLst>
  <p:notesMasterIdLst>
    <p:notesMasterId r:id="rId56"/>
  </p:notesMasterIdLst>
  <p:sldIdLst>
    <p:sldId id="439" r:id="rId4"/>
    <p:sldId id="371" r:id="rId5"/>
    <p:sldId id="441" r:id="rId6"/>
    <p:sldId id="442" r:id="rId7"/>
    <p:sldId id="445" r:id="rId8"/>
    <p:sldId id="446" r:id="rId9"/>
    <p:sldId id="272" r:id="rId10"/>
    <p:sldId id="258" r:id="rId11"/>
    <p:sldId id="273" r:id="rId12"/>
    <p:sldId id="447" r:id="rId13"/>
    <p:sldId id="278" r:id="rId14"/>
    <p:sldId id="279" r:id="rId15"/>
    <p:sldId id="280" r:id="rId16"/>
    <p:sldId id="432" r:id="rId17"/>
    <p:sldId id="433" r:id="rId18"/>
    <p:sldId id="281" r:id="rId19"/>
    <p:sldId id="434" r:id="rId20"/>
    <p:sldId id="284" r:id="rId21"/>
    <p:sldId id="295" r:id="rId22"/>
    <p:sldId id="296" r:id="rId23"/>
    <p:sldId id="435" r:id="rId24"/>
    <p:sldId id="297" r:id="rId25"/>
    <p:sldId id="436" r:id="rId26"/>
    <p:sldId id="293" r:id="rId27"/>
    <p:sldId id="294" r:id="rId28"/>
    <p:sldId id="448" r:id="rId29"/>
    <p:sldId id="449" r:id="rId30"/>
    <p:sldId id="298" r:id="rId31"/>
    <p:sldId id="299" r:id="rId32"/>
    <p:sldId id="300" r:id="rId33"/>
    <p:sldId id="286" r:id="rId34"/>
    <p:sldId id="287" r:id="rId35"/>
    <p:sldId id="288" r:id="rId36"/>
    <p:sldId id="375" r:id="rId37"/>
    <p:sldId id="372" r:id="rId38"/>
    <p:sldId id="289" r:id="rId39"/>
    <p:sldId id="373" r:id="rId40"/>
    <p:sldId id="290" r:id="rId41"/>
    <p:sldId id="291" r:id="rId42"/>
    <p:sldId id="302" r:id="rId43"/>
    <p:sldId id="303" r:id="rId44"/>
    <p:sldId id="304" r:id="rId45"/>
    <p:sldId id="305" r:id="rId46"/>
    <p:sldId id="306" r:id="rId47"/>
    <p:sldId id="307" r:id="rId48"/>
    <p:sldId id="308" r:id="rId49"/>
    <p:sldId id="310" r:id="rId50"/>
    <p:sldId id="311" r:id="rId51"/>
    <p:sldId id="312" r:id="rId52"/>
    <p:sldId id="437" r:id="rId53"/>
    <p:sldId id="450" r:id="rId54"/>
    <p:sldId id="440" r:id="rId55"/>
  </p:sldIdLst>
  <p:sldSz cx="9144000" cy="5143500" type="screen16x9"/>
  <p:notesSz cx="6858000" cy="9144000"/>
  <p:custDataLst>
    <p:tags r:id="rId57"/>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8">
          <p15:clr>
            <a:srgbClr val="A4A3A4"/>
          </p15:clr>
        </p15:guide>
        <p15:guide id="2" pos="2877">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kb1.com" initials="" lastIdx="0" clrIdx="0"/>
  <p:cmAuthor id="1" name="lin sun" initials="ls"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93" d="100"/>
          <a:sy n="93" d="100"/>
        </p:scale>
        <p:origin x="423" y="51"/>
      </p:cViewPr>
      <p:guideLst>
        <p:guide orient="horz" pos="1628"/>
        <p:guide pos="28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commentAuthors" Target="commentAuthors.xml"/><Relationship Id="rId5" Type="http://schemas.openxmlformats.org/officeDocument/2006/relationships/slide" Target="slides/slide2.xml"/><Relationship Id="rId61" Type="http://schemas.openxmlformats.org/officeDocument/2006/relationships/theme" Target="theme/theme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ags" Target="tags/tag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a:latin typeface="Arial" panose="020B0604020202020204" pitchFamily="34" charset="0"/>
                <a:ea typeface="宋体" panose="02010600030101010101" pitchFamily="2" charset="-122"/>
              </a:defRPr>
            </a:lvl1pPr>
          </a:lstStyle>
          <a:p>
            <a:pPr>
              <a:defRPr/>
            </a:pPr>
            <a:fld id="{02A03A51-E6EF-46B7-B15F-8B26A9488989}" type="datetimeFigureOut">
              <a:rPr lang="zh-CN" altLang="en-US"/>
              <a:t>2022/10/28</a:t>
            </a:fld>
            <a:endParaRPr lang="zh-CN" altLang="en-US"/>
          </a:p>
        </p:txBody>
      </p:sp>
      <p:sp>
        <p:nvSpPr>
          <p:cNvPr id="41988"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p:spPr>
      </p:sp>
      <p:sp>
        <p:nvSpPr>
          <p:cNvPr id="6149" name="备注占位符 4"/>
          <p:cNvSpPr>
            <a:spLocks noGrp="1" noChangeArrowheads="1"/>
          </p:cNvSpPr>
          <p:nvPr>
            <p:ph type="body" sz="quarter" idx="9"/>
          </p:nvPr>
        </p:nvSpPr>
        <p:spPr bwMode="auto">
          <a:xfrm>
            <a:off x="685800" y="4400550"/>
            <a:ext cx="5486400" cy="3600450"/>
          </a:xfrm>
          <a:prstGeom prst="rect">
            <a:avLst/>
          </a:prstGeom>
          <a:noFill/>
          <a:ln>
            <a:noFill/>
          </a:ln>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noProof="1">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a:defRPr sz="1200">
                <a:latin typeface="Arial" panose="020B0604020202020204" pitchFamily="34" charset="0"/>
                <a:ea typeface="宋体" panose="02010600030101010101" pitchFamily="2" charset="-122"/>
              </a:defRPr>
            </a:lvl1pPr>
          </a:lstStyle>
          <a:p>
            <a:pPr>
              <a:defRPr/>
            </a:pPr>
            <a:fld id="{D492A3D5-08B6-4637-85A0-EE0BB6169482}" type="slidenum">
              <a:rPr lang="zh-CN" altLang="en-US"/>
              <a:t>‹#›</a:t>
            </a:fld>
            <a:endParaRPr lang="zh-CN" altLang="en-US"/>
          </a:p>
        </p:txBody>
      </p:sp>
    </p:spTree>
    <p:extLst>
      <p:ext uri="{BB962C8B-B14F-4D97-AF65-F5344CB8AC3E}">
        <p14:creationId xmlns:p14="http://schemas.microsoft.com/office/powerpoint/2010/main" val="1547311164"/>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灯片编号占位符 1"/>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dirty="0">
                <a:latin typeface="Arial" panose="020B0604020202020204" pitchFamily="34" charset="0"/>
                <a:ea typeface="宋体" panose="02010600030101010101" pitchFamily="2" charset="-122"/>
              </a:rPr>
              <a:pPr lvl="0" algn="r"/>
              <a:t>3</a:t>
            </a:fld>
            <a:endParaRPr lang="zh-CN" altLang="en-US" sz="1200" dirty="0">
              <a:latin typeface="Arial" panose="020B0604020202020204" pitchFamily="34" charset="0"/>
              <a:ea typeface="宋体" panose="02010600030101010101" pitchFamily="2" charset="-122"/>
            </a:endParaRPr>
          </a:p>
        </p:txBody>
      </p:sp>
      <p:sp>
        <p:nvSpPr>
          <p:cNvPr id="24578" name="幻灯片图像占位符 166913"/>
          <p:cNvSpPr>
            <a:spLocks noGrp="1" noRot="1" noChangeAspect="1" noTextEdit="1"/>
          </p:cNvSpPr>
          <p:nvPr>
            <p:ph type="sldImg"/>
          </p:nvPr>
        </p:nvSpPr>
        <p:spPr/>
      </p:sp>
      <p:sp>
        <p:nvSpPr>
          <p:cNvPr id="24579" name="文本占位符 166914"/>
          <p:cNvSpPr>
            <a:spLocks noGrp="1"/>
          </p:cNvSpPr>
          <p:nvPr>
            <p:ph type="body"/>
          </p:nvPr>
        </p:nvSpPr>
        <p:spPr/>
        <p:txBody>
          <a:bodyPr lIns="91440" tIns="45720" rIns="91440" bIns="45720" anchor="t"/>
          <a:lstStyle/>
          <a:p>
            <a:pPr lvl="0"/>
            <a:endParaRPr lang="zh-CN"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灯片编号占位符 1"/>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dirty="0">
                <a:latin typeface="Arial" panose="020B0604020202020204" pitchFamily="34" charset="0"/>
                <a:ea typeface="宋体" panose="02010600030101010101" pitchFamily="2" charset="-122"/>
              </a:rPr>
              <a:pPr lvl="0" algn="r"/>
              <a:t>4</a:t>
            </a:fld>
            <a:endParaRPr lang="zh-CN" altLang="en-US" sz="1200" dirty="0">
              <a:latin typeface="Arial" panose="020B0604020202020204" pitchFamily="34" charset="0"/>
              <a:ea typeface="宋体" panose="02010600030101010101" pitchFamily="2" charset="-122"/>
            </a:endParaRPr>
          </a:p>
        </p:txBody>
      </p:sp>
      <p:sp>
        <p:nvSpPr>
          <p:cNvPr id="26626" name="幻灯片图像占位符 168961"/>
          <p:cNvSpPr>
            <a:spLocks noGrp="1" noRot="1" noChangeAspect="1" noTextEdit="1"/>
          </p:cNvSpPr>
          <p:nvPr>
            <p:ph type="sldImg"/>
          </p:nvPr>
        </p:nvSpPr>
        <p:spPr/>
      </p:sp>
      <p:sp>
        <p:nvSpPr>
          <p:cNvPr id="26627" name="文本占位符 168962"/>
          <p:cNvSpPr>
            <a:spLocks noGrp="1"/>
          </p:cNvSpPr>
          <p:nvPr>
            <p:ph type="body"/>
          </p:nvPr>
        </p:nvSpPr>
        <p:spPr/>
        <p:txBody>
          <a:bodyPr lIns="91440" tIns="45720" rIns="91440" bIns="45720" anchor="t"/>
          <a:lstStyle/>
          <a:p>
            <a:pPr lvl="0"/>
            <a:endParaRPr lang="zh-CN"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灯片编号占位符 1"/>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dirty="0">
                <a:latin typeface="Arial" panose="020B0604020202020204" pitchFamily="34" charset="0"/>
                <a:ea typeface="宋体" panose="02010600030101010101" pitchFamily="2" charset="-122"/>
              </a:rPr>
              <a:pPr lvl="0" algn="r"/>
              <a:t>5</a:t>
            </a:fld>
            <a:endParaRPr lang="zh-CN" altLang="en-US" sz="1200" dirty="0">
              <a:latin typeface="Arial" panose="020B0604020202020204" pitchFamily="34" charset="0"/>
              <a:ea typeface="宋体" panose="02010600030101010101" pitchFamily="2" charset="-122"/>
            </a:endParaRPr>
          </a:p>
        </p:txBody>
      </p:sp>
      <p:sp>
        <p:nvSpPr>
          <p:cNvPr id="32770" name="幻灯片图像占位符 172033"/>
          <p:cNvSpPr>
            <a:spLocks noGrp="1" noRot="1" noChangeAspect="1" noTextEdit="1"/>
          </p:cNvSpPr>
          <p:nvPr>
            <p:ph type="sldImg"/>
          </p:nvPr>
        </p:nvSpPr>
        <p:spPr/>
      </p:sp>
      <p:sp>
        <p:nvSpPr>
          <p:cNvPr id="32771" name="文本占位符 172034"/>
          <p:cNvSpPr>
            <a:spLocks noGrp="1"/>
          </p:cNvSpPr>
          <p:nvPr>
            <p:ph type="body"/>
          </p:nvPr>
        </p:nvSpPr>
        <p:spPr/>
        <p:txBody>
          <a:bodyPr lIns="91440" tIns="45720" rIns="91440" bIns="45720" anchor="t"/>
          <a:lstStyle/>
          <a:p>
            <a:pPr lvl="0"/>
            <a:endParaRPr lang="zh-CN"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492A3D5-08B6-4637-85A0-EE0BB6169482}" type="slidenum">
              <a:rPr lang="zh-CN" altLang="en-US" smtClean="0"/>
              <a:t>26</a:t>
            </a:fld>
            <a:endParaRPr lang="zh-CN" altLang="en-US"/>
          </a:p>
        </p:txBody>
      </p:sp>
    </p:spTree>
    <p:extLst>
      <p:ext uri="{BB962C8B-B14F-4D97-AF65-F5344CB8AC3E}">
        <p14:creationId xmlns:p14="http://schemas.microsoft.com/office/powerpoint/2010/main" val="2756811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灯片编号占位符 1"/>
          <p:cNvSpPr>
            <a:spLocks noGrp="1" noChangeArrowheads="1"/>
          </p:cNvSpPr>
          <p:nvPr>
            <p:ph type="sldNum" sz="quarter" idx="5"/>
          </p:nvPr>
        </p:nvSpPr>
        <p:spPr bwMode="auto">
          <a:noFill/>
          <a:ln>
            <a:miter lim="800000"/>
          </a:ln>
        </p:spPr>
        <p:txBody>
          <a:bodyPr/>
          <a:lstStyle/>
          <a:p>
            <a:fld id="{771C3754-3C47-4459-B035-2D9690C7886F}" type="slidenum">
              <a:rPr lang="zh-CN" altLang="en-US" smtClean="0">
                <a:latin typeface="Arial" panose="020B0604020202020204" pitchFamily="34" charset="0"/>
                <a:ea typeface="宋体" panose="02010600030101010101" pitchFamily="2" charset="-122"/>
              </a:rPr>
              <a:t>40</a:t>
            </a:fld>
            <a:endParaRPr lang="en-US" altLang="zh-CN">
              <a:latin typeface="Arial" panose="020B0604020202020204" pitchFamily="34" charset="0"/>
              <a:ea typeface="宋体" panose="02010600030101010101" pitchFamily="2" charset="-122"/>
            </a:endParaRPr>
          </a:p>
        </p:txBody>
      </p:sp>
      <p:sp>
        <p:nvSpPr>
          <p:cNvPr id="93186" name="幻灯片图像占位符 558081"/>
          <p:cNvSpPr>
            <a:spLocks noGrp="1" noRot="1" noChangeAspect="1" noChangeArrowheads="1" noTextEdit="1"/>
          </p:cNvSpPr>
          <p:nvPr>
            <p:ph type="sldImg" idx="4294967295"/>
          </p:nvPr>
        </p:nvSpPr>
        <p:spPr>
          <a:ln>
            <a:miter lim="800000"/>
          </a:ln>
        </p:spPr>
      </p:sp>
      <p:sp>
        <p:nvSpPr>
          <p:cNvPr id="93187" name="文本占位符 558082"/>
          <p:cNvSpPr>
            <a:spLocks noGrp="1" noChangeArrowheads="1"/>
          </p:cNvSpPr>
          <p:nvPr>
            <p:ph type="body" idx="4294967295"/>
          </p:nvPr>
        </p:nvSpPr>
        <p:spPr>
          <a:noFill/>
        </p:spPr>
        <p:txBody>
          <a:bodyPr/>
          <a:lstStyle/>
          <a:p>
            <a:pPr eaLnBrk="1" hangingPunct="1"/>
            <a:endParaRPr lang="zh-CN"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灯片编号占位符 1"/>
          <p:cNvSpPr>
            <a:spLocks noGrp="1" noChangeArrowheads="1"/>
          </p:cNvSpPr>
          <p:nvPr>
            <p:ph type="sldNum" sz="quarter" idx="5"/>
          </p:nvPr>
        </p:nvSpPr>
        <p:spPr bwMode="auto">
          <a:noFill/>
          <a:ln>
            <a:miter lim="800000"/>
          </a:ln>
        </p:spPr>
        <p:txBody>
          <a:bodyPr/>
          <a:lstStyle/>
          <a:p>
            <a:fld id="{C9C5DF8C-8B5F-4E54-A2CE-D57E627B0E68}" type="slidenum">
              <a:rPr lang="zh-CN" altLang="en-US" smtClean="0">
                <a:latin typeface="Arial" panose="020B0604020202020204" pitchFamily="34" charset="0"/>
                <a:ea typeface="宋体" panose="02010600030101010101" pitchFamily="2" charset="-122"/>
              </a:rPr>
              <a:t>41</a:t>
            </a:fld>
            <a:endParaRPr lang="en-US" altLang="zh-CN">
              <a:latin typeface="Arial" panose="020B0604020202020204" pitchFamily="34" charset="0"/>
              <a:ea typeface="宋体" panose="02010600030101010101" pitchFamily="2" charset="-122"/>
            </a:endParaRPr>
          </a:p>
        </p:txBody>
      </p:sp>
      <p:sp>
        <p:nvSpPr>
          <p:cNvPr id="95234" name="幻灯片图像占位符 560129"/>
          <p:cNvSpPr>
            <a:spLocks noGrp="1" noRot="1" noChangeAspect="1" noChangeArrowheads="1" noTextEdit="1"/>
          </p:cNvSpPr>
          <p:nvPr>
            <p:ph type="sldImg" idx="4294967295"/>
          </p:nvPr>
        </p:nvSpPr>
        <p:spPr>
          <a:ln>
            <a:miter lim="800000"/>
          </a:ln>
        </p:spPr>
      </p:sp>
      <p:sp>
        <p:nvSpPr>
          <p:cNvPr id="95235" name="文本占位符 560130"/>
          <p:cNvSpPr>
            <a:spLocks noGrp="1" noChangeArrowheads="1"/>
          </p:cNvSpPr>
          <p:nvPr>
            <p:ph type="body" idx="4294967295"/>
          </p:nvPr>
        </p:nvSpPr>
        <p:spPr>
          <a:noFill/>
        </p:spPr>
        <p:txBody>
          <a:bodyPr/>
          <a:lstStyle/>
          <a:p>
            <a:pPr eaLnBrk="1" hangingPunct="1"/>
            <a:endParaRPr lang="zh-CN"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灯片编号占位符 1"/>
          <p:cNvSpPr>
            <a:spLocks noGrp="1" noChangeArrowheads="1"/>
          </p:cNvSpPr>
          <p:nvPr>
            <p:ph type="sldNum" sz="quarter" idx="5"/>
          </p:nvPr>
        </p:nvSpPr>
        <p:spPr bwMode="auto">
          <a:noFill/>
          <a:ln>
            <a:miter lim="800000"/>
          </a:ln>
        </p:spPr>
        <p:txBody>
          <a:bodyPr/>
          <a:lstStyle/>
          <a:p>
            <a:fld id="{9A98AFFB-934B-42BC-87CC-50F72B932E2F}" type="slidenum">
              <a:rPr lang="zh-CN" altLang="en-US" smtClean="0">
                <a:latin typeface="Arial" panose="020B0604020202020204" pitchFamily="34" charset="0"/>
                <a:ea typeface="宋体" panose="02010600030101010101" pitchFamily="2" charset="-122"/>
              </a:rPr>
              <a:t>42</a:t>
            </a:fld>
            <a:endParaRPr lang="en-US" altLang="zh-CN">
              <a:latin typeface="Arial" panose="020B0604020202020204" pitchFamily="34" charset="0"/>
              <a:ea typeface="宋体" panose="02010600030101010101" pitchFamily="2" charset="-122"/>
            </a:endParaRPr>
          </a:p>
        </p:txBody>
      </p:sp>
      <p:sp>
        <p:nvSpPr>
          <p:cNvPr id="97282" name="幻灯片图像占位符 560129"/>
          <p:cNvSpPr>
            <a:spLocks noGrp="1" noRot="1" noChangeAspect="1" noChangeArrowheads="1" noTextEdit="1"/>
          </p:cNvSpPr>
          <p:nvPr>
            <p:ph type="sldImg" idx="4294967295"/>
          </p:nvPr>
        </p:nvSpPr>
        <p:spPr>
          <a:ln>
            <a:miter lim="800000"/>
          </a:ln>
        </p:spPr>
      </p:sp>
      <p:sp>
        <p:nvSpPr>
          <p:cNvPr id="97283" name="文本占位符 560130"/>
          <p:cNvSpPr>
            <a:spLocks noGrp="1" noChangeArrowheads="1"/>
          </p:cNvSpPr>
          <p:nvPr>
            <p:ph type="body" idx="4294967295"/>
          </p:nvPr>
        </p:nvSpPr>
        <p:spPr>
          <a:noFill/>
        </p:spPr>
        <p:txBody>
          <a:bodyPr/>
          <a:lstStyle/>
          <a:p>
            <a:pPr eaLnBrk="1" hangingPunct="1"/>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页">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背景1">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57200" y="4767264"/>
            <a:ext cx="2133600" cy="273844"/>
          </a:xfrm>
          <a:prstGeom prst="rect">
            <a:avLst/>
          </a:prstGeom>
        </p:spPr>
        <p:txBody>
          <a:bodyPr lIns="68580" tIns="34290" rIns="68580" bIns="34290"/>
          <a:lstStyle>
            <a:lvl1pPr>
              <a:defRPr/>
            </a:lvl1pPr>
          </a:lstStyle>
          <a:p>
            <a:fld id="{05F128C4-1962-4F97-80D7-CF56196B081F}" type="datetimeFigureOut">
              <a:rPr lang="zh-CN" altLang="en-US"/>
              <a:t>2022/10/28</a:t>
            </a:fld>
            <a:endParaRPr lang="en-US" altLang="zh-CN"/>
          </a:p>
        </p:txBody>
      </p:sp>
      <p:sp>
        <p:nvSpPr>
          <p:cNvPr id="3" name="页脚占位符 4"/>
          <p:cNvSpPr>
            <a:spLocks noGrp="1"/>
          </p:cNvSpPr>
          <p:nvPr>
            <p:ph type="ftr" sz="quarter" idx="11"/>
          </p:nvPr>
        </p:nvSpPr>
        <p:spPr>
          <a:xfrm>
            <a:off x="3124200" y="4767264"/>
            <a:ext cx="2895600" cy="273844"/>
          </a:xfrm>
          <a:prstGeom prst="rect">
            <a:avLst/>
          </a:prstGeom>
        </p:spPr>
        <p:txBody>
          <a:bodyPr lIns="68580" tIns="34290" rIns="68580" bIns="34290"/>
          <a:lstStyle>
            <a:lvl1pPr>
              <a:defRPr/>
            </a:lvl1pPr>
          </a:lstStyle>
          <a:p>
            <a:pPr>
              <a:defRPr/>
            </a:pPr>
            <a:endParaRPr lang="zh-CN" altLang="en-US"/>
          </a:p>
        </p:txBody>
      </p:sp>
      <p:sp>
        <p:nvSpPr>
          <p:cNvPr id="4" name="灯片编号占位符 5"/>
          <p:cNvSpPr>
            <a:spLocks noGrp="1"/>
          </p:cNvSpPr>
          <p:nvPr>
            <p:ph type="sldNum" sz="quarter" idx="12"/>
          </p:nvPr>
        </p:nvSpPr>
        <p:spPr>
          <a:xfrm>
            <a:off x="6553200" y="4767264"/>
            <a:ext cx="2133600" cy="273844"/>
          </a:xfrm>
          <a:prstGeom prst="rect">
            <a:avLst/>
          </a:prstGeom>
        </p:spPr>
        <p:txBody>
          <a:bodyPr lIns="68580" tIns="34290" rIns="68580" bIns="34290"/>
          <a:lstStyle>
            <a:lvl1pPr>
              <a:defRPr/>
            </a:lvl1pPr>
          </a:lstStyle>
          <a:p>
            <a:fld id="{B12204E4-8CB5-40A2-9738-1E93C23944A2}" type="slidenum">
              <a:rPr lang="zh-CN" altLang="en-US"/>
              <a:t>‹#›</a:t>
            </a:fld>
            <a:endParaRPr lang="en-US" altLang="zh-CN"/>
          </a:p>
        </p:txBody>
      </p:sp>
    </p:spTree>
    <p:extLst>
      <p:ext uri="{BB962C8B-B14F-4D97-AF65-F5344CB8AC3E}">
        <p14:creationId xmlns:p14="http://schemas.microsoft.com/office/powerpoint/2010/main" val="3556909046"/>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2040"/>
            <a:ext cx="6858000" cy="1791273"/>
          </a:xfrm>
        </p:spPr>
        <p:txBody>
          <a:bodyPr anchor="b"/>
          <a:lstStyle>
            <a:lvl1pPr algn="ctr">
              <a:defRPr sz="4505"/>
            </a:lvl1pPr>
          </a:lstStyle>
          <a:p>
            <a:r>
              <a:rPr lang="zh-CN" altLang="en-US"/>
              <a:t>单击此处编辑母版标题样式</a:t>
            </a:r>
          </a:p>
        </p:txBody>
      </p:sp>
      <p:sp>
        <p:nvSpPr>
          <p:cNvPr id="3" name="副标题 2"/>
          <p:cNvSpPr>
            <a:spLocks noGrp="1"/>
          </p:cNvSpPr>
          <p:nvPr>
            <p:ph type="subTitle" idx="1"/>
          </p:nvPr>
        </p:nvSpPr>
        <p:spPr>
          <a:xfrm>
            <a:off x="1143000" y="2702392"/>
            <a:ext cx="6858000" cy="1242218"/>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20CA19CE-E80C-43B1-B9EF-4B8A1ABC8CBD}" type="datetimeFigureOut">
              <a:rPr lang="zh-CN" altLang="en-US"/>
              <a:t>2022/10/28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A43FFC5-F33F-4EAB-931F-A1BBE886B9F5}" type="slidenum">
              <a:rPr lang="zh-CN" altLang="en-US"/>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0DF4982A-08DB-4433-B58F-37F6BE32C8B5}" type="datetimeFigureOut">
              <a:rPr lang="zh-CN" altLang="en-US"/>
              <a:t>2022/10/28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8DDC811-457B-4AFB-849C-CE50C119CEC9}" type="slidenum">
              <a:rPr lang="zh-CN" altLang="en-US"/>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14"/>
            <a:ext cx="7886700" cy="2140236"/>
          </a:xfrm>
        </p:spPr>
        <p:txBody>
          <a:bodyPr anchor="b"/>
          <a:lstStyle>
            <a:lvl1pPr>
              <a:defRPr sz="4505"/>
            </a:lvl1pPr>
          </a:lstStyle>
          <a:p>
            <a:r>
              <a:rPr lang="zh-CN" altLang="en-US"/>
              <a:t>单击此处编辑母版标题样式</a:t>
            </a:r>
          </a:p>
        </p:txBody>
      </p:sp>
      <p:sp>
        <p:nvSpPr>
          <p:cNvPr id="3" name="文本占位符 2"/>
          <p:cNvSpPr>
            <a:spLocks noGrp="1"/>
          </p:cNvSpPr>
          <p:nvPr>
            <p:ph type="body" idx="1"/>
          </p:nvPr>
        </p:nvSpPr>
        <p:spPr>
          <a:xfrm>
            <a:off x="623888" y="3443197"/>
            <a:ext cx="7886700" cy="112550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206B635F-5D28-45FA-801A-46465E7A232B}" type="datetimeFigureOut">
              <a:rPr lang="zh-CN" altLang="en-US"/>
              <a:t>2022/10/28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424D589-F8AB-4039-B56D-7E6AC7C9270B}" type="slidenum">
              <a:rPr lang="zh-CN" altLang="en-US"/>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656"/>
            <a:ext cx="3886200" cy="32645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656"/>
            <a:ext cx="3886200" cy="32645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FBA386B7-8B1C-4478-A38A-44D0595A6A66}" type="datetimeFigureOut">
              <a:rPr lang="zh-CN" altLang="en-US"/>
              <a:t>2022/10/28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C1355A1-1A7B-4677-B981-4B4269E7DA71}" type="slidenum">
              <a:rPr lang="zh-CN" altLang="en-US"/>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931"/>
            <a:ext cx="7886700" cy="994490"/>
          </a:xfrm>
        </p:spPr>
        <p:txBody>
          <a:bodyPr/>
          <a:lstStyle/>
          <a:p>
            <a:r>
              <a:rPr lang="zh-CN" altLang="en-US"/>
              <a:t>单击此处编辑母版标题样式</a:t>
            </a:r>
          </a:p>
        </p:txBody>
      </p:sp>
      <p:sp>
        <p:nvSpPr>
          <p:cNvPr id="3" name="文本占位符 2"/>
          <p:cNvSpPr>
            <a:spLocks noGrp="1"/>
          </p:cNvSpPr>
          <p:nvPr>
            <p:ph type="body" idx="1"/>
          </p:nvPr>
        </p:nvSpPr>
        <p:spPr>
          <a:xfrm>
            <a:off x="890081" y="1334255"/>
            <a:ext cx="3655181" cy="61813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1999673"/>
            <a:ext cx="3655181" cy="264405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334255"/>
            <a:ext cx="3673182" cy="61813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1999673"/>
            <a:ext cx="3673182" cy="264405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C6D4F2EA-D515-4F10-9ED3-3B6509C2C030}" type="datetimeFigureOut">
              <a:rPr lang="zh-CN" altLang="en-US"/>
              <a:t>2022/10/28</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5A511F8A-5AAC-4D19-B8AD-720CCC98561F}" type="slidenum">
              <a:rPr lang="zh-CN" altLang="en-US"/>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F29C8F88-33E7-4251-81D0-F212C64EECC6}" type="datetimeFigureOut">
              <a:rPr lang="zh-CN" altLang="en-US"/>
              <a:t>2022/10/28</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2D1388EF-7F48-4BEA-9C59-EBEAE74A6629}" type="slidenum">
              <a:rPr lang="zh-CN" altLang="en-US"/>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37E90AF-5D62-4B6D-90AB-DD3987AB94E2}" type="datetimeFigureOut">
              <a:rPr lang="zh-CN" altLang="en-US"/>
              <a:t>2022/10/28</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60DE24A-A2CB-48DA-A598-376933AB6F99}" type="slidenum">
              <a:rPr lang="zh-CN" altLang="en-US"/>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3010"/>
            <a:ext cx="3124012" cy="1200533"/>
          </a:xfrm>
        </p:spPr>
        <p:txBody>
          <a:bodyPr anchor="b"/>
          <a:lstStyle>
            <a:lvl1pPr>
              <a:defRPr sz="2405"/>
            </a:lvl1pPr>
          </a:lstStyle>
          <a:p>
            <a:r>
              <a:rPr lang="zh-CN" altLang="en-US"/>
              <a:t>单击此处编辑母版标题样式</a:t>
            </a:r>
          </a:p>
        </p:txBody>
      </p:sp>
      <p:sp>
        <p:nvSpPr>
          <p:cNvPr id="3" name="图片占位符 2"/>
          <p:cNvSpPr>
            <a:spLocks noGrp="1"/>
          </p:cNvSpPr>
          <p:nvPr>
            <p:ph type="pic" idx="1"/>
          </p:nvPr>
        </p:nvSpPr>
        <p:spPr>
          <a:xfrm>
            <a:off x="3887391" y="343010"/>
            <a:ext cx="4629150" cy="4054183"/>
          </a:xfrm>
        </p:spPr>
        <p:txBody>
          <a:bodyPr/>
          <a:lstStyle>
            <a:lvl1pPr marL="0" indent="0">
              <a:buNone/>
              <a:defRPr sz="2405"/>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pPr lvl="0"/>
            <a:endParaRPr lang="zh-CN" altLang="en-US" noProof="0"/>
          </a:p>
        </p:txBody>
      </p:sp>
      <p:sp>
        <p:nvSpPr>
          <p:cNvPr id="4" name="文本占位符 3"/>
          <p:cNvSpPr>
            <a:spLocks noGrp="1"/>
          </p:cNvSpPr>
          <p:nvPr>
            <p:ph type="body" sz="half" idx="2"/>
          </p:nvPr>
        </p:nvSpPr>
        <p:spPr>
          <a:xfrm>
            <a:off x="629841" y="1543544"/>
            <a:ext cx="3124012" cy="2859604"/>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2235" indent="0">
              <a:buNone/>
              <a:defRPr sz="1050"/>
            </a:lvl5pPr>
            <a:lvl6pPr marL="1715135"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E648FC3-9EDA-4EA8-B9A0-F24FE08DAD9E}" type="datetimeFigureOut">
              <a:rPr lang="zh-CN" altLang="en-US"/>
              <a:t>2022/10/28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8E73312-87F1-48B3-99D6-5A673BA6F978}" type="slidenum">
              <a:rPr lang="zh-CN" altLang="en-US"/>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931"/>
            <a:ext cx="1971675" cy="436027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931"/>
            <a:ext cx="5800725" cy="4360271"/>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5C11F289-FA25-4F96-921F-AC799218EF1E}" type="datetimeFigureOut">
              <a:rPr lang="zh-CN" altLang="en-US"/>
              <a:t>2022/10/28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9171EB4-2C06-4BCB-A84D-BB5011503A72}" type="slidenum">
              <a:rPr lang="zh-CN" altLang="en-US"/>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931"/>
            <a:ext cx="7886700" cy="436027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3"/>
          <p:cNvSpPr>
            <a:spLocks noGrp="1"/>
          </p:cNvSpPr>
          <p:nvPr>
            <p:ph type="dt" sz="half" idx="10"/>
          </p:nvPr>
        </p:nvSpPr>
        <p:spPr/>
        <p:txBody>
          <a:bodyPr/>
          <a:lstStyle>
            <a:lvl1pPr>
              <a:defRPr/>
            </a:lvl1pPr>
          </a:lstStyle>
          <a:p>
            <a:pPr>
              <a:defRPr/>
            </a:pPr>
            <a:fld id="{8A394FAD-9DE4-46C4-A202-DDDA12B56CCC}" type="datetimeFigureOut">
              <a:rPr lang="zh-CN" altLang="en-US"/>
              <a:t>2022/10/28</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40953620-5A52-4B29-8BD6-D33DFB173409}" type="slidenum">
              <a:rPr lang="zh-CN" altLang="en-US"/>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5460"/>
            <a:ext cx="6400443" cy="1314815"/>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8035" indent="0" algn="ctr">
              <a:buNone/>
              <a:defRPr>
                <a:solidFill>
                  <a:schemeClr val="tx1">
                    <a:tint val="75000"/>
                  </a:schemeClr>
                </a:solidFill>
              </a:defRPr>
            </a:lvl7pPr>
            <a:lvl8pPr marL="2400935" indent="0" algn="ctr">
              <a:buNone/>
              <a:defRPr>
                <a:solidFill>
                  <a:schemeClr val="tx1">
                    <a:tint val="75000"/>
                  </a:schemeClr>
                </a:solidFill>
              </a:defRPr>
            </a:lvl8pPr>
            <a:lvl9pPr marL="2743835" indent="0" algn="ctr">
              <a:buNone/>
              <a:defRPr>
                <a:solidFill>
                  <a:schemeClr val="tx1">
                    <a:tint val="75000"/>
                  </a:schemeClr>
                </a:solidFill>
              </a:defRPr>
            </a:lvl9pPr>
          </a:lstStyle>
          <a:p>
            <a:r>
              <a:rPr lang="zh-CN" altLang="en-US" noProof="1"/>
              <a:t>单击此处编辑母版副标题样式</a:t>
            </a:r>
          </a:p>
        </p:txBody>
      </p:sp>
    </p:spTree>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484"/>
            <a:ext cx="8229481" cy="3395416"/>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Tree>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theme" Target="../theme/theme2.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图片 3" descr="九年级第十一单元02"/>
          <p:cNvPicPr>
            <a:picLocks noChangeAspect="1"/>
          </p:cNvPicPr>
          <p:nvPr userDrawn="1"/>
        </p:nvPicPr>
        <p:blipFill>
          <a:blip r:embed="rId20"/>
          <a:srcRect/>
          <a:stretch>
            <a:fillRect/>
          </a:stretch>
        </p:blipFill>
        <p:spPr bwMode="auto">
          <a:xfrm>
            <a:off x="0" y="0"/>
            <a:ext cx="9144000" cy="5143500"/>
          </a:xfrm>
          <a:prstGeom prst="rect">
            <a:avLst/>
          </a:prstGeom>
          <a:noFill/>
          <a:ln w="9525">
            <a:noFill/>
            <a:miter lim="800000"/>
            <a:headEnd/>
            <a:tailEnd/>
          </a:ln>
        </p:spPr>
      </p:pic>
      <p:pic>
        <p:nvPicPr>
          <p:cNvPr id="1027" name="图片 4" descr="初中七彩图标"/>
          <p:cNvPicPr>
            <a:picLocks noChangeAspect="1"/>
          </p:cNvPicPr>
          <p:nvPr userDrawn="1"/>
        </p:nvPicPr>
        <p:blipFill>
          <a:blip r:embed="rId21"/>
          <a:srcRect/>
          <a:stretch>
            <a:fillRect/>
          </a:stretch>
        </p:blipFill>
        <p:spPr bwMode="auto">
          <a:xfrm>
            <a:off x="7426325" y="61913"/>
            <a:ext cx="1427163" cy="576262"/>
          </a:xfrm>
          <a:prstGeom prst="rect">
            <a:avLst/>
          </a:prstGeom>
          <a:noFill/>
          <a:ln w="9525">
            <a:noFill/>
            <a:miter lim="800000"/>
            <a:headEnd/>
            <a:tailEnd/>
          </a:ln>
        </p:spPr>
      </p:pic>
      <p:sp>
        <p:nvSpPr>
          <p:cNvPr id="6" name="文本框 5"/>
          <p:cNvSpPr txBox="1"/>
          <p:nvPr userDrawn="1"/>
        </p:nvSpPr>
        <p:spPr>
          <a:xfrm>
            <a:off x="0" y="36513"/>
            <a:ext cx="2190750" cy="357187"/>
          </a:xfrm>
          <a:prstGeom prst="rect">
            <a:avLst/>
          </a:prstGeom>
          <a:noFill/>
        </p:spPr>
        <p:txBody>
          <a:bodyPr>
            <a:spAutoFit/>
          </a:bodyPr>
          <a:lstStyle/>
          <a:p>
            <a:pPr fontAlgn="auto">
              <a:spcBef>
                <a:spcPts val="0"/>
              </a:spcBef>
              <a:spcAft>
                <a:spcPts val="0"/>
              </a:spcAft>
              <a:defRPr/>
            </a:pPr>
            <a:r>
              <a:rPr lang="en-US" altLang="zh-CN" sz="1535" b="1" dirty="0">
                <a:solidFill>
                  <a:srgbClr val="595758"/>
                </a:solidFill>
                <a:latin typeface="方正粗圆简体" panose="02010601030101010101" charset="-122"/>
                <a:ea typeface="方正粗圆简体" panose="02010601030101010101" charset="-122"/>
              </a:rPr>
              <a:t>UNIT 11 SECTION B</a:t>
            </a:r>
            <a:r>
              <a:rPr lang="zh-CN" altLang="zh-CN" sz="1725" b="1" dirty="0">
                <a:solidFill>
                  <a:srgbClr val="595758"/>
                </a:solidFill>
                <a:latin typeface="方正粗圆简体" panose="02010601030101010101" charset="-122"/>
                <a:ea typeface="方正粗圆简体" panose="02010601030101010101" charset="-122"/>
              </a:rPr>
              <a:t> </a:t>
            </a:r>
            <a:endParaRPr kumimoji="1" lang="zh-CN" altLang="en-US" sz="1725" b="1" dirty="0">
              <a:solidFill>
                <a:srgbClr val="595758"/>
              </a:solidFill>
              <a:latin typeface="方正粗圆简体" panose="02010601030101010101" charset="-122"/>
              <a:ea typeface="方正粗圆简体" panose="02010601030101010101"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90" r:id="rId18"/>
  </p:sldLayoutIdLst>
  <p:txStyles>
    <p:titleStyle>
      <a:lvl1pPr algn="ctr" defTabSz="684530" rtl="0" eaLnBrk="0" fontAlgn="base" hangingPunct="0">
        <a:spcBef>
          <a:spcPct val="0"/>
        </a:spcBef>
        <a:spcAft>
          <a:spcPct val="0"/>
        </a:spcAft>
        <a:defRPr sz="3300" kern="1200">
          <a:solidFill>
            <a:schemeClr val="tx1"/>
          </a:solidFill>
          <a:latin typeface="+mj-lt"/>
          <a:ea typeface="+mj-ea"/>
          <a:cs typeface="+mj-cs"/>
        </a:defRPr>
      </a:lvl1pPr>
      <a:lvl2pPr algn="ctr" defTabSz="68453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2pPr>
      <a:lvl3pPr algn="ctr" defTabSz="68453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3pPr>
      <a:lvl4pPr algn="ctr" defTabSz="68453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4pPr>
      <a:lvl5pPr algn="ctr" defTabSz="68453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5pPr>
      <a:lvl6pPr marL="4572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6pPr>
      <a:lvl7pPr marL="9144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7pPr>
      <a:lvl8pPr marL="13716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8pPr>
      <a:lvl9pPr marL="18288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9pPr>
    </p:titleStyle>
    <p:bodyStyle>
      <a:lvl1pPr marL="257175" indent="-257175" algn="l" defTabSz="6845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5625" indent="-212725" algn="l" defTabSz="68453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4530"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defTabSz="68453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453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410" name="标题占位符 1"/>
          <p:cNvSpPr>
            <a:spLocks noGrp="1"/>
          </p:cNvSpPr>
          <p:nvPr>
            <p:ph type="title"/>
          </p:nvPr>
        </p:nvSpPr>
        <p:spPr bwMode="auto">
          <a:xfrm>
            <a:off x="628650" y="274638"/>
            <a:ext cx="7886700" cy="993775"/>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p>
        </p:txBody>
      </p:sp>
      <p:sp>
        <p:nvSpPr>
          <p:cNvPr id="3" name="文本占位符 2"/>
          <p:cNvSpPr>
            <a:spLocks noGrp="1"/>
          </p:cNvSpPr>
          <p:nvPr>
            <p:ph type="body" idx="1"/>
          </p:nvPr>
        </p:nvSpPr>
        <p:spPr>
          <a:xfrm>
            <a:off x="628650" y="1370013"/>
            <a:ext cx="7886700" cy="32639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8850"/>
            <a:ext cx="2057400" cy="274638"/>
          </a:xfrm>
          <a:prstGeom prst="rect">
            <a:avLst/>
          </a:prstGeom>
        </p:spPr>
        <p:txBody>
          <a:bodyPr vert="horz" lIns="91440" tIns="45720" rIns="91440" bIns="45720" rtlCol="0" anchor="ctr"/>
          <a:lstStyle>
            <a:lvl1pPr algn="l">
              <a:defRPr sz="900" smtClean="0">
                <a:solidFill>
                  <a:schemeClr val="tx1">
                    <a:tint val="75000"/>
                  </a:schemeClr>
                </a:solidFill>
              </a:defRPr>
            </a:lvl1pPr>
          </a:lstStyle>
          <a:p>
            <a:pPr>
              <a:defRPr/>
            </a:pPr>
            <a:fld id="{86B952BC-6CB2-4088-A222-E9C59037AE05}" type="datetimeFigureOut">
              <a:rPr lang="zh-CN" altLang="en-US"/>
              <a:t>2022/10/28</a:t>
            </a:fld>
            <a:endParaRPr lang="zh-CN" altLang="en-US"/>
          </a:p>
        </p:txBody>
      </p:sp>
      <p:sp>
        <p:nvSpPr>
          <p:cNvPr id="5" name="页脚占位符 4"/>
          <p:cNvSpPr>
            <a:spLocks noGrp="1"/>
          </p:cNvSpPr>
          <p:nvPr>
            <p:ph type="ftr" sz="quarter" idx="3"/>
          </p:nvPr>
        </p:nvSpPr>
        <p:spPr>
          <a:xfrm>
            <a:off x="3028950" y="4768850"/>
            <a:ext cx="3086100" cy="274638"/>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6457950" y="4768850"/>
            <a:ext cx="2057400" cy="274638"/>
          </a:xfrm>
          <a:prstGeom prst="rect">
            <a:avLst/>
          </a:prstGeom>
        </p:spPr>
        <p:txBody>
          <a:bodyPr vert="horz" lIns="91440" tIns="45720" rIns="91440" bIns="45720" rtlCol="0" anchor="ctr"/>
          <a:lstStyle>
            <a:lvl1pPr algn="r">
              <a:defRPr sz="900" smtClean="0">
                <a:solidFill>
                  <a:schemeClr val="tx1">
                    <a:tint val="75000"/>
                  </a:schemeClr>
                </a:solidFill>
              </a:defRPr>
            </a:lvl1pPr>
          </a:lstStyle>
          <a:p>
            <a:pPr>
              <a:defRPr/>
            </a:pPr>
            <a:fld id="{24D39645-9F9A-41D1-B620-B3B2E2142FE3}"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Lst>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2pPr>
      <a:lvl3pPr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3pPr>
      <a:lvl4pPr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4pPr>
      <a:lvl5pPr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5pPr>
      <a:lvl6pPr marL="457200"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6pPr>
      <a:lvl7pPr marL="914400"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7pPr>
      <a:lvl8pPr marL="1371600"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8pPr>
      <a:lvl9pPr marL="1828800" algn="l" defTabSz="685800" rtl="0" fontAlgn="base">
        <a:lnSpc>
          <a:spcPct val="90000"/>
        </a:lnSpc>
        <a:spcBef>
          <a:spcPct val="0"/>
        </a:spcBef>
        <a:spcAft>
          <a:spcPct val="0"/>
        </a:spcAft>
        <a:defRPr sz="3300">
          <a:solidFill>
            <a:schemeClr val="tx1"/>
          </a:solidFill>
          <a:latin typeface="Calibri Light" panose="020F0302020204030204"/>
          <a:ea typeface="宋体" panose="02010600030101010101" pitchFamily="2" charset="-122"/>
        </a:defRPr>
      </a:lvl9pPr>
    </p:titleStyle>
    <p:bodyStyle>
      <a:lvl1pPr marL="171450" indent="-171450" algn="l" defTabSz="685800" rtl="0" fontAlgn="base">
        <a:lnSpc>
          <a:spcPct val="90000"/>
        </a:lnSpc>
        <a:spcBef>
          <a:spcPct val="15000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ct val="75000"/>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ct val="75000"/>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ct val="75000"/>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ct val="75000"/>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ct val="75000"/>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75000"/>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ct val="75000"/>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ct val="75000"/>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8674" name="Picture 44"/>
          <p:cNvPicPr>
            <a:picLocks noChangeAspect="1" noChangeArrowheads="1"/>
          </p:cNvPicPr>
          <p:nvPr userDrawn="1"/>
        </p:nvPicPr>
        <p:blipFill>
          <a:blip r:embed="rId14"/>
          <a:srcRect/>
          <a:stretch>
            <a:fillRect/>
          </a:stretch>
        </p:blipFill>
        <p:spPr bwMode="auto">
          <a:xfrm>
            <a:off x="0" y="0"/>
            <a:ext cx="9144000" cy="51482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transition spd="slow">
    <p:random/>
  </p:transition>
  <p:hf sldNum="0" hdr="0" ftr="0" dt="0"/>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8035"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图片 2" descr="九年级第十一单元"/>
          <p:cNvPicPr>
            <a:picLocks noChangeAspect="1"/>
          </p:cNvPicPr>
          <p:nvPr/>
        </p:nvPicPr>
        <p:blipFill>
          <a:blip r:embed="rId2"/>
          <a:srcRect/>
          <a:stretch>
            <a:fillRect/>
          </a:stretch>
        </p:blipFill>
        <p:spPr bwMode="auto">
          <a:xfrm>
            <a:off x="0" y="0"/>
            <a:ext cx="9144000" cy="5143500"/>
          </a:xfrm>
          <a:prstGeom prst="rect">
            <a:avLst/>
          </a:prstGeom>
          <a:noFill/>
          <a:ln w="9525">
            <a:noFill/>
            <a:miter lim="800000"/>
            <a:headEnd/>
            <a:tailEnd/>
          </a:ln>
        </p:spPr>
      </p:pic>
      <p:pic>
        <p:nvPicPr>
          <p:cNvPr id="43010" name="图片 6" descr="初中七彩图标"/>
          <p:cNvPicPr>
            <a:picLocks noChangeAspect="1"/>
          </p:cNvPicPr>
          <p:nvPr/>
        </p:nvPicPr>
        <p:blipFill>
          <a:blip r:embed="rId3"/>
          <a:srcRect/>
          <a:stretch>
            <a:fillRect/>
          </a:stretch>
        </p:blipFill>
        <p:spPr bwMode="auto">
          <a:xfrm>
            <a:off x="7426325" y="61913"/>
            <a:ext cx="1427163" cy="576262"/>
          </a:xfrm>
          <a:prstGeom prst="rect">
            <a:avLst/>
          </a:prstGeom>
          <a:noFill/>
          <a:ln w="9525">
            <a:noFill/>
            <a:miter lim="800000"/>
            <a:headEnd/>
            <a:tailEnd/>
          </a:ln>
        </p:spPr>
      </p:pic>
      <p:sp>
        <p:nvSpPr>
          <p:cNvPr id="6" name="文本框 5"/>
          <p:cNvSpPr txBox="1"/>
          <p:nvPr/>
        </p:nvSpPr>
        <p:spPr>
          <a:xfrm>
            <a:off x="3287713" y="3003550"/>
            <a:ext cx="3316287" cy="506730"/>
          </a:xfrm>
          <a:prstGeom prst="rect">
            <a:avLst/>
          </a:prstGeom>
          <a:noFill/>
          <a:effectLst>
            <a:outerShdw dist="381000" dir="3600000" sx="105000" sy="105000" algn="t" rotWithShape="0">
              <a:srgbClr val="000000">
                <a:alpha val="22000"/>
              </a:srgbClr>
            </a:outerShdw>
          </a:effectLst>
        </p:spPr>
        <p:txBody>
          <a:bodyPr>
            <a:spAutoFit/>
          </a:bodyPr>
          <a:lstStyle/>
          <a:p>
            <a:pPr fontAlgn="auto">
              <a:spcBef>
                <a:spcPts val="0"/>
              </a:spcBef>
              <a:spcAft>
                <a:spcPts val="0"/>
              </a:spcAft>
              <a:defRPr/>
            </a:pPr>
            <a:r>
              <a:rPr lang="en-US" altLang="zh-CN" sz="2700" b="1" dirty="0">
                <a:solidFill>
                  <a:prstClr val="black">
                    <a:lumMod val="50000"/>
                    <a:lumOff val="50000"/>
                  </a:prstClr>
                </a:solidFill>
                <a:effectLst>
                  <a:outerShdw blurRad="50800" dist="38100" algn="l" rotWithShape="0">
                    <a:prstClr val="black">
                      <a:alpha val="40000"/>
                    </a:prstClr>
                  </a:outerShdw>
                </a:effectLst>
                <a:latin typeface="Al Bayan" charset="0"/>
                <a:ea typeface="华康勘亭流W9(P)" panose="03000900000000000000" charset="-122"/>
                <a:cs typeface="Al Bayan" charset="0"/>
              </a:rPr>
              <a:t>Section B 2a-2e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413538" y="2377422"/>
            <a:ext cx="6911895" cy="1575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marL="342900" indent="-342900">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en-US" altLang="zh-CN" sz="2800" b="1" dirty="0">
                <a:cs typeface="Times New Roman" panose="02020603050405020304" pitchFamily="18" charset="0"/>
              </a:rPr>
              <a:t>1. What can you see in the picture?</a:t>
            </a:r>
          </a:p>
          <a:p>
            <a:pPr eaLnBrk="1" hangingPunct="1">
              <a:lnSpc>
                <a:spcPct val="120000"/>
              </a:lnSpc>
            </a:pPr>
            <a:endParaRPr lang="en-US" altLang="zh-CN" sz="2800" b="1" dirty="0">
              <a:cs typeface="Times New Roman" panose="02020603050405020304" pitchFamily="18" charset="0"/>
            </a:endParaRPr>
          </a:p>
          <a:p>
            <a:pPr eaLnBrk="1" hangingPunct="1">
              <a:lnSpc>
                <a:spcPct val="120000"/>
              </a:lnSpc>
            </a:pPr>
            <a:r>
              <a:rPr lang="en-US" altLang="zh-CN" sz="2800" b="1" dirty="0">
                <a:cs typeface="Times New Roman" panose="02020603050405020304" pitchFamily="18" charset="0"/>
              </a:rPr>
              <a:t>2. What may the passage talk about?</a:t>
            </a:r>
            <a:endParaRPr lang="zh-CN" altLang="en-US" sz="2800" b="1" dirty="0">
              <a:cs typeface="Times New Roman" panose="02020603050405020304" pitchFamily="18" charset="0"/>
            </a:endParaRPr>
          </a:p>
        </p:txBody>
      </p:sp>
      <p:sp>
        <p:nvSpPr>
          <p:cNvPr id="46083" name="Text Box 3"/>
          <p:cNvSpPr txBox="1">
            <a:spLocks noChangeArrowheads="1"/>
          </p:cNvSpPr>
          <p:nvPr/>
        </p:nvSpPr>
        <p:spPr bwMode="auto">
          <a:xfrm>
            <a:off x="715160" y="2879251"/>
            <a:ext cx="3077765"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800" b="1">
                <a:solidFill>
                  <a:srgbClr val="FF0000"/>
                </a:solidFill>
                <a:cs typeface="Times New Roman" panose="02020603050405020304" pitchFamily="18" charset="0"/>
              </a:rPr>
              <a:t>A soccer ball team.</a:t>
            </a:r>
          </a:p>
        </p:txBody>
      </p:sp>
      <p:sp>
        <p:nvSpPr>
          <p:cNvPr id="46084" name="Text Box 4"/>
          <p:cNvSpPr txBox="1">
            <a:spLocks noChangeArrowheads="1"/>
          </p:cNvSpPr>
          <p:nvPr/>
        </p:nvSpPr>
        <p:spPr bwMode="auto">
          <a:xfrm>
            <a:off x="715160" y="4083918"/>
            <a:ext cx="7843208"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800" b="1" dirty="0">
                <a:solidFill>
                  <a:srgbClr val="FF0000"/>
                </a:solidFill>
                <a:cs typeface="Times New Roman" panose="02020603050405020304" pitchFamily="18" charset="0"/>
              </a:rPr>
              <a:t>It may talk about the soccer ball team’s winning.</a:t>
            </a:r>
          </a:p>
        </p:txBody>
      </p:sp>
      <p:sp>
        <p:nvSpPr>
          <p:cNvPr id="70672" name="矩形 28"/>
          <p:cNvSpPr>
            <a:spLocks noChangeArrowheads="1"/>
          </p:cNvSpPr>
          <p:nvPr/>
        </p:nvSpPr>
        <p:spPr bwMode="auto">
          <a:xfrm>
            <a:off x="710050" y="704622"/>
            <a:ext cx="8532948" cy="93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lIns="68580" tIns="34290" rIns="68580" bIns="34290">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800" b="1" dirty="0">
                <a:solidFill>
                  <a:schemeClr val="hlink"/>
                </a:solidFill>
                <a:cs typeface="Times New Roman" panose="02020603050405020304" pitchFamily="18" charset="0"/>
              </a:rPr>
              <a:t>Look at the title and the picture. Then answer the questions below.</a:t>
            </a:r>
          </a:p>
        </p:txBody>
      </p:sp>
      <p:sp>
        <p:nvSpPr>
          <p:cNvPr id="46094" name="Text Box 14"/>
          <p:cNvSpPr txBox="1">
            <a:spLocks noChangeArrowheads="1"/>
          </p:cNvSpPr>
          <p:nvPr/>
        </p:nvSpPr>
        <p:spPr bwMode="auto">
          <a:xfrm>
            <a:off x="1736834" y="1779662"/>
            <a:ext cx="3239690" cy="500137"/>
          </a:xfrm>
          <a:prstGeom prst="rect">
            <a:avLst/>
          </a:prstGeom>
          <a:noFill/>
          <a:ln>
            <a:noFill/>
          </a:ln>
        </p:spPr>
        <p:txBody>
          <a:bodyPr lIns="68580" tIns="34290" rIns="68580" bIns="34290">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Times New Roman" panose="02020603050405020304" pitchFamily="18" charset="0"/>
              </a:rPr>
              <a:t>The Winning Team</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rcRect r="2273"/>
          <a:stretch>
            <a:fillRect/>
          </a:stretch>
        </p:blipFill>
        <p:spPr>
          <a:xfrm>
            <a:off x="6048828" y="1635646"/>
            <a:ext cx="2322258" cy="1640139"/>
          </a:xfrm>
          <a:prstGeom prst="rect">
            <a:avLst/>
          </a:prstGeom>
        </p:spPr>
      </p:pic>
    </p:spTree>
    <p:extLst>
      <p:ext uri="{BB962C8B-B14F-4D97-AF65-F5344CB8AC3E}">
        <p14:creationId xmlns:p14="http://schemas.microsoft.com/office/powerpoint/2010/main" val="1241809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diamond(in)">
                                      <p:cBhvr>
                                        <p:cTn id="7" dur="500"/>
                                        <p:tgtEl>
                                          <p:spTgt spid="4608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6083"/>
                                        </p:tgtEl>
                                        <p:attrNameLst>
                                          <p:attrName>style.visibility</p:attrName>
                                        </p:attrNameLst>
                                      </p:cBhvr>
                                      <p:to>
                                        <p:strVal val="visible"/>
                                      </p:to>
                                    </p:set>
                                    <p:animEffect transition="in" filter="wipe(left)">
                                      <p:cBhvr>
                                        <p:cTn id="12" dur="500"/>
                                        <p:tgtEl>
                                          <p:spTgt spid="4608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6084"/>
                                        </p:tgtEl>
                                        <p:attrNameLst>
                                          <p:attrName>style.visibility</p:attrName>
                                        </p:attrNameLst>
                                      </p:cBhvr>
                                      <p:to>
                                        <p:strVal val="visible"/>
                                      </p:to>
                                    </p:set>
                                    <p:animEffect transition="in" filter="wipe(left)">
                                      <p:cBhvr>
                                        <p:cTn id="17" dur="500"/>
                                        <p:tgtEl>
                                          <p:spTgt spid="46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P spid="46083" grpId="0"/>
      <p:bldP spid="4608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4"/>
          <p:cNvSpPr>
            <a:spLocks noChangeArrowheads="1"/>
          </p:cNvSpPr>
          <p:nvPr/>
        </p:nvSpPr>
        <p:spPr bwMode="auto">
          <a:xfrm>
            <a:off x="1403350" y="928688"/>
            <a:ext cx="6697663" cy="922337"/>
          </a:xfrm>
          <a:prstGeom prst="rect">
            <a:avLst/>
          </a:prstGeom>
          <a:noFill/>
          <a:ln w="9525">
            <a:noFill/>
            <a:miter lim="800000"/>
          </a:ln>
        </p:spPr>
        <p:txBody>
          <a:bodyPr>
            <a:spAutoFit/>
          </a:bodyPr>
          <a:lstStyle/>
          <a:p>
            <a:r>
              <a:rPr lang="en-US" altLang="zh-CN" sz="2700" b="1" noProof="1">
                <a:solidFill>
                  <a:srgbClr val="0000E1"/>
                </a:solidFill>
              </a:rPr>
              <a:t>Read the story and number the events in the correct order.</a:t>
            </a:r>
          </a:p>
        </p:txBody>
      </p:sp>
      <p:sp>
        <p:nvSpPr>
          <p:cNvPr id="25602" name="Rectangle 5"/>
          <p:cNvSpPr>
            <a:spLocks noChangeArrowheads="1"/>
          </p:cNvSpPr>
          <p:nvPr/>
        </p:nvSpPr>
        <p:spPr bwMode="auto">
          <a:xfrm>
            <a:off x="1116013" y="2411413"/>
            <a:ext cx="6527800" cy="1744662"/>
          </a:xfrm>
          <a:prstGeom prst="rect">
            <a:avLst/>
          </a:prstGeom>
          <a:solidFill>
            <a:schemeClr val="accent1">
              <a:lumMod val="40000"/>
              <a:lumOff val="60000"/>
              <a:alpha val="70000"/>
            </a:schemeClr>
          </a:solidFill>
          <a:ln w="9525">
            <a:solidFill>
              <a:schemeClr val="accent2"/>
            </a:solidFill>
            <a:miter lim="800000"/>
          </a:ln>
        </p:spPr>
        <p:txBody>
          <a:bodyPr>
            <a:spAutoFit/>
          </a:bodyPr>
          <a:lstStyle/>
          <a:p>
            <a:pPr algn="ctr">
              <a:lnSpc>
                <a:spcPct val="150000"/>
              </a:lnSpc>
              <a:defRPr/>
            </a:pPr>
            <a:r>
              <a:rPr lang="en-US" altLang="zh-CN" sz="2400" b="1" dirty="0">
                <a:solidFill>
                  <a:srgbClr val="6600CC"/>
                </a:solidFill>
                <a:latin typeface="Segoe Print" panose="02000600000000000000" charset="0"/>
              </a:rPr>
              <a:t>RECOGNIZING IDIOMS AND PHRASES</a:t>
            </a:r>
            <a:endParaRPr lang="en-US" altLang="zh-CN" sz="2400" b="1" dirty="0">
              <a:solidFill>
                <a:srgbClr val="000099"/>
              </a:solidFill>
              <a:latin typeface="Segoe Print" panose="02000600000000000000" charset="0"/>
            </a:endParaRPr>
          </a:p>
          <a:p>
            <a:pPr>
              <a:lnSpc>
                <a:spcPct val="150000"/>
              </a:lnSpc>
              <a:defRPr/>
            </a:pPr>
            <a:r>
              <a:rPr lang="en-US" altLang="zh-CN" sz="2400" b="1" dirty="0">
                <a:solidFill>
                  <a:srgbClr val="000099"/>
                </a:solidFill>
                <a:latin typeface="Segoe Print" panose="02000600000000000000" charset="0"/>
              </a:rPr>
              <a:t>Knowing the meanings of idioms and verb phrases can improve your English.</a:t>
            </a:r>
          </a:p>
        </p:txBody>
      </p:sp>
      <p:sp>
        <p:nvSpPr>
          <p:cNvPr id="6" name="单圆角矩形 5"/>
          <p:cNvSpPr/>
          <p:nvPr/>
        </p:nvSpPr>
        <p:spPr bwMode="auto">
          <a:xfrm>
            <a:off x="611188" y="974725"/>
            <a:ext cx="625475" cy="588963"/>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5000"/>
              </a:lnSpc>
              <a:defRPr/>
            </a:pPr>
            <a:r>
              <a:rPr kumimoji="1" lang="en-US" altLang="zh-CN" sz="3000" b="1" dirty="0">
                <a:solidFill>
                  <a:schemeClr val="bg1"/>
                </a:solidFill>
              </a:rPr>
              <a:t>2b</a:t>
            </a:r>
            <a:endParaRPr kumimoji="1" lang="zh-CN" altLang="en-US" sz="3000" b="1" dirty="0">
              <a:solidFill>
                <a:schemeClr val="bg1"/>
              </a:solidFill>
            </a:endParaRPr>
          </a:p>
        </p:txBody>
      </p:sp>
    </p:spTree>
  </p:cSld>
  <p:clrMapOvr>
    <a:masterClrMapping/>
  </p:clrMapOvr>
  <p:transition spd="med">
    <p:zo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4"/>
          <p:cNvSpPr>
            <a:spLocks noChangeArrowheads="1"/>
          </p:cNvSpPr>
          <p:nvPr/>
        </p:nvSpPr>
        <p:spPr bwMode="auto">
          <a:xfrm>
            <a:off x="638175" y="696913"/>
            <a:ext cx="7750175" cy="4391025"/>
          </a:xfrm>
          <a:prstGeom prst="rect">
            <a:avLst/>
          </a:prstGeom>
          <a:noFill/>
          <a:ln w="38100">
            <a:noFill/>
            <a:prstDash val="sysDot"/>
            <a:miter lim="800000"/>
          </a:ln>
        </p:spPr>
        <p:txBody>
          <a:bodyPr lIns="67500" tIns="35100" rIns="67500" bIns="35100">
            <a:spAutoFit/>
          </a:bodyPr>
          <a:lstStyle/>
          <a:p>
            <a:pPr algn="ctr">
              <a:lnSpc>
                <a:spcPct val="150000"/>
              </a:lnSpc>
            </a:pPr>
            <a:r>
              <a:rPr lang="en-US" altLang="zh-CN" sz="3200" b="1">
                <a:solidFill>
                  <a:srgbClr val="FF0000"/>
                </a:solidFill>
                <a:latin typeface="Times New Roman" panose="02020603050405020304" pitchFamily="18" charset="0"/>
              </a:rPr>
              <a:t>The Winning Team</a:t>
            </a:r>
          </a:p>
          <a:p>
            <a:pPr>
              <a:lnSpc>
                <a:spcPct val="120000"/>
              </a:lnSpc>
            </a:pPr>
            <a:r>
              <a:rPr lang="en-US" altLang="zh-CN" sz="2800" b="1">
                <a:latin typeface="Times New Roman" panose="02020603050405020304" pitchFamily="18" charset="0"/>
              </a:rPr>
              <a:t>      Peter </a:t>
            </a:r>
            <a:r>
              <a:rPr lang="en-US" altLang="zh-CN" sz="2800" b="1">
                <a:solidFill>
                  <a:srgbClr val="FF0000"/>
                </a:solidFill>
                <a:latin typeface="Times New Roman" panose="02020603050405020304" pitchFamily="18" charset="0"/>
              </a:rPr>
              <a:t>kept</a:t>
            </a:r>
            <a:r>
              <a:rPr lang="en-US" altLang="zh-CN" sz="2800" b="1">
                <a:latin typeface="Times New Roman" panose="02020603050405020304" pitchFamily="18" charset="0"/>
              </a:rPr>
              <a:t> </a:t>
            </a:r>
            <a:r>
              <a:rPr lang="en-US" altLang="zh-CN" sz="2800" b="1">
                <a:solidFill>
                  <a:srgbClr val="FF0000"/>
                </a:solidFill>
                <a:latin typeface="Times New Roman" panose="02020603050405020304" pitchFamily="18" charset="0"/>
              </a:rPr>
              <a:t>his eyes</a:t>
            </a:r>
            <a:r>
              <a:rPr lang="en-US" altLang="zh-CN" sz="2800" b="1">
                <a:latin typeface="Times New Roman" panose="02020603050405020304" pitchFamily="18" charset="0"/>
              </a:rPr>
              <a:t> </a:t>
            </a:r>
            <a:r>
              <a:rPr lang="en-US" altLang="zh-CN" sz="2800" b="1">
                <a:solidFill>
                  <a:srgbClr val="FF0000"/>
                </a:solidFill>
                <a:latin typeface="Times New Roman" panose="02020603050405020304" pitchFamily="18" charset="0"/>
              </a:rPr>
              <a:t>on</a:t>
            </a:r>
            <a:r>
              <a:rPr lang="en-US" altLang="zh-CN" sz="2800" b="1">
                <a:latin typeface="Times New Roman" panose="02020603050405020304" pitchFamily="18" charset="0"/>
              </a:rPr>
              <a:t> the ground. He felt like there was a heavy weight on his shoulders as he walked home alone. It was the worst day of his life. His mind would not stop thinking about what happened only just an hour ago on the school soccer field. How could he have missed scoring that goal? </a:t>
            </a:r>
          </a:p>
        </p:txBody>
      </p:sp>
      <p:pic>
        <p:nvPicPr>
          <p:cNvPr id="2" name="U11B2b">
            <a:hlinkClick r:id="" action="ppaction://media"/>
            <a:extLst>
              <a:ext uri="{FF2B5EF4-FFF2-40B4-BE49-F238E27FC236}">
                <a16:creationId xmlns:a16="http://schemas.microsoft.com/office/drawing/2014/main" id="{A6341FCE-E13C-FB98-F2ED-7CA99723FEB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516216" y="843558"/>
            <a:ext cx="621512" cy="621512"/>
          </a:xfrm>
          <a:prstGeom prst="rect">
            <a:avLst/>
          </a:prstGeom>
        </p:spPr>
      </p:pic>
    </p:spTree>
  </p:cSld>
  <p:clrMapOvr>
    <a:masterClrMapping/>
  </p:clrMapOvr>
  <p:transition spd="med">
    <p:zoom/>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vol="80000" numSld="999">
                <p:cTn id="7" fill="remove"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4"/>
          <p:cNvSpPr>
            <a:spLocks noChangeArrowheads="1"/>
          </p:cNvSpPr>
          <p:nvPr/>
        </p:nvSpPr>
        <p:spPr bwMode="auto">
          <a:xfrm>
            <a:off x="827088" y="700088"/>
            <a:ext cx="7488237" cy="3659187"/>
          </a:xfrm>
          <a:prstGeom prst="rect">
            <a:avLst/>
          </a:prstGeom>
          <a:noFill/>
          <a:ln w="38100">
            <a:noFill/>
            <a:prstDash val="sysDot"/>
            <a:miter lim="800000"/>
          </a:ln>
        </p:spPr>
        <p:txBody>
          <a:bodyPr lIns="67500" tIns="35100" rIns="67500" bIns="35100">
            <a:spAutoFit/>
          </a:bodyPr>
          <a:lstStyle/>
          <a:p>
            <a:pPr>
              <a:lnSpc>
                <a:spcPct val="120000"/>
              </a:lnSpc>
            </a:pPr>
            <a:r>
              <a:rPr lang="en-US" altLang="zh-CN" sz="2800" b="1" dirty="0">
                <a:latin typeface="Times New Roman" panose="02020603050405020304" pitchFamily="18" charset="0"/>
              </a:rPr>
              <a:t>He</a:t>
            </a:r>
            <a:r>
              <a:rPr lang="en-US" altLang="zh-CN" b="1" dirty="0"/>
              <a:t> </a:t>
            </a:r>
            <a:r>
              <a:rPr lang="en-US" altLang="zh-CN" sz="2800" b="1" dirty="0">
                <a:latin typeface="Times New Roman" panose="02020603050405020304" pitchFamily="18" charset="0"/>
              </a:rPr>
              <a:t>had let his</a:t>
            </a:r>
            <a:r>
              <a:rPr lang="en-US" altLang="zh-CN" dirty="0"/>
              <a:t> </a:t>
            </a:r>
            <a:r>
              <a:rPr lang="en-US" altLang="zh-CN" sz="2800" b="1" dirty="0">
                <a:latin typeface="Times New Roman" panose="02020603050405020304" pitchFamily="18" charset="0"/>
              </a:rPr>
              <a:t>whole team</a:t>
            </a:r>
            <a:r>
              <a:rPr lang="en-US" altLang="zh-CN" sz="2800" b="1" dirty="0">
                <a:solidFill>
                  <a:srgbClr val="FF0000"/>
                </a:solidFill>
                <a:latin typeface="Times New Roman" panose="02020603050405020304" pitchFamily="18" charset="0"/>
              </a:rPr>
              <a:t> down</a:t>
            </a:r>
            <a:r>
              <a:rPr lang="en-US" altLang="zh-CN" sz="2800" b="1" dirty="0">
                <a:latin typeface="Times New Roman" panose="02020603050405020304" pitchFamily="18" charset="0"/>
              </a:rPr>
              <a:t>. His stupid mistake made him angry. His team had lost the game </a:t>
            </a:r>
            <a:r>
              <a:rPr lang="en-US" altLang="zh-CN" sz="2800" b="1" dirty="0">
                <a:solidFill>
                  <a:srgbClr val="FF0000"/>
                </a:solidFill>
                <a:latin typeface="Times New Roman" panose="02020603050405020304" pitchFamily="18" charset="0"/>
              </a:rPr>
              <a:t>because of</a:t>
            </a:r>
            <a:r>
              <a:rPr lang="en-US" altLang="zh-CN" sz="2800" b="1" dirty="0">
                <a:latin typeface="Times New Roman" panose="02020603050405020304" pitchFamily="18" charset="0"/>
              </a:rPr>
              <a:t> him. He was really worried that his coach might </a:t>
            </a:r>
            <a:r>
              <a:rPr lang="en-US" altLang="zh-CN" sz="2800" b="1" dirty="0">
                <a:solidFill>
                  <a:srgbClr val="FF0000"/>
                </a:solidFill>
                <a:latin typeface="Times New Roman" panose="02020603050405020304" pitchFamily="18" charset="0"/>
              </a:rPr>
              <a:t>kick </a:t>
            </a:r>
            <a:r>
              <a:rPr lang="en-US" altLang="zh-CN" sz="2800" b="1" dirty="0">
                <a:latin typeface="Times New Roman" panose="02020603050405020304" pitchFamily="18" charset="0"/>
              </a:rPr>
              <a:t>him off the team. </a:t>
            </a:r>
          </a:p>
          <a:p>
            <a:pPr>
              <a:lnSpc>
                <a:spcPct val="120000"/>
              </a:lnSpc>
            </a:pPr>
            <a:r>
              <a:rPr lang="en-US" altLang="zh-CN" sz="2800" b="1" dirty="0">
                <a:latin typeface="Times New Roman" panose="02020603050405020304" pitchFamily="18" charset="0"/>
              </a:rPr>
              <a:t>      As soon as he walked through the door, his father asked, “What’s wrong, son?” Peter’s feelings were written all over his face. </a:t>
            </a:r>
          </a:p>
        </p:txBody>
      </p:sp>
    </p:spTree>
  </p:cSld>
  <p:clrMapOvr>
    <a:masterClrMapping/>
  </p:clrMapOvr>
  <p:transition spd="med">
    <p:zo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矩形 1"/>
          <p:cNvSpPr>
            <a:spLocks noChangeArrowheads="1"/>
          </p:cNvSpPr>
          <p:nvPr/>
        </p:nvSpPr>
        <p:spPr bwMode="auto">
          <a:xfrm>
            <a:off x="468313" y="700088"/>
            <a:ext cx="7991475" cy="4021137"/>
          </a:xfrm>
          <a:prstGeom prst="rect">
            <a:avLst/>
          </a:prstGeom>
          <a:noFill/>
          <a:ln w="9525">
            <a:noFill/>
            <a:miter lim="800000"/>
          </a:ln>
        </p:spPr>
        <p:txBody>
          <a:bodyPr>
            <a:spAutoFit/>
          </a:bodyPr>
          <a:lstStyle/>
          <a:p>
            <a:pPr>
              <a:lnSpc>
                <a:spcPct val="120000"/>
              </a:lnSpc>
            </a:pPr>
            <a:r>
              <a:rPr lang="en-US" altLang="zh-CN" sz="2800" b="1">
                <a:latin typeface="Times New Roman" panose="02020603050405020304" pitchFamily="18" charset="0"/>
              </a:rPr>
              <a:t>“I lost the game,” </a:t>
            </a:r>
            <a:r>
              <a:rPr lang="en-US" altLang="zh-CN" sz="2800" b="1">
                <a:solidFill>
                  <a:srgbClr val="000000"/>
                </a:solidFill>
                <a:latin typeface="Times New Roman" panose="02020603050405020304" pitchFamily="18" charset="0"/>
              </a:rPr>
              <a:t>Peter replied. Then he went into his room without another word. Ten minutes later, Peter heard his father knocking on his bedroom door. He opened the door to let him in. </a:t>
            </a:r>
          </a:p>
          <a:p>
            <a:pPr>
              <a:lnSpc>
                <a:spcPct val="120000"/>
              </a:lnSpc>
            </a:pPr>
            <a:r>
              <a:rPr lang="en-US" altLang="zh-CN" sz="2800" b="1">
                <a:solidFill>
                  <a:srgbClr val="000000"/>
                </a:solidFill>
                <a:latin typeface="Times New Roman" panose="02020603050405020304" pitchFamily="18" charset="0"/>
              </a:rPr>
              <a:t>     “Look, Peter. I don’t know what happened. But whatever it was, don’t be too hard on yourself.”</a:t>
            </a:r>
          </a:p>
          <a:p>
            <a:r>
              <a:rPr lang="en-US" altLang="zh-CN" sz="2800" b="1">
                <a:solidFill>
                  <a:srgbClr val="000000"/>
                </a:solidFill>
                <a:latin typeface="Times New Roman" panose="02020603050405020304" pitchFamily="18" charset="0"/>
              </a:rPr>
              <a:t>      “I lost the game, Dad. I failed my team. They’ll probably never let me play again.”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矩形 1"/>
          <p:cNvSpPr>
            <a:spLocks noChangeArrowheads="1"/>
          </p:cNvSpPr>
          <p:nvPr/>
        </p:nvSpPr>
        <p:spPr bwMode="auto">
          <a:xfrm>
            <a:off x="611188" y="771525"/>
            <a:ext cx="7777162" cy="3681413"/>
          </a:xfrm>
          <a:prstGeom prst="rect">
            <a:avLst/>
          </a:prstGeom>
          <a:noFill/>
          <a:ln w="9525">
            <a:noFill/>
            <a:miter lim="800000"/>
          </a:ln>
        </p:spPr>
        <p:txBody>
          <a:bodyPr>
            <a:spAutoFit/>
          </a:bodyPr>
          <a:lstStyle/>
          <a:p>
            <a:pPr>
              <a:lnSpc>
                <a:spcPct val="120000"/>
              </a:lnSpc>
            </a:pPr>
            <a:r>
              <a:rPr lang="en-US" altLang="zh-CN" sz="2800" b="1" dirty="0">
                <a:latin typeface="Times New Roman" panose="02020603050405020304" pitchFamily="18" charset="0"/>
              </a:rPr>
              <a:t>      “Soccer is about team effort. You’re not the only reason your team lost. If you have a good team, you should support each other. Besides, winning or losing is only half the game. The other half is learning how to communicate with your teammates and learning from your mistakes.”  </a:t>
            </a:r>
          </a:p>
          <a:p>
            <a:pPr>
              <a:lnSpc>
                <a:spcPct val="120000"/>
              </a:lnSpc>
            </a:pPr>
            <a:r>
              <a:rPr lang="en-US" altLang="zh-CN" sz="2800" b="1" dirty="0">
                <a:latin typeface="Times New Roman" panose="02020603050405020304" pitchFamily="18" charset="0"/>
              </a:rPr>
              <a:t>    Peter didn’t say anything, but what his father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5"/>
          <p:cNvSpPr>
            <a:spLocks noChangeArrowheads="1"/>
          </p:cNvSpPr>
          <p:nvPr/>
        </p:nvSpPr>
        <p:spPr bwMode="auto">
          <a:xfrm>
            <a:off x="395288" y="700088"/>
            <a:ext cx="8302625" cy="3659187"/>
          </a:xfrm>
          <a:prstGeom prst="rect">
            <a:avLst/>
          </a:prstGeom>
          <a:noFill/>
          <a:ln w="38100">
            <a:noFill/>
            <a:prstDash val="sysDot"/>
            <a:miter lim="800000"/>
          </a:ln>
        </p:spPr>
        <p:txBody>
          <a:bodyPr lIns="67500" tIns="35100" rIns="67500" bIns="35100">
            <a:spAutoFit/>
          </a:bodyPr>
          <a:lstStyle/>
          <a:p>
            <a:pPr>
              <a:lnSpc>
                <a:spcPct val="120000"/>
              </a:lnSpc>
            </a:pPr>
            <a:r>
              <a:rPr lang="en-US" altLang="zh-CN" sz="2800" b="1" dirty="0">
                <a:latin typeface="Times New Roman" panose="02020603050405020304" pitchFamily="18" charset="0"/>
              </a:rPr>
              <a:t>said made him think carefully. </a:t>
            </a:r>
          </a:p>
          <a:p>
            <a:pPr>
              <a:lnSpc>
                <a:spcPct val="120000"/>
              </a:lnSpc>
            </a:pPr>
            <a:r>
              <a:rPr lang="en-US" altLang="zh-CN" sz="2800" b="1" dirty="0">
                <a:latin typeface="Times New Roman" panose="02020603050405020304" pitchFamily="18" charset="0"/>
              </a:rPr>
              <a:t>      The next day, Peter went to soccer practice with courage rather than fear in his heart.</a:t>
            </a:r>
          </a:p>
          <a:p>
            <a:pPr>
              <a:lnSpc>
                <a:spcPct val="120000"/>
              </a:lnSpc>
            </a:pPr>
            <a:r>
              <a:rPr lang="en-US" altLang="zh-CN" sz="2800" b="1" dirty="0">
                <a:latin typeface="Times New Roman" panose="02020603050405020304" pitchFamily="18" charset="0"/>
              </a:rPr>
              <a:t>      “Hey, guys,” he said to his teammates. “I’m really sorry about yesterday. We were so close to winning that game. But I think if we continue to </a:t>
            </a:r>
            <a:r>
              <a:rPr lang="en-US" altLang="zh-CN" sz="2800" b="1" dirty="0">
                <a:solidFill>
                  <a:srgbClr val="FF0000"/>
                </a:solidFill>
                <a:latin typeface="Times New Roman" panose="02020603050405020304" pitchFamily="18" charset="0"/>
              </a:rPr>
              <a:t>pull together</a:t>
            </a:r>
            <a:r>
              <a:rPr lang="en-US" altLang="zh-CN" sz="2800" b="1" dirty="0">
                <a:latin typeface="Times New Roman" panose="02020603050405020304" pitchFamily="18" charset="0"/>
              </a:rPr>
              <a:t>, we’re going to win the next one.”</a:t>
            </a:r>
          </a:p>
        </p:txBody>
      </p:sp>
    </p:spTree>
  </p:cSld>
  <p:clrMapOvr>
    <a:masterClrMapping/>
  </p:clrMapOvr>
  <p:transition spd="med">
    <p:zo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矩形 1"/>
          <p:cNvSpPr>
            <a:spLocks noChangeArrowheads="1"/>
          </p:cNvSpPr>
          <p:nvPr/>
        </p:nvSpPr>
        <p:spPr bwMode="auto">
          <a:xfrm>
            <a:off x="730250" y="700088"/>
            <a:ext cx="7632700" cy="3681412"/>
          </a:xfrm>
          <a:prstGeom prst="rect">
            <a:avLst/>
          </a:prstGeom>
          <a:noFill/>
          <a:ln w="9525">
            <a:noFill/>
            <a:miter lim="800000"/>
          </a:ln>
        </p:spPr>
        <p:txBody>
          <a:bodyPr>
            <a:spAutoFit/>
          </a:bodyPr>
          <a:lstStyle/>
          <a:p>
            <a:pPr>
              <a:lnSpc>
                <a:spcPct val="120000"/>
              </a:lnSpc>
            </a:pPr>
            <a:r>
              <a:rPr lang="en-US" altLang="zh-CN" sz="2800" b="1" dirty="0">
                <a:solidFill>
                  <a:srgbClr val="FF0000"/>
                </a:solidFill>
                <a:latin typeface="Times New Roman" panose="02020603050405020304" pitchFamily="18" charset="0"/>
              </a:rPr>
              <a:t>       To his surprise and relief</a:t>
            </a:r>
            <a:r>
              <a:rPr lang="en-US" altLang="zh-CN" sz="2800" b="1" dirty="0">
                <a:solidFill>
                  <a:srgbClr val="000000"/>
                </a:solidFill>
                <a:latin typeface="Times New Roman" panose="02020603050405020304" pitchFamily="18" charset="0"/>
              </a:rPr>
              <a:t>, his teammates all nodded in agreement.</a:t>
            </a:r>
          </a:p>
          <a:p>
            <a:pPr>
              <a:lnSpc>
                <a:spcPct val="120000"/>
              </a:lnSpc>
            </a:pPr>
            <a:r>
              <a:rPr lang="en-US" altLang="zh-CN" sz="2800" b="1" dirty="0">
                <a:solidFill>
                  <a:srgbClr val="000000"/>
                </a:solidFill>
                <a:latin typeface="Times New Roman" panose="02020603050405020304" pitchFamily="18" charset="0"/>
              </a:rPr>
              <a:t>      “Yeah,” they said, “don’t worry about it. It’s never just one person’s fault. We should think about how we can do better next time.”</a:t>
            </a:r>
          </a:p>
          <a:p>
            <a:pPr>
              <a:lnSpc>
                <a:spcPct val="120000"/>
              </a:lnSpc>
            </a:pPr>
            <a:r>
              <a:rPr lang="en-US" altLang="zh-CN" sz="2800" b="1" dirty="0">
                <a:solidFill>
                  <a:srgbClr val="000000"/>
                </a:solidFill>
                <a:latin typeface="Times New Roman" panose="02020603050405020304" pitchFamily="18" charset="0"/>
              </a:rPr>
              <a:t>      Peter smiled. It made him feel lucky to know that he was on a winning team.</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4" descr="草皮"/>
          <p:cNvSpPr>
            <a:spLocks noChangeArrowheads="1"/>
          </p:cNvSpPr>
          <p:nvPr/>
        </p:nvSpPr>
        <p:spPr bwMode="auto">
          <a:xfrm>
            <a:off x="1084263" y="862013"/>
            <a:ext cx="7520185" cy="2471543"/>
          </a:xfrm>
          <a:prstGeom prst="rect">
            <a:avLst/>
          </a:prstGeom>
          <a:noFill/>
          <a:ln w="38100">
            <a:solidFill>
              <a:srgbClr val="993366"/>
            </a:solidFill>
            <a:prstDash val="sysDot"/>
            <a:miter lim="800000"/>
          </a:ln>
        </p:spPr>
        <p:txBody>
          <a:bodyPr wrap="square" lIns="67500" tIns="35100" rIns="67500" bIns="35100">
            <a:spAutoFit/>
          </a:bodyPr>
          <a:lstStyle/>
          <a:p>
            <a:r>
              <a:rPr lang="en-US" altLang="zh-CN" sz="2600" b="1" dirty="0">
                <a:solidFill>
                  <a:srgbClr val="002060"/>
                </a:solidFill>
                <a:latin typeface="Comic Sans MS" panose="030F0702030302020204" pitchFamily="66" charset="0"/>
              </a:rPr>
              <a:t>____ Peter got home and went into his room.</a:t>
            </a:r>
          </a:p>
          <a:p>
            <a:r>
              <a:rPr lang="en-US" altLang="zh-CN" sz="2600" b="1" dirty="0">
                <a:solidFill>
                  <a:srgbClr val="002060"/>
                </a:solidFill>
                <a:latin typeface="Comic Sans MS" panose="030F0702030302020204" pitchFamily="66" charset="0"/>
              </a:rPr>
              <a:t>____ Peter talked to his teammates.</a:t>
            </a:r>
          </a:p>
          <a:p>
            <a:r>
              <a:rPr lang="en-US" altLang="zh-CN" sz="2600" b="1" dirty="0">
                <a:solidFill>
                  <a:srgbClr val="002060"/>
                </a:solidFill>
                <a:latin typeface="Comic Sans MS" panose="030F0702030302020204" pitchFamily="66" charset="0"/>
              </a:rPr>
              <a:t>____ Peter missed a goal.</a:t>
            </a:r>
          </a:p>
          <a:p>
            <a:r>
              <a:rPr lang="en-US" altLang="zh-CN" sz="2600" b="1" dirty="0">
                <a:solidFill>
                  <a:srgbClr val="002060"/>
                </a:solidFill>
                <a:latin typeface="Comic Sans MS" panose="030F0702030302020204" pitchFamily="66" charset="0"/>
              </a:rPr>
              <a:t>____ Peter’s father gave him advice.</a:t>
            </a:r>
          </a:p>
          <a:p>
            <a:r>
              <a:rPr lang="en-US" altLang="zh-CN" sz="2600" b="1" dirty="0">
                <a:solidFill>
                  <a:srgbClr val="002060"/>
                </a:solidFill>
                <a:latin typeface="Comic Sans MS" panose="030F0702030302020204" pitchFamily="66" charset="0"/>
              </a:rPr>
              <a:t>____ Peter realized that he was worried for </a:t>
            </a:r>
          </a:p>
          <a:p>
            <a:r>
              <a:rPr lang="en-US" altLang="zh-CN" sz="2600" b="1" dirty="0">
                <a:solidFill>
                  <a:srgbClr val="002060"/>
                </a:solidFill>
                <a:latin typeface="Comic Sans MS" panose="030F0702030302020204" pitchFamily="66" charset="0"/>
              </a:rPr>
              <a:t>       no reason.</a:t>
            </a:r>
          </a:p>
        </p:txBody>
      </p:sp>
      <p:sp>
        <p:nvSpPr>
          <p:cNvPr id="68610" name="Text Box 5"/>
          <p:cNvSpPr txBox="1">
            <a:spLocks noChangeArrowheads="1"/>
          </p:cNvSpPr>
          <p:nvPr/>
        </p:nvSpPr>
        <p:spPr bwMode="auto">
          <a:xfrm>
            <a:off x="1657350" y="1371600"/>
            <a:ext cx="342900" cy="85725"/>
          </a:xfrm>
          <a:prstGeom prst="rect">
            <a:avLst/>
          </a:prstGeom>
          <a:noFill/>
          <a:ln w="9525">
            <a:noFill/>
            <a:miter lim="800000"/>
          </a:ln>
        </p:spPr>
        <p:txBody>
          <a:bodyPr lIns="67500" tIns="35100" rIns="67500" bIns="35100">
            <a:spAutoFit/>
          </a:bodyPr>
          <a:lstStyle/>
          <a:p>
            <a:pPr>
              <a:spcBef>
                <a:spcPct val="50000"/>
              </a:spcBef>
            </a:pPr>
            <a:r>
              <a:rPr lang="en-US" altLang="zh-CN" sz="100" b="1">
                <a:solidFill>
                  <a:srgbClr val="FF0000"/>
                </a:solidFill>
                <a:latin typeface="宋体" panose="02010600030101010101" pitchFamily="2" charset="-122"/>
              </a:rPr>
              <a:t>1</a:t>
            </a:r>
          </a:p>
        </p:txBody>
      </p:sp>
      <p:sp>
        <p:nvSpPr>
          <p:cNvPr id="68611" name="Text Box 7"/>
          <p:cNvSpPr txBox="1">
            <a:spLocks noChangeArrowheads="1"/>
          </p:cNvSpPr>
          <p:nvPr/>
        </p:nvSpPr>
        <p:spPr bwMode="auto">
          <a:xfrm>
            <a:off x="1657350" y="685800"/>
            <a:ext cx="342900" cy="85725"/>
          </a:xfrm>
          <a:prstGeom prst="rect">
            <a:avLst/>
          </a:prstGeom>
          <a:noFill/>
          <a:ln w="9525">
            <a:noFill/>
            <a:miter lim="800000"/>
          </a:ln>
        </p:spPr>
        <p:txBody>
          <a:bodyPr lIns="67500" tIns="35100" rIns="67500" bIns="35100">
            <a:spAutoFit/>
          </a:bodyPr>
          <a:lstStyle/>
          <a:p>
            <a:pPr>
              <a:spcBef>
                <a:spcPct val="50000"/>
              </a:spcBef>
            </a:pPr>
            <a:r>
              <a:rPr lang="en-US" altLang="zh-CN" sz="100" b="1">
                <a:solidFill>
                  <a:srgbClr val="FF0000"/>
                </a:solidFill>
                <a:latin typeface="宋体" panose="02010600030101010101" pitchFamily="2" charset="-122"/>
              </a:rPr>
              <a:t>2</a:t>
            </a:r>
          </a:p>
        </p:txBody>
      </p:sp>
      <p:sp>
        <p:nvSpPr>
          <p:cNvPr id="68612" name="Text Box 8"/>
          <p:cNvSpPr txBox="1">
            <a:spLocks noChangeArrowheads="1"/>
          </p:cNvSpPr>
          <p:nvPr/>
        </p:nvSpPr>
        <p:spPr bwMode="auto">
          <a:xfrm>
            <a:off x="1657350" y="1771650"/>
            <a:ext cx="342900" cy="85725"/>
          </a:xfrm>
          <a:prstGeom prst="rect">
            <a:avLst/>
          </a:prstGeom>
          <a:noFill/>
          <a:ln w="9525">
            <a:noFill/>
            <a:miter lim="800000"/>
          </a:ln>
        </p:spPr>
        <p:txBody>
          <a:bodyPr lIns="67500" tIns="35100" rIns="67500" bIns="35100">
            <a:spAutoFit/>
          </a:bodyPr>
          <a:lstStyle/>
          <a:p>
            <a:pPr>
              <a:spcBef>
                <a:spcPct val="50000"/>
              </a:spcBef>
            </a:pPr>
            <a:r>
              <a:rPr lang="en-US" altLang="zh-CN" sz="100" b="1">
                <a:solidFill>
                  <a:srgbClr val="FF0000"/>
                </a:solidFill>
                <a:latin typeface="宋体" panose="02010600030101010101" pitchFamily="2" charset="-122"/>
              </a:rPr>
              <a:t>3</a:t>
            </a:r>
          </a:p>
        </p:txBody>
      </p:sp>
      <p:sp>
        <p:nvSpPr>
          <p:cNvPr id="68613" name="Text Box 9"/>
          <p:cNvSpPr txBox="1">
            <a:spLocks noChangeArrowheads="1"/>
          </p:cNvSpPr>
          <p:nvPr/>
        </p:nvSpPr>
        <p:spPr bwMode="auto">
          <a:xfrm>
            <a:off x="1657350" y="1028700"/>
            <a:ext cx="342900" cy="85725"/>
          </a:xfrm>
          <a:prstGeom prst="rect">
            <a:avLst/>
          </a:prstGeom>
          <a:noFill/>
          <a:ln w="9525">
            <a:noFill/>
            <a:miter lim="800000"/>
          </a:ln>
        </p:spPr>
        <p:txBody>
          <a:bodyPr lIns="67500" tIns="35100" rIns="67500" bIns="35100">
            <a:spAutoFit/>
          </a:bodyPr>
          <a:lstStyle/>
          <a:p>
            <a:pPr>
              <a:spcBef>
                <a:spcPct val="50000"/>
              </a:spcBef>
            </a:pPr>
            <a:r>
              <a:rPr lang="en-US" altLang="zh-CN" sz="100" b="1">
                <a:solidFill>
                  <a:srgbClr val="FF0000"/>
                </a:solidFill>
                <a:latin typeface="宋体" panose="02010600030101010101" pitchFamily="2" charset="-122"/>
              </a:rPr>
              <a:t>4</a:t>
            </a:r>
          </a:p>
        </p:txBody>
      </p:sp>
      <p:sp>
        <p:nvSpPr>
          <p:cNvPr id="68614" name="Text Box 10"/>
          <p:cNvSpPr txBox="1">
            <a:spLocks noChangeArrowheads="1"/>
          </p:cNvSpPr>
          <p:nvPr/>
        </p:nvSpPr>
        <p:spPr bwMode="auto">
          <a:xfrm>
            <a:off x="1657350" y="2114550"/>
            <a:ext cx="342900" cy="85725"/>
          </a:xfrm>
          <a:prstGeom prst="rect">
            <a:avLst/>
          </a:prstGeom>
          <a:noFill/>
          <a:ln w="9525">
            <a:noFill/>
            <a:miter lim="800000"/>
          </a:ln>
        </p:spPr>
        <p:txBody>
          <a:bodyPr lIns="67500" tIns="35100" rIns="67500" bIns="35100">
            <a:spAutoFit/>
          </a:bodyPr>
          <a:lstStyle/>
          <a:p>
            <a:pPr>
              <a:spcBef>
                <a:spcPct val="50000"/>
              </a:spcBef>
            </a:pPr>
            <a:r>
              <a:rPr lang="en-US" altLang="zh-CN" sz="100" b="1">
                <a:solidFill>
                  <a:srgbClr val="FF0000"/>
                </a:solidFill>
                <a:latin typeface="宋体" panose="02010600030101010101" pitchFamily="2" charset="-122"/>
              </a:rPr>
              <a:t>5</a:t>
            </a:r>
          </a:p>
        </p:txBody>
      </p:sp>
      <p:sp>
        <p:nvSpPr>
          <p:cNvPr id="2" name="TextBox 1"/>
          <p:cNvSpPr txBox="1">
            <a:spLocks noChangeArrowheads="1"/>
          </p:cNvSpPr>
          <p:nvPr/>
        </p:nvSpPr>
        <p:spPr bwMode="auto">
          <a:xfrm>
            <a:off x="1384335" y="847725"/>
            <a:ext cx="498475" cy="523875"/>
          </a:xfrm>
          <a:prstGeom prst="rect">
            <a:avLst/>
          </a:prstGeom>
          <a:noFill/>
          <a:ln w="9525">
            <a:noFill/>
            <a:miter lim="800000"/>
          </a:ln>
        </p:spPr>
        <p:txBody>
          <a:bodyPr>
            <a:spAutoFit/>
          </a:bodyPr>
          <a:lstStyle/>
          <a:p>
            <a:r>
              <a:rPr lang="en-US" altLang="zh-CN" sz="2800" b="1" dirty="0">
                <a:solidFill>
                  <a:srgbClr val="FF0000"/>
                </a:solidFill>
                <a:latin typeface="Comic Sans MS" panose="030F0702030302020204" pitchFamily="66" charset="0"/>
              </a:rPr>
              <a:t>2</a:t>
            </a:r>
            <a:endParaRPr lang="zh-CN" altLang="en-US" sz="2800" b="1" dirty="0">
              <a:solidFill>
                <a:srgbClr val="FF0000"/>
              </a:solidFill>
              <a:latin typeface="Comic Sans MS" panose="030F0702030302020204" pitchFamily="66" charset="0"/>
            </a:endParaRPr>
          </a:p>
        </p:txBody>
      </p:sp>
      <p:sp>
        <p:nvSpPr>
          <p:cNvPr id="10" name="TextBox 9"/>
          <p:cNvSpPr txBox="1">
            <a:spLocks noChangeArrowheads="1"/>
          </p:cNvSpPr>
          <p:nvPr/>
        </p:nvSpPr>
        <p:spPr bwMode="auto">
          <a:xfrm>
            <a:off x="1360488" y="1276027"/>
            <a:ext cx="498475" cy="523875"/>
          </a:xfrm>
          <a:prstGeom prst="rect">
            <a:avLst/>
          </a:prstGeom>
          <a:noFill/>
          <a:ln w="9525">
            <a:noFill/>
            <a:miter lim="800000"/>
          </a:ln>
        </p:spPr>
        <p:txBody>
          <a:bodyPr>
            <a:spAutoFit/>
          </a:bodyPr>
          <a:lstStyle/>
          <a:p>
            <a:r>
              <a:rPr lang="en-US" altLang="zh-CN" sz="2800" b="1">
                <a:solidFill>
                  <a:srgbClr val="FF0000"/>
                </a:solidFill>
                <a:latin typeface="Comic Sans MS" panose="030F0702030302020204" pitchFamily="66" charset="0"/>
              </a:rPr>
              <a:t>4</a:t>
            </a:r>
            <a:endParaRPr lang="zh-CN" altLang="en-US" sz="2800" b="1">
              <a:solidFill>
                <a:srgbClr val="FF0000"/>
              </a:solidFill>
              <a:latin typeface="Comic Sans MS" panose="030F0702030302020204" pitchFamily="66" charset="0"/>
            </a:endParaRPr>
          </a:p>
        </p:txBody>
      </p:sp>
      <p:sp>
        <p:nvSpPr>
          <p:cNvPr id="11" name="TextBox 10"/>
          <p:cNvSpPr txBox="1">
            <a:spLocks noChangeArrowheads="1"/>
          </p:cNvSpPr>
          <p:nvPr/>
        </p:nvSpPr>
        <p:spPr bwMode="auto">
          <a:xfrm>
            <a:off x="1355796" y="1633537"/>
            <a:ext cx="498475" cy="523875"/>
          </a:xfrm>
          <a:prstGeom prst="rect">
            <a:avLst/>
          </a:prstGeom>
          <a:noFill/>
          <a:ln w="9525">
            <a:noFill/>
            <a:miter lim="800000"/>
          </a:ln>
        </p:spPr>
        <p:txBody>
          <a:bodyPr>
            <a:spAutoFit/>
          </a:bodyPr>
          <a:lstStyle/>
          <a:p>
            <a:r>
              <a:rPr lang="en-US" altLang="zh-CN" sz="2800" b="1" dirty="0">
                <a:solidFill>
                  <a:srgbClr val="FF0000"/>
                </a:solidFill>
                <a:latin typeface="Comic Sans MS" panose="030F0702030302020204" pitchFamily="66" charset="0"/>
              </a:rPr>
              <a:t>1</a:t>
            </a:r>
            <a:endParaRPr lang="zh-CN" altLang="en-US" sz="2800" b="1" dirty="0">
              <a:solidFill>
                <a:srgbClr val="FF0000"/>
              </a:solidFill>
              <a:latin typeface="Comic Sans MS" panose="030F0702030302020204" pitchFamily="66" charset="0"/>
            </a:endParaRPr>
          </a:p>
        </p:txBody>
      </p:sp>
      <p:sp>
        <p:nvSpPr>
          <p:cNvPr id="12" name="TextBox 11"/>
          <p:cNvSpPr txBox="1">
            <a:spLocks noChangeArrowheads="1"/>
          </p:cNvSpPr>
          <p:nvPr/>
        </p:nvSpPr>
        <p:spPr bwMode="auto">
          <a:xfrm>
            <a:off x="1362075" y="2018977"/>
            <a:ext cx="496888" cy="523875"/>
          </a:xfrm>
          <a:prstGeom prst="rect">
            <a:avLst/>
          </a:prstGeom>
          <a:noFill/>
          <a:ln w="9525">
            <a:noFill/>
            <a:miter lim="800000"/>
          </a:ln>
        </p:spPr>
        <p:txBody>
          <a:bodyPr>
            <a:spAutoFit/>
          </a:bodyPr>
          <a:lstStyle/>
          <a:p>
            <a:r>
              <a:rPr lang="en-US" altLang="zh-CN" sz="2800" b="1">
                <a:solidFill>
                  <a:srgbClr val="FF0000"/>
                </a:solidFill>
                <a:latin typeface="Comic Sans MS" panose="030F0702030302020204" pitchFamily="66" charset="0"/>
              </a:rPr>
              <a:t>3</a:t>
            </a:r>
            <a:endParaRPr lang="zh-CN" altLang="en-US" sz="2800" b="1">
              <a:solidFill>
                <a:srgbClr val="FF0000"/>
              </a:solidFill>
              <a:latin typeface="Comic Sans MS" panose="030F0702030302020204" pitchFamily="66" charset="0"/>
            </a:endParaRPr>
          </a:p>
        </p:txBody>
      </p:sp>
      <p:sp>
        <p:nvSpPr>
          <p:cNvPr id="13" name="TextBox 12"/>
          <p:cNvSpPr txBox="1">
            <a:spLocks noChangeArrowheads="1"/>
          </p:cNvSpPr>
          <p:nvPr/>
        </p:nvSpPr>
        <p:spPr bwMode="auto">
          <a:xfrm>
            <a:off x="1362076" y="2427733"/>
            <a:ext cx="496887" cy="523875"/>
          </a:xfrm>
          <a:prstGeom prst="rect">
            <a:avLst/>
          </a:prstGeom>
          <a:noFill/>
          <a:ln w="9525">
            <a:noFill/>
            <a:miter lim="800000"/>
          </a:ln>
        </p:spPr>
        <p:txBody>
          <a:bodyPr>
            <a:spAutoFit/>
          </a:bodyPr>
          <a:lstStyle/>
          <a:p>
            <a:r>
              <a:rPr lang="en-US" altLang="zh-CN" sz="2800" b="1" dirty="0">
                <a:solidFill>
                  <a:srgbClr val="FF0000"/>
                </a:solidFill>
                <a:latin typeface="Comic Sans MS" panose="030F0702030302020204" pitchFamily="66" charset="0"/>
              </a:rPr>
              <a:t>5</a:t>
            </a:r>
            <a:endParaRPr lang="zh-CN" altLang="en-US" sz="2800" b="1" dirty="0">
              <a:solidFill>
                <a:srgbClr val="FF0000"/>
              </a:solidFill>
              <a:latin typeface="Comic Sans MS" panose="030F0702030302020204" pitchFamily="66"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19872" y="3435846"/>
            <a:ext cx="2089101" cy="147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4"/>
          <p:cNvSpPr>
            <a:spLocks noChangeArrowheads="1"/>
          </p:cNvSpPr>
          <p:nvPr/>
        </p:nvSpPr>
        <p:spPr bwMode="auto">
          <a:xfrm>
            <a:off x="1627188" y="876300"/>
            <a:ext cx="6516687" cy="901700"/>
          </a:xfrm>
          <a:prstGeom prst="rect">
            <a:avLst/>
          </a:prstGeom>
          <a:noFill/>
          <a:ln w="9525">
            <a:noFill/>
            <a:miter lim="800000"/>
          </a:ln>
        </p:spPr>
        <p:txBody>
          <a:bodyPr lIns="67500" tIns="35100" rIns="67500" bIns="35100">
            <a:spAutoFit/>
          </a:bodyPr>
          <a:lstStyle/>
          <a:p>
            <a:r>
              <a:rPr lang="en-US" altLang="zh-CN" sz="2700" b="1">
                <a:solidFill>
                  <a:srgbClr val="0000FF"/>
                </a:solidFill>
              </a:rPr>
              <a:t>Read the story again and answer the questions.</a:t>
            </a:r>
          </a:p>
        </p:txBody>
      </p:sp>
      <p:sp>
        <p:nvSpPr>
          <p:cNvPr id="173059" name="Rectangle 5"/>
          <p:cNvSpPr>
            <a:spLocks noChangeArrowheads="1"/>
          </p:cNvSpPr>
          <p:nvPr/>
        </p:nvSpPr>
        <p:spPr bwMode="auto">
          <a:xfrm>
            <a:off x="1163638" y="1924050"/>
            <a:ext cx="6864350" cy="2655888"/>
          </a:xfrm>
          <a:prstGeom prst="rect">
            <a:avLst/>
          </a:prstGeom>
          <a:noFill/>
          <a:ln w="9525">
            <a:noFill/>
            <a:miter lim="800000"/>
          </a:ln>
        </p:spPr>
        <p:txBody>
          <a:bodyPr lIns="67500" tIns="35100" rIns="67500" bIns="35100">
            <a:spAutoFit/>
          </a:bodyPr>
          <a:lstStyle/>
          <a:p>
            <a:pPr>
              <a:lnSpc>
                <a:spcPct val="120000"/>
              </a:lnSpc>
            </a:pPr>
            <a:r>
              <a:rPr lang="en-US" altLang="zh-CN" sz="2800" b="1" dirty="0">
                <a:latin typeface="Times New Roman" panose="02020603050405020304" pitchFamily="18" charset="0"/>
              </a:rPr>
              <a:t>1. Why did Peter feel angry and worried?  </a:t>
            </a:r>
          </a:p>
          <a:p>
            <a:pPr>
              <a:lnSpc>
                <a:spcPct val="120000"/>
              </a:lnSpc>
            </a:pPr>
            <a:r>
              <a:rPr lang="en-US" altLang="zh-CN" sz="2800" b="1" dirty="0">
                <a:solidFill>
                  <a:srgbClr val="FF0000"/>
                </a:solidFill>
                <a:latin typeface="Times New Roman" panose="02020603050405020304" pitchFamily="18" charset="0"/>
              </a:rPr>
              <a:t>    Because he was angry with himself for </a:t>
            </a:r>
          </a:p>
          <a:p>
            <a:pPr>
              <a:lnSpc>
                <a:spcPct val="120000"/>
              </a:lnSpc>
            </a:pPr>
            <a:r>
              <a:rPr lang="en-US" altLang="zh-CN" sz="2800" b="1" dirty="0">
                <a:solidFill>
                  <a:srgbClr val="FF0000"/>
                </a:solidFill>
                <a:latin typeface="Times New Roman" panose="02020603050405020304" pitchFamily="18" charset="0"/>
              </a:rPr>
              <a:t>    missing an important goal and letting his </a:t>
            </a:r>
          </a:p>
          <a:p>
            <a:pPr>
              <a:lnSpc>
                <a:spcPct val="120000"/>
              </a:lnSpc>
            </a:pPr>
            <a:r>
              <a:rPr lang="en-US" altLang="zh-CN" sz="2800" b="1" dirty="0">
                <a:solidFill>
                  <a:srgbClr val="FF0000"/>
                </a:solidFill>
                <a:latin typeface="Times New Roman" panose="02020603050405020304" pitchFamily="18" charset="0"/>
              </a:rPr>
              <a:t>    team down. He was worried that his   </a:t>
            </a:r>
          </a:p>
          <a:p>
            <a:pPr>
              <a:lnSpc>
                <a:spcPct val="120000"/>
              </a:lnSpc>
            </a:pPr>
            <a:r>
              <a:rPr lang="en-US" altLang="zh-CN" sz="2800" b="1" dirty="0">
                <a:solidFill>
                  <a:srgbClr val="FF0000"/>
                </a:solidFill>
                <a:latin typeface="Times New Roman" panose="02020603050405020304" pitchFamily="18" charset="0"/>
              </a:rPr>
              <a:t>    coach might kick him off the team.</a:t>
            </a:r>
          </a:p>
        </p:txBody>
      </p:sp>
      <p:sp>
        <p:nvSpPr>
          <p:cNvPr id="5" name="单圆角矩形 4"/>
          <p:cNvSpPr/>
          <p:nvPr/>
        </p:nvSpPr>
        <p:spPr bwMode="auto">
          <a:xfrm>
            <a:off x="850900" y="974725"/>
            <a:ext cx="625475" cy="588963"/>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5000"/>
              </a:lnSpc>
              <a:defRPr/>
            </a:pPr>
            <a:r>
              <a:rPr kumimoji="1" lang="en-US" altLang="zh-CN" sz="3000" b="1" dirty="0">
                <a:solidFill>
                  <a:schemeClr val="bg1"/>
                </a:solidFill>
              </a:rPr>
              <a:t>2c</a:t>
            </a:r>
            <a:endParaRPr kumimoji="1" lang="zh-CN" altLang="en-US" sz="3000" b="1" dirty="0">
              <a:solidFill>
                <a:schemeClr val="bg1"/>
              </a:solidFill>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3059">
                                            <p:txEl>
                                              <p:pRg st="0" end="0"/>
                                            </p:txEl>
                                          </p:spTgt>
                                        </p:tgtEl>
                                        <p:attrNameLst>
                                          <p:attrName>style.visibility</p:attrName>
                                        </p:attrNameLst>
                                      </p:cBhvr>
                                      <p:to>
                                        <p:strVal val="visible"/>
                                      </p:to>
                                    </p:set>
                                    <p:animEffect transition="in" filter="fade">
                                      <p:cBhvr>
                                        <p:cTn id="7" dur="500"/>
                                        <p:tgtEl>
                                          <p:spTgt spid="1730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3059">
                                            <p:txEl>
                                              <p:pRg st="1" end="1"/>
                                            </p:txEl>
                                          </p:spTgt>
                                        </p:tgtEl>
                                        <p:attrNameLst>
                                          <p:attrName>style.visibility</p:attrName>
                                        </p:attrNameLst>
                                      </p:cBhvr>
                                      <p:to>
                                        <p:strVal val="visible"/>
                                      </p:to>
                                    </p:set>
                                    <p:animEffect transition="in" filter="fade">
                                      <p:cBhvr>
                                        <p:cTn id="12" dur="500"/>
                                        <p:tgtEl>
                                          <p:spTgt spid="173059">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73059">
                                            <p:txEl>
                                              <p:pRg st="2" end="2"/>
                                            </p:txEl>
                                          </p:spTgt>
                                        </p:tgtEl>
                                        <p:attrNameLst>
                                          <p:attrName>style.visibility</p:attrName>
                                        </p:attrNameLst>
                                      </p:cBhvr>
                                      <p:to>
                                        <p:strVal val="visible"/>
                                      </p:to>
                                    </p:set>
                                    <p:animEffect transition="in" filter="fade">
                                      <p:cBhvr>
                                        <p:cTn id="15" dur="500"/>
                                        <p:tgtEl>
                                          <p:spTgt spid="173059">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73059">
                                            <p:txEl>
                                              <p:pRg st="3" end="3"/>
                                            </p:txEl>
                                          </p:spTgt>
                                        </p:tgtEl>
                                        <p:attrNameLst>
                                          <p:attrName>style.visibility</p:attrName>
                                        </p:attrNameLst>
                                      </p:cBhvr>
                                      <p:to>
                                        <p:strVal val="visible"/>
                                      </p:to>
                                    </p:set>
                                    <p:animEffect transition="in" filter="fade">
                                      <p:cBhvr>
                                        <p:cTn id="18" dur="500"/>
                                        <p:tgtEl>
                                          <p:spTgt spid="173059">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173059">
                                            <p:txEl>
                                              <p:pRg st="4" end="4"/>
                                            </p:txEl>
                                          </p:spTgt>
                                        </p:tgtEl>
                                        <p:attrNameLst>
                                          <p:attrName>style.visibility</p:attrName>
                                        </p:attrNameLst>
                                      </p:cBhvr>
                                      <p:to>
                                        <p:strVal val="visible"/>
                                      </p:to>
                                    </p:set>
                                    <p:animEffect transition="in" filter="fade">
                                      <p:cBhvr>
                                        <p:cTn id="21" dur="500"/>
                                        <p:tgtEl>
                                          <p:spTgt spid="1730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87043"/>
          <p:cNvSpPr>
            <a:spLocks noTextEdit="1"/>
          </p:cNvSpPr>
          <p:nvPr/>
        </p:nvSpPr>
        <p:spPr>
          <a:xfrm>
            <a:off x="323528" y="555526"/>
            <a:ext cx="3177854" cy="674696"/>
          </a:xfrm>
          <a:prstGeom prst="rect">
            <a:avLst/>
          </a:prstGeom>
        </p:spPr>
        <p:txBody>
          <a:bodyPr wrap="none" lIns="68580" tIns="34290" rIns="68580" bIns="34290" fromWordArt="1">
            <a:scene3d>
              <a:camera prst="orthographicFront"/>
              <a:lightRig rig="threePt" dir="t"/>
            </a:scene3d>
          </a:bodyPr>
          <a:lstStyle/>
          <a:p>
            <a:pPr marL="514350" indent="-514350">
              <a:lnSpc>
                <a:spcPct val="125000"/>
              </a:lnSpc>
              <a:buFont typeface="Wingdings" panose="05000000000000000000" pitchFamily="2" charset="2"/>
              <a:buChar char="Ø"/>
              <a:defRPr/>
            </a:pPr>
            <a:r>
              <a:rPr lang="en-US" altLang="zh-CN" sz="3600" b="1" noProof="1">
                <a:ln w="12700" cap="flat" cmpd="sng">
                  <a:noFill/>
                  <a:prstDash val="solid"/>
                  <a:round/>
                  <a:headEnd type="none" w="med" len="med"/>
                  <a:tailEnd type="none" w="med" len="med"/>
                </a:ln>
                <a:solidFill>
                  <a:srgbClr val="C00000"/>
                </a:solidFill>
                <a:latin typeface="Comic Sans MS" panose="030F0702030302020204" pitchFamily="66" charset="0"/>
                <a:ea typeface="Comic Sans MS" panose="030F0702030302020204" pitchFamily="66" charset="0"/>
                <a:sym typeface="+mn-ea"/>
              </a:rPr>
              <a:t>Objectives</a:t>
            </a:r>
          </a:p>
        </p:txBody>
      </p:sp>
      <p:sp>
        <p:nvSpPr>
          <p:cNvPr id="2" name="矩形 1"/>
          <p:cNvSpPr/>
          <p:nvPr/>
        </p:nvSpPr>
        <p:spPr>
          <a:xfrm>
            <a:off x="683568" y="1491630"/>
            <a:ext cx="7704534" cy="2893100"/>
          </a:xfrm>
          <a:prstGeom prst="rect">
            <a:avLst/>
          </a:prstGeom>
          <a:ln w="38100">
            <a:solidFill>
              <a:schemeClr val="accent5"/>
            </a:solidFill>
          </a:ln>
        </p:spPr>
        <p:txBody>
          <a:bodyPr wrap="square">
            <a:spAutoFit/>
          </a:bodyPr>
          <a:lstStyle/>
          <a:p>
            <a:pPr marL="457200" indent="-457200">
              <a:lnSpc>
                <a:spcPct val="130000"/>
              </a:lnSpc>
              <a:buClr>
                <a:schemeClr val="accent5"/>
              </a:buClr>
              <a:buFont typeface="Wingdings" panose="05000000000000000000" pitchFamily="2" charset="2"/>
              <a:buChar char="u"/>
              <a:defRPr/>
            </a:pPr>
            <a:r>
              <a:rPr lang="en-US" altLang="zh-CN" sz="2800" b="1" dirty="0">
                <a:solidFill>
                  <a:srgbClr val="002060"/>
                </a:solidFill>
                <a:latin typeface="Comic Sans MS" panose="030F0702030302020204" pitchFamily="66" charset="0"/>
                <a:ea typeface="宋体" panose="02010600030101010101" pitchFamily="2" charset="-122"/>
              </a:rPr>
              <a:t>To understand Peter’s experience after he lost a game.</a:t>
            </a:r>
          </a:p>
          <a:p>
            <a:pPr marL="457200" indent="-457200">
              <a:lnSpc>
                <a:spcPct val="130000"/>
              </a:lnSpc>
              <a:buClr>
                <a:schemeClr val="accent5"/>
              </a:buClr>
              <a:buFont typeface="Wingdings" panose="05000000000000000000" pitchFamily="2" charset="2"/>
              <a:buChar char="u"/>
              <a:defRPr/>
            </a:pPr>
            <a:r>
              <a:rPr lang="en-US" altLang="zh-CN" sz="2800" b="1" dirty="0">
                <a:solidFill>
                  <a:srgbClr val="002060"/>
                </a:solidFill>
                <a:latin typeface="Comic Sans MS" panose="030F0702030302020204" pitchFamily="66" charset="0"/>
                <a:ea typeface="宋体" panose="02010600030101010101" pitchFamily="2" charset="-122"/>
              </a:rPr>
              <a:t>To learn to use some words and phrases.</a:t>
            </a:r>
          </a:p>
          <a:p>
            <a:pPr marL="457200" indent="-457200">
              <a:lnSpc>
                <a:spcPct val="130000"/>
              </a:lnSpc>
              <a:buClr>
                <a:schemeClr val="accent5"/>
              </a:buClr>
              <a:buFont typeface="Wingdings" panose="05000000000000000000" pitchFamily="2" charset="2"/>
              <a:buChar char="u"/>
              <a:defRPr/>
            </a:pPr>
            <a:r>
              <a:rPr lang="en-US" altLang="zh-CN" sz="2800" b="1" dirty="0">
                <a:solidFill>
                  <a:srgbClr val="002060"/>
                </a:solidFill>
                <a:latin typeface="Comic Sans MS" panose="030F0702030302020204" pitchFamily="66" charset="0"/>
                <a:ea typeface="宋体" panose="02010600030101010101" pitchFamily="2" charset="-122"/>
              </a:rPr>
              <a:t>To have an optimistic attitude towards failure or disappointments.</a:t>
            </a: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5"/>
          <p:cNvSpPr>
            <a:spLocks noChangeArrowheads="1"/>
          </p:cNvSpPr>
          <p:nvPr/>
        </p:nvSpPr>
        <p:spPr bwMode="auto">
          <a:xfrm>
            <a:off x="971550" y="911225"/>
            <a:ext cx="7632700" cy="3173413"/>
          </a:xfrm>
          <a:prstGeom prst="rect">
            <a:avLst/>
          </a:prstGeom>
          <a:noFill/>
          <a:ln w="9525">
            <a:noFill/>
            <a:miter lim="800000"/>
          </a:ln>
        </p:spPr>
        <p:txBody>
          <a:bodyPr lIns="67500" tIns="35100" rIns="67500" bIns="35100">
            <a:spAutoFit/>
          </a:bodyPr>
          <a:lstStyle/>
          <a:p>
            <a:pPr>
              <a:lnSpc>
                <a:spcPct val="120000"/>
              </a:lnSpc>
            </a:pPr>
            <a:r>
              <a:rPr lang="en-US" altLang="zh-CN" sz="2800" b="1" dirty="0">
                <a:latin typeface="Times New Roman" panose="02020603050405020304" pitchFamily="18" charset="0"/>
              </a:rPr>
              <a:t>2. What kind of advice did Peter’s father oﬀer    </a:t>
            </a:r>
          </a:p>
          <a:p>
            <a:pPr>
              <a:lnSpc>
                <a:spcPct val="120000"/>
              </a:lnSpc>
            </a:pPr>
            <a:r>
              <a:rPr lang="en-US" altLang="zh-CN" sz="2800" b="1" dirty="0">
                <a:latin typeface="Times New Roman" panose="02020603050405020304" pitchFamily="18" charset="0"/>
              </a:rPr>
              <a:t>    him?</a:t>
            </a:r>
          </a:p>
          <a:p>
            <a:pPr>
              <a:lnSpc>
                <a:spcPct val="120000"/>
              </a:lnSpc>
            </a:pPr>
            <a:r>
              <a:rPr lang="en-US" altLang="zh-CN" sz="2800" b="1" dirty="0">
                <a:latin typeface="Times New Roman" panose="02020603050405020304" pitchFamily="18" charset="0"/>
              </a:rPr>
              <a:t>    </a:t>
            </a:r>
            <a:r>
              <a:rPr lang="en-US" altLang="zh-CN" sz="2800" b="1" dirty="0">
                <a:solidFill>
                  <a:srgbClr val="FF0000"/>
                </a:solidFill>
                <a:latin typeface="Times New Roman" panose="02020603050405020304" pitchFamily="18" charset="0"/>
              </a:rPr>
              <a:t>Peter’s father advised him not to be too hard    </a:t>
            </a:r>
          </a:p>
          <a:p>
            <a:pPr>
              <a:lnSpc>
                <a:spcPct val="120000"/>
              </a:lnSpc>
            </a:pPr>
            <a:r>
              <a:rPr lang="en-US" altLang="zh-CN" sz="2800" b="1" dirty="0">
                <a:solidFill>
                  <a:srgbClr val="FF0000"/>
                </a:solidFill>
                <a:latin typeface="Times New Roman" panose="02020603050405020304" pitchFamily="18" charset="0"/>
              </a:rPr>
              <a:t>    on himself but to learn how to communicate </a:t>
            </a:r>
          </a:p>
          <a:p>
            <a:pPr>
              <a:lnSpc>
                <a:spcPct val="120000"/>
              </a:lnSpc>
            </a:pPr>
            <a:r>
              <a:rPr lang="en-US" altLang="zh-CN" sz="2800" b="1" dirty="0">
                <a:solidFill>
                  <a:srgbClr val="FF0000"/>
                </a:solidFill>
                <a:latin typeface="Times New Roman" panose="02020603050405020304" pitchFamily="18" charset="0"/>
              </a:rPr>
              <a:t>    with his teammates and learn from his    </a:t>
            </a:r>
          </a:p>
          <a:p>
            <a:pPr>
              <a:lnSpc>
                <a:spcPct val="120000"/>
              </a:lnSpc>
            </a:pPr>
            <a:r>
              <a:rPr lang="en-US" altLang="zh-CN" sz="2800" b="1" dirty="0">
                <a:solidFill>
                  <a:srgbClr val="FF0000"/>
                </a:solidFill>
                <a:latin typeface="Times New Roman" panose="02020603050405020304" pitchFamily="18" charset="0"/>
              </a:rPr>
              <a:t>    mistakes.</a:t>
            </a: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74082">
                                            <p:txEl>
                                              <p:pRg st="2" end="2"/>
                                            </p:txEl>
                                          </p:spTgt>
                                        </p:tgtEl>
                                        <p:attrNameLst>
                                          <p:attrName>style.visibility</p:attrName>
                                        </p:attrNameLst>
                                      </p:cBhvr>
                                      <p:to>
                                        <p:strVal val="visible"/>
                                      </p:to>
                                    </p:set>
                                    <p:animEffect transition="in" filter="dissolve">
                                      <p:cBhvr>
                                        <p:cTn id="7" dur="500"/>
                                        <p:tgtEl>
                                          <p:spTgt spid="174082">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74082">
                                            <p:txEl>
                                              <p:pRg st="3" end="3"/>
                                            </p:txEl>
                                          </p:spTgt>
                                        </p:tgtEl>
                                        <p:attrNameLst>
                                          <p:attrName>style.visibility</p:attrName>
                                        </p:attrNameLst>
                                      </p:cBhvr>
                                      <p:to>
                                        <p:strVal val="visible"/>
                                      </p:to>
                                    </p:set>
                                    <p:animEffect transition="in" filter="dissolve">
                                      <p:cBhvr>
                                        <p:cTn id="10" dur="500"/>
                                        <p:tgtEl>
                                          <p:spTgt spid="174082">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74082">
                                            <p:txEl>
                                              <p:pRg st="4" end="4"/>
                                            </p:txEl>
                                          </p:spTgt>
                                        </p:tgtEl>
                                        <p:attrNameLst>
                                          <p:attrName>style.visibility</p:attrName>
                                        </p:attrNameLst>
                                      </p:cBhvr>
                                      <p:to>
                                        <p:strVal val="visible"/>
                                      </p:to>
                                    </p:set>
                                    <p:animEffect transition="in" filter="dissolve">
                                      <p:cBhvr>
                                        <p:cTn id="13" dur="500"/>
                                        <p:tgtEl>
                                          <p:spTgt spid="174082">
                                            <p:txEl>
                                              <p:pRg st="4" end="4"/>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174082">
                                            <p:txEl>
                                              <p:pRg st="5" end="5"/>
                                            </p:txEl>
                                          </p:spTgt>
                                        </p:tgtEl>
                                        <p:attrNameLst>
                                          <p:attrName>style.visibility</p:attrName>
                                        </p:attrNameLst>
                                      </p:cBhvr>
                                      <p:to>
                                        <p:strVal val="visible"/>
                                      </p:to>
                                    </p:set>
                                    <p:animEffect transition="in" filter="dissolve">
                                      <p:cBhvr>
                                        <p:cTn id="16" dur="500"/>
                                        <p:tgtEl>
                                          <p:spTgt spid="17408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矩形 1"/>
          <p:cNvSpPr>
            <a:spLocks noChangeArrowheads="1"/>
          </p:cNvSpPr>
          <p:nvPr/>
        </p:nvSpPr>
        <p:spPr bwMode="auto">
          <a:xfrm>
            <a:off x="1331913" y="863600"/>
            <a:ext cx="6624637" cy="3194050"/>
          </a:xfrm>
          <a:prstGeom prst="rect">
            <a:avLst/>
          </a:prstGeom>
          <a:noFill/>
          <a:ln w="9525">
            <a:noFill/>
            <a:miter lim="800000"/>
          </a:ln>
        </p:spPr>
        <p:txBody>
          <a:bodyPr>
            <a:spAutoFit/>
          </a:bodyPr>
          <a:lstStyle/>
          <a:p>
            <a:pPr>
              <a:lnSpc>
                <a:spcPct val="120000"/>
              </a:lnSpc>
            </a:pPr>
            <a:r>
              <a:rPr lang="en-US" altLang="zh-CN" sz="2800" b="1">
                <a:solidFill>
                  <a:srgbClr val="000000"/>
                </a:solidFill>
                <a:latin typeface="Times New Roman" panose="02020603050405020304" pitchFamily="18" charset="0"/>
              </a:rPr>
              <a:t>3. Do you agree with Peter’s father? </a:t>
            </a:r>
          </a:p>
          <a:p>
            <a:pPr>
              <a:lnSpc>
                <a:spcPct val="120000"/>
              </a:lnSpc>
            </a:pPr>
            <a:r>
              <a:rPr lang="en-US" altLang="zh-CN" sz="2800" b="1">
                <a:solidFill>
                  <a:srgbClr val="000000"/>
                </a:solidFill>
                <a:latin typeface="Times New Roman" panose="02020603050405020304" pitchFamily="18" charset="0"/>
              </a:rPr>
              <a:t>    Why or why not?</a:t>
            </a:r>
          </a:p>
          <a:p>
            <a:pPr>
              <a:lnSpc>
                <a:spcPct val="120000"/>
              </a:lnSpc>
            </a:pPr>
            <a:r>
              <a:rPr lang="en-US" altLang="zh-CN" sz="2800" b="1">
                <a:solidFill>
                  <a:srgbClr val="000000"/>
                </a:solidFill>
                <a:latin typeface="Times New Roman" panose="02020603050405020304" pitchFamily="18" charset="0"/>
              </a:rPr>
              <a:t>    </a:t>
            </a:r>
            <a:r>
              <a:rPr lang="en-US" altLang="zh-CN" sz="2800" b="1">
                <a:solidFill>
                  <a:srgbClr val="FF0000"/>
                </a:solidFill>
                <a:latin typeface="Times New Roman" panose="02020603050405020304" pitchFamily="18" charset="0"/>
              </a:rPr>
              <a:t>Yes, it is no point crying over spilled </a:t>
            </a:r>
          </a:p>
          <a:p>
            <a:pPr>
              <a:lnSpc>
                <a:spcPct val="120000"/>
              </a:lnSpc>
            </a:pPr>
            <a:r>
              <a:rPr lang="en-US" altLang="zh-CN" sz="2800" b="1">
                <a:solidFill>
                  <a:srgbClr val="FF0000"/>
                </a:solidFill>
                <a:latin typeface="Times New Roman" panose="02020603050405020304" pitchFamily="18" charset="0"/>
              </a:rPr>
              <a:t>    milk. / It is more meaningful to learn </a:t>
            </a:r>
          </a:p>
          <a:p>
            <a:pPr>
              <a:lnSpc>
                <a:spcPct val="120000"/>
              </a:lnSpc>
            </a:pPr>
            <a:r>
              <a:rPr lang="en-US" altLang="zh-CN" sz="2800" b="1">
                <a:solidFill>
                  <a:srgbClr val="FF0000"/>
                </a:solidFill>
                <a:latin typeface="Times New Roman" panose="02020603050405020304" pitchFamily="18" charset="0"/>
              </a:rPr>
              <a:t>    from one’s mistakes and do better in </a:t>
            </a:r>
          </a:p>
          <a:p>
            <a:pPr>
              <a:lnSpc>
                <a:spcPct val="120000"/>
              </a:lnSpc>
            </a:pPr>
            <a:r>
              <a:rPr lang="en-US" altLang="zh-CN" sz="2800" b="1">
                <a:solidFill>
                  <a:srgbClr val="FF0000"/>
                </a:solidFill>
                <a:latin typeface="Times New Roman" panose="02020603050405020304" pitchFamily="18" charset="0"/>
              </a:rPr>
              <a:t>    the future.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8065">
                                            <p:txEl>
                                              <p:pRg st="2" end="2"/>
                                            </p:txEl>
                                          </p:spTgt>
                                        </p:tgtEl>
                                        <p:attrNameLst>
                                          <p:attrName>style.visibility</p:attrName>
                                        </p:attrNameLst>
                                      </p:cBhvr>
                                      <p:to>
                                        <p:strVal val="visible"/>
                                      </p:to>
                                    </p:set>
                                    <p:animEffect transition="in" filter="fade">
                                      <p:cBhvr>
                                        <p:cTn id="7" dur="500"/>
                                        <p:tgtEl>
                                          <p:spTgt spid="88065">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8065">
                                            <p:txEl>
                                              <p:pRg st="3" end="3"/>
                                            </p:txEl>
                                          </p:spTgt>
                                        </p:tgtEl>
                                        <p:attrNameLst>
                                          <p:attrName>style.visibility</p:attrName>
                                        </p:attrNameLst>
                                      </p:cBhvr>
                                      <p:to>
                                        <p:strVal val="visible"/>
                                      </p:to>
                                    </p:set>
                                    <p:animEffect transition="in" filter="fade">
                                      <p:cBhvr>
                                        <p:cTn id="10" dur="500"/>
                                        <p:tgtEl>
                                          <p:spTgt spid="88065">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8065">
                                            <p:txEl>
                                              <p:pRg st="4" end="4"/>
                                            </p:txEl>
                                          </p:spTgt>
                                        </p:tgtEl>
                                        <p:attrNameLst>
                                          <p:attrName>style.visibility</p:attrName>
                                        </p:attrNameLst>
                                      </p:cBhvr>
                                      <p:to>
                                        <p:strVal val="visible"/>
                                      </p:to>
                                    </p:set>
                                    <p:animEffect transition="in" filter="fade">
                                      <p:cBhvr>
                                        <p:cTn id="13" dur="500"/>
                                        <p:tgtEl>
                                          <p:spTgt spid="88065">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88065">
                                            <p:txEl>
                                              <p:pRg st="5" end="5"/>
                                            </p:txEl>
                                          </p:spTgt>
                                        </p:tgtEl>
                                        <p:attrNameLst>
                                          <p:attrName>style.visibility</p:attrName>
                                        </p:attrNameLst>
                                      </p:cBhvr>
                                      <p:to>
                                        <p:strVal val="visible"/>
                                      </p:to>
                                    </p:set>
                                    <p:animEffect transition="in" filter="fade">
                                      <p:cBhvr>
                                        <p:cTn id="16" dur="500"/>
                                        <p:tgtEl>
                                          <p:spTgt spid="8806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5"/>
          <p:cNvSpPr>
            <a:spLocks noChangeArrowheads="1"/>
          </p:cNvSpPr>
          <p:nvPr/>
        </p:nvSpPr>
        <p:spPr bwMode="auto">
          <a:xfrm>
            <a:off x="525463" y="785813"/>
            <a:ext cx="7791450" cy="3690937"/>
          </a:xfrm>
          <a:prstGeom prst="rect">
            <a:avLst/>
          </a:prstGeom>
          <a:noFill/>
          <a:ln w="9525">
            <a:noFill/>
            <a:miter lim="800000"/>
          </a:ln>
        </p:spPr>
        <p:txBody>
          <a:bodyPr lIns="67500" tIns="35100" rIns="67500" bIns="35100">
            <a:spAutoFit/>
          </a:bodyPr>
          <a:lstStyle/>
          <a:p>
            <a:pPr>
              <a:lnSpc>
                <a:spcPct val="120000"/>
              </a:lnSpc>
            </a:pPr>
            <a:r>
              <a:rPr lang="en-US" altLang="zh-CN" sz="2800" b="1">
                <a:latin typeface="Times New Roman" panose="02020603050405020304" pitchFamily="18" charset="0"/>
              </a:rPr>
              <a:t>4. What happened after Peter told his teammates   </a:t>
            </a:r>
          </a:p>
          <a:p>
            <a:pPr>
              <a:lnSpc>
                <a:spcPct val="120000"/>
              </a:lnSpc>
            </a:pPr>
            <a:r>
              <a:rPr lang="en-US" altLang="zh-CN" sz="2800" b="1">
                <a:latin typeface="Times New Roman" panose="02020603050405020304" pitchFamily="18" charset="0"/>
              </a:rPr>
              <a:t>    that he was sorry?</a:t>
            </a:r>
          </a:p>
          <a:p>
            <a:pPr>
              <a:lnSpc>
                <a:spcPct val="120000"/>
              </a:lnSpc>
            </a:pPr>
            <a:r>
              <a:rPr lang="en-US" altLang="zh-CN" sz="2800" b="1">
                <a:latin typeface="Times New Roman" panose="02020603050405020304" pitchFamily="18" charset="0"/>
              </a:rPr>
              <a:t>    </a:t>
            </a:r>
            <a:r>
              <a:rPr lang="en-US" altLang="zh-CN" sz="2800" b="1">
                <a:solidFill>
                  <a:srgbClr val="FF0000"/>
                </a:solidFill>
                <a:latin typeface="Times New Roman" panose="02020603050405020304" pitchFamily="18" charset="0"/>
              </a:rPr>
              <a:t>His teammates asked him not to worry about   </a:t>
            </a:r>
          </a:p>
          <a:p>
            <a:pPr>
              <a:lnSpc>
                <a:spcPct val="120000"/>
              </a:lnSpc>
            </a:pPr>
            <a:r>
              <a:rPr lang="en-US" altLang="zh-CN" sz="2800" b="1">
                <a:solidFill>
                  <a:srgbClr val="FF0000"/>
                </a:solidFill>
                <a:latin typeface="Times New Roman" panose="02020603050405020304" pitchFamily="18" charset="0"/>
              </a:rPr>
              <a:t>    what had happened as it was not just one   </a:t>
            </a:r>
          </a:p>
          <a:p>
            <a:pPr>
              <a:lnSpc>
                <a:spcPct val="120000"/>
              </a:lnSpc>
            </a:pPr>
            <a:r>
              <a:rPr lang="en-US" altLang="zh-CN" sz="2800" b="1">
                <a:solidFill>
                  <a:srgbClr val="FF0000"/>
                </a:solidFill>
                <a:latin typeface="Times New Roman" panose="02020603050405020304" pitchFamily="18" charset="0"/>
              </a:rPr>
              <a:t>    person’s fault. They agreed that they should </a:t>
            </a:r>
          </a:p>
          <a:p>
            <a:pPr>
              <a:lnSpc>
                <a:spcPct val="120000"/>
              </a:lnSpc>
            </a:pPr>
            <a:r>
              <a:rPr lang="en-US" altLang="zh-CN" sz="2800" b="1">
                <a:solidFill>
                  <a:srgbClr val="FF0000"/>
                </a:solidFill>
                <a:latin typeface="Times New Roman" panose="02020603050405020304" pitchFamily="18" charset="0"/>
              </a:rPr>
              <a:t>    work together to think how they could do  </a:t>
            </a:r>
          </a:p>
          <a:p>
            <a:pPr>
              <a:lnSpc>
                <a:spcPct val="120000"/>
              </a:lnSpc>
            </a:pPr>
            <a:r>
              <a:rPr lang="en-US" altLang="zh-CN" sz="2800" b="1">
                <a:solidFill>
                  <a:srgbClr val="FF0000"/>
                </a:solidFill>
                <a:latin typeface="Times New Roman" panose="02020603050405020304" pitchFamily="18" charset="0"/>
              </a:rPr>
              <a:t>    better in the future.</a:t>
            </a: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75106">
                                            <p:txEl>
                                              <p:pRg st="2" end="2"/>
                                            </p:txEl>
                                          </p:spTgt>
                                        </p:tgtEl>
                                        <p:attrNameLst>
                                          <p:attrName>style.visibility</p:attrName>
                                        </p:attrNameLst>
                                      </p:cBhvr>
                                      <p:to>
                                        <p:strVal val="visible"/>
                                      </p:to>
                                    </p:set>
                                    <p:anim calcmode="lin" valueType="num">
                                      <p:cBhvr>
                                        <p:cTn id="7" dur="500" fill="hold"/>
                                        <p:tgtEl>
                                          <p:spTgt spid="175106">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175106">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175106">
                                            <p:txEl>
                                              <p:pRg st="2" end="2"/>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175106">
                                            <p:txEl>
                                              <p:pRg st="3" end="3"/>
                                            </p:txEl>
                                          </p:spTgt>
                                        </p:tgtEl>
                                        <p:attrNameLst>
                                          <p:attrName>style.visibility</p:attrName>
                                        </p:attrNameLst>
                                      </p:cBhvr>
                                      <p:to>
                                        <p:strVal val="visible"/>
                                      </p:to>
                                    </p:set>
                                    <p:anim calcmode="lin" valueType="num">
                                      <p:cBhvr>
                                        <p:cTn id="12" dur="500" fill="hold"/>
                                        <p:tgtEl>
                                          <p:spTgt spid="175106">
                                            <p:txEl>
                                              <p:pRg st="3" end="3"/>
                                            </p:txEl>
                                          </p:spTgt>
                                        </p:tgtEl>
                                        <p:attrNameLst>
                                          <p:attrName>ppt_w</p:attrName>
                                        </p:attrNameLst>
                                      </p:cBhvr>
                                      <p:tavLst>
                                        <p:tav tm="0">
                                          <p:val>
                                            <p:fltVal val="0"/>
                                          </p:val>
                                        </p:tav>
                                        <p:tav tm="100000">
                                          <p:val>
                                            <p:strVal val="#ppt_w"/>
                                          </p:val>
                                        </p:tav>
                                      </p:tavLst>
                                    </p:anim>
                                    <p:anim calcmode="lin" valueType="num">
                                      <p:cBhvr>
                                        <p:cTn id="13" dur="500" fill="hold"/>
                                        <p:tgtEl>
                                          <p:spTgt spid="175106">
                                            <p:txEl>
                                              <p:pRg st="3" end="3"/>
                                            </p:txEl>
                                          </p:spTgt>
                                        </p:tgtEl>
                                        <p:attrNameLst>
                                          <p:attrName>ppt_h</p:attrName>
                                        </p:attrNameLst>
                                      </p:cBhvr>
                                      <p:tavLst>
                                        <p:tav tm="0">
                                          <p:val>
                                            <p:fltVal val="0"/>
                                          </p:val>
                                        </p:tav>
                                        <p:tav tm="100000">
                                          <p:val>
                                            <p:strVal val="#ppt_h"/>
                                          </p:val>
                                        </p:tav>
                                      </p:tavLst>
                                    </p:anim>
                                    <p:animEffect transition="in" filter="fade">
                                      <p:cBhvr>
                                        <p:cTn id="14" dur="500"/>
                                        <p:tgtEl>
                                          <p:spTgt spid="175106">
                                            <p:txEl>
                                              <p:pRg st="3" end="3"/>
                                            </p:txEl>
                                          </p:spTgt>
                                        </p:tgtEl>
                                      </p:cBhvr>
                                    </p:animEffect>
                                  </p:childTnLst>
                                </p:cTn>
                              </p:par>
                              <p:par>
                                <p:cTn id="15" presetID="53" presetClass="entr" presetSubtype="16" fill="hold" nodeType="withEffect">
                                  <p:stCondLst>
                                    <p:cond delay="0"/>
                                  </p:stCondLst>
                                  <p:childTnLst>
                                    <p:set>
                                      <p:cBhvr>
                                        <p:cTn id="16" dur="1" fill="hold">
                                          <p:stCondLst>
                                            <p:cond delay="0"/>
                                          </p:stCondLst>
                                        </p:cTn>
                                        <p:tgtEl>
                                          <p:spTgt spid="175106">
                                            <p:txEl>
                                              <p:pRg st="4" end="4"/>
                                            </p:txEl>
                                          </p:spTgt>
                                        </p:tgtEl>
                                        <p:attrNameLst>
                                          <p:attrName>style.visibility</p:attrName>
                                        </p:attrNameLst>
                                      </p:cBhvr>
                                      <p:to>
                                        <p:strVal val="visible"/>
                                      </p:to>
                                    </p:set>
                                    <p:anim calcmode="lin" valueType="num">
                                      <p:cBhvr>
                                        <p:cTn id="17" dur="500" fill="hold"/>
                                        <p:tgtEl>
                                          <p:spTgt spid="175106">
                                            <p:txEl>
                                              <p:pRg st="4" end="4"/>
                                            </p:txEl>
                                          </p:spTgt>
                                        </p:tgtEl>
                                        <p:attrNameLst>
                                          <p:attrName>ppt_w</p:attrName>
                                        </p:attrNameLst>
                                      </p:cBhvr>
                                      <p:tavLst>
                                        <p:tav tm="0">
                                          <p:val>
                                            <p:fltVal val="0"/>
                                          </p:val>
                                        </p:tav>
                                        <p:tav tm="100000">
                                          <p:val>
                                            <p:strVal val="#ppt_w"/>
                                          </p:val>
                                        </p:tav>
                                      </p:tavLst>
                                    </p:anim>
                                    <p:anim calcmode="lin" valueType="num">
                                      <p:cBhvr>
                                        <p:cTn id="18" dur="500" fill="hold"/>
                                        <p:tgtEl>
                                          <p:spTgt spid="175106">
                                            <p:txEl>
                                              <p:pRg st="4" end="4"/>
                                            </p:txEl>
                                          </p:spTgt>
                                        </p:tgtEl>
                                        <p:attrNameLst>
                                          <p:attrName>ppt_h</p:attrName>
                                        </p:attrNameLst>
                                      </p:cBhvr>
                                      <p:tavLst>
                                        <p:tav tm="0">
                                          <p:val>
                                            <p:fltVal val="0"/>
                                          </p:val>
                                        </p:tav>
                                        <p:tav tm="100000">
                                          <p:val>
                                            <p:strVal val="#ppt_h"/>
                                          </p:val>
                                        </p:tav>
                                      </p:tavLst>
                                    </p:anim>
                                    <p:animEffect transition="in" filter="fade">
                                      <p:cBhvr>
                                        <p:cTn id="19" dur="500"/>
                                        <p:tgtEl>
                                          <p:spTgt spid="175106">
                                            <p:txEl>
                                              <p:pRg st="4" end="4"/>
                                            </p:txEl>
                                          </p:spTgt>
                                        </p:tgtEl>
                                      </p:cBhvr>
                                    </p:animEffect>
                                  </p:childTnLst>
                                </p:cTn>
                              </p:par>
                              <p:par>
                                <p:cTn id="20" presetID="53" presetClass="entr" presetSubtype="16" fill="hold" nodeType="withEffect">
                                  <p:stCondLst>
                                    <p:cond delay="0"/>
                                  </p:stCondLst>
                                  <p:childTnLst>
                                    <p:set>
                                      <p:cBhvr>
                                        <p:cTn id="21" dur="1" fill="hold">
                                          <p:stCondLst>
                                            <p:cond delay="0"/>
                                          </p:stCondLst>
                                        </p:cTn>
                                        <p:tgtEl>
                                          <p:spTgt spid="175106">
                                            <p:txEl>
                                              <p:pRg st="5" end="5"/>
                                            </p:txEl>
                                          </p:spTgt>
                                        </p:tgtEl>
                                        <p:attrNameLst>
                                          <p:attrName>style.visibility</p:attrName>
                                        </p:attrNameLst>
                                      </p:cBhvr>
                                      <p:to>
                                        <p:strVal val="visible"/>
                                      </p:to>
                                    </p:set>
                                    <p:anim calcmode="lin" valueType="num">
                                      <p:cBhvr>
                                        <p:cTn id="22" dur="500" fill="hold"/>
                                        <p:tgtEl>
                                          <p:spTgt spid="175106">
                                            <p:txEl>
                                              <p:pRg st="5" end="5"/>
                                            </p:txEl>
                                          </p:spTgt>
                                        </p:tgtEl>
                                        <p:attrNameLst>
                                          <p:attrName>ppt_w</p:attrName>
                                        </p:attrNameLst>
                                      </p:cBhvr>
                                      <p:tavLst>
                                        <p:tav tm="0">
                                          <p:val>
                                            <p:fltVal val="0"/>
                                          </p:val>
                                        </p:tav>
                                        <p:tav tm="100000">
                                          <p:val>
                                            <p:strVal val="#ppt_w"/>
                                          </p:val>
                                        </p:tav>
                                      </p:tavLst>
                                    </p:anim>
                                    <p:anim calcmode="lin" valueType="num">
                                      <p:cBhvr>
                                        <p:cTn id="23" dur="500" fill="hold"/>
                                        <p:tgtEl>
                                          <p:spTgt spid="175106">
                                            <p:txEl>
                                              <p:pRg st="5" end="5"/>
                                            </p:txEl>
                                          </p:spTgt>
                                        </p:tgtEl>
                                        <p:attrNameLst>
                                          <p:attrName>ppt_h</p:attrName>
                                        </p:attrNameLst>
                                      </p:cBhvr>
                                      <p:tavLst>
                                        <p:tav tm="0">
                                          <p:val>
                                            <p:fltVal val="0"/>
                                          </p:val>
                                        </p:tav>
                                        <p:tav tm="100000">
                                          <p:val>
                                            <p:strVal val="#ppt_h"/>
                                          </p:val>
                                        </p:tav>
                                      </p:tavLst>
                                    </p:anim>
                                    <p:animEffect transition="in" filter="fade">
                                      <p:cBhvr>
                                        <p:cTn id="24" dur="500"/>
                                        <p:tgtEl>
                                          <p:spTgt spid="175106">
                                            <p:txEl>
                                              <p:pRg st="5" end="5"/>
                                            </p:txEl>
                                          </p:spTgt>
                                        </p:tgtEl>
                                      </p:cBhvr>
                                    </p:animEffect>
                                  </p:childTnLst>
                                </p:cTn>
                              </p:par>
                              <p:par>
                                <p:cTn id="25" presetID="53" presetClass="entr" presetSubtype="16" fill="hold" nodeType="withEffect">
                                  <p:stCondLst>
                                    <p:cond delay="0"/>
                                  </p:stCondLst>
                                  <p:childTnLst>
                                    <p:set>
                                      <p:cBhvr>
                                        <p:cTn id="26" dur="1" fill="hold">
                                          <p:stCondLst>
                                            <p:cond delay="0"/>
                                          </p:stCondLst>
                                        </p:cTn>
                                        <p:tgtEl>
                                          <p:spTgt spid="175106">
                                            <p:txEl>
                                              <p:pRg st="6" end="6"/>
                                            </p:txEl>
                                          </p:spTgt>
                                        </p:tgtEl>
                                        <p:attrNameLst>
                                          <p:attrName>style.visibility</p:attrName>
                                        </p:attrNameLst>
                                      </p:cBhvr>
                                      <p:to>
                                        <p:strVal val="visible"/>
                                      </p:to>
                                    </p:set>
                                    <p:anim calcmode="lin" valueType="num">
                                      <p:cBhvr>
                                        <p:cTn id="27" dur="500" fill="hold"/>
                                        <p:tgtEl>
                                          <p:spTgt spid="175106">
                                            <p:txEl>
                                              <p:pRg st="6" end="6"/>
                                            </p:txEl>
                                          </p:spTgt>
                                        </p:tgtEl>
                                        <p:attrNameLst>
                                          <p:attrName>ppt_w</p:attrName>
                                        </p:attrNameLst>
                                      </p:cBhvr>
                                      <p:tavLst>
                                        <p:tav tm="0">
                                          <p:val>
                                            <p:fltVal val="0"/>
                                          </p:val>
                                        </p:tav>
                                        <p:tav tm="100000">
                                          <p:val>
                                            <p:strVal val="#ppt_w"/>
                                          </p:val>
                                        </p:tav>
                                      </p:tavLst>
                                    </p:anim>
                                    <p:anim calcmode="lin" valueType="num">
                                      <p:cBhvr>
                                        <p:cTn id="28" dur="500" fill="hold"/>
                                        <p:tgtEl>
                                          <p:spTgt spid="175106">
                                            <p:txEl>
                                              <p:pRg st="6" end="6"/>
                                            </p:txEl>
                                          </p:spTgt>
                                        </p:tgtEl>
                                        <p:attrNameLst>
                                          <p:attrName>ppt_h</p:attrName>
                                        </p:attrNameLst>
                                      </p:cBhvr>
                                      <p:tavLst>
                                        <p:tav tm="0">
                                          <p:val>
                                            <p:fltVal val="0"/>
                                          </p:val>
                                        </p:tav>
                                        <p:tav tm="100000">
                                          <p:val>
                                            <p:strVal val="#ppt_h"/>
                                          </p:val>
                                        </p:tav>
                                      </p:tavLst>
                                    </p:anim>
                                    <p:animEffect transition="in" filter="fade">
                                      <p:cBhvr>
                                        <p:cTn id="29" dur="500"/>
                                        <p:tgtEl>
                                          <p:spTgt spid="17510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1116013" y="842963"/>
            <a:ext cx="6769100" cy="3195637"/>
          </a:xfrm>
          <a:prstGeom prst="rect">
            <a:avLst/>
          </a:prstGeom>
          <a:noFill/>
          <a:ln w="9525">
            <a:noFill/>
            <a:miter lim="800000"/>
          </a:ln>
        </p:spPr>
        <p:txBody>
          <a:bodyPr>
            <a:spAutoFit/>
          </a:bodyPr>
          <a:lstStyle/>
          <a:p>
            <a:pPr>
              <a:lnSpc>
                <a:spcPct val="120000"/>
              </a:lnSpc>
            </a:pPr>
            <a:r>
              <a:rPr lang="en-US" altLang="zh-CN" sz="2800" b="1" dirty="0">
                <a:solidFill>
                  <a:srgbClr val="000000"/>
                </a:solidFill>
                <a:latin typeface="Times New Roman" panose="02020603050405020304" pitchFamily="18" charset="0"/>
              </a:rPr>
              <a:t>5. Why did Peter think that he was on a  </a:t>
            </a:r>
          </a:p>
          <a:p>
            <a:pPr>
              <a:lnSpc>
                <a:spcPct val="120000"/>
              </a:lnSpc>
            </a:pPr>
            <a:r>
              <a:rPr lang="en-US" altLang="zh-CN" sz="2800" b="1" dirty="0">
                <a:solidFill>
                  <a:srgbClr val="000000"/>
                </a:solidFill>
                <a:latin typeface="Times New Roman" panose="02020603050405020304" pitchFamily="18" charset="0"/>
              </a:rPr>
              <a:t>    winning team even though they lost </a:t>
            </a:r>
          </a:p>
          <a:p>
            <a:pPr>
              <a:lnSpc>
                <a:spcPct val="120000"/>
              </a:lnSpc>
            </a:pPr>
            <a:r>
              <a:rPr lang="en-US" altLang="zh-CN" sz="2800" b="1" dirty="0">
                <a:solidFill>
                  <a:srgbClr val="000000"/>
                </a:solidFill>
                <a:latin typeface="Times New Roman" panose="02020603050405020304" pitchFamily="18" charset="0"/>
              </a:rPr>
              <a:t>    the last game?</a:t>
            </a:r>
          </a:p>
          <a:p>
            <a:pPr>
              <a:lnSpc>
                <a:spcPct val="120000"/>
              </a:lnSpc>
            </a:pPr>
            <a:r>
              <a:rPr lang="en-US" altLang="zh-CN" sz="2800" b="1" dirty="0">
                <a:solidFill>
                  <a:srgbClr val="000000"/>
                </a:solidFill>
                <a:latin typeface="Times New Roman" panose="02020603050405020304" pitchFamily="18" charset="0"/>
              </a:rPr>
              <a:t>    </a:t>
            </a:r>
            <a:r>
              <a:rPr lang="en-US" altLang="zh-CN" sz="2800" b="1" dirty="0">
                <a:solidFill>
                  <a:srgbClr val="FF0000"/>
                </a:solidFill>
                <a:latin typeface="Times New Roman" panose="02020603050405020304" pitchFamily="18" charset="0"/>
              </a:rPr>
              <a:t>Because it was a team with good team </a:t>
            </a:r>
          </a:p>
          <a:p>
            <a:pPr>
              <a:lnSpc>
                <a:spcPct val="120000"/>
              </a:lnSpc>
            </a:pPr>
            <a:r>
              <a:rPr lang="en-US" altLang="zh-CN" sz="2800" b="1" dirty="0">
                <a:solidFill>
                  <a:srgbClr val="FF0000"/>
                </a:solidFill>
                <a:latin typeface="Times New Roman" panose="02020603050405020304" pitchFamily="18" charset="0"/>
              </a:rPr>
              <a:t>    spirit that would help them achieve</a:t>
            </a:r>
          </a:p>
          <a:p>
            <a:pPr>
              <a:lnSpc>
                <a:spcPct val="120000"/>
              </a:lnSpc>
            </a:pPr>
            <a:r>
              <a:rPr lang="en-US" altLang="zh-CN" sz="2800" b="1" dirty="0">
                <a:solidFill>
                  <a:srgbClr val="FF0000"/>
                </a:solidFill>
                <a:latin typeface="Times New Roman" panose="02020603050405020304" pitchFamily="18" charset="0"/>
              </a:rPr>
              <a:t>    success in the future.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0" dur="500"/>
                                        <p:tgtEl>
                                          <p:spTgt spid="2">
                                            <p:txEl>
                                              <p:pRg st="4" end="4"/>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animEffect transition="in" filter="randombar(horizontal)">
                                      <p:cBhvr>
                                        <p:cTn id="13"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矩形 1"/>
          <p:cNvSpPr>
            <a:spLocks noChangeArrowheads="1"/>
          </p:cNvSpPr>
          <p:nvPr/>
        </p:nvSpPr>
        <p:spPr bwMode="auto">
          <a:xfrm>
            <a:off x="1590675" y="731838"/>
            <a:ext cx="6726238" cy="1119187"/>
          </a:xfrm>
          <a:prstGeom prst="rect">
            <a:avLst/>
          </a:prstGeom>
          <a:noFill/>
          <a:ln w="9525">
            <a:noFill/>
            <a:miter lim="800000"/>
          </a:ln>
        </p:spPr>
        <p:txBody>
          <a:bodyPr/>
          <a:lstStyle/>
          <a:p>
            <a:pPr>
              <a:lnSpc>
                <a:spcPct val="90000"/>
              </a:lnSpc>
              <a:buSzPct val="100000"/>
            </a:pPr>
            <a:r>
              <a:rPr lang="en-US" altLang="zh-CN" sz="2700" b="1">
                <a:solidFill>
                  <a:srgbClr val="0000FF"/>
                </a:solidFill>
              </a:rPr>
              <a:t>Find idioms or phrases from the story to replace the underlined parts of these sentences.</a:t>
            </a:r>
          </a:p>
        </p:txBody>
      </p:sp>
      <p:sp>
        <p:nvSpPr>
          <p:cNvPr id="2218" name="矩形 3"/>
          <p:cNvSpPr>
            <a:spLocks noChangeArrowheads="1"/>
          </p:cNvSpPr>
          <p:nvPr/>
        </p:nvSpPr>
        <p:spPr bwMode="auto">
          <a:xfrm>
            <a:off x="995363" y="1851025"/>
            <a:ext cx="7177087" cy="2397125"/>
          </a:xfrm>
          <a:prstGeom prst="rect">
            <a:avLst/>
          </a:prstGeom>
          <a:noFill/>
          <a:ln w="9525">
            <a:noFill/>
            <a:miter lim="800000"/>
          </a:ln>
        </p:spPr>
        <p:txBody>
          <a:bodyPr/>
          <a:lstStyle/>
          <a:p>
            <a:pPr marL="514350" indent="-514350">
              <a:lnSpc>
                <a:spcPct val="120000"/>
              </a:lnSpc>
              <a:buSzPct val="100000"/>
              <a:buFontTx/>
              <a:buAutoNum type="arabicPeriod"/>
            </a:pPr>
            <a:r>
              <a:rPr lang="en-US" altLang="zh-CN" sz="2500" b="1" noProof="1">
                <a:latin typeface="Times New Roman" panose="02020603050405020304" pitchFamily="18" charset="0"/>
              </a:rPr>
              <a:t>He could not believe that he </a:t>
            </a:r>
            <a:r>
              <a:rPr lang="en-US" altLang="zh-CN" sz="2500" b="1" u="sng" noProof="1">
                <a:latin typeface="Times New Roman" panose="02020603050405020304" pitchFamily="18" charset="0"/>
              </a:rPr>
              <a:t>did not get the ball into the basket.</a:t>
            </a:r>
          </a:p>
          <a:p>
            <a:pPr marL="514350" indent="-514350">
              <a:lnSpc>
                <a:spcPct val="120000"/>
              </a:lnSpc>
              <a:buSzPct val="100000"/>
              <a:buFontTx/>
              <a:buChar char="•"/>
            </a:pPr>
            <a:endParaRPr lang="en-US" altLang="zh-CN" sz="2500" b="1" u="sng" noProof="1">
              <a:latin typeface="Times New Roman" panose="02020603050405020304" pitchFamily="18" charset="0"/>
            </a:endParaRPr>
          </a:p>
          <a:p>
            <a:pPr marL="514350" indent="-514350">
              <a:lnSpc>
                <a:spcPct val="120000"/>
              </a:lnSpc>
              <a:buSzPct val="100000"/>
            </a:pPr>
            <a:r>
              <a:rPr lang="en-US" altLang="zh-CN" sz="2500" b="1" noProof="1">
                <a:latin typeface="Times New Roman" panose="02020603050405020304" pitchFamily="18" charset="0"/>
              </a:rPr>
              <a:t>2.   She was worried because she </a:t>
            </a:r>
            <a:r>
              <a:rPr lang="en-US" altLang="zh-CN" sz="2500" b="1" u="sng" noProof="1">
                <a:latin typeface="Times New Roman" panose="02020603050405020304" pitchFamily="18" charset="0"/>
              </a:rPr>
              <a:t>disappointed</a:t>
            </a:r>
            <a:r>
              <a:rPr lang="en-US" altLang="zh-CN" sz="2500" b="1" noProof="1">
                <a:latin typeface="Times New Roman" panose="02020603050405020304" pitchFamily="18" charset="0"/>
              </a:rPr>
              <a:t>  her parents.</a:t>
            </a:r>
            <a:endParaRPr lang="en-US" altLang="zh-CN" sz="2500" b="1" noProof="1">
              <a:latin typeface="Times New Roman" panose="02020603050405020304" pitchFamily="18" charset="0"/>
              <a:cs typeface="Times New Roman" panose="02020603050405020304" pitchFamily="18" charset="0"/>
            </a:endParaRPr>
          </a:p>
        </p:txBody>
      </p:sp>
      <p:sp>
        <p:nvSpPr>
          <p:cNvPr id="2219" name="矩形 4"/>
          <p:cNvSpPr/>
          <p:nvPr/>
        </p:nvSpPr>
        <p:spPr>
          <a:xfrm>
            <a:off x="4578332" y="2556458"/>
            <a:ext cx="3511550" cy="515937"/>
          </a:xfrm>
          <a:prstGeom prst="rect">
            <a:avLst/>
          </a:prstGeom>
          <a:solidFill>
            <a:schemeClr val="accent5">
              <a:lumMod val="75000"/>
            </a:schemeClr>
          </a:solidFill>
          <a:ln w="25400" cap="flat" cmpd="sng">
            <a:solidFill>
              <a:schemeClr val="accent5">
                <a:lumMod val="20000"/>
                <a:lumOff val="80000"/>
              </a:schemeClr>
            </a:solidFill>
            <a:prstDash val="solid"/>
            <a:miter/>
            <a:headEnd type="none" w="med" len="med"/>
            <a:tailEnd type="none" w="med" len="med"/>
          </a:ln>
        </p:spPr>
        <p:txBody>
          <a:bodyPr/>
          <a:lstStyle/>
          <a:p>
            <a:pPr>
              <a:lnSpc>
                <a:spcPct val="110000"/>
              </a:lnSpc>
              <a:buSzPct val="100000"/>
              <a:defRPr/>
            </a:pPr>
            <a:r>
              <a:rPr lang="en-US" altLang="zh-CN" sz="2550" b="1" noProof="1">
                <a:solidFill>
                  <a:schemeClr val="bg1"/>
                </a:solidFill>
                <a:latin typeface="Times New Roman" panose="02020603050405020304" pitchFamily="18" charset="0"/>
                <a:ea typeface="宋体" panose="02010600030101010101" pitchFamily="2" charset="-122"/>
              </a:rPr>
              <a:t>missed scoring that goal </a:t>
            </a:r>
          </a:p>
        </p:txBody>
      </p:sp>
      <p:sp>
        <p:nvSpPr>
          <p:cNvPr id="2220" name="矩形 5"/>
          <p:cNvSpPr/>
          <p:nvPr/>
        </p:nvSpPr>
        <p:spPr>
          <a:xfrm>
            <a:off x="5508104" y="3753862"/>
            <a:ext cx="1836738" cy="554038"/>
          </a:xfrm>
          <a:prstGeom prst="rect">
            <a:avLst/>
          </a:prstGeom>
          <a:solidFill>
            <a:schemeClr val="accent5">
              <a:lumMod val="75000"/>
            </a:schemeClr>
          </a:solidFill>
          <a:ln w="25400" cap="flat" cmpd="sng">
            <a:solidFill>
              <a:schemeClr val="accent5">
                <a:lumMod val="20000"/>
                <a:lumOff val="80000"/>
              </a:schemeClr>
            </a:solidFill>
            <a:prstDash val="solid"/>
            <a:miter/>
            <a:headEnd type="none" w="med" len="med"/>
            <a:tailEnd type="none" w="med" len="med"/>
          </a:ln>
        </p:spPr>
        <p:txBody>
          <a:bodyPr/>
          <a:lstStyle/>
          <a:p>
            <a:pPr>
              <a:lnSpc>
                <a:spcPct val="110000"/>
              </a:lnSpc>
              <a:buSzPct val="100000"/>
            </a:pPr>
            <a:r>
              <a:rPr lang="en-US" altLang="zh-CN" sz="2550" b="1" noProof="1">
                <a:solidFill>
                  <a:schemeClr val="bg1"/>
                </a:solidFill>
                <a:latin typeface="Times New Roman" panose="02020603050405020304" pitchFamily="18" charset="0"/>
              </a:rPr>
              <a:t>let … down</a:t>
            </a:r>
          </a:p>
        </p:txBody>
      </p:sp>
      <p:sp>
        <p:nvSpPr>
          <p:cNvPr id="11" name="单圆角矩形 10"/>
          <p:cNvSpPr/>
          <p:nvPr/>
        </p:nvSpPr>
        <p:spPr bwMode="auto">
          <a:xfrm>
            <a:off x="850900" y="974725"/>
            <a:ext cx="625475" cy="588963"/>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5000"/>
              </a:lnSpc>
              <a:defRPr/>
            </a:pPr>
            <a:r>
              <a:rPr kumimoji="1" lang="en-US" altLang="zh-CN" sz="3000" b="1" dirty="0">
                <a:solidFill>
                  <a:schemeClr val="bg1"/>
                </a:solidFill>
              </a:rPr>
              <a:t>2d</a:t>
            </a:r>
            <a:endParaRPr kumimoji="1" lang="zh-CN" altLang="en-US" sz="3000" b="1" dirty="0">
              <a:solidFill>
                <a:schemeClr val="bg1"/>
              </a:solidFill>
            </a:endParaRP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childTnLst>
                                    <p:set>
                                      <p:cBhvr>
                                        <p:cTn id="6" dur="1" fill="hold">
                                          <p:stCondLst>
                                            <p:cond delay="0"/>
                                          </p:stCondLst>
                                        </p:cTn>
                                        <p:tgtEl>
                                          <p:spTgt spid="2218">
                                            <p:txEl>
                                              <p:pRg st="0" end="0"/>
                                            </p:txEl>
                                          </p:spTgt>
                                        </p:tgtEl>
                                        <p:attrNameLst>
                                          <p:attrName>style.visibility</p:attrName>
                                        </p:attrNameLst>
                                      </p:cBhvr>
                                      <p:to>
                                        <p:strVal val="visible"/>
                                      </p:to>
                                    </p:set>
                                    <p:animEffect transition="in" filter="box(in)">
                                      <p:cBhvr>
                                        <p:cTn id="7" dur="500"/>
                                        <p:tgtEl>
                                          <p:spTgt spid="2218">
                                            <p:txEl>
                                              <p:pRg st="0" end="0"/>
                                            </p:txEl>
                                          </p:spTgt>
                                        </p:tgtEl>
                                      </p:cBhvr>
                                    </p:animEffect>
                                  </p:childTnLst>
                                </p:cTn>
                              </p:par>
                              <p:par>
                                <p:cTn id="8" presetID="4" presetClass="entr" presetSubtype="16" fill="hold" nodeType="withEffect">
                                  <p:childTnLst>
                                    <p:set>
                                      <p:cBhvr>
                                        <p:cTn id="9" dur="1" fill="hold">
                                          <p:stCondLst>
                                            <p:cond delay="0"/>
                                          </p:stCondLst>
                                        </p:cTn>
                                        <p:tgtEl>
                                          <p:spTgt spid="2218">
                                            <p:txEl>
                                              <p:pRg st="2" end="2"/>
                                            </p:txEl>
                                          </p:spTgt>
                                        </p:tgtEl>
                                        <p:attrNameLst>
                                          <p:attrName>style.visibility</p:attrName>
                                        </p:attrNameLst>
                                      </p:cBhvr>
                                      <p:to>
                                        <p:strVal val="visible"/>
                                      </p:to>
                                    </p:set>
                                    <p:animEffect transition="in" filter="box(in)">
                                      <p:cBhvr>
                                        <p:cTn id="10" dur="500"/>
                                        <p:tgtEl>
                                          <p:spTgt spid="2218">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childTnLst>
                                    <p:set>
                                      <p:cBhvr>
                                        <p:cTn id="14" dur="1" fill="hold">
                                          <p:stCondLst>
                                            <p:cond delay="0"/>
                                          </p:stCondLst>
                                        </p:cTn>
                                        <p:tgtEl>
                                          <p:spTgt spid="2219"/>
                                        </p:tgtEl>
                                        <p:attrNameLst>
                                          <p:attrName>style.visibility</p:attrName>
                                        </p:attrNameLst>
                                      </p:cBhvr>
                                      <p:to>
                                        <p:strVal val="visible"/>
                                      </p:to>
                                    </p:set>
                                    <p:anim calcmode="lin" valueType="num">
                                      <p:cBhvr>
                                        <p:cTn id="15" dur="500" fill="hold"/>
                                        <p:tgtEl>
                                          <p:spTgt spid="2219"/>
                                        </p:tgtEl>
                                        <p:attrNameLst>
                                          <p:attrName>ppt_x</p:attrName>
                                        </p:attrNameLst>
                                      </p:cBhvr>
                                      <p:tavLst>
                                        <p:tav tm="0">
                                          <p:val>
                                            <p:strVal val="#ppt_x"/>
                                          </p:val>
                                        </p:tav>
                                        <p:tav tm="100000">
                                          <p:val>
                                            <p:strVal val="#ppt_x"/>
                                          </p:val>
                                        </p:tav>
                                      </p:tavLst>
                                    </p:anim>
                                    <p:anim calcmode="lin" valueType="num">
                                      <p:cBhvr>
                                        <p:cTn id="16" dur="500" fill="hold"/>
                                        <p:tgtEl>
                                          <p:spTgt spid="221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1" nodeType="clickEffect">
                                  <p:childTnLst>
                                    <p:set>
                                      <p:cBhvr>
                                        <p:cTn id="20" dur="1" fill="hold">
                                          <p:stCondLst>
                                            <p:cond delay="0"/>
                                          </p:stCondLst>
                                        </p:cTn>
                                        <p:tgtEl>
                                          <p:spTgt spid="2220"/>
                                        </p:tgtEl>
                                        <p:attrNameLst>
                                          <p:attrName>style.visibility</p:attrName>
                                        </p:attrNameLst>
                                      </p:cBhvr>
                                      <p:to>
                                        <p:strVal val="visible"/>
                                      </p:to>
                                    </p:set>
                                    <p:anim calcmode="lin" valueType="num">
                                      <p:cBhvr>
                                        <p:cTn id="21" dur="500" fill="hold"/>
                                        <p:tgtEl>
                                          <p:spTgt spid="2220"/>
                                        </p:tgtEl>
                                        <p:attrNameLst>
                                          <p:attrName>ppt_x</p:attrName>
                                        </p:attrNameLst>
                                      </p:cBhvr>
                                      <p:tavLst>
                                        <p:tav tm="0">
                                          <p:val>
                                            <p:strVal val="#ppt_x"/>
                                          </p:val>
                                        </p:tav>
                                        <p:tav tm="100000">
                                          <p:val>
                                            <p:strVal val="#ppt_x"/>
                                          </p:val>
                                        </p:tav>
                                      </p:tavLst>
                                    </p:anim>
                                    <p:anim calcmode="lin" valueType="num">
                                      <p:cBhvr>
                                        <p:cTn id="22" dur="500" fill="hold"/>
                                        <p:tgtEl>
                                          <p:spTgt spid="22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9" grpId="0" bldLvl="0" animBg="1"/>
      <p:bldP spid="2220" grpId="1"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矩形 2225"/>
          <p:cNvSpPr/>
          <p:nvPr/>
        </p:nvSpPr>
        <p:spPr>
          <a:xfrm>
            <a:off x="900113" y="755650"/>
            <a:ext cx="7488237" cy="3328988"/>
          </a:xfrm>
          <a:prstGeom prst="rect">
            <a:avLst/>
          </a:prstGeom>
          <a:noFill/>
          <a:ln w="9525">
            <a:noFill/>
          </a:ln>
        </p:spPr>
        <p:txBody>
          <a:bodyPr/>
          <a:lstStyle/>
          <a:p>
            <a:pPr marL="441325" indent="-441325" eaLnBrk="0" hangingPunct="0">
              <a:lnSpc>
                <a:spcPct val="120000"/>
              </a:lnSpc>
              <a:buSzPct val="100000"/>
              <a:defRPr/>
            </a:pPr>
            <a:r>
              <a:rPr lang="en-US" altLang="zh-CN" sz="2550" b="1" noProof="1">
                <a:latin typeface="Times New Roman" panose="02020603050405020304" pitchFamily="18" charset="0"/>
                <a:ea typeface="宋体" panose="02010600030101010101" pitchFamily="2" charset="-122"/>
              </a:rPr>
              <a:t>3. Tony was sad that he was </a:t>
            </a:r>
            <a:r>
              <a:rPr lang="en-US" altLang="zh-CN" sz="2550" b="1" u="sng" noProof="1">
                <a:latin typeface="Times New Roman" panose="02020603050405020304" pitchFamily="18" charset="0"/>
                <a:ea typeface="宋体" panose="02010600030101010101" pitchFamily="2" charset="-122"/>
              </a:rPr>
              <a:t>asked to leave </a:t>
            </a:r>
            <a:r>
              <a:rPr lang="en-US" altLang="zh-CN" sz="2550" b="1" noProof="1">
                <a:latin typeface="Times New Roman" panose="02020603050405020304" pitchFamily="18" charset="0"/>
                <a:ea typeface="宋体" panose="02010600030101010101" pitchFamily="2" charset="-122"/>
              </a:rPr>
              <a:t>the team.</a:t>
            </a:r>
          </a:p>
          <a:p>
            <a:pPr marL="441325" indent="-441325" eaLnBrk="0" hangingPunct="0">
              <a:lnSpc>
                <a:spcPct val="120000"/>
              </a:lnSpc>
              <a:buSzPct val="100000"/>
              <a:defRPr/>
            </a:pPr>
            <a:endParaRPr lang="en-US" altLang="zh-CN" sz="2550" b="1" noProof="1">
              <a:latin typeface="Times New Roman" panose="02020603050405020304" pitchFamily="18" charset="0"/>
              <a:ea typeface="宋体" panose="02010600030101010101" pitchFamily="2" charset="-122"/>
            </a:endParaRPr>
          </a:p>
          <a:p>
            <a:pPr marL="441325" indent="-441325" eaLnBrk="0" hangingPunct="0">
              <a:lnSpc>
                <a:spcPct val="120000"/>
              </a:lnSpc>
              <a:buSzPct val="100000"/>
              <a:defRPr/>
            </a:pPr>
            <a:r>
              <a:rPr lang="en-US" altLang="zh-CN" sz="2550" b="1" noProof="1">
                <a:latin typeface="Times New Roman" panose="02020603050405020304" pitchFamily="18" charset="0"/>
                <a:ea typeface="宋体" panose="02010600030101010101" pitchFamily="2" charset="-122"/>
              </a:rPr>
              <a:t>4. You should learn to relax and not </a:t>
            </a:r>
            <a:r>
              <a:rPr lang="en-US" altLang="zh-CN" sz="2550" b="1" u="sng" noProof="1">
                <a:latin typeface="Times New Roman" panose="02020603050405020304" pitchFamily="18" charset="0"/>
                <a:ea typeface="宋体" panose="02010600030101010101" pitchFamily="2" charset="-122"/>
              </a:rPr>
              <a:t>put so much</a:t>
            </a:r>
          </a:p>
          <a:p>
            <a:pPr marL="441325" indent="-441325" eaLnBrk="0" hangingPunct="0">
              <a:lnSpc>
                <a:spcPct val="120000"/>
              </a:lnSpc>
              <a:buSzPct val="100000"/>
              <a:defRPr/>
            </a:pPr>
            <a:r>
              <a:rPr lang="en-US" altLang="zh-CN" sz="2550" b="1" noProof="1">
                <a:latin typeface="Times New Roman" panose="02020603050405020304" pitchFamily="18" charset="0"/>
                <a:ea typeface="宋体" panose="02010600030101010101" pitchFamily="2" charset="-122"/>
              </a:rPr>
              <a:t>     </a:t>
            </a:r>
            <a:r>
              <a:rPr lang="en-US" altLang="zh-CN" sz="2550" b="1" u="sng" noProof="1">
                <a:latin typeface="Times New Roman" panose="02020603050405020304" pitchFamily="18" charset="0"/>
                <a:ea typeface="宋体" panose="02010600030101010101" pitchFamily="2" charset="-122"/>
              </a:rPr>
              <a:t>pressure on yourself.</a:t>
            </a:r>
          </a:p>
          <a:p>
            <a:pPr marL="441325" indent="-441325" eaLnBrk="0" hangingPunct="0">
              <a:lnSpc>
                <a:spcPct val="120000"/>
              </a:lnSpc>
              <a:buSzPct val="100000"/>
              <a:defRPr/>
            </a:pPr>
            <a:endParaRPr lang="en-US" altLang="zh-CN" sz="2550" b="1" u="sng" noProof="1">
              <a:latin typeface="Times New Roman" panose="02020603050405020304" pitchFamily="18" charset="0"/>
              <a:ea typeface="宋体" panose="02010600030101010101" pitchFamily="2" charset="-122"/>
            </a:endParaRPr>
          </a:p>
          <a:p>
            <a:pPr marL="441325" indent="-441325" eaLnBrk="0" hangingPunct="0">
              <a:lnSpc>
                <a:spcPct val="120000"/>
              </a:lnSpc>
              <a:buSzPct val="100000"/>
              <a:defRPr/>
            </a:pPr>
            <a:r>
              <a:rPr lang="en-US" altLang="zh-CN" sz="2550" b="1" noProof="1">
                <a:latin typeface="Times New Roman" panose="02020603050405020304" pitchFamily="18" charset="0"/>
                <a:ea typeface="宋体" panose="02010600030101010101" pitchFamily="2" charset="-122"/>
              </a:rPr>
              <a:t>5. The teacher told the students to </a:t>
            </a:r>
            <a:r>
              <a:rPr lang="en-US" altLang="zh-CN" sz="2550" b="1" u="sng" noProof="1">
                <a:latin typeface="Times New Roman" panose="02020603050405020304" pitchFamily="18" charset="0"/>
                <a:ea typeface="宋体" panose="02010600030101010101" pitchFamily="2" charset="-122"/>
              </a:rPr>
              <a:t>work hard</a:t>
            </a:r>
          </a:p>
          <a:p>
            <a:pPr marL="441325" indent="-441325" eaLnBrk="0" hangingPunct="0">
              <a:lnSpc>
                <a:spcPct val="120000"/>
              </a:lnSpc>
              <a:buSzPct val="100000"/>
              <a:defRPr/>
            </a:pPr>
            <a:r>
              <a:rPr lang="en-US" altLang="zh-CN" sz="2550" b="1" noProof="1">
                <a:latin typeface="Times New Roman" panose="02020603050405020304" pitchFamily="18" charset="0"/>
                <a:ea typeface="宋体" panose="02010600030101010101" pitchFamily="2" charset="-122"/>
              </a:rPr>
              <a:t>     </a:t>
            </a:r>
            <a:r>
              <a:rPr lang="en-US" altLang="zh-CN" sz="2550" b="1" u="sng" noProof="1">
                <a:latin typeface="Times New Roman" panose="02020603050405020304" pitchFamily="18" charset="0"/>
                <a:ea typeface="宋体" panose="02010600030101010101" pitchFamily="2" charset="-122"/>
              </a:rPr>
              <a:t>together </a:t>
            </a:r>
            <a:r>
              <a:rPr lang="en-US" altLang="zh-CN" sz="2550" b="1" noProof="1">
                <a:latin typeface="Times New Roman" panose="02020603050405020304" pitchFamily="18" charset="0"/>
                <a:ea typeface="宋体" panose="02010600030101010101" pitchFamily="2" charset="-122"/>
              </a:rPr>
              <a:t>and not give up.</a:t>
            </a:r>
          </a:p>
        </p:txBody>
      </p:sp>
      <p:sp>
        <p:nvSpPr>
          <p:cNvPr id="2227" name="矩形 6"/>
          <p:cNvSpPr/>
          <p:nvPr/>
        </p:nvSpPr>
        <p:spPr>
          <a:xfrm>
            <a:off x="4913313" y="1308100"/>
            <a:ext cx="1620838" cy="476250"/>
          </a:xfrm>
          <a:prstGeom prst="rect">
            <a:avLst/>
          </a:prstGeom>
          <a:solidFill>
            <a:schemeClr val="accent5">
              <a:lumMod val="75000"/>
            </a:schemeClr>
          </a:solidFill>
          <a:ln w="25400" cap="flat" cmpd="sng">
            <a:solidFill>
              <a:schemeClr val="accent5">
                <a:lumMod val="20000"/>
                <a:lumOff val="80000"/>
              </a:schemeClr>
            </a:solidFill>
            <a:prstDash val="solid"/>
            <a:miter/>
            <a:headEnd type="none" w="med" len="med"/>
            <a:tailEnd type="none" w="med" len="med"/>
          </a:ln>
        </p:spPr>
        <p:txBody>
          <a:bodyPr/>
          <a:lstStyle/>
          <a:p>
            <a:pPr>
              <a:lnSpc>
                <a:spcPct val="110000"/>
              </a:lnSpc>
              <a:buSzPct val="100000"/>
            </a:pPr>
            <a:r>
              <a:rPr lang="en-US" altLang="zh-CN" sz="2550" b="1" noProof="1">
                <a:solidFill>
                  <a:schemeClr val="bg1"/>
                </a:solidFill>
                <a:latin typeface="Times New Roman" panose="02020603050405020304" pitchFamily="18" charset="0"/>
              </a:rPr>
              <a:t>kicked off</a:t>
            </a:r>
          </a:p>
        </p:txBody>
      </p:sp>
      <p:sp>
        <p:nvSpPr>
          <p:cNvPr id="2228" name="矩形 7"/>
          <p:cNvSpPr/>
          <p:nvPr/>
        </p:nvSpPr>
        <p:spPr>
          <a:xfrm>
            <a:off x="4211960" y="2571750"/>
            <a:ext cx="3509963" cy="476250"/>
          </a:xfrm>
          <a:prstGeom prst="rect">
            <a:avLst/>
          </a:prstGeom>
          <a:solidFill>
            <a:schemeClr val="accent5">
              <a:lumMod val="75000"/>
            </a:schemeClr>
          </a:solidFill>
          <a:ln w="25400" cap="flat" cmpd="sng">
            <a:solidFill>
              <a:schemeClr val="accent5">
                <a:lumMod val="20000"/>
                <a:lumOff val="80000"/>
              </a:schemeClr>
            </a:solidFill>
            <a:prstDash val="solid"/>
            <a:miter/>
            <a:headEnd type="none" w="med" len="med"/>
            <a:tailEnd type="none" w="med" len="med"/>
          </a:ln>
        </p:spPr>
        <p:txBody>
          <a:bodyPr/>
          <a:lstStyle/>
          <a:p>
            <a:pPr>
              <a:lnSpc>
                <a:spcPct val="110000"/>
              </a:lnSpc>
              <a:buSzPct val="100000"/>
            </a:pPr>
            <a:r>
              <a:rPr lang="en-US" altLang="zh-CN" sz="2550" b="1" noProof="1">
                <a:solidFill>
                  <a:schemeClr val="bg1"/>
                </a:solidFill>
                <a:latin typeface="Times New Roman" panose="02020603050405020304" pitchFamily="18" charset="0"/>
              </a:rPr>
              <a:t>be too hard on yourself</a:t>
            </a:r>
          </a:p>
        </p:txBody>
      </p:sp>
      <p:sp>
        <p:nvSpPr>
          <p:cNvPr id="2229" name="矩形 8"/>
          <p:cNvSpPr/>
          <p:nvPr/>
        </p:nvSpPr>
        <p:spPr>
          <a:xfrm>
            <a:off x="5645454" y="3723878"/>
            <a:ext cx="2058988" cy="476250"/>
          </a:xfrm>
          <a:prstGeom prst="rect">
            <a:avLst/>
          </a:prstGeom>
          <a:solidFill>
            <a:schemeClr val="accent5">
              <a:lumMod val="75000"/>
            </a:schemeClr>
          </a:solidFill>
          <a:ln w="25400" cap="flat" cmpd="sng">
            <a:solidFill>
              <a:schemeClr val="accent5">
                <a:lumMod val="20000"/>
                <a:lumOff val="80000"/>
              </a:schemeClr>
            </a:solidFill>
            <a:prstDash val="solid"/>
            <a:miter/>
            <a:headEnd type="none" w="med" len="med"/>
            <a:tailEnd type="none" w="med" len="med"/>
          </a:ln>
        </p:spPr>
        <p:txBody>
          <a:bodyPr/>
          <a:lstStyle/>
          <a:p>
            <a:pPr>
              <a:lnSpc>
                <a:spcPct val="110000"/>
              </a:lnSpc>
              <a:buSzPct val="100000"/>
            </a:pPr>
            <a:r>
              <a:rPr lang="en-US" altLang="zh-CN" sz="2550" b="1" noProof="1">
                <a:solidFill>
                  <a:schemeClr val="bg1"/>
                </a:solidFill>
                <a:latin typeface="Times New Roman" panose="02020603050405020304" pitchFamily="18" charset="0"/>
              </a:rPr>
              <a:t>pull together</a:t>
            </a: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childTnLst>
                                    <p:set>
                                      <p:cBhvr>
                                        <p:cTn id="6" dur="1" fill="hold">
                                          <p:stCondLst>
                                            <p:cond delay="0"/>
                                          </p:stCondLst>
                                        </p:cTn>
                                        <p:tgtEl>
                                          <p:spTgt spid="2227"/>
                                        </p:tgtEl>
                                        <p:attrNameLst>
                                          <p:attrName>style.visibility</p:attrName>
                                        </p:attrNameLst>
                                      </p:cBhvr>
                                      <p:to>
                                        <p:strVal val="visible"/>
                                      </p:to>
                                    </p:set>
                                    <p:anim calcmode="lin" valueType="num">
                                      <p:cBhvr>
                                        <p:cTn id="7" dur="500" fill="hold"/>
                                        <p:tgtEl>
                                          <p:spTgt spid="2227"/>
                                        </p:tgtEl>
                                        <p:attrNameLst>
                                          <p:attrName>ppt_x</p:attrName>
                                        </p:attrNameLst>
                                      </p:cBhvr>
                                      <p:tavLst>
                                        <p:tav tm="0">
                                          <p:val>
                                            <p:strVal val="#ppt_x"/>
                                          </p:val>
                                        </p:tav>
                                        <p:tav tm="100000">
                                          <p:val>
                                            <p:strVal val="#ppt_x"/>
                                          </p:val>
                                        </p:tav>
                                      </p:tavLst>
                                    </p:anim>
                                    <p:anim calcmode="lin" valueType="num">
                                      <p:cBhvr>
                                        <p:cTn id="8" dur="500" fill="hold"/>
                                        <p:tgtEl>
                                          <p:spTgt spid="22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1" nodeType="clickEffect">
                                  <p:childTnLst>
                                    <p:set>
                                      <p:cBhvr>
                                        <p:cTn id="12" dur="1" fill="hold">
                                          <p:stCondLst>
                                            <p:cond delay="0"/>
                                          </p:stCondLst>
                                        </p:cTn>
                                        <p:tgtEl>
                                          <p:spTgt spid="2228"/>
                                        </p:tgtEl>
                                        <p:attrNameLst>
                                          <p:attrName>style.visibility</p:attrName>
                                        </p:attrNameLst>
                                      </p:cBhvr>
                                      <p:to>
                                        <p:strVal val="visible"/>
                                      </p:to>
                                    </p:set>
                                    <p:anim calcmode="lin" valueType="num">
                                      <p:cBhvr>
                                        <p:cTn id="13" dur="500" fill="hold"/>
                                        <p:tgtEl>
                                          <p:spTgt spid="2228"/>
                                        </p:tgtEl>
                                        <p:attrNameLst>
                                          <p:attrName>ppt_x</p:attrName>
                                        </p:attrNameLst>
                                      </p:cBhvr>
                                      <p:tavLst>
                                        <p:tav tm="0">
                                          <p:val>
                                            <p:strVal val="#ppt_x"/>
                                          </p:val>
                                        </p:tav>
                                        <p:tav tm="100000">
                                          <p:val>
                                            <p:strVal val="#ppt_x"/>
                                          </p:val>
                                        </p:tav>
                                      </p:tavLst>
                                    </p:anim>
                                    <p:anim calcmode="lin" valueType="num">
                                      <p:cBhvr>
                                        <p:cTn id="14" dur="500" fill="hold"/>
                                        <p:tgtEl>
                                          <p:spTgt spid="222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2" nodeType="clickEffect">
                                  <p:childTnLst>
                                    <p:set>
                                      <p:cBhvr>
                                        <p:cTn id="18" dur="1" fill="hold">
                                          <p:stCondLst>
                                            <p:cond delay="0"/>
                                          </p:stCondLst>
                                        </p:cTn>
                                        <p:tgtEl>
                                          <p:spTgt spid="2229"/>
                                        </p:tgtEl>
                                        <p:attrNameLst>
                                          <p:attrName>style.visibility</p:attrName>
                                        </p:attrNameLst>
                                      </p:cBhvr>
                                      <p:to>
                                        <p:strVal val="visible"/>
                                      </p:to>
                                    </p:set>
                                    <p:anim calcmode="lin" valueType="num">
                                      <p:cBhvr>
                                        <p:cTn id="19" dur="500" fill="hold"/>
                                        <p:tgtEl>
                                          <p:spTgt spid="2229"/>
                                        </p:tgtEl>
                                        <p:attrNameLst>
                                          <p:attrName>ppt_x</p:attrName>
                                        </p:attrNameLst>
                                      </p:cBhvr>
                                      <p:tavLst>
                                        <p:tav tm="0">
                                          <p:val>
                                            <p:strVal val="#ppt_x"/>
                                          </p:val>
                                        </p:tav>
                                        <p:tav tm="100000">
                                          <p:val>
                                            <p:strVal val="#ppt_x"/>
                                          </p:val>
                                        </p:tav>
                                      </p:tavLst>
                                    </p:anim>
                                    <p:anim calcmode="lin" valueType="num">
                                      <p:cBhvr>
                                        <p:cTn id="20" dur="500" fill="hold"/>
                                        <p:tgtEl>
                                          <p:spTgt spid="22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7" grpId="0" bldLvl="0" animBg="1"/>
      <p:bldP spid="2228" grpId="1" bldLvl="0" animBg="1"/>
      <p:bldP spid="2229" grpId="2"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335" y="985481"/>
            <a:ext cx="8624204" cy="3516347"/>
          </a:xfrm>
          <a:prstGeom prst="rect">
            <a:avLst/>
          </a:prstGeom>
        </p:spPr>
        <p:txBody>
          <a:bodyPr wrap="square" lIns="68580" tIns="34290" rIns="68580" bIns="34290">
            <a:spAutoFit/>
          </a:bodyPr>
          <a:lstStyle/>
          <a:p>
            <a:r>
              <a:rPr lang="en-US" altLang="zh-CN" sz="2800" b="1" dirty="0">
                <a:solidFill>
                  <a:srgbClr val="000000"/>
                </a:solidFill>
                <a:latin typeface="Times New Roman" panose="02020603050405020304" pitchFamily="18" charset="0"/>
                <a:ea typeface="+mn-ea"/>
                <a:cs typeface="Times New Roman" panose="02020603050405020304" pitchFamily="18" charset="0"/>
              </a:rPr>
              <a:t>     I’m Peter. Today was the worst day of my life. I missed ____________in today’s soccer game, which made my team lose the game. My silly mistake made </a:t>
            </a:r>
          </a:p>
          <a:p>
            <a:r>
              <a:rPr lang="en-US" altLang="zh-CN" sz="2800" b="1" dirty="0">
                <a:solidFill>
                  <a:srgbClr val="000000"/>
                </a:solidFill>
                <a:latin typeface="Times New Roman" panose="02020603050405020304" pitchFamily="18" charset="0"/>
                <a:ea typeface="+mn-ea"/>
                <a:cs typeface="Times New Roman" panose="02020603050405020304" pitchFamily="18" charset="0"/>
              </a:rPr>
              <a:t>me very  _______. I was worried that my coach might ___________ the team.</a:t>
            </a:r>
          </a:p>
          <a:p>
            <a:r>
              <a:rPr lang="en-US" altLang="zh-CN" sz="2800" b="1" dirty="0">
                <a:solidFill>
                  <a:srgbClr val="000000"/>
                </a:solidFill>
                <a:latin typeface="Times New Roman" panose="02020603050405020304" pitchFamily="18" charset="0"/>
                <a:ea typeface="+mn-ea"/>
                <a:cs typeface="Times New Roman" panose="02020603050405020304" pitchFamily="18" charset="0"/>
              </a:rPr>
              <a:t>     After I went back home I went into my room. </a:t>
            </a:r>
            <a:r>
              <a:rPr lang="en-US" altLang="zh-CN" sz="2800" b="1" dirty="0">
                <a:solidFill>
                  <a:srgbClr val="000000"/>
                </a:solidFill>
                <a:latin typeface="Times New Roman" panose="02020603050405020304" pitchFamily="18" charset="0"/>
                <a:cs typeface="Times New Roman" panose="02020603050405020304" pitchFamily="18" charset="0"/>
              </a:rPr>
              <a:t>My father realized that I was in a _______ mood (</a:t>
            </a:r>
            <a:r>
              <a:rPr lang="zh-CN" altLang="en-US" sz="2800" b="1" dirty="0">
                <a:solidFill>
                  <a:srgbClr val="000000"/>
                </a:solidFill>
                <a:latin typeface="Times New Roman" panose="02020603050405020304" pitchFamily="18" charset="0"/>
                <a:cs typeface="Times New Roman" panose="02020603050405020304" pitchFamily="18" charset="0"/>
              </a:rPr>
              <a:t>心情</a:t>
            </a:r>
            <a:r>
              <a:rPr lang="en-US" altLang="zh-CN" sz="2800" b="1" dirty="0">
                <a:solidFill>
                  <a:srgbClr val="000000"/>
                </a:solidFill>
                <a:latin typeface="Times New Roman" panose="02020603050405020304" pitchFamily="18" charset="0"/>
                <a:cs typeface="Times New Roman" panose="02020603050405020304" pitchFamily="18" charset="0"/>
              </a:rPr>
              <a:t>). </a:t>
            </a:r>
          </a:p>
          <a:p>
            <a:r>
              <a:rPr lang="en-US" altLang="zh-CN" sz="2800" b="1" dirty="0">
                <a:solidFill>
                  <a:srgbClr val="000000"/>
                </a:solidFill>
                <a:latin typeface="Times New Roman" panose="02020603050405020304" pitchFamily="18" charset="0"/>
                <a:cs typeface="Times New Roman" panose="02020603050405020304" pitchFamily="18" charset="0"/>
              </a:rPr>
              <a:t>He went into my room and gave me some advice. </a:t>
            </a:r>
            <a:endParaRPr lang="en-US" altLang="zh-CN" sz="2800" b="1" dirty="0">
              <a:solidFill>
                <a:srgbClr val="000000"/>
              </a:solidFill>
              <a:latin typeface="Times New Roman" panose="02020603050405020304" pitchFamily="18" charset="0"/>
              <a:ea typeface="+mn-ea"/>
              <a:cs typeface="Times New Roman" panose="02020603050405020304" pitchFamily="18" charset="0"/>
            </a:endParaRPr>
          </a:p>
        </p:txBody>
      </p:sp>
      <p:sp>
        <p:nvSpPr>
          <p:cNvPr id="4" name="文本框 3"/>
          <p:cNvSpPr txBox="1"/>
          <p:nvPr/>
        </p:nvSpPr>
        <p:spPr>
          <a:xfrm>
            <a:off x="611560" y="460140"/>
            <a:ext cx="6407766" cy="500137"/>
          </a:xfrm>
          <a:prstGeom prst="rect">
            <a:avLst/>
          </a:prstGeom>
          <a:noFill/>
        </p:spPr>
        <p:txBody>
          <a:bodyPr wrap="square" lIns="68580" tIns="34290" rIns="68580" bIns="34290" rtlCol="0">
            <a:spAutoFit/>
          </a:bodyPr>
          <a:lstStyle/>
          <a:p>
            <a:r>
              <a:rPr lang="en-US" altLang="zh-CN" sz="2800" b="1" dirty="0">
                <a:solidFill>
                  <a:srgbClr val="0000FF"/>
                </a:solidFill>
                <a:latin typeface="Times New Roman" panose="02020603050405020304" pitchFamily="18" charset="0"/>
                <a:cs typeface="Times New Roman" panose="02020603050405020304" pitchFamily="18" charset="0"/>
              </a:rPr>
              <a:t>Fill in the blanks according to the story.</a:t>
            </a:r>
            <a:endParaRPr lang="zh-CN" altLang="en-US" sz="2800" b="1" dirty="0">
              <a:solidFill>
                <a:srgbClr val="0000FF"/>
              </a:solidFill>
              <a:latin typeface="Times New Roman" panose="02020603050405020304" pitchFamily="18" charset="0"/>
              <a:cs typeface="Times New Roman" panose="02020603050405020304" pitchFamily="18" charset="0"/>
            </a:endParaRPr>
          </a:p>
        </p:txBody>
      </p:sp>
      <p:sp>
        <p:nvSpPr>
          <p:cNvPr id="5" name="矩形 4"/>
          <p:cNvSpPr/>
          <p:nvPr/>
        </p:nvSpPr>
        <p:spPr>
          <a:xfrm>
            <a:off x="1787536" y="2237822"/>
            <a:ext cx="1055808" cy="500137"/>
          </a:xfrm>
          <a:prstGeom prst="rect">
            <a:avLst/>
          </a:prstGeom>
          <a:noFill/>
        </p:spPr>
        <p:txBody>
          <a:bodyPr wrap="square" lIns="68580" tIns="34290" rIns="68580" bIns="34290">
            <a:spAutoFit/>
          </a:bodyPr>
          <a:lstStyle/>
          <a:p>
            <a:r>
              <a:rPr lang="en-US" altLang="zh-CN" sz="2800" b="1" dirty="0">
                <a:solidFill>
                  <a:srgbClr val="FF0000"/>
                </a:solidFill>
                <a:latin typeface="Times New Roman" panose="02020603050405020304" pitchFamily="18" charset="0"/>
                <a:ea typeface="+mn-ea"/>
                <a:cs typeface="Times New Roman" panose="02020603050405020304" pitchFamily="18" charset="0"/>
              </a:rPr>
              <a:t>angry</a:t>
            </a:r>
          </a:p>
        </p:txBody>
      </p:sp>
      <p:sp>
        <p:nvSpPr>
          <p:cNvPr id="6" name="矩形 5"/>
          <p:cNvSpPr/>
          <p:nvPr/>
        </p:nvSpPr>
        <p:spPr>
          <a:xfrm>
            <a:off x="371224" y="2683825"/>
            <a:ext cx="1944216" cy="500137"/>
          </a:xfrm>
          <a:prstGeom prst="rect">
            <a:avLst/>
          </a:prstGeom>
          <a:noFill/>
        </p:spPr>
        <p:txBody>
          <a:bodyPr wrap="square" lIns="68580" tIns="34290" rIns="68580" bIns="34290">
            <a:spAutoFit/>
          </a:bodyPr>
          <a:lstStyle/>
          <a:p>
            <a:r>
              <a:rPr lang="en-US" altLang="zh-CN" sz="2800" b="1" dirty="0">
                <a:solidFill>
                  <a:srgbClr val="FF0000"/>
                </a:solidFill>
                <a:latin typeface="Times New Roman" panose="02020603050405020304" pitchFamily="18" charset="0"/>
                <a:ea typeface="+mn-ea"/>
                <a:cs typeface="Times New Roman" panose="02020603050405020304" pitchFamily="18" charset="0"/>
              </a:rPr>
              <a:t>kick me off</a:t>
            </a:r>
          </a:p>
        </p:txBody>
      </p:sp>
      <p:sp>
        <p:nvSpPr>
          <p:cNvPr id="7" name="矩形 6"/>
          <p:cNvSpPr/>
          <p:nvPr/>
        </p:nvSpPr>
        <p:spPr>
          <a:xfrm>
            <a:off x="5076056" y="3583781"/>
            <a:ext cx="937183" cy="500137"/>
          </a:xfrm>
          <a:prstGeom prst="rect">
            <a:avLst/>
          </a:prstGeom>
          <a:noFill/>
        </p:spPr>
        <p:txBody>
          <a:bodyPr wrap="square" lIns="68580" tIns="34290" rIns="68580" bIns="34290">
            <a:spAutoFit/>
          </a:bodyPr>
          <a:lstStyle/>
          <a:p>
            <a:r>
              <a:rPr lang="en-US" altLang="zh-CN" sz="2800" b="1" dirty="0">
                <a:solidFill>
                  <a:srgbClr val="FF0000"/>
                </a:solidFill>
                <a:latin typeface="Times New Roman" panose="02020603050405020304" pitchFamily="18" charset="0"/>
                <a:ea typeface="+mn-ea"/>
                <a:cs typeface="Times New Roman" panose="02020603050405020304" pitchFamily="18" charset="0"/>
              </a:rPr>
              <a:t>bad </a:t>
            </a:r>
          </a:p>
        </p:txBody>
      </p:sp>
      <p:sp>
        <p:nvSpPr>
          <p:cNvPr id="8" name="矩形 7"/>
          <p:cNvSpPr/>
          <p:nvPr/>
        </p:nvSpPr>
        <p:spPr>
          <a:xfrm>
            <a:off x="1464728" y="1419622"/>
            <a:ext cx="2387192" cy="500137"/>
          </a:xfrm>
          <a:prstGeom prst="rect">
            <a:avLst/>
          </a:prstGeom>
          <a:noFill/>
        </p:spPr>
        <p:txBody>
          <a:bodyPr wrap="square" lIns="68580" tIns="34290" rIns="68580" bIns="34290">
            <a:spAutoFit/>
          </a:bodyPr>
          <a:lstStyle/>
          <a:p>
            <a:r>
              <a:rPr lang="en-US" altLang="zh-CN" sz="2800" b="1" dirty="0">
                <a:solidFill>
                  <a:srgbClr val="FF0000"/>
                </a:solidFill>
                <a:latin typeface="Times New Roman" panose="02020603050405020304" pitchFamily="18" charset="0"/>
                <a:ea typeface="+mn-ea"/>
                <a:cs typeface="Times New Roman" panose="02020603050405020304" pitchFamily="18" charset="0"/>
              </a:rPr>
              <a:t>scoring a goal </a:t>
            </a:r>
            <a:endParaRPr lang="zh-CN" altLang="en-US" sz="2800" b="1" dirty="0">
              <a:solidFill>
                <a:srgbClr val="FF0000"/>
              </a:solidFill>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2015230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540" y="555526"/>
            <a:ext cx="8532948" cy="2223686"/>
          </a:xfrm>
          <a:prstGeom prst="rect">
            <a:avLst/>
          </a:prstGeom>
        </p:spPr>
        <p:txBody>
          <a:bodyPr wrap="square" lIns="68580" tIns="34290" rIns="68580" bIns="34290">
            <a:spAutoFit/>
          </a:bodyPr>
          <a:lstStyle/>
          <a:p>
            <a:r>
              <a:rPr lang="en-US" altLang="zh-CN" sz="2800" b="1" dirty="0">
                <a:solidFill>
                  <a:srgbClr val="000000"/>
                </a:solidFill>
                <a:latin typeface="Times New Roman" panose="02020603050405020304" pitchFamily="18" charset="0"/>
                <a:ea typeface="+mn-ea"/>
                <a:cs typeface="Times New Roman" panose="02020603050405020304" pitchFamily="18" charset="0"/>
              </a:rPr>
              <a:t>He told me soccer is about team effort. He said a good team should________ each other. What’s more, </a:t>
            </a:r>
          </a:p>
          <a:p>
            <a:r>
              <a:rPr lang="en-US" altLang="zh-CN" sz="2800" b="1" dirty="0">
                <a:solidFill>
                  <a:srgbClr val="000000"/>
                </a:solidFill>
                <a:latin typeface="Times New Roman" panose="02020603050405020304" pitchFamily="18" charset="0"/>
                <a:ea typeface="+mn-ea"/>
                <a:cs typeface="Times New Roman" panose="02020603050405020304" pitchFamily="18" charset="0"/>
              </a:rPr>
              <a:t>he said winning or losing is only half the game, and </a:t>
            </a:r>
          </a:p>
          <a:p>
            <a:r>
              <a:rPr lang="en-US" altLang="zh-CN" sz="2800" b="1" dirty="0">
                <a:solidFill>
                  <a:srgbClr val="000000"/>
                </a:solidFill>
                <a:latin typeface="Times New Roman" panose="02020603050405020304" pitchFamily="18" charset="0"/>
                <a:ea typeface="+mn-ea"/>
                <a:cs typeface="Times New Roman" panose="02020603050405020304" pitchFamily="18" charset="0"/>
              </a:rPr>
              <a:t>the other half is learning how to _______________</a:t>
            </a:r>
          </a:p>
          <a:p>
            <a:r>
              <a:rPr lang="en-US" altLang="zh-CN" sz="2800" b="1" dirty="0">
                <a:solidFill>
                  <a:srgbClr val="000000"/>
                </a:solidFill>
                <a:latin typeface="Times New Roman" panose="02020603050405020304" pitchFamily="18" charset="0"/>
                <a:ea typeface="+mn-ea"/>
                <a:cs typeface="Times New Roman" panose="02020603050405020304" pitchFamily="18" charset="0"/>
              </a:rPr>
              <a:t>teammates and learning from mistakes.</a:t>
            </a:r>
          </a:p>
        </p:txBody>
      </p:sp>
      <p:sp>
        <p:nvSpPr>
          <p:cNvPr id="6" name="矩形 5"/>
          <p:cNvSpPr/>
          <p:nvPr/>
        </p:nvSpPr>
        <p:spPr>
          <a:xfrm>
            <a:off x="7415807" y="2728380"/>
            <a:ext cx="1728193" cy="500137"/>
          </a:xfrm>
          <a:prstGeom prst="rect">
            <a:avLst/>
          </a:prstGeom>
          <a:noFill/>
        </p:spPr>
        <p:txBody>
          <a:bodyPr wrap="square" lIns="68580" tIns="34290" rIns="68580" bIns="34290">
            <a:spAutoFit/>
          </a:bodyPr>
          <a:lstStyle/>
          <a:p>
            <a:r>
              <a:rPr lang="en-US" altLang="zh-CN" sz="2800" b="1" dirty="0">
                <a:solidFill>
                  <a:srgbClr val="FF0000"/>
                </a:solidFill>
                <a:latin typeface="Times New Roman" panose="02020603050405020304" pitchFamily="18" charset="0"/>
                <a:ea typeface="+mn-ea"/>
                <a:cs typeface="Times New Roman" panose="02020603050405020304" pitchFamily="18" charset="0"/>
              </a:rPr>
              <a:t>courage </a:t>
            </a:r>
          </a:p>
        </p:txBody>
      </p:sp>
      <p:sp>
        <p:nvSpPr>
          <p:cNvPr id="8" name="矩形 7"/>
          <p:cNvSpPr/>
          <p:nvPr/>
        </p:nvSpPr>
        <p:spPr>
          <a:xfrm>
            <a:off x="383061" y="2702046"/>
            <a:ext cx="8586954" cy="2223686"/>
          </a:xfrm>
          <a:prstGeom prst="rect">
            <a:avLst/>
          </a:prstGeom>
        </p:spPr>
        <p:txBody>
          <a:bodyPr wrap="square" lIns="68580" tIns="34290" rIns="68580" bIns="34290">
            <a:spAutoFit/>
          </a:bodyPr>
          <a:lstStyle/>
          <a:p>
            <a:r>
              <a:rPr lang="en-US" altLang="zh-CN" sz="2800" b="1" dirty="0">
                <a:solidFill>
                  <a:srgbClr val="000000"/>
                </a:solidFill>
                <a:latin typeface="Times New Roman" panose="02020603050405020304" pitchFamily="18" charset="0"/>
                <a:ea typeface="+mn-ea"/>
                <a:cs typeface="Times New Roman" panose="02020603050405020304" pitchFamily="18" charset="0"/>
              </a:rPr>
              <a:t>     The next day, I went to soccer practice with_______. I said ______ to my teammates for what I had done. In fact, they didn’t think it was my fault. They agreed that we would_____together and do better next time. Now I feel _______to be on a winning team.</a:t>
            </a:r>
          </a:p>
        </p:txBody>
      </p:sp>
      <p:sp>
        <p:nvSpPr>
          <p:cNvPr id="9" name="矩形 8"/>
          <p:cNvSpPr/>
          <p:nvPr/>
        </p:nvSpPr>
        <p:spPr>
          <a:xfrm>
            <a:off x="1347200" y="3147814"/>
            <a:ext cx="1208576" cy="500137"/>
          </a:xfrm>
          <a:prstGeom prst="rect">
            <a:avLst/>
          </a:prstGeom>
          <a:noFill/>
        </p:spPr>
        <p:txBody>
          <a:bodyPr wrap="square" lIns="68580" tIns="34290" rIns="68580" bIns="34290">
            <a:spAutoFit/>
          </a:bodyPr>
          <a:lstStyle/>
          <a:p>
            <a:r>
              <a:rPr lang="en-US" altLang="zh-CN" sz="2800" b="1" dirty="0">
                <a:solidFill>
                  <a:srgbClr val="FF0000"/>
                </a:solidFill>
                <a:latin typeface="Times New Roman" panose="02020603050405020304" pitchFamily="18" charset="0"/>
                <a:ea typeface="+mn-ea"/>
                <a:cs typeface="Times New Roman" panose="02020603050405020304" pitchFamily="18" charset="0"/>
              </a:rPr>
              <a:t>sorry</a:t>
            </a:r>
          </a:p>
        </p:txBody>
      </p:sp>
      <p:sp>
        <p:nvSpPr>
          <p:cNvPr id="10" name="矩形 9"/>
          <p:cNvSpPr/>
          <p:nvPr/>
        </p:nvSpPr>
        <p:spPr>
          <a:xfrm>
            <a:off x="1043608" y="4425595"/>
            <a:ext cx="1440160" cy="500137"/>
          </a:xfrm>
          <a:prstGeom prst="rect">
            <a:avLst/>
          </a:prstGeom>
          <a:noFill/>
        </p:spPr>
        <p:txBody>
          <a:bodyPr wrap="square" lIns="68580" tIns="34290" rIns="68580" bIns="34290">
            <a:spAutoFit/>
          </a:bodyPr>
          <a:lstStyle/>
          <a:p>
            <a:r>
              <a:rPr lang="en-US" altLang="zh-CN" sz="2800" b="1" dirty="0">
                <a:solidFill>
                  <a:srgbClr val="FF0000"/>
                </a:solidFill>
                <a:latin typeface="Times New Roman" panose="02020603050405020304" pitchFamily="18" charset="0"/>
                <a:ea typeface="+mn-ea"/>
                <a:cs typeface="Times New Roman" panose="02020603050405020304" pitchFamily="18" charset="0"/>
              </a:rPr>
              <a:t>lucky</a:t>
            </a:r>
          </a:p>
        </p:txBody>
      </p:sp>
      <p:sp>
        <p:nvSpPr>
          <p:cNvPr id="2" name="矩形 1"/>
          <p:cNvSpPr/>
          <p:nvPr/>
        </p:nvSpPr>
        <p:spPr>
          <a:xfrm>
            <a:off x="2411760" y="979802"/>
            <a:ext cx="1383712" cy="500137"/>
          </a:xfrm>
          <a:prstGeom prst="rect">
            <a:avLst/>
          </a:prstGeom>
          <a:noFill/>
        </p:spPr>
        <p:txBody>
          <a:bodyPr wrap="square" lIns="68580" tIns="34290" rIns="68580" bIns="34290">
            <a:spAutoFit/>
          </a:bodyPr>
          <a:lstStyle/>
          <a:p>
            <a:r>
              <a:rPr lang="en-US" altLang="zh-CN" sz="2800" b="1" dirty="0">
                <a:solidFill>
                  <a:srgbClr val="FF0000"/>
                </a:solidFill>
                <a:latin typeface="Times New Roman" panose="02020603050405020304" pitchFamily="18" charset="0"/>
                <a:ea typeface="+mn-ea"/>
                <a:cs typeface="Times New Roman" panose="02020603050405020304" pitchFamily="18" charset="0"/>
              </a:rPr>
              <a:t>support</a:t>
            </a:r>
            <a:endParaRPr lang="zh-CN" altLang="en-US" sz="2800" b="1" dirty="0">
              <a:solidFill>
                <a:srgbClr val="FF0000"/>
              </a:solidFill>
              <a:latin typeface="Times New Roman" panose="02020603050405020304" pitchFamily="18" charset="0"/>
              <a:ea typeface="+mn-ea"/>
              <a:cs typeface="Times New Roman" panose="02020603050405020304" pitchFamily="18" charset="0"/>
            </a:endParaRPr>
          </a:p>
        </p:txBody>
      </p:sp>
      <p:sp>
        <p:nvSpPr>
          <p:cNvPr id="4" name="矩形 3"/>
          <p:cNvSpPr/>
          <p:nvPr/>
        </p:nvSpPr>
        <p:spPr>
          <a:xfrm>
            <a:off x="5364089" y="1851670"/>
            <a:ext cx="3312367" cy="500137"/>
          </a:xfrm>
          <a:prstGeom prst="rect">
            <a:avLst/>
          </a:prstGeom>
          <a:noFill/>
        </p:spPr>
        <p:txBody>
          <a:bodyPr wrap="square" lIns="68580" tIns="34290" rIns="68580" bIns="34290">
            <a:spAutoFit/>
          </a:bodyPr>
          <a:lstStyle/>
          <a:p>
            <a:r>
              <a:rPr lang="en-US" altLang="zh-CN" sz="2800" b="1" dirty="0">
                <a:solidFill>
                  <a:srgbClr val="FF0000"/>
                </a:solidFill>
                <a:latin typeface="Times New Roman" panose="02020603050405020304" pitchFamily="18" charset="0"/>
                <a:ea typeface="+mn-ea"/>
                <a:cs typeface="Times New Roman" panose="02020603050405020304" pitchFamily="18" charset="0"/>
              </a:rPr>
              <a:t>communicate with </a:t>
            </a:r>
            <a:endParaRPr lang="zh-CN" altLang="en-US" sz="2800" b="1" dirty="0">
              <a:solidFill>
                <a:srgbClr val="FF0000"/>
              </a:solidFill>
              <a:latin typeface="Times New Roman" panose="02020603050405020304" pitchFamily="18" charset="0"/>
              <a:ea typeface="+mn-ea"/>
              <a:cs typeface="Times New Roman" panose="02020603050405020304" pitchFamily="18" charset="0"/>
            </a:endParaRPr>
          </a:p>
        </p:txBody>
      </p:sp>
      <p:sp>
        <p:nvSpPr>
          <p:cNvPr id="5" name="矩形 4"/>
          <p:cNvSpPr/>
          <p:nvPr/>
        </p:nvSpPr>
        <p:spPr>
          <a:xfrm>
            <a:off x="1951488" y="4030998"/>
            <a:ext cx="784189" cy="500137"/>
          </a:xfrm>
          <a:prstGeom prst="rect">
            <a:avLst/>
          </a:prstGeom>
          <a:noFill/>
        </p:spPr>
        <p:txBody>
          <a:bodyPr wrap="square" lIns="68580" tIns="34290" rIns="68580" bIns="34290">
            <a:spAutoFit/>
          </a:bodyPr>
          <a:lstStyle/>
          <a:p>
            <a:r>
              <a:rPr lang="en-US" altLang="zh-CN" sz="2800" b="1" dirty="0">
                <a:solidFill>
                  <a:srgbClr val="FF0000"/>
                </a:solidFill>
                <a:latin typeface="Times New Roman" panose="02020603050405020304" pitchFamily="18" charset="0"/>
                <a:ea typeface="+mn-ea"/>
                <a:cs typeface="Times New Roman" panose="02020603050405020304" pitchFamily="18" charset="0"/>
              </a:rPr>
              <a:t>pull</a:t>
            </a:r>
            <a:endParaRPr lang="zh-CN" altLang="en-US" sz="2800" b="1" dirty="0">
              <a:solidFill>
                <a:srgbClr val="FF0000"/>
              </a:solidFill>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218198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2" grpId="0"/>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4"/>
          <p:cNvSpPr>
            <a:spLocks noChangeArrowheads="1"/>
          </p:cNvSpPr>
          <p:nvPr/>
        </p:nvSpPr>
        <p:spPr bwMode="auto">
          <a:xfrm>
            <a:off x="1728788" y="928688"/>
            <a:ext cx="6011862" cy="901700"/>
          </a:xfrm>
          <a:prstGeom prst="rect">
            <a:avLst/>
          </a:prstGeom>
          <a:noFill/>
          <a:ln w="9525">
            <a:noFill/>
            <a:miter lim="800000"/>
          </a:ln>
        </p:spPr>
        <p:txBody>
          <a:bodyPr lIns="67500" tIns="35100" rIns="67500" bIns="35100">
            <a:spAutoFit/>
          </a:bodyPr>
          <a:lstStyle/>
          <a:p>
            <a:r>
              <a:rPr lang="en-US" altLang="zh-CN" sz="2700" b="1">
                <a:solidFill>
                  <a:srgbClr val="0000FF"/>
                </a:solidFill>
              </a:rPr>
              <a:t>Role-play a conversation between Peter and his father.</a:t>
            </a:r>
          </a:p>
        </p:txBody>
      </p:sp>
      <p:sp>
        <p:nvSpPr>
          <p:cNvPr id="76802" name="Rectangle 5" descr="栎木"/>
          <p:cNvSpPr>
            <a:spLocks noChangeArrowheads="1"/>
          </p:cNvSpPr>
          <p:nvPr/>
        </p:nvSpPr>
        <p:spPr bwMode="auto">
          <a:xfrm>
            <a:off x="971550" y="2138363"/>
            <a:ext cx="7129463" cy="2225675"/>
          </a:xfrm>
          <a:prstGeom prst="rect">
            <a:avLst/>
          </a:prstGeom>
          <a:noFill/>
          <a:ln w="38100">
            <a:solidFill>
              <a:srgbClr val="7030A0"/>
            </a:solidFill>
            <a:prstDash val="lgDash"/>
            <a:miter lim="800000"/>
          </a:ln>
        </p:spPr>
        <p:txBody>
          <a:bodyPr lIns="67500" tIns="35100" rIns="67500" bIns="35100">
            <a:spAutoFit/>
          </a:bodyPr>
          <a:lstStyle/>
          <a:p>
            <a:r>
              <a:rPr lang="en-US" altLang="zh-CN" sz="2800" b="1" dirty="0">
                <a:solidFill>
                  <a:srgbClr val="002060"/>
                </a:solidFill>
                <a:latin typeface="Comic Sans MS" panose="030F0702030302020204" pitchFamily="66" charset="0"/>
              </a:rPr>
              <a:t>Father: What’s wrong, Peter? You look </a:t>
            </a:r>
          </a:p>
          <a:p>
            <a:r>
              <a:rPr lang="en-US" altLang="zh-CN" sz="2800" b="1" dirty="0">
                <a:solidFill>
                  <a:srgbClr val="002060"/>
                </a:solidFill>
                <a:latin typeface="Comic Sans MS" panose="030F0702030302020204" pitchFamily="66" charset="0"/>
              </a:rPr>
              <a:t>          sad.</a:t>
            </a:r>
          </a:p>
          <a:p>
            <a:r>
              <a:rPr lang="en-US" altLang="zh-CN" sz="2800" b="1" dirty="0">
                <a:solidFill>
                  <a:srgbClr val="002060"/>
                </a:solidFill>
                <a:latin typeface="Comic Sans MS" panose="030F0702030302020204" pitchFamily="66" charset="0"/>
              </a:rPr>
              <a:t> Peter: I missed scoring a goal. I  </a:t>
            </a:r>
          </a:p>
          <a:p>
            <a:r>
              <a:rPr lang="en-US" altLang="zh-CN" sz="2800" b="1" dirty="0">
                <a:solidFill>
                  <a:srgbClr val="002060"/>
                </a:solidFill>
                <a:latin typeface="Comic Sans MS" panose="030F0702030302020204" pitchFamily="66" charset="0"/>
              </a:rPr>
              <a:t>         made my team lose the game.</a:t>
            </a:r>
          </a:p>
          <a:p>
            <a:r>
              <a:rPr lang="en-US" altLang="zh-CN" sz="2800" b="1" dirty="0">
                <a:solidFill>
                  <a:srgbClr val="002060"/>
                </a:solidFill>
                <a:latin typeface="Comic Sans MS" panose="030F0702030302020204" pitchFamily="66" charset="0"/>
              </a:rPr>
              <a:t>         ...</a:t>
            </a:r>
          </a:p>
        </p:txBody>
      </p:sp>
      <p:sp>
        <p:nvSpPr>
          <p:cNvPr id="5" name="单圆角矩形 4"/>
          <p:cNvSpPr/>
          <p:nvPr/>
        </p:nvSpPr>
        <p:spPr bwMode="auto">
          <a:xfrm>
            <a:off x="850900" y="974725"/>
            <a:ext cx="625475" cy="588963"/>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5000"/>
              </a:lnSpc>
              <a:defRPr/>
            </a:pPr>
            <a:r>
              <a:rPr kumimoji="1" lang="en-US" altLang="zh-CN" sz="3000" b="1" dirty="0">
                <a:solidFill>
                  <a:schemeClr val="bg1"/>
                </a:solidFill>
              </a:rPr>
              <a:t>2e</a:t>
            </a:r>
            <a:endParaRPr kumimoji="1" lang="zh-CN" altLang="en-US" sz="3000" b="1" dirty="0">
              <a:solidFill>
                <a:schemeClr val="bg1"/>
              </a:solidFill>
            </a:endParaRPr>
          </a:p>
        </p:txBody>
      </p:sp>
    </p:spTree>
  </p:cSld>
  <p:clrMapOvr>
    <a:masterClrMapping/>
  </p:clrMapOvr>
  <p:transition spd="med">
    <p:zo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3"/>
          <p:cNvSpPr>
            <a:spLocks noGrp="1" noChangeArrowheads="1"/>
          </p:cNvSpPr>
          <p:nvPr>
            <p:ph type="title" idx="4294967295"/>
          </p:nvPr>
        </p:nvSpPr>
        <p:spPr>
          <a:xfrm>
            <a:off x="2339975" y="555625"/>
            <a:ext cx="4048125" cy="542925"/>
          </a:xfrm>
          <a:prstGeom prst="rect">
            <a:avLst/>
          </a:prstGeom>
        </p:spPr>
        <p:txBody>
          <a:bodyPr/>
          <a:lstStyle/>
          <a:p>
            <a:pPr algn="l" defTabSz="684530">
              <a:defRPr/>
            </a:pPr>
            <a:r>
              <a:rPr lang="en-US" altLang="zh-CN" sz="2800" b="1" dirty="0">
                <a:solidFill>
                  <a:srgbClr val="C00000"/>
                </a:solidFill>
                <a:latin typeface="Times New Roman" panose="02020603050405020304" pitchFamily="18" charset="0"/>
                <a:ea typeface="+mn-ea"/>
                <a:cs typeface="Times New Roman" panose="02020603050405020304" pitchFamily="18" charset="0"/>
              </a:rPr>
              <a:t>Sample conversation</a:t>
            </a:r>
          </a:p>
        </p:txBody>
      </p:sp>
      <p:sp>
        <p:nvSpPr>
          <p:cNvPr id="77826" name="Rectangle 4"/>
          <p:cNvSpPr>
            <a:spLocks noGrp="1" noChangeArrowheads="1"/>
          </p:cNvSpPr>
          <p:nvPr>
            <p:ph type="body" idx="4294967295"/>
          </p:nvPr>
        </p:nvSpPr>
        <p:spPr bwMode="auto">
          <a:xfrm>
            <a:off x="1116013" y="1131888"/>
            <a:ext cx="7475537" cy="3395662"/>
          </a:xfrm>
          <a:prstGeom prst="rect">
            <a:avLst/>
          </a:prstGeom>
          <a:noFill/>
          <a:ln>
            <a:miter lim="800000"/>
          </a:ln>
        </p:spPr>
        <p:txBody>
          <a:bodyPr/>
          <a:lstStyle/>
          <a:p>
            <a:pPr marL="0" indent="0">
              <a:lnSpc>
                <a:spcPct val="120000"/>
              </a:lnSpc>
              <a:spcBef>
                <a:spcPct val="0"/>
              </a:spcBef>
              <a:buFontTx/>
              <a:buNone/>
            </a:pPr>
            <a:r>
              <a:rPr lang="en-US" altLang="zh-CN" sz="2700" b="1">
                <a:solidFill>
                  <a:srgbClr val="002060"/>
                </a:solidFill>
                <a:latin typeface="Times New Roman" panose="02020603050405020304" pitchFamily="18" charset="0"/>
                <a:cs typeface="Times New Roman" panose="02020603050405020304" pitchFamily="18" charset="0"/>
              </a:rPr>
              <a:t>Father: What’s wrong, Peter? You look sad.</a:t>
            </a:r>
          </a:p>
          <a:p>
            <a:pPr marL="0" indent="0">
              <a:lnSpc>
                <a:spcPct val="120000"/>
              </a:lnSpc>
              <a:spcBef>
                <a:spcPct val="0"/>
              </a:spcBef>
              <a:buFontTx/>
              <a:buNone/>
            </a:pPr>
            <a:r>
              <a:rPr lang="en-US" altLang="zh-CN" sz="2700" b="1">
                <a:solidFill>
                  <a:srgbClr val="002060"/>
                </a:solidFill>
                <a:latin typeface="Times New Roman" panose="02020603050405020304" pitchFamily="18" charset="0"/>
                <a:cs typeface="Times New Roman" panose="02020603050405020304" pitchFamily="18" charset="0"/>
              </a:rPr>
              <a:t>  Peter:  I missed scoring a goal. I made my team    </a:t>
            </a:r>
          </a:p>
          <a:p>
            <a:pPr marL="0" indent="0">
              <a:lnSpc>
                <a:spcPct val="120000"/>
              </a:lnSpc>
              <a:spcBef>
                <a:spcPct val="0"/>
              </a:spcBef>
              <a:buFontTx/>
              <a:buNone/>
            </a:pPr>
            <a:r>
              <a:rPr lang="en-US" altLang="zh-CN" sz="2700" b="1">
                <a:solidFill>
                  <a:srgbClr val="002060"/>
                </a:solidFill>
                <a:latin typeface="Times New Roman" panose="02020603050405020304" pitchFamily="18" charset="0"/>
                <a:cs typeface="Times New Roman" panose="02020603050405020304" pitchFamily="18" charset="0"/>
              </a:rPr>
              <a:t>               lose the game.</a:t>
            </a:r>
          </a:p>
          <a:p>
            <a:pPr marL="0" indent="0">
              <a:lnSpc>
                <a:spcPct val="120000"/>
              </a:lnSpc>
              <a:spcBef>
                <a:spcPct val="0"/>
              </a:spcBef>
              <a:buFontTx/>
              <a:buNone/>
            </a:pPr>
            <a:r>
              <a:rPr lang="en-US" altLang="zh-CN" sz="2700" b="1">
                <a:solidFill>
                  <a:srgbClr val="002060"/>
                </a:solidFill>
                <a:latin typeface="Times New Roman" panose="02020603050405020304" pitchFamily="18" charset="0"/>
                <a:cs typeface="Times New Roman" panose="02020603050405020304" pitchFamily="18" charset="0"/>
              </a:rPr>
              <a:t>Father:  Don’t be too hard on yourself. I’m sure </a:t>
            </a:r>
          </a:p>
          <a:p>
            <a:pPr marL="0" indent="0">
              <a:lnSpc>
                <a:spcPct val="120000"/>
              </a:lnSpc>
              <a:spcBef>
                <a:spcPct val="0"/>
              </a:spcBef>
              <a:buFontTx/>
              <a:buNone/>
            </a:pPr>
            <a:r>
              <a:rPr lang="en-US" altLang="zh-CN" sz="2700" b="1">
                <a:solidFill>
                  <a:srgbClr val="002060"/>
                </a:solidFill>
                <a:latin typeface="Times New Roman" panose="02020603050405020304" pitchFamily="18" charset="0"/>
                <a:cs typeface="Times New Roman" panose="02020603050405020304" pitchFamily="18" charset="0"/>
              </a:rPr>
              <a:t>               you are not the only reason your team </a:t>
            </a:r>
          </a:p>
          <a:p>
            <a:pPr marL="0" indent="0">
              <a:lnSpc>
                <a:spcPct val="120000"/>
              </a:lnSpc>
              <a:spcBef>
                <a:spcPct val="0"/>
              </a:spcBef>
              <a:buFontTx/>
              <a:buNone/>
            </a:pPr>
            <a:r>
              <a:rPr lang="en-US" altLang="zh-CN" sz="2700" b="1">
                <a:solidFill>
                  <a:srgbClr val="002060"/>
                </a:solidFill>
                <a:latin typeface="Times New Roman" panose="02020603050405020304" pitchFamily="18" charset="0"/>
                <a:cs typeface="Times New Roman" panose="02020603050405020304" pitchFamily="18" charset="0"/>
              </a:rPr>
              <a:t>               lost the game.</a:t>
            </a:r>
          </a:p>
          <a:p>
            <a:pPr marL="0" indent="0">
              <a:lnSpc>
                <a:spcPct val="120000"/>
              </a:lnSpc>
              <a:spcBef>
                <a:spcPct val="0"/>
              </a:spcBef>
              <a:buFontTx/>
              <a:buNone/>
            </a:pPr>
            <a:r>
              <a:rPr lang="en-US" altLang="zh-CN" sz="2700" b="1">
                <a:solidFill>
                  <a:srgbClr val="002060"/>
                </a:solidFill>
                <a:latin typeface="Times New Roman" panose="02020603050405020304" pitchFamily="18" charset="0"/>
                <a:cs typeface="Times New Roman" panose="02020603050405020304" pitchFamily="18" charset="0"/>
              </a:rPr>
              <a:t>   Peter:  What do you mean?</a:t>
            </a:r>
          </a:p>
        </p:txBody>
      </p:sp>
    </p:spTree>
  </p:cSld>
  <p:clrMapOvr>
    <a:masterClrMapping/>
  </p:clrMapOvr>
  <p:transition spd="med">
    <p:zo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136195"/>
          <p:cNvSpPr txBox="1"/>
          <p:nvPr/>
        </p:nvSpPr>
        <p:spPr>
          <a:xfrm>
            <a:off x="1115616" y="1347614"/>
            <a:ext cx="6172200" cy="531813"/>
          </a:xfrm>
          <a:prstGeom prst="rect">
            <a:avLst/>
          </a:prstGeom>
          <a:noFill/>
          <a:ln w="9525">
            <a:noFill/>
          </a:ln>
        </p:spPr>
        <p:txBody>
          <a:bodyPr lIns="67500" tIns="35100" rIns="67500" bIns="35100" anchor="t">
            <a:spAutoFit/>
          </a:bodyPr>
          <a:lstStyle/>
          <a:p>
            <a:pPr>
              <a:spcBef>
                <a:spcPct val="50000"/>
              </a:spcBef>
            </a:pPr>
            <a:r>
              <a:rPr lang="en-US" altLang="zh-CN" sz="3000" b="1" dirty="0">
                <a:solidFill>
                  <a:srgbClr val="0000FF"/>
                </a:solidFill>
                <a:latin typeface="Times New Roman" panose="02020603050405020304" pitchFamily="18" charset="0"/>
              </a:rPr>
              <a:t>How does this picture make you feel?</a:t>
            </a:r>
          </a:p>
        </p:txBody>
      </p:sp>
      <p:pic>
        <p:nvPicPr>
          <p:cNvPr id="23555" name="图片 1" descr="ce57c9d703a7d04585b9a8227f49c3b5"/>
          <p:cNvPicPr>
            <a:picLocks noChangeAspect="1"/>
          </p:cNvPicPr>
          <p:nvPr/>
        </p:nvPicPr>
        <p:blipFill>
          <a:blip r:embed="rId3" cstate="print"/>
          <a:stretch>
            <a:fillRect/>
          </a:stretch>
        </p:blipFill>
        <p:spPr>
          <a:xfrm>
            <a:off x="2919953" y="1736185"/>
            <a:ext cx="2921447" cy="2921447"/>
          </a:xfrm>
          <a:prstGeom prst="rect">
            <a:avLst/>
          </a:prstGeom>
          <a:noFill/>
          <a:ln w="9525">
            <a:noFill/>
          </a:ln>
        </p:spPr>
      </p:pic>
      <p:sp>
        <p:nvSpPr>
          <p:cNvPr id="5" name="矩形 87043"/>
          <p:cNvSpPr>
            <a:spLocks noTextEdit="1"/>
          </p:cNvSpPr>
          <p:nvPr/>
        </p:nvSpPr>
        <p:spPr>
          <a:xfrm>
            <a:off x="323528" y="555526"/>
            <a:ext cx="3177854" cy="674696"/>
          </a:xfrm>
          <a:prstGeom prst="rect">
            <a:avLst/>
          </a:prstGeom>
        </p:spPr>
        <p:txBody>
          <a:bodyPr wrap="none" lIns="68580" tIns="34290" rIns="68580" bIns="34290" fromWordArt="1">
            <a:scene3d>
              <a:camera prst="orthographicFront"/>
              <a:lightRig rig="threePt" dir="t"/>
            </a:scene3d>
          </a:bodyPr>
          <a:lstStyle/>
          <a:p>
            <a:pPr marL="514350" indent="-514350">
              <a:lnSpc>
                <a:spcPct val="125000"/>
              </a:lnSpc>
              <a:buFont typeface="Wingdings" panose="05000000000000000000" pitchFamily="2" charset="2"/>
              <a:buChar char="Ø"/>
              <a:defRPr/>
            </a:pPr>
            <a:r>
              <a:rPr lang="en-US" altLang="zh-CN" sz="3600" b="1" noProof="1">
                <a:ln w="12700" cap="flat" cmpd="sng">
                  <a:noFill/>
                  <a:prstDash val="solid"/>
                  <a:round/>
                  <a:headEnd type="none" w="med" len="med"/>
                  <a:tailEnd type="none" w="med" len="med"/>
                </a:ln>
                <a:solidFill>
                  <a:srgbClr val="C00000"/>
                </a:solidFill>
                <a:latin typeface="Comic Sans MS" panose="030F0702030302020204" pitchFamily="66" charset="0"/>
                <a:ea typeface="Comic Sans MS" panose="030F0702030302020204" pitchFamily="66" charset="0"/>
                <a:sym typeface="+mn-ea"/>
              </a:rPr>
              <a:t>Warming-up</a:t>
            </a:r>
          </a:p>
        </p:txBody>
      </p:sp>
      <p:sp>
        <p:nvSpPr>
          <p:cNvPr id="136195" name="文本框 136194"/>
          <p:cNvSpPr txBox="1"/>
          <p:nvPr/>
        </p:nvSpPr>
        <p:spPr>
          <a:xfrm>
            <a:off x="2123728" y="4155859"/>
            <a:ext cx="5040560" cy="501773"/>
          </a:xfrm>
          <a:prstGeom prst="rect">
            <a:avLst/>
          </a:prstGeom>
          <a:solidFill>
            <a:schemeClr val="accent5">
              <a:lumMod val="60000"/>
              <a:lumOff val="40000"/>
            </a:schemeClr>
          </a:solidFill>
          <a:ln w="9525">
            <a:solidFill>
              <a:schemeClr val="accent5">
                <a:lumMod val="75000"/>
              </a:schemeClr>
            </a:solidFill>
          </a:ln>
        </p:spPr>
        <p:txBody>
          <a:bodyPr wrap="square" lIns="67500" tIns="35100" rIns="67500" bIns="35100" anchor="t">
            <a:spAutoFit/>
          </a:bodyPr>
          <a:lstStyle/>
          <a:p>
            <a:pPr algn="ctr">
              <a:spcBef>
                <a:spcPct val="50000"/>
              </a:spcBef>
            </a:pPr>
            <a:r>
              <a:rPr lang="en-US" altLang="zh-CN" sz="2800" b="1" dirty="0">
                <a:latin typeface="Comic Sans MS" panose="030F0702030302020204" pitchFamily="66" charset="0"/>
              </a:rPr>
              <a:t>It makes me feel angry.      </a:t>
            </a:r>
          </a:p>
        </p:txBody>
      </p:sp>
    </p:spTree>
    <p:extLst>
      <p:ext uri="{BB962C8B-B14F-4D97-AF65-F5344CB8AC3E}">
        <p14:creationId xmlns:p14="http://schemas.microsoft.com/office/powerpoint/2010/main" val="158042378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36195">
                                            <p:txEl>
                                              <p:pRg st="0" end="0"/>
                                            </p:txEl>
                                          </p:spTgt>
                                        </p:tgtEl>
                                        <p:attrNameLst>
                                          <p:attrName>style.visibility</p:attrName>
                                        </p:attrNameLst>
                                      </p:cBhvr>
                                      <p:to>
                                        <p:strVal val="visible"/>
                                      </p:to>
                                    </p:set>
                                    <p:animScale>
                                      <p:cBhvr>
                                        <p:cTn id="7" dur="1000" decel="50000" fill="hold">
                                          <p:stCondLst>
                                            <p:cond delay="0"/>
                                          </p:stCondLst>
                                        </p:cTn>
                                        <p:tgtEl>
                                          <p:spTgt spid="13619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cBhvr>
                                        <p:cTn id="8" dur="1000" decel="50000" fill="hold">
                                          <p:stCondLst>
                                            <p:cond delay="0"/>
                                          </p:stCondLst>
                                        </p:cTn>
                                        <p:tgtEl>
                                          <p:spTgt spid="136195">
                                            <p:txEl>
                                              <p:pRg st="0" end="0"/>
                                            </p:txEl>
                                          </p:spTgt>
                                        </p:tgtEl>
                                        <p:attrNameLst>
                                          <p:attrName>ppt_x</p:attrName>
                                          <p:attrName>ppt_y</p:attrName>
                                        </p:attrNameLst>
                                      </p:cBhvr>
                                    </p:animMotion>
                                    <p:animEffect transition="in" filter="fade">
                                      <p:cBhvr>
                                        <p:cTn id="9" dur="1000"/>
                                        <p:tgtEl>
                                          <p:spTgt spid="1361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3"/>
          <p:cNvSpPr>
            <a:spLocks noGrp="1" noChangeArrowheads="1"/>
          </p:cNvSpPr>
          <p:nvPr>
            <p:ph type="body" idx="4294967295"/>
          </p:nvPr>
        </p:nvSpPr>
        <p:spPr bwMode="auto">
          <a:xfrm>
            <a:off x="933450" y="771525"/>
            <a:ext cx="7209155" cy="4000500"/>
          </a:xfrm>
          <a:prstGeom prst="rect">
            <a:avLst/>
          </a:prstGeom>
          <a:noFill/>
          <a:ln>
            <a:miter lim="800000"/>
          </a:ln>
        </p:spPr>
        <p:txBody>
          <a:bodyPr/>
          <a:lstStyle/>
          <a:p>
            <a:pPr>
              <a:spcBef>
                <a:spcPct val="0"/>
              </a:spcBef>
              <a:buFontTx/>
              <a:buNone/>
            </a:pPr>
            <a:r>
              <a:rPr lang="en-US" altLang="zh-CN" sz="2700" b="1" dirty="0">
                <a:solidFill>
                  <a:srgbClr val="002060"/>
                </a:solidFill>
                <a:latin typeface="Times New Roman" panose="02020603050405020304" pitchFamily="18" charset="0"/>
                <a:cs typeface="Times New Roman" panose="02020603050405020304" pitchFamily="18" charset="0"/>
              </a:rPr>
              <a:t>Father: Soccer is about team eﬀort. Having a </a:t>
            </a:r>
          </a:p>
          <a:p>
            <a:pPr>
              <a:spcBef>
                <a:spcPct val="0"/>
              </a:spcBef>
              <a:buFontTx/>
              <a:buNone/>
            </a:pPr>
            <a:r>
              <a:rPr lang="en-US" altLang="zh-CN" sz="2700" b="1" dirty="0">
                <a:solidFill>
                  <a:srgbClr val="002060"/>
                </a:solidFill>
                <a:latin typeface="Times New Roman" panose="02020603050405020304" pitchFamily="18" charset="0"/>
                <a:cs typeface="Times New Roman" panose="02020603050405020304" pitchFamily="18" charset="0"/>
              </a:rPr>
              <a:t>              good team means supporting each  </a:t>
            </a:r>
          </a:p>
          <a:p>
            <a:pPr>
              <a:spcBef>
                <a:spcPct val="0"/>
              </a:spcBef>
              <a:buFontTx/>
              <a:buNone/>
            </a:pPr>
            <a:r>
              <a:rPr lang="en-US" altLang="zh-CN" sz="2700" b="1" dirty="0">
                <a:solidFill>
                  <a:srgbClr val="002060"/>
                </a:solidFill>
                <a:latin typeface="Times New Roman" panose="02020603050405020304" pitchFamily="18" charset="0"/>
                <a:cs typeface="Times New Roman" panose="02020603050405020304" pitchFamily="18" charset="0"/>
              </a:rPr>
              <a:t>              other. Winning or losing may be  </a:t>
            </a:r>
          </a:p>
          <a:p>
            <a:pPr>
              <a:spcBef>
                <a:spcPct val="0"/>
              </a:spcBef>
              <a:buFontTx/>
              <a:buNone/>
            </a:pPr>
            <a:r>
              <a:rPr lang="en-US" altLang="zh-CN" sz="2700" b="1" dirty="0">
                <a:solidFill>
                  <a:srgbClr val="002060"/>
                </a:solidFill>
                <a:latin typeface="Times New Roman" panose="02020603050405020304" pitchFamily="18" charset="0"/>
                <a:cs typeface="Times New Roman" panose="02020603050405020304" pitchFamily="18" charset="0"/>
              </a:rPr>
              <a:t>              important, but so is learning</a:t>
            </a:r>
          </a:p>
          <a:p>
            <a:pPr>
              <a:spcBef>
                <a:spcPct val="0"/>
              </a:spcBef>
              <a:buFontTx/>
              <a:buNone/>
            </a:pPr>
            <a:r>
              <a:rPr lang="en-US" altLang="zh-CN" sz="2700" b="1" dirty="0">
                <a:solidFill>
                  <a:srgbClr val="002060"/>
                </a:solidFill>
                <a:latin typeface="Times New Roman" panose="02020603050405020304" pitchFamily="18" charset="0"/>
                <a:cs typeface="Times New Roman" panose="02020603050405020304" pitchFamily="18" charset="0"/>
              </a:rPr>
              <a:t>              how to communicate with your </a:t>
            </a:r>
          </a:p>
          <a:p>
            <a:pPr>
              <a:spcBef>
                <a:spcPct val="0"/>
              </a:spcBef>
              <a:buFontTx/>
              <a:buNone/>
            </a:pPr>
            <a:r>
              <a:rPr lang="en-US" altLang="zh-CN" sz="2700" b="1" dirty="0">
                <a:solidFill>
                  <a:srgbClr val="002060"/>
                </a:solidFill>
                <a:latin typeface="Times New Roman" panose="02020603050405020304" pitchFamily="18" charset="0"/>
                <a:cs typeface="Times New Roman" panose="02020603050405020304" pitchFamily="18" charset="0"/>
              </a:rPr>
              <a:t>              teammates and learning from your  </a:t>
            </a:r>
          </a:p>
          <a:p>
            <a:pPr>
              <a:spcBef>
                <a:spcPct val="0"/>
              </a:spcBef>
              <a:buFontTx/>
              <a:buNone/>
            </a:pPr>
            <a:r>
              <a:rPr lang="en-US" altLang="zh-CN" sz="2700" b="1" dirty="0">
                <a:solidFill>
                  <a:srgbClr val="002060"/>
                </a:solidFill>
                <a:latin typeface="Times New Roman" panose="02020603050405020304" pitchFamily="18" charset="0"/>
                <a:cs typeface="Times New Roman" panose="02020603050405020304" pitchFamily="18" charset="0"/>
              </a:rPr>
              <a:t>              mistakes.</a:t>
            </a:r>
          </a:p>
          <a:p>
            <a:pPr>
              <a:spcBef>
                <a:spcPct val="0"/>
              </a:spcBef>
              <a:buFontTx/>
              <a:buNone/>
            </a:pPr>
            <a:r>
              <a:rPr lang="en-US" altLang="zh-CN" sz="2700" b="1" dirty="0">
                <a:solidFill>
                  <a:srgbClr val="002060"/>
                </a:solidFill>
                <a:latin typeface="Times New Roman" panose="02020603050405020304" pitchFamily="18" charset="0"/>
                <a:cs typeface="Times New Roman" panose="02020603050405020304" pitchFamily="18" charset="0"/>
              </a:rPr>
              <a:t>  Peter:  Thanks for your advice, Dad. I think </a:t>
            </a:r>
          </a:p>
          <a:p>
            <a:pPr>
              <a:spcBef>
                <a:spcPct val="0"/>
              </a:spcBef>
              <a:buFontTx/>
              <a:buNone/>
            </a:pPr>
            <a:r>
              <a:rPr lang="en-US" altLang="zh-CN" sz="2700" b="1" dirty="0">
                <a:solidFill>
                  <a:srgbClr val="002060"/>
                </a:solidFill>
                <a:latin typeface="Times New Roman" panose="02020603050405020304" pitchFamily="18" charset="0"/>
                <a:cs typeface="Times New Roman" panose="02020603050405020304" pitchFamily="18" charset="0"/>
              </a:rPr>
              <a:t>              I know what I should do now.</a:t>
            </a:r>
          </a:p>
        </p:txBody>
      </p:sp>
    </p:spTree>
  </p:cSld>
  <p:clrMapOvr>
    <a:masterClrMapping/>
  </p:clrMapOvr>
  <p:transition spd="med">
    <p:zo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5" name="文本占位符 2194"/>
          <p:cNvSpPr>
            <a:spLocks noGrp="1" noChangeArrowheads="1"/>
          </p:cNvSpPr>
          <p:nvPr>
            <p:ph type="body" idx="4294967295"/>
          </p:nvPr>
        </p:nvSpPr>
        <p:spPr bwMode="auto">
          <a:xfrm>
            <a:off x="755650" y="842963"/>
            <a:ext cx="7705725" cy="3600450"/>
          </a:xfrm>
          <a:prstGeom prst="rect">
            <a:avLst/>
          </a:prstGeom>
          <a:noFill/>
          <a:ln>
            <a:miter lim="800000"/>
          </a:ln>
        </p:spPr>
        <p:txBody>
          <a:bodyPr/>
          <a:lstStyle/>
          <a:p>
            <a:pPr marL="0" indent="0">
              <a:lnSpc>
                <a:spcPct val="120000"/>
              </a:lnSpc>
              <a:spcBef>
                <a:spcPct val="0"/>
              </a:spcBef>
              <a:buFontTx/>
              <a:buNone/>
            </a:pPr>
            <a:r>
              <a:rPr lang="en-US" altLang="zh-CN" sz="2800" b="1" dirty="0">
                <a:latin typeface="Times New Roman" panose="02020603050405020304" pitchFamily="18" charset="0"/>
                <a:cs typeface="Times New Roman" panose="02020603050405020304" pitchFamily="18" charset="0"/>
              </a:rPr>
              <a:t>1.How</a:t>
            </a:r>
            <a:r>
              <a:rPr lang="en-US" altLang="zh-CN" sz="2800" b="1" dirty="0">
                <a:solidFill>
                  <a:srgbClr val="FF0000"/>
                </a:solidFill>
                <a:latin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cs typeface="Times New Roman" panose="02020603050405020304" pitchFamily="18" charset="0"/>
              </a:rPr>
              <a:t>could he have missed scoring that goal?</a:t>
            </a:r>
          </a:p>
          <a:p>
            <a:pPr marL="0" indent="0">
              <a:lnSpc>
                <a:spcPct val="120000"/>
              </a:lnSpc>
              <a:spcBef>
                <a:spcPct val="0"/>
              </a:spcBef>
              <a:buFontTx/>
              <a:buNone/>
            </a:pPr>
            <a:r>
              <a:rPr lang="en-US" altLang="zh-CN" sz="2800" b="1" dirty="0">
                <a:solidFill>
                  <a:srgbClr val="FF0000"/>
                </a:solidFill>
                <a:latin typeface="Times New Roman" panose="02020603050405020304" pitchFamily="18" charset="0"/>
                <a:cs typeface="Times New Roman" panose="02020603050405020304" pitchFamily="18" charset="0"/>
              </a:rPr>
              <a:t>  could have done </a:t>
            </a:r>
            <a:r>
              <a:rPr lang="zh-CN" altLang="en-US" sz="2800" b="1" dirty="0">
                <a:latin typeface="Times New Roman" panose="02020603050405020304" pitchFamily="18" charset="0"/>
                <a:ea typeface="黑体" panose="02010609060101010101" pitchFamily="49" charset="-122"/>
                <a:cs typeface="Times New Roman" panose="02020603050405020304" pitchFamily="18" charset="0"/>
              </a:rPr>
              <a:t>表示“</a:t>
            </a:r>
            <a:r>
              <a:rPr lang="zh-CN" altLang="en-US"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过去本能够做某事但未  </a:t>
            </a:r>
            <a:endPar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p>
            <a:pPr marL="0" indent="0">
              <a:lnSpc>
                <a:spcPct val="120000"/>
              </a:lnSpc>
              <a:spcBef>
                <a:spcPct val="0"/>
              </a:spcBef>
              <a:buFontTx/>
              <a:buNone/>
            </a:pP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做</a:t>
            </a:r>
            <a:r>
              <a:rPr lang="zh-CN" altLang="en-US" sz="2800" b="1" dirty="0">
                <a:latin typeface="Times New Roman" panose="02020603050405020304" pitchFamily="18" charset="0"/>
                <a:ea typeface="黑体" panose="02010609060101010101" pitchFamily="49" charset="-122"/>
                <a:cs typeface="Times New Roman" panose="02020603050405020304" pitchFamily="18" charset="0"/>
              </a:rPr>
              <a:t>”，包含“</a:t>
            </a:r>
            <a:r>
              <a:rPr lang="zh-CN" altLang="en-US"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责备</a:t>
            </a:r>
            <a:r>
              <a:rPr lang="zh-CN" altLang="en-US" sz="2800" b="1" dirty="0">
                <a:latin typeface="Times New Roman" panose="02020603050405020304" pitchFamily="18" charset="0"/>
                <a:ea typeface="黑体" panose="02010609060101010101" pitchFamily="49" charset="-122"/>
                <a:cs typeface="Times New Roman" panose="02020603050405020304" pitchFamily="18" charset="0"/>
              </a:rPr>
              <a:t>”意义。如：</a:t>
            </a:r>
          </a:p>
          <a:p>
            <a:pPr marL="0" indent="0">
              <a:lnSpc>
                <a:spcPct val="120000"/>
              </a:lnSpc>
              <a:spcBef>
                <a:spcPct val="0"/>
              </a:spcBef>
              <a:buFontTx/>
              <a:buNone/>
            </a:pPr>
            <a:r>
              <a:rPr lang="en-US" altLang="zh-CN" sz="2800" b="1" dirty="0">
                <a:latin typeface="Times New Roman" panose="02020603050405020304" pitchFamily="18" charset="0"/>
                <a:cs typeface="Times New Roman" panose="02020603050405020304" pitchFamily="18" charset="0"/>
              </a:rPr>
              <a:t>  How could he have been such a fool?</a:t>
            </a:r>
          </a:p>
          <a:p>
            <a:pPr marL="0" indent="0">
              <a:lnSpc>
                <a:spcPct val="120000"/>
              </a:lnSpc>
              <a:spcBef>
                <a:spcPct val="0"/>
              </a:spcBef>
              <a:buFontTx/>
              <a:buNone/>
            </a:pPr>
            <a:r>
              <a:rPr lang="zh-CN" altLang="en-US" sz="2800" b="1" dirty="0">
                <a:latin typeface="Times New Roman" panose="02020603050405020304" pitchFamily="18" charset="0"/>
                <a:ea typeface="黑体" panose="02010609060101010101" pitchFamily="49" charset="-122"/>
              </a:rPr>
              <a:t>  他怎么这么糊涂？</a:t>
            </a:r>
            <a:endParaRPr lang="en-US" altLang="zh-CN" sz="2800" b="1" dirty="0">
              <a:latin typeface="Times New Roman" panose="02020603050405020304" pitchFamily="18" charset="0"/>
              <a:ea typeface="黑体" panose="02010609060101010101" pitchFamily="49" charset="-122"/>
            </a:endParaRPr>
          </a:p>
          <a:p>
            <a:pPr marL="0" indent="0">
              <a:lnSpc>
                <a:spcPct val="120000"/>
              </a:lnSpc>
              <a:spcBef>
                <a:spcPct val="0"/>
              </a:spcBef>
              <a:buFontTx/>
              <a:buNone/>
            </a:pPr>
            <a:r>
              <a:rPr lang="en-US" altLang="zh-CN" sz="2800" b="1" dirty="0">
                <a:latin typeface="Times New Roman" panose="02020603050405020304" pitchFamily="18" charset="0"/>
                <a:cs typeface="Times New Roman" panose="02020603050405020304" pitchFamily="18" charset="0"/>
              </a:rPr>
              <a:t>  How could she have forgotten what kind of man</a:t>
            </a:r>
          </a:p>
          <a:p>
            <a:pPr marL="0" indent="0">
              <a:lnSpc>
                <a:spcPct val="120000"/>
              </a:lnSpc>
              <a:spcBef>
                <a:spcPct val="0"/>
              </a:spcBef>
              <a:buFontTx/>
              <a:buNone/>
            </a:pPr>
            <a:r>
              <a:rPr lang="en-US" altLang="zh-CN" sz="2800" b="1" dirty="0">
                <a:latin typeface="Times New Roman" panose="02020603050405020304" pitchFamily="18" charset="0"/>
                <a:cs typeface="Times New Roman" panose="02020603050405020304" pitchFamily="18" charset="0"/>
              </a:rPr>
              <a:t>  he was?  </a:t>
            </a:r>
            <a:r>
              <a:rPr lang="zh-CN" altLang="en-US" sz="2800" b="1" dirty="0">
                <a:latin typeface="Times New Roman" panose="02020603050405020304" pitchFamily="18" charset="0"/>
                <a:ea typeface="黑体" panose="02010609060101010101" pitchFamily="49" charset="-122"/>
              </a:rPr>
              <a:t>她怎么能忘记他是哪种人呢？</a:t>
            </a:r>
          </a:p>
        </p:txBody>
      </p:sp>
      <p:sp>
        <p:nvSpPr>
          <p:cNvPr id="92162" name="Text Box 3"/>
          <p:cNvSpPr txBox="1"/>
          <p:nvPr/>
        </p:nvSpPr>
        <p:spPr>
          <a:xfrm>
            <a:off x="2195513" y="267494"/>
            <a:ext cx="4843462" cy="660400"/>
          </a:xfrm>
          <a:prstGeom prst="rect">
            <a:avLst/>
          </a:prstGeom>
          <a:noFill/>
          <a:ln w="9525">
            <a:noFill/>
          </a:ln>
        </p:spPr>
        <p:txBody>
          <a:bodyPr lIns="51432" tIns="25716" rIns="51432" bIns="25716">
            <a:spAutoFit/>
          </a:bodyPr>
          <a:lstStyle/>
          <a:p>
            <a:pPr>
              <a:lnSpc>
                <a:spcPct val="90000"/>
              </a:lnSpc>
              <a:spcBef>
                <a:spcPct val="50000"/>
              </a:spcBef>
              <a:buFont typeface="Arial" panose="020B0604020202020204" pitchFamily="34" charset="0"/>
              <a:buNone/>
              <a:defRPr/>
            </a:pPr>
            <a:r>
              <a:rPr kumimoji="1" lang="en-US" altLang="zh-CN" sz="4400" b="1" noProof="1">
                <a:solidFill>
                  <a:srgbClr val="0000FF"/>
                </a:solidFill>
                <a:effectLst>
                  <a:outerShdw blurRad="38100" dist="38100" dir="2700000" algn="tl">
                    <a:srgbClr val="000000">
                      <a:alpha val="43137"/>
                    </a:srgbClr>
                  </a:outerShdw>
                </a:effectLst>
                <a:latin typeface="Arial" panose="020B0604020202020204" pitchFamily="34" charset="0"/>
                <a:ea typeface="Arial Unicode MS" charset="-122"/>
                <a:cs typeface="Arial" panose="020B0604020202020204" pitchFamily="34" charset="0"/>
              </a:rPr>
              <a:t>Language points</a:t>
            </a: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195">
                                            <p:txEl>
                                              <p:pRg st="0" end="0"/>
                                            </p:txEl>
                                          </p:spTgt>
                                        </p:tgtEl>
                                        <p:attrNameLst>
                                          <p:attrName>style.visibility</p:attrName>
                                        </p:attrNameLst>
                                      </p:cBhvr>
                                      <p:to>
                                        <p:strVal val="visible"/>
                                      </p:to>
                                    </p:set>
                                    <p:animEffect transition="in" filter="barn(inVertical)">
                                      <p:cBhvr>
                                        <p:cTn id="7" dur="500"/>
                                        <p:tgtEl>
                                          <p:spTgt spid="21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195">
                                            <p:txEl>
                                              <p:pRg st="1" end="1"/>
                                            </p:txEl>
                                          </p:spTgt>
                                        </p:tgtEl>
                                        <p:attrNameLst>
                                          <p:attrName>style.visibility</p:attrName>
                                        </p:attrNameLst>
                                      </p:cBhvr>
                                      <p:to>
                                        <p:strVal val="visible"/>
                                      </p:to>
                                    </p:set>
                                    <p:animEffect transition="in" filter="fade">
                                      <p:cBhvr>
                                        <p:cTn id="12" dur="1000"/>
                                        <p:tgtEl>
                                          <p:spTgt spid="2195">
                                            <p:txEl>
                                              <p:pRg st="1" end="1"/>
                                            </p:txEl>
                                          </p:spTgt>
                                        </p:tgtEl>
                                      </p:cBhvr>
                                    </p:animEffect>
                                    <p:anim calcmode="lin" valueType="num">
                                      <p:cBhvr>
                                        <p:cTn id="13" dur="1000" fill="hold"/>
                                        <p:tgtEl>
                                          <p:spTgt spid="219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19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195">
                                            <p:txEl>
                                              <p:pRg st="2" end="2"/>
                                            </p:txEl>
                                          </p:spTgt>
                                        </p:tgtEl>
                                        <p:attrNameLst>
                                          <p:attrName>style.visibility</p:attrName>
                                        </p:attrNameLst>
                                      </p:cBhvr>
                                      <p:to>
                                        <p:strVal val="visible"/>
                                      </p:to>
                                    </p:set>
                                    <p:animEffect transition="in" filter="fade">
                                      <p:cBhvr>
                                        <p:cTn id="19" dur="1000"/>
                                        <p:tgtEl>
                                          <p:spTgt spid="2195">
                                            <p:txEl>
                                              <p:pRg st="2" end="2"/>
                                            </p:txEl>
                                          </p:spTgt>
                                        </p:tgtEl>
                                      </p:cBhvr>
                                    </p:animEffect>
                                    <p:anim calcmode="lin" valueType="num">
                                      <p:cBhvr>
                                        <p:cTn id="20" dur="1000" fill="hold"/>
                                        <p:tgtEl>
                                          <p:spTgt spid="2195">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219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195">
                                            <p:txEl>
                                              <p:pRg st="3" end="3"/>
                                            </p:txEl>
                                          </p:spTgt>
                                        </p:tgtEl>
                                        <p:attrNameLst>
                                          <p:attrName>style.visibility</p:attrName>
                                        </p:attrNameLst>
                                      </p:cBhvr>
                                      <p:to>
                                        <p:strVal val="visible"/>
                                      </p:to>
                                    </p:set>
                                    <p:anim calcmode="lin" valueType="num">
                                      <p:cBhvr additive="base">
                                        <p:cTn id="26" dur="500" fill="hold"/>
                                        <p:tgtEl>
                                          <p:spTgt spid="2195">
                                            <p:txEl>
                                              <p:pRg st="3" end="3"/>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219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195">
                                            <p:txEl>
                                              <p:pRg st="4" end="4"/>
                                            </p:txEl>
                                          </p:spTgt>
                                        </p:tgtEl>
                                        <p:attrNameLst>
                                          <p:attrName>style.visibility</p:attrName>
                                        </p:attrNameLst>
                                      </p:cBhvr>
                                      <p:to>
                                        <p:strVal val="visible"/>
                                      </p:to>
                                    </p:set>
                                    <p:anim calcmode="lin" valueType="num">
                                      <p:cBhvr additive="base">
                                        <p:cTn id="32" dur="500" fill="hold"/>
                                        <p:tgtEl>
                                          <p:spTgt spid="2195">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19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2195">
                                            <p:txEl>
                                              <p:pRg st="5" end="5"/>
                                            </p:txEl>
                                          </p:spTgt>
                                        </p:tgtEl>
                                        <p:attrNameLst>
                                          <p:attrName>style.visibility</p:attrName>
                                        </p:attrNameLst>
                                      </p:cBhvr>
                                      <p:to>
                                        <p:strVal val="visible"/>
                                      </p:to>
                                    </p:set>
                                    <p:anim calcmode="lin" valueType="num">
                                      <p:cBhvr additive="base">
                                        <p:cTn id="38" dur="500" fill="hold"/>
                                        <p:tgtEl>
                                          <p:spTgt spid="2195">
                                            <p:txEl>
                                              <p:pRg st="5" end="5"/>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19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2195">
                                            <p:txEl>
                                              <p:pRg st="6" end="6"/>
                                            </p:txEl>
                                          </p:spTgt>
                                        </p:tgtEl>
                                        <p:attrNameLst>
                                          <p:attrName>style.visibility</p:attrName>
                                        </p:attrNameLst>
                                      </p:cBhvr>
                                      <p:to>
                                        <p:strVal val="visible"/>
                                      </p:to>
                                    </p:set>
                                    <p:anim calcmode="lin" valueType="num">
                                      <p:cBhvr additive="base">
                                        <p:cTn id="44" dur="500" fill="hold"/>
                                        <p:tgtEl>
                                          <p:spTgt spid="2195">
                                            <p:txEl>
                                              <p:pRg st="6" end="6"/>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219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4" name="TextBox 1"/>
          <p:cNvSpPr>
            <a:spLocks noChangeArrowheads="1"/>
          </p:cNvSpPr>
          <p:nvPr/>
        </p:nvSpPr>
        <p:spPr bwMode="auto">
          <a:xfrm>
            <a:off x="611188" y="917575"/>
            <a:ext cx="8137525" cy="3044825"/>
          </a:xfrm>
          <a:prstGeom prst="rect">
            <a:avLst/>
          </a:prstGeom>
          <a:noFill/>
          <a:ln w="9525">
            <a:noFill/>
            <a:miter lim="800000"/>
          </a:ln>
        </p:spPr>
        <p:txBody>
          <a:bodyPr/>
          <a:lstStyle/>
          <a:p>
            <a:pPr marL="441325" indent="-441325">
              <a:lnSpc>
                <a:spcPct val="110000"/>
              </a:lnSpc>
              <a:buSzPct val="100000"/>
              <a:tabLst>
                <a:tab pos="1158875" algn="l"/>
                <a:tab pos="1247775" algn="l"/>
              </a:tabLst>
            </a:pPr>
            <a:r>
              <a:rPr lang="en-US" altLang="zh-CN" sz="2800" b="1" dirty="0">
                <a:latin typeface="Times New Roman" panose="02020603050405020304" pitchFamily="18" charset="0"/>
              </a:rPr>
              <a:t>2.But whatever it was, don’t be too hard on yourself. </a:t>
            </a:r>
          </a:p>
          <a:p>
            <a:pPr marL="441325" indent="-441325">
              <a:lnSpc>
                <a:spcPct val="110000"/>
              </a:lnSpc>
              <a:buSzPct val="100000"/>
              <a:tabLst>
                <a:tab pos="1158875" algn="l"/>
                <a:tab pos="1247775" algn="l"/>
              </a:tabLst>
            </a:pPr>
            <a:r>
              <a:rPr lang="en-US" altLang="zh-CN" sz="2800" b="1" dirty="0">
                <a:solidFill>
                  <a:srgbClr val="FF0000"/>
                </a:solidFill>
                <a:latin typeface="Times New Roman" panose="02020603050405020304" pitchFamily="18" charset="0"/>
              </a:rPr>
              <a:t>be hard on sb. </a:t>
            </a:r>
            <a:r>
              <a:rPr lang="zh-CN" altLang="en-US" sz="2800" b="1" dirty="0">
                <a:latin typeface="黑体" panose="02010609060101010101" pitchFamily="49" charset="-122"/>
                <a:ea typeface="黑体" panose="02010609060101010101" pitchFamily="49" charset="-122"/>
              </a:rPr>
              <a:t>过于严格地要求某人；对某人过</a:t>
            </a:r>
            <a:endParaRPr lang="en-US" altLang="zh-CN" sz="2800" b="1" dirty="0">
              <a:latin typeface="黑体" panose="02010609060101010101" pitchFamily="49" charset="-122"/>
              <a:ea typeface="黑体" panose="02010609060101010101" pitchFamily="49" charset="-122"/>
            </a:endParaRPr>
          </a:p>
          <a:p>
            <a:pPr marL="441325" indent="-441325">
              <a:lnSpc>
                <a:spcPct val="110000"/>
              </a:lnSpc>
              <a:buSzPct val="100000"/>
              <a:tabLst>
                <a:tab pos="1158875" algn="l"/>
                <a:tab pos="1247775" algn="l"/>
              </a:tabLst>
            </a:pPr>
            <a:r>
              <a:rPr lang="zh-CN" altLang="en-US" sz="2800" b="1" dirty="0">
                <a:latin typeface="黑体" panose="02010609060101010101" pitchFamily="49" charset="-122"/>
                <a:ea typeface="黑体" panose="02010609060101010101" pitchFamily="49" charset="-122"/>
              </a:rPr>
              <a:t>于严厉；以刻薄的方式批评、对待某人</a:t>
            </a:r>
            <a:endParaRPr lang="en-US" altLang="zh-CN" sz="2800" b="1" dirty="0">
              <a:latin typeface="黑体" panose="02010609060101010101" pitchFamily="49" charset="-122"/>
              <a:ea typeface="黑体" panose="02010609060101010101" pitchFamily="49" charset="-122"/>
            </a:endParaRPr>
          </a:p>
          <a:p>
            <a:pPr marL="441325" indent="-441325">
              <a:lnSpc>
                <a:spcPct val="110000"/>
              </a:lnSpc>
              <a:buSzPct val="100000"/>
              <a:tabLst>
                <a:tab pos="1158875" algn="l"/>
                <a:tab pos="1247775" algn="l"/>
              </a:tabLst>
            </a:pPr>
            <a:r>
              <a:rPr lang="en-US" altLang="zh-CN" sz="2800" b="1" dirty="0">
                <a:latin typeface="Times New Roman" panose="02020603050405020304" pitchFamily="18" charset="0"/>
              </a:rPr>
              <a:t>e.g. Some teachers today are too hard on their </a:t>
            </a:r>
          </a:p>
          <a:p>
            <a:pPr marL="441325" indent="-441325">
              <a:lnSpc>
                <a:spcPct val="110000"/>
              </a:lnSpc>
              <a:buSzPct val="100000"/>
              <a:tabLst>
                <a:tab pos="1158875" algn="l"/>
                <a:tab pos="1247775" algn="l"/>
              </a:tabLst>
            </a:pPr>
            <a:r>
              <a:rPr lang="en-US" altLang="zh-CN" sz="2800" b="1" dirty="0">
                <a:latin typeface="Times New Roman" panose="02020603050405020304" pitchFamily="18" charset="0"/>
              </a:rPr>
              <a:t>       students.</a:t>
            </a:r>
          </a:p>
          <a:p>
            <a:pPr marL="441325" indent="-441325">
              <a:lnSpc>
                <a:spcPct val="110000"/>
              </a:lnSpc>
              <a:buSzPct val="100000"/>
              <a:tabLst>
                <a:tab pos="1158875" algn="l"/>
                <a:tab pos="1247775" algn="l"/>
              </a:tabLst>
            </a:pPr>
            <a:r>
              <a:rPr lang="zh-CN" altLang="en-US" sz="2800" b="1" dirty="0">
                <a:latin typeface="Times New Roman" panose="02020603050405020304" pitchFamily="18" charset="0"/>
              </a:rPr>
              <a:t>       </a:t>
            </a:r>
            <a:r>
              <a:rPr lang="zh-CN" altLang="en-US" sz="2800" b="1" dirty="0">
                <a:latin typeface="黑体" panose="02010609060101010101" pitchFamily="49" charset="-122"/>
                <a:ea typeface="黑体" panose="02010609060101010101" pitchFamily="49" charset="-122"/>
              </a:rPr>
              <a:t>如今一些老师对学生的要求过于严厉。</a:t>
            </a:r>
            <a:endParaRPr lang="en-US" altLang="zh-CN" sz="2800" b="1" dirty="0">
              <a:latin typeface="黑体" panose="02010609060101010101" pitchFamily="49" charset="-122"/>
              <a:ea typeface="黑体" panose="02010609060101010101" pitchFamily="49" charset="-122"/>
            </a:endParaRPr>
          </a:p>
          <a:p>
            <a:pPr marL="441325" indent="-441325">
              <a:lnSpc>
                <a:spcPct val="110000"/>
              </a:lnSpc>
              <a:buSzPct val="100000"/>
              <a:tabLst>
                <a:tab pos="1158875" algn="l"/>
                <a:tab pos="1247775" algn="l"/>
              </a:tabLst>
            </a:pPr>
            <a:r>
              <a:rPr lang="en-US" altLang="zh-CN" sz="2800" b="1" dirty="0">
                <a:latin typeface="Times New Roman" panose="02020603050405020304" pitchFamily="18" charset="0"/>
              </a:rPr>
              <a:t>           </a:t>
            </a:r>
            <a:endParaRPr lang="zh-CN" altLang="en-US" sz="2800" b="1" dirty="0">
              <a:latin typeface="Times New Roman" panose="02020603050405020304" pitchFamily="18" charset="0"/>
              <a:cs typeface="Times New Roman" panose="02020603050405020304" pitchFamily="18" charset="0"/>
            </a:endParaRP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04">
                                            <p:txEl>
                                              <p:pRg st="1" end="1"/>
                                            </p:txEl>
                                          </p:spTgt>
                                        </p:tgtEl>
                                        <p:attrNameLst>
                                          <p:attrName>style.visibility</p:attrName>
                                        </p:attrNameLst>
                                      </p:cBhvr>
                                      <p:to>
                                        <p:strVal val="visible"/>
                                      </p:to>
                                    </p:set>
                                    <p:anim calcmode="lin" valueType="num">
                                      <p:cBhvr additive="base">
                                        <p:cTn id="7" dur="500" fill="hold"/>
                                        <p:tgtEl>
                                          <p:spTgt spid="220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04">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04">
                                            <p:txEl>
                                              <p:pRg st="2" end="2"/>
                                            </p:txEl>
                                          </p:spTgt>
                                        </p:tgtEl>
                                        <p:attrNameLst>
                                          <p:attrName>style.visibility</p:attrName>
                                        </p:attrNameLst>
                                      </p:cBhvr>
                                      <p:to>
                                        <p:strVal val="visible"/>
                                      </p:to>
                                    </p:set>
                                    <p:anim calcmode="lin" valueType="num">
                                      <p:cBhvr additive="base">
                                        <p:cTn id="11" dur="500" fill="hold"/>
                                        <p:tgtEl>
                                          <p:spTgt spid="2204">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20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204">
                                            <p:txEl>
                                              <p:pRg st="3" end="3"/>
                                            </p:txEl>
                                          </p:spTgt>
                                        </p:tgtEl>
                                        <p:attrNameLst>
                                          <p:attrName>style.visibility</p:attrName>
                                        </p:attrNameLst>
                                      </p:cBhvr>
                                      <p:to>
                                        <p:strVal val="visible"/>
                                      </p:to>
                                    </p:set>
                                    <p:anim calcmode="lin" valueType="num">
                                      <p:cBhvr additive="base">
                                        <p:cTn id="17" dur="500" fill="hold"/>
                                        <p:tgtEl>
                                          <p:spTgt spid="2204">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204">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204">
                                            <p:txEl>
                                              <p:pRg st="4" end="4"/>
                                            </p:txEl>
                                          </p:spTgt>
                                        </p:tgtEl>
                                        <p:attrNameLst>
                                          <p:attrName>style.visibility</p:attrName>
                                        </p:attrNameLst>
                                      </p:cBhvr>
                                      <p:to>
                                        <p:strVal val="visible"/>
                                      </p:to>
                                    </p:set>
                                    <p:anim calcmode="lin" valueType="num">
                                      <p:cBhvr additive="base">
                                        <p:cTn id="21" dur="500" fill="hold"/>
                                        <p:tgtEl>
                                          <p:spTgt spid="2204">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20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204">
                                            <p:txEl>
                                              <p:pRg st="5" end="5"/>
                                            </p:txEl>
                                          </p:spTgt>
                                        </p:tgtEl>
                                        <p:attrNameLst>
                                          <p:attrName>style.visibility</p:attrName>
                                        </p:attrNameLst>
                                      </p:cBhvr>
                                      <p:to>
                                        <p:strVal val="visible"/>
                                      </p:to>
                                    </p:set>
                                    <p:anim calcmode="lin" valueType="num">
                                      <p:cBhvr additive="base">
                                        <p:cTn id="27" dur="500" fill="hold"/>
                                        <p:tgtEl>
                                          <p:spTgt spid="2204">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20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7" name="TextBox 1"/>
          <p:cNvSpPr>
            <a:spLocks noChangeArrowheads="1"/>
          </p:cNvSpPr>
          <p:nvPr/>
        </p:nvSpPr>
        <p:spPr bwMode="auto">
          <a:xfrm>
            <a:off x="539750" y="766763"/>
            <a:ext cx="7810500" cy="3605212"/>
          </a:xfrm>
          <a:prstGeom prst="rect">
            <a:avLst/>
          </a:prstGeom>
          <a:noFill/>
          <a:ln w="9525">
            <a:noFill/>
            <a:miter lim="800000"/>
          </a:ln>
        </p:spPr>
        <p:txBody>
          <a:bodyPr/>
          <a:lstStyle/>
          <a:p>
            <a:pPr>
              <a:lnSpc>
                <a:spcPct val="120000"/>
              </a:lnSpc>
              <a:buSzPct val="100000"/>
            </a:pPr>
            <a:r>
              <a:rPr lang="en-US" altLang="zh-CN" sz="2800" b="1" dirty="0">
                <a:latin typeface="Times New Roman" panose="02020603050405020304" pitchFamily="18" charset="0"/>
              </a:rPr>
              <a:t>3.Besides, wining or losing is only half the game.</a:t>
            </a:r>
          </a:p>
          <a:p>
            <a:pPr>
              <a:lnSpc>
                <a:spcPct val="120000"/>
              </a:lnSpc>
              <a:buSzPct val="100000"/>
            </a:pPr>
            <a:r>
              <a:rPr lang="en-US" altLang="zh-CN" sz="2800" b="1" dirty="0">
                <a:solidFill>
                  <a:srgbClr val="FF0000"/>
                </a:solidFill>
                <a:latin typeface="Times New Roman" panose="02020603050405020304" pitchFamily="18" charset="0"/>
              </a:rPr>
              <a:t>   besides</a:t>
            </a:r>
            <a:r>
              <a:rPr lang="en-US" altLang="zh-CN" sz="2800" b="1" dirty="0">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除</a:t>
            </a: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以外还有</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，表示包括后面提</a:t>
            </a:r>
            <a:endParaRPr lang="en-US" altLang="zh-CN" sz="2800" b="1" dirty="0">
              <a:latin typeface="黑体" panose="02010609060101010101" pitchFamily="49" charset="-122"/>
              <a:ea typeface="黑体" panose="02010609060101010101" pitchFamily="49" charset="-122"/>
            </a:endParaRPr>
          </a:p>
          <a:p>
            <a:pPr>
              <a:lnSpc>
                <a:spcPct val="120000"/>
              </a:lnSpc>
              <a:buSzPct val="100000"/>
            </a:pPr>
            <a:r>
              <a:rPr lang="zh-CN" altLang="en-US" sz="2800" b="1" dirty="0">
                <a:latin typeface="黑体" panose="02010609060101010101" pitchFamily="49" charset="-122"/>
                <a:ea typeface="黑体" panose="02010609060101010101" pitchFamily="49" charset="-122"/>
              </a:rPr>
              <a:t> 到的人或物在内</a:t>
            </a:r>
            <a:endParaRPr lang="en-US" altLang="zh-CN" sz="2800" b="1" dirty="0">
              <a:latin typeface="黑体" panose="02010609060101010101" pitchFamily="49" charset="-122"/>
              <a:ea typeface="黑体" panose="02010609060101010101" pitchFamily="49" charset="-122"/>
            </a:endParaRPr>
          </a:p>
          <a:p>
            <a:pPr>
              <a:lnSpc>
                <a:spcPct val="120000"/>
              </a:lnSpc>
              <a:buSzPct val="100000"/>
            </a:pPr>
            <a:r>
              <a:rPr lang="en-US" altLang="zh-CN" sz="2800" b="1" dirty="0">
                <a:solidFill>
                  <a:srgbClr val="FF0000"/>
                </a:solidFill>
                <a:latin typeface="Times New Roman" panose="02020603050405020304" pitchFamily="18" charset="0"/>
              </a:rPr>
              <a:t>  except</a:t>
            </a:r>
            <a:r>
              <a:rPr lang="en-US" altLang="zh-CN" sz="2800" b="1" dirty="0">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除去</a:t>
            </a:r>
            <a:r>
              <a:rPr lang="zh-CN" altLang="en-US" sz="2800" b="1" dirty="0">
                <a:latin typeface="黑体" panose="02010609060101010101" pitchFamily="49" charset="-122"/>
                <a:ea typeface="黑体" panose="02010609060101010101" pitchFamily="49" charset="-122"/>
              </a:rPr>
              <a:t>”，表示不包括后面所提到的人</a:t>
            </a:r>
            <a:endParaRPr lang="en-US" altLang="zh-CN" sz="2800" b="1" dirty="0">
              <a:latin typeface="黑体" panose="02010609060101010101" pitchFamily="49" charset="-122"/>
              <a:ea typeface="黑体" panose="02010609060101010101" pitchFamily="49" charset="-122"/>
            </a:endParaRPr>
          </a:p>
          <a:p>
            <a:pPr>
              <a:lnSpc>
                <a:spcPct val="120000"/>
              </a:lnSpc>
              <a:buSzPct val="100000"/>
            </a:pPr>
            <a:r>
              <a:rPr lang="zh-CN" altLang="en-US" sz="2800" b="1" dirty="0">
                <a:latin typeface="黑体" panose="02010609060101010101" pitchFamily="49" charset="-122"/>
                <a:ea typeface="黑体" panose="02010609060101010101" pitchFamily="49" charset="-122"/>
              </a:rPr>
              <a:t> 或物在内，如：</a:t>
            </a:r>
            <a:endParaRPr lang="en-US" altLang="zh-CN" sz="2800" b="1" dirty="0">
              <a:latin typeface="黑体" panose="02010609060101010101" pitchFamily="49" charset="-122"/>
              <a:ea typeface="黑体" panose="02010609060101010101" pitchFamily="49" charset="-122"/>
            </a:endParaRPr>
          </a:p>
          <a:p>
            <a:pPr>
              <a:lnSpc>
                <a:spcPct val="120000"/>
              </a:lnSpc>
              <a:buSzPct val="100000"/>
            </a:pPr>
            <a:r>
              <a:rPr lang="en-US" altLang="zh-CN" sz="2500" b="1" dirty="0">
                <a:latin typeface="Times New Roman" panose="02020603050405020304" pitchFamily="18" charset="0"/>
              </a:rPr>
              <a:t>   All the students went to the park except Jim. (Jim</a:t>
            </a:r>
            <a:r>
              <a:rPr lang="zh-CN" altLang="en-US" sz="2500" b="1" dirty="0">
                <a:latin typeface="Times New Roman" panose="02020603050405020304" pitchFamily="18" charset="0"/>
              </a:rPr>
              <a:t>没去</a:t>
            </a:r>
            <a:r>
              <a:rPr lang="en-US" altLang="zh-CN" sz="2500" b="1" dirty="0">
                <a:latin typeface="Times New Roman" panose="02020603050405020304" pitchFamily="18" charset="0"/>
              </a:rPr>
              <a:t>)</a:t>
            </a:r>
          </a:p>
          <a:p>
            <a:pPr>
              <a:lnSpc>
                <a:spcPct val="120000"/>
              </a:lnSpc>
              <a:buSzPct val="100000"/>
            </a:pPr>
            <a:r>
              <a:rPr lang="en-US" altLang="zh-CN" sz="2500" b="1" dirty="0">
                <a:latin typeface="Times New Roman" panose="02020603050405020304" pitchFamily="18" charset="0"/>
              </a:rPr>
              <a:t>  Lucy went to the cinema besides Lily. (Lily</a:t>
            </a:r>
            <a:r>
              <a:rPr lang="zh-CN" altLang="en-US" sz="2500" b="1" dirty="0">
                <a:latin typeface="Times New Roman" panose="02020603050405020304" pitchFamily="18" charset="0"/>
              </a:rPr>
              <a:t>也去了</a:t>
            </a:r>
            <a:r>
              <a:rPr lang="en-US" altLang="zh-CN" sz="2500" b="1" dirty="0">
                <a:latin typeface="Times New Roman" panose="02020603050405020304" pitchFamily="18" charset="0"/>
              </a:rPr>
              <a:t>)</a:t>
            </a: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07">
                                            <p:txEl>
                                              <p:pRg st="1" end="1"/>
                                            </p:txEl>
                                          </p:spTgt>
                                        </p:tgtEl>
                                        <p:attrNameLst>
                                          <p:attrName>style.visibility</p:attrName>
                                        </p:attrNameLst>
                                      </p:cBhvr>
                                      <p:to>
                                        <p:strVal val="visible"/>
                                      </p:to>
                                    </p:set>
                                    <p:anim calcmode="lin" valueType="num">
                                      <p:cBhvr additive="base">
                                        <p:cTn id="7" dur="500" fill="hold"/>
                                        <p:tgtEl>
                                          <p:spTgt spid="220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07">
                                            <p:txEl>
                                              <p:pRg st="2" end="2"/>
                                            </p:txEl>
                                          </p:spTgt>
                                        </p:tgtEl>
                                        <p:attrNameLst>
                                          <p:attrName>style.visibility</p:attrName>
                                        </p:attrNameLst>
                                      </p:cBhvr>
                                      <p:to>
                                        <p:strVal val="visible"/>
                                      </p:to>
                                    </p:set>
                                    <p:anim calcmode="lin" valueType="num">
                                      <p:cBhvr additive="base">
                                        <p:cTn id="13" dur="500" fill="hold"/>
                                        <p:tgtEl>
                                          <p:spTgt spid="220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0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07">
                                            <p:txEl>
                                              <p:pRg st="3" end="3"/>
                                            </p:txEl>
                                          </p:spTgt>
                                        </p:tgtEl>
                                        <p:attrNameLst>
                                          <p:attrName>style.visibility</p:attrName>
                                        </p:attrNameLst>
                                      </p:cBhvr>
                                      <p:to>
                                        <p:strVal val="visible"/>
                                      </p:to>
                                    </p:set>
                                    <p:anim calcmode="lin" valueType="num">
                                      <p:cBhvr additive="base">
                                        <p:cTn id="19" dur="500" fill="hold"/>
                                        <p:tgtEl>
                                          <p:spTgt spid="220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0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07">
                                            <p:txEl>
                                              <p:pRg st="4" end="4"/>
                                            </p:txEl>
                                          </p:spTgt>
                                        </p:tgtEl>
                                        <p:attrNameLst>
                                          <p:attrName>style.visibility</p:attrName>
                                        </p:attrNameLst>
                                      </p:cBhvr>
                                      <p:to>
                                        <p:strVal val="visible"/>
                                      </p:to>
                                    </p:set>
                                    <p:anim calcmode="lin" valueType="num">
                                      <p:cBhvr additive="base">
                                        <p:cTn id="25" dur="500" fill="hold"/>
                                        <p:tgtEl>
                                          <p:spTgt spid="2207">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0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207">
                                            <p:txEl>
                                              <p:pRg st="5" end="5"/>
                                            </p:txEl>
                                          </p:spTgt>
                                        </p:tgtEl>
                                        <p:attrNameLst>
                                          <p:attrName>style.visibility</p:attrName>
                                        </p:attrNameLst>
                                      </p:cBhvr>
                                      <p:to>
                                        <p:strVal val="visible"/>
                                      </p:to>
                                    </p:set>
                                    <p:anim calcmode="lin" valueType="num">
                                      <p:cBhvr additive="base">
                                        <p:cTn id="31" dur="500" fill="hold"/>
                                        <p:tgtEl>
                                          <p:spTgt spid="2207">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0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207">
                                            <p:txEl>
                                              <p:pRg st="6" end="6"/>
                                            </p:txEl>
                                          </p:spTgt>
                                        </p:tgtEl>
                                        <p:attrNameLst>
                                          <p:attrName>style.visibility</p:attrName>
                                        </p:attrNameLst>
                                      </p:cBhvr>
                                      <p:to>
                                        <p:strVal val="visible"/>
                                      </p:to>
                                    </p:set>
                                    <p:anim calcmode="lin" valueType="num">
                                      <p:cBhvr additive="base">
                                        <p:cTn id="37" dur="500" fill="hold"/>
                                        <p:tgtEl>
                                          <p:spTgt spid="2207">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0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extLst>
              <p:ext uri="{D42A27DB-BD31-4B8C-83A1-F6EECF244321}">
                <p14:modId xmlns:p14="http://schemas.microsoft.com/office/powerpoint/2010/main" val="1598269428"/>
              </p:ext>
            </p:extLst>
          </p:nvPr>
        </p:nvGraphicFramePr>
        <p:xfrm>
          <a:off x="900113" y="1347788"/>
          <a:ext cx="7489154" cy="3125464"/>
        </p:xfrm>
        <a:graphic>
          <a:graphicData uri="http://schemas.openxmlformats.org/drawingml/2006/table">
            <a:tbl>
              <a:tblPr firstRow="1" bandRow="1">
                <a:tableStyleId>{5940675A-B579-460E-94D1-54222C63F5DA}</a:tableStyleId>
              </a:tblPr>
              <a:tblGrid>
                <a:gridCol w="1419460">
                  <a:extLst>
                    <a:ext uri="{9D8B030D-6E8A-4147-A177-3AD203B41FA5}">
                      <a16:colId xmlns:a16="http://schemas.microsoft.com/office/drawing/2014/main" val="20000"/>
                    </a:ext>
                  </a:extLst>
                </a:gridCol>
                <a:gridCol w="6069694">
                  <a:extLst>
                    <a:ext uri="{9D8B030D-6E8A-4147-A177-3AD203B41FA5}">
                      <a16:colId xmlns:a16="http://schemas.microsoft.com/office/drawing/2014/main" val="20001"/>
                    </a:ext>
                  </a:extLst>
                </a:gridCol>
              </a:tblGrid>
              <a:tr h="806648">
                <a:tc>
                  <a:txBody>
                    <a:bodyPr/>
                    <a:lstStyle/>
                    <a:p>
                      <a:pPr algn="ctr">
                        <a:buNone/>
                      </a:pPr>
                      <a:r>
                        <a:rPr lang="en-US" sz="2800" b="1" dirty="0">
                          <a:solidFill>
                            <a:srgbClr val="002060"/>
                          </a:solidFill>
                          <a:latin typeface="Times New Roman" panose="02020603050405020304" pitchFamily="18" charset="0"/>
                          <a:ea typeface="宋体" panose="02010600030101010101" pitchFamily="2" charset="-122"/>
                          <a:cs typeface="Times New Roman" panose="02020603050405020304" pitchFamily="18" charset="0"/>
                        </a:rPr>
                        <a:t>besides</a:t>
                      </a:r>
                      <a:endParaRPr lang="en-US" altLang="en-US" sz="2800" b="1" dirty="0">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40000"/>
                        <a:lumOff val="60000"/>
                      </a:schemeClr>
                    </a:solidFill>
                  </a:tcPr>
                </a:tc>
                <a:tc>
                  <a:txBody>
                    <a:bodyPr/>
                    <a:lstStyle/>
                    <a:p>
                      <a:pPr>
                        <a:buNone/>
                      </a:pPr>
                      <a:r>
                        <a:rPr lang="en-US" sz="2400" b="1" dirty="0">
                          <a:latin typeface="Times New Roman" panose="02020603050405020304" pitchFamily="18" charset="0"/>
                          <a:ea typeface="宋体" panose="02010600030101010101" pitchFamily="2" charset="-122"/>
                          <a:cs typeface="Times New Roman" panose="02020603050405020304" pitchFamily="18" charset="0"/>
                        </a:rPr>
                        <a:t>“除此之外，还包括”，指在整体中加入一部分，表示一种累加关系，有“加上”之意。</a:t>
                      </a:r>
                      <a:endParaRPr lang="en-US" altLang="en-US" sz="2400" b="1" dirty="0">
                        <a:latin typeface="Times New Roman" panose="02020603050405020304" pitchFamily="18" charset="0"/>
                        <a:ea typeface="宋体" panose="02010600030101010101" pitchFamily="2" charset="-122"/>
                        <a:cs typeface="Times New Roman" panose="02020603050405020304" pitchFamily="18" charset="0"/>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40000"/>
                        <a:lumOff val="60000"/>
                      </a:schemeClr>
                    </a:solidFill>
                  </a:tcPr>
                </a:tc>
                <a:extLst>
                  <a:ext uri="{0D108BD9-81ED-4DB2-BD59-A6C34878D82A}">
                    <a16:rowId xmlns:a16="http://schemas.microsoft.com/office/drawing/2014/main" val="10000"/>
                  </a:ext>
                </a:extLst>
              </a:tr>
              <a:tr h="1132827">
                <a:tc>
                  <a:txBody>
                    <a:bodyPr/>
                    <a:lstStyle/>
                    <a:p>
                      <a:pPr algn="ctr">
                        <a:buNone/>
                      </a:pPr>
                      <a:r>
                        <a:rPr lang="en-US" sz="2800" b="1" dirty="0">
                          <a:solidFill>
                            <a:srgbClr val="002060"/>
                          </a:solidFill>
                          <a:latin typeface="Times New Roman" panose="02020603050405020304" pitchFamily="18" charset="0"/>
                          <a:ea typeface="宋体" panose="02010600030101010101" pitchFamily="2" charset="-122"/>
                          <a:cs typeface="Times New Roman" panose="02020603050405020304" pitchFamily="18" charset="0"/>
                        </a:rPr>
                        <a:t>except</a:t>
                      </a:r>
                      <a:endParaRPr lang="en-US" altLang="en-US" sz="2800" b="1" dirty="0">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40000"/>
                        <a:lumOff val="60000"/>
                      </a:schemeClr>
                    </a:solidFill>
                  </a:tcPr>
                </a:tc>
                <a:tc>
                  <a:txBody>
                    <a:bodyPr/>
                    <a:lstStyle/>
                    <a:p>
                      <a:pPr>
                        <a:buNone/>
                      </a:pPr>
                      <a:r>
                        <a:rPr lang="en-US" sz="2400" b="1" dirty="0">
                          <a:latin typeface="Times New Roman" panose="02020603050405020304" pitchFamily="18" charset="0"/>
                          <a:ea typeface="宋体" panose="02010600030101010101" pitchFamily="2" charset="-122"/>
                          <a:cs typeface="Times New Roman" panose="02020603050405020304" pitchFamily="18" charset="0"/>
                        </a:rPr>
                        <a:t>“除</a:t>
                      </a:r>
                      <a:r>
                        <a:rPr lang="en-US" sz="2400" b="1" dirty="0">
                          <a:latin typeface="宋体" panose="02010600030101010101" pitchFamily="2" charset="-122"/>
                          <a:ea typeface="宋体" panose="02010600030101010101" pitchFamily="2" charset="-122"/>
                          <a:cs typeface="Times New Roman" panose="02020603050405020304" pitchFamily="18" charset="0"/>
                        </a:rPr>
                        <a:t>……</a:t>
                      </a:r>
                      <a:r>
                        <a:rPr lang="en-US" sz="2400" b="1" dirty="0">
                          <a:latin typeface="Times New Roman" panose="02020603050405020304" pitchFamily="18" charset="0"/>
                          <a:ea typeface="宋体" panose="02010600030101010101" pitchFamily="2" charset="-122"/>
                          <a:cs typeface="Times New Roman" panose="02020603050405020304" pitchFamily="18" charset="0"/>
                        </a:rPr>
                        <a:t>之外”(不包括后者在内)，着重强调在同类人或物中除去一个或几个人或物，表示一种排除关系，有“减除”之意。  </a:t>
                      </a:r>
                      <a:endParaRPr lang="en-US" altLang="en-US" sz="2400" b="1" dirty="0">
                        <a:latin typeface="Times New Roman" panose="02020603050405020304" pitchFamily="18" charset="0"/>
                        <a:ea typeface="宋体" panose="02010600030101010101" pitchFamily="2" charset="-122"/>
                        <a:cs typeface="Times New Roman" panose="02020603050405020304" pitchFamily="18" charset="0"/>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40000"/>
                        <a:lumOff val="60000"/>
                      </a:schemeClr>
                    </a:solidFill>
                  </a:tcPr>
                </a:tc>
                <a:extLst>
                  <a:ext uri="{0D108BD9-81ED-4DB2-BD59-A6C34878D82A}">
                    <a16:rowId xmlns:a16="http://schemas.microsoft.com/office/drawing/2014/main" val="10001"/>
                  </a:ext>
                </a:extLst>
              </a:tr>
              <a:tr h="1185989">
                <a:tc>
                  <a:txBody>
                    <a:bodyPr/>
                    <a:lstStyle/>
                    <a:p>
                      <a:pPr algn="ctr">
                        <a:buNone/>
                      </a:pPr>
                      <a:r>
                        <a:rPr lang="en-US" sz="2800" b="1" dirty="0">
                          <a:solidFill>
                            <a:srgbClr val="002060"/>
                          </a:solidFill>
                          <a:latin typeface="Times New Roman" panose="02020603050405020304" pitchFamily="18" charset="0"/>
                          <a:ea typeface="宋体" panose="02010600030101010101" pitchFamily="2" charset="-122"/>
                          <a:cs typeface="Times New Roman" panose="02020603050405020304" pitchFamily="18" charset="0"/>
                        </a:rPr>
                        <a:t>but</a:t>
                      </a:r>
                      <a:endParaRPr lang="en-US" altLang="en-US" sz="2800" b="1" dirty="0">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a:txBody>
                  <a:tcPr marL="51435" marR="51435"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40000"/>
                        <a:lumOff val="60000"/>
                      </a:schemeClr>
                    </a:solidFill>
                  </a:tcPr>
                </a:tc>
                <a:tc>
                  <a:txBody>
                    <a:bodyPr/>
                    <a:lstStyle/>
                    <a:p>
                      <a:pPr>
                        <a:buNone/>
                      </a:pPr>
                      <a:r>
                        <a:rPr lang="en-US" sz="2400" b="1" dirty="0">
                          <a:latin typeface="Times New Roman" panose="02020603050405020304" pitchFamily="18" charset="0"/>
                          <a:ea typeface="宋体" panose="02010600030101010101" pitchFamily="2" charset="-122"/>
                          <a:cs typeface="Times New Roman" panose="02020603050405020304" pitchFamily="18" charset="0"/>
                        </a:rPr>
                        <a:t> “除了”，与except用法基本相同，但着重强调整句的内容，常修饰否定意义的代词或疑问代词。</a:t>
                      </a:r>
                      <a:endParaRPr lang="en-US" altLang="en-US" sz="2400" b="1" dirty="0">
                        <a:latin typeface="Times New Roman" panose="02020603050405020304" pitchFamily="18" charset="0"/>
                        <a:ea typeface="宋体" panose="02010600030101010101" pitchFamily="2" charset="-122"/>
                        <a:cs typeface="Times New Roman" panose="02020603050405020304" pitchFamily="18" charset="0"/>
                      </a:endParaRPr>
                    </a:p>
                  </a:txBody>
                  <a:tcPr marL="51435" marR="51435"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40000"/>
                        <a:lumOff val="60000"/>
                      </a:schemeClr>
                    </a:solidFill>
                  </a:tcPr>
                </a:tc>
                <a:extLst>
                  <a:ext uri="{0D108BD9-81ED-4DB2-BD59-A6C34878D82A}">
                    <a16:rowId xmlns:a16="http://schemas.microsoft.com/office/drawing/2014/main" val="10002"/>
                  </a:ext>
                </a:extLst>
              </a:tr>
            </a:tbl>
          </a:graphicData>
        </a:graphic>
      </p:graphicFrame>
      <p:sp>
        <p:nvSpPr>
          <p:cNvPr id="38927" name="文本框 2"/>
          <p:cNvSpPr txBox="1">
            <a:spLocks noChangeArrowheads="1"/>
          </p:cNvSpPr>
          <p:nvPr/>
        </p:nvSpPr>
        <p:spPr bwMode="auto">
          <a:xfrm>
            <a:off x="2466975" y="700088"/>
            <a:ext cx="4265613" cy="522287"/>
          </a:xfrm>
          <a:prstGeom prst="rect">
            <a:avLst/>
          </a:prstGeom>
          <a:noFill/>
          <a:ln>
            <a:noFill/>
          </a:ln>
        </p:spPr>
        <p:txBody>
          <a:bodyPr>
            <a:spAutoFit/>
          </a:bodyPr>
          <a:lstStyle/>
          <a:p>
            <a:pPr>
              <a:defRPr/>
            </a:pPr>
            <a:r>
              <a:rPr lang="en-US" altLang="zh-CN" sz="2800" b="1" dirty="0">
                <a:solidFill>
                  <a:srgbClr val="FF0000"/>
                </a:solidFill>
                <a:latin typeface="Times New Roman" panose="02020603050405020304" pitchFamily="18" charset="0"/>
                <a:ea typeface="+mn-ea"/>
                <a:cs typeface="Times New Roman" panose="02020603050405020304" pitchFamily="18" charset="0"/>
              </a:rPr>
              <a:t>Besides, except &amp; but</a:t>
            </a:r>
            <a:endParaRPr lang="zh-CN" altLang="en-US" sz="2800" b="1" dirty="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文本框 1"/>
          <p:cNvSpPr txBox="1">
            <a:spLocks noChangeArrowheads="1"/>
          </p:cNvSpPr>
          <p:nvPr/>
        </p:nvSpPr>
        <p:spPr bwMode="auto">
          <a:xfrm>
            <a:off x="684213" y="1004888"/>
            <a:ext cx="7181850" cy="2892425"/>
          </a:xfrm>
          <a:prstGeom prst="rect">
            <a:avLst/>
          </a:prstGeom>
          <a:noFill/>
          <a:ln w="9525">
            <a:noFill/>
            <a:miter lim="800000"/>
          </a:ln>
        </p:spPr>
        <p:txBody>
          <a:bodyPr>
            <a:spAutoFit/>
          </a:bodyPr>
          <a:lstStyle/>
          <a:p>
            <a:pPr>
              <a:lnSpc>
                <a:spcPct val="130000"/>
              </a:lnSpc>
            </a:pPr>
            <a:r>
              <a:rPr lang="zh-CN" altLang="en-US" sz="2800" b="1">
                <a:latin typeface="Times New Roman" panose="02020603050405020304" pitchFamily="18" charset="0"/>
                <a:cs typeface="Times New Roman" panose="02020603050405020304" pitchFamily="18" charset="0"/>
              </a:rPr>
              <a:t>—What language do you also speak ________ </a:t>
            </a:r>
            <a:endParaRPr lang="en-US" altLang="zh-CN" sz="2800" b="1">
              <a:latin typeface="Times New Roman" panose="02020603050405020304" pitchFamily="18" charset="0"/>
              <a:cs typeface="Times New Roman" panose="02020603050405020304" pitchFamily="18" charset="0"/>
            </a:endParaRPr>
          </a:p>
          <a:p>
            <a:pPr>
              <a:lnSpc>
                <a:spcPct val="13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English?</a:t>
            </a:r>
          </a:p>
          <a:p>
            <a:pPr>
              <a:lnSpc>
                <a:spcPct val="130000"/>
              </a:lnSpc>
            </a:pPr>
            <a:r>
              <a:rPr lang="zh-CN" altLang="en-US" sz="2800" b="1">
                <a:latin typeface="Times New Roman" panose="02020603050405020304" pitchFamily="18" charset="0"/>
                <a:cs typeface="Times New Roman" panose="02020603050405020304" pitchFamily="18" charset="0"/>
              </a:rPr>
              <a:t>— French. But just a little.</a:t>
            </a:r>
          </a:p>
          <a:p>
            <a:pPr>
              <a:lnSpc>
                <a:spcPct val="130000"/>
              </a:lnSpc>
            </a:pPr>
            <a:r>
              <a:rPr lang="zh-CN" altLang="en-US" sz="2800" b="1">
                <a:latin typeface="Times New Roman" panose="02020603050405020304" pitchFamily="18" charset="0"/>
                <a:cs typeface="Times New Roman" panose="02020603050405020304" pitchFamily="18" charset="0"/>
              </a:rPr>
              <a:t>      A. besides           B. except         </a:t>
            </a:r>
            <a:endParaRPr lang="en-US" altLang="zh-CN" sz="2800" b="1">
              <a:latin typeface="Times New Roman" panose="02020603050405020304" pitchFamily="18" charset="0"/>
              <a:cs typeface="Times New Roman" panose="02020603050405020304" pitchFamily="18" charset="0"/>
            </a:endParaRPr>
          </a:p>
          <a:p>
            <a:pPr>
              <a:lnSpc>
                <a:spcPct val="130000"/>
              </a:lnSpc>
            </a:pPr>
            <a:r>
              <a:rPr lang="zh-CN" altLang="en-US" sz="2800" b="1">
                <a:latin typeface="Times New Roman" panose="02020603050405020304" pitchFamily="18" charset="0"/>
                <a:cs typeface="Times New Roman" panose="02020603050405020304" pitchFamily="18" charset="0"/>
              </a:rPr>
              <a:t>     C. beside             D. among</a:t>
            </a:r>
          </a:p>
        </p:txBody>
      </p:sp>
      <p:sp>
        <p:nvSpPr>
          <p:cNvPr id="4" name="文本框 3"/>
          <p:cNvSpPr txBox="1">
            <a:spLocks noChangeArrowheads="1"/>
          </p:cNvSpPr>
          <p:nvPr/>
        </p:nvSpPr>
        <p:spPr bwMode="auto">
          <a:xfrm>
            <a:off x="6759575" y="901700"/>
            <a:ext cx="908050" cy="661988"/>
          </a:xfrm>
          <a:prstGeom prst="rect">
            <a:avLst/>
          </a:prstGeom>
          <a:noFill/>
          <a:ln w="9525">
            <a:noFill/>
            <a:miter lim="800000"/>
          </a:ln>
        </p:spPr>
        <p:txBody>
          <a:bodyPr>
            <a:spAutoFit/>
          </a:bodyPr>
          <a:lstStyle/>
          <a:p>
            <a:pPr>
              <a:lnSpc>
                <a:spcPct val="150000"/>
              </a:lnSpc>
            </a:pPr>
            <a:r>
              <a:rPr lang="en-US" altLang="zh-CN" sz="2800" b="1">
                <a:solidFill>
                  <a:srgbClr val="FF0000"/>
                </a:solidFill>
                <a:latin typeface="Times New Roman" panose="02020603050405020304" pitchFamily="18" charset="0"/>
              </a:rPr>
              <a:t>A</a:t>
            </a:r>
          </a:p>
        </p:txBody>
      </p:sp>
      <p:sp>
        <p:nvSpPr>
          <p:cNvPr id="84995" name="文本框 1"/>
          <p:cNvSpPr txBox="1">
            <a:spLocks noChangeArrowheads="1"/>
          </p:cNvSpPr>
          <p:nvPr/>
        </p:nvSpPr>
        <p:spPr bwMode="auto">
          <a:xfrm>
            <a:off x="650875" y="411163"/>
            <a:ext cx="1755775" cy="614362"/>
          </a:xfrm>
          <a:prstGeom prst="rect">
            <a:avLst/>
          </a:prstGeom>
          <a:noFill/>
          <a:ln w="9525">
            <a:noFill/>
            <a:miter lim="800000"/>
          </a:ln>
        </p:spPr>
        <p:txBody>
          <a:bodyPr lIns="51435" tIns="25717" rIns="51435" bIns="25717">
            <a:spAutoFit/>
          </a:bodyPr>
          <a:lstStyle/>
          <a:p>
            <a:pPr>
              <a:lnSpc>
                <a:spcPct val="150000"/>
              </a:lnSpc>
            </a:pPr>
            <a:r>
              <a:rPr lang="en-US" altLang="zh-CN" sz="2800" b="1">
                <a:solidFill>
                  <a:srgbClr val="008BBB"/>
                </a:solidFill>
                <a:ea typeface="黑体" panose="02010609060101010101" pitchFamily="49" charset="-122"/>
              </a:rPr>
              <a:t>【</a:t>
            </a:r>
            <a:r>
              <a:rPr lang="zh-CN" altLang="en-US" sz="2800" b="1">
                <a:solidFill>
                  <a:srgbClr val="008BBB"/>
                </a:solidFill>
                <a:ea typeface="黑体" panose="02010609060101010101" pitchFamily="49" charset="-122"/>
              </a:rPr>
              <a:t>运用</a:t>
            </a:r>
            <a:r>
              <a:rPr lang="en-US" altLang="zh-CN" sz="2800" b="1">
                <a:solidFill>
                  <a:srgbClr val="008BBB"/>
                </a:solidFill>
                <a:ea typeface="黑体"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3"/>
          <p:cNvSpPr>
            <a:spLocks noGrp="1" noChangeArrowheads="1"/>
          </p:cNvSpPr>
          <p:nvPr>
            <p:ph type="body" idx="4294967295"/>
          </p:nvPr>
        </p:nvSpPr>
        <p:spPr bwMode="auto">
          <a:xfrm>
            <a:off x="971550" y="627063"/>
            <a:ext cx="7632700" cy="3959225"/>
          </a:xfrm>
          <a:prstGeom prst="rect">
            <a:avLst/>
          </a:prstGeom>
          <a:noFill/>
          <a:ln>
            <a:miter lim="800000"/>
          </a:ln>
        </p:spPr>
        <p:txBody>
          <a:bodyPr/>
          <a:lstStyle/>
          <a:p>
            <a:pPr marL="0" indent="0">
              <a:lnSpc>
                <a:spcPct val="130000"/>
              </a:lnSpc>
              <a:spcBef>
                <a:spcPct val="0"/>
              </a:spcBef>
              <a:buFontTx/>
              <a:buNone/>
            </a:pP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4. He had let his whole team down. </a:t>
            </a:r>
          </a:p>
          <a:p>
            <a:pPr marL="0" indent="0">
              <a:lnSpc>
                <a:spcPct val="130000"/>
              </a:lnSpc>
              <a:spcBef>
                <a:spcPct val="0"/>
              </a:spcBef>
              <a:buFontTx/>
              <a:buNone/>
            </a:pPr>
            <a:r>
              <a:rPr lang="zh-CN" altLang="en-US" sz="2800" b="1" dirty="0">
                <a:latin typeface="Times New Roman" panose="02020603050405020304" pitchFamily="18" charset="0"/>
                <a:ea typeface="黑体" panose="02010609060101010101" pitchFamily="49" charset="-122"/>
                <a:cs typeface="Times New Roman" panose="02020603050405020304" pitchFamily="18" charset="0"/>
              </a:rPr>
              <a:t>   他让整个团队失望了。</a:t>
            </a:r>
          </a:p>
          <a:p>
            <a:pPr marL="0" indent="0">
              <a:lnSpc>
                <a:spcPct val="130000"/>
              </a:lnSpc>
              <a:spcBef>
                <a:spcPct val="0"/>
              </a:spcBef>
              <a:buFontTx/>
              <a:buNone/>
            </a:pP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let sb. down </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i="1" dirty="0">
                <a:latin typeface="Times New Roman" panose="02020603050405020304" pitchFamily="18" charset="0"/>
                <a:ea typeface="黑体" panose="02010609060101010101" pitchFamily="49" charset="-122"/>
                <a:cs typeface="Times New Roman" panose="02020603050405020304" pitchFamily="18" charset="0"/>
              </a:rPr>
              <a:t>to fail to help or support sb. as they </a:t>
            </a:r>
          </a:p>
          <a:p>
            <a:pPr marL="0" indent="0">
              <a:lnSpc>
                <a:spcPct val="130000"/>
              </a:lnSpc>
              <a:spcBef>
                <a:spcPct val="0"/>
              </a:spcBef>
              <a:buFontTx/>
              <a:buNone/>
            </a:pPr>
            <a:r>
              <a:rPr lang="en-US" altLang="zh-CN" sz="2800" b="1" i="1" dirty="0">
                <a:latin typeface="Times New Roman" panose="02020603050405020304" pitchFamily="18" charset="0"/>
                <a:ea typeface="黑体" panose="02010609060101010101" pitchFamily="49" charset="-122"/>
                <a:cs typeface="Times New Roman" panose="02020603050405020304" pitchFamily="18" charset="0"/>
              </a:rPr>
              <a:t>   had expected or hoped</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dirty="0">
                <a:latin typeface="Times New Roman" panose="02020603050405020304" pitchFamily="18" charset="0"/>
                <a:ea typeface="黑体" panose="02010609060101010101" pitchFamily="49" charset="-122"/>
                <a:cs typeface="Times New Roman" panose="02020603050405020304" pitchFamily="18" charset="0"/>
              </a:rPr>
              <a:t>意为“</a:t>
            </a:r>
            <a:r>
              <a:rPr lang="zh-CN" altLang="en-US"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不能帮助；不能  </a:t>
            </a:r>
            <a:endPar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p>
            <a:pPr marL="0" indent="0">
              <a:lnSpc>
                <a:spcPct val="130000"/>
              </a:lnSpc>
              <a:spcBef>
                <a:spcPct val="0"/>
              </a:spcBef>
              <a:buFontTx/>
              <a:buNone/>
            </a:pP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支持</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某人</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；使失望</a:t>
            </a:r>
            <a:r>
              <a:rPr lang="zh-CN" altLang="en-US" sz="2800" b="1" dirty="0">
                <a:latin typeface="Times New Roman" panose="02020603050405020304" pitchFamily="18" charset="0"/>
                <a:ea typeface="黑体" panose="02010609060101010101" pitchFamily="49" charset="-122"/>
                <a:cs typeface="Times New Roman" panose="02020603050405020304" pitchFamily="18" charset="0"/>
              </a:rPr>
              <a:t>”。如：</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a:p>
            <a:pPr marL="0" indent="0">
              <a:lnSpc>
                <a:spcPct val="130000"/>
              </a:lnSpc>
              <a:spcBef>
                <a:spcPct val="0"/>
              </a:spcBef>
              <a:buFontTx/>
              <a:buNone/>
            </a:pP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   I’m afraid she let us down badly.</a:t>
            </a:r>
          </a:p>
          <a:p>
            <a:pPr marL="0" indent="0">
              <a:lnSpc>
                <a:spcPct val="130000"/>
              </a:lnSpc>
              <a:spcBef>
                <a:spcPct val="0"/>
              </a:spcBef>
              <a:buFontTx/>
              <a:buNone/>
            </a:pPr>
            <a:r>
              <a:rPr lang="zh-CN" altLang="en-US" sz="2800" b="1" dirty="0">
                <a:latin typeface="Times New Roman" panose="02020603050405020304" pitchFamily="18" charset="0"/>
                <a:ea typeface="黑体" panose="02010609060101010101" pitchFamily="49" charset="-122"/>
                <a:cs typeface="Times New Roman" panose="02020603050405020304" pitchFamily="18" charset="0"/>
              </a:rPr>
              <a:t>  恐怕她让我们很失望。</a:t>
            </a: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54626">
                                            <p:txEl>
                                              <p:pRg st="1" end="1"/>
                                            </p:txEl>
                                          </p:spTgt>
                                        </p:tgtEl>
                                        <p:attrNameLst>
                                          <p:attrName>style.visibility</p:attrName>
                                        </p:attrNameLst>
                                      </p:cBhvr>
                                      <p:to>
                                        <p:strVal val="visible"/>
                                      </p:to>
                                    </p:set>
                                    <p:animEffect transition="in" filter="wipe(down)">
                                      <p:cBhvr>
                                        <p:cTn id="7" dur="500"/>
                                        <p:tgtEl>
                                          <p:spTgt spid="15462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54626">
                                            <p:txEl>
                                              <p:pRg st="2" end="2"/>
                                            </p:txEl>
                                          </p:spTgt>
                                        </p:tgtEl>
                                        <p:attrNameLst>
                                          <p:attrName>style.visibility</p:attrName>
                                        </p:attrNameLst>
                                      </p:cBhvr>
                                      <p:to>
                                        <p:strVal val="visible"/>
                                      </p:to>
                                    </p:set>
                                    <p:anim calcmode="lin" valueType="num">
                                      <p:cBhvr additive="base">
                                        <p:cTn id="12" dur="500" fill="hold"/>
                                        <p:tgtEl>
                                          <p:spTgt spid="154626">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54626">
                                            <p:txEl>
                                              <p:pRg st="2" end="2"/>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54626">
                                            <p:txEl>
                                              <p:pRg st="3" end="3"/>
                                            </p:txEl>
                                          </p:spTgt>
                                        </p:tgtEl>
                                        <p:attrNameLst>
                                          <p:attrName>style.visibility</p:attrName>
                                        </p:attrNameLst>
                                      </p:cBhvr>
                                      <p:to>
                                        <p:strVal val="visible"/>
                                      </p:to>
                                    </p:set>
                                    <p:anim calcmode="lin" valueType="num">
                                      <p:cBhvr additive="base">
                                        <p:cTn id="16" dur="500" fill="hold"/>
                                        <p:tgtEl>
                                          <p:spTgt spid="154626">
                                            <p:txEl>
                                              <p:pRg st="3" end="3"/>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154626">
                                            <p:txEl>
                                              <p:pRg st="3" end="3"/>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54626">
                                            <p:txEl>
                                              <p:pRg st="4" end="4"/>
                                            </p:txEl>
                                          </p:spTgt>
                                        </p:tgtEl>
                                        <p:attrNameLst>
                                          <p:attrName>style.visibility</p:attrName>
                                        </p:attrNameLst>
                                      </p:cBhvr>
                                      <p:to>
                                        <p:strVal val="visible"/>
                                      </p:to>
                                    </p:set>
                                    <p:anim calcmode="lin" valueType="num">
                                      <p:cBhvr additive="base">
                                        <p:cTn id="20" dur="500" fill="hold"/>
                                        <p:tgtEl>
                                          <p:spTgt spid="154626">
                                            <p:txEl>
                                              <p:pRg st="4" end="4"/>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5462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54626">
                                            <p:txEl>
                                              <p:pRg st="5" end="5"/>
                                            </p:txEl>
                                          </p:spTgt>
                                        </p:tgtEl>
                                        <p:attrNameLst>
                                          <p:attrName>style.visibility</p:attrName>
                                        </p:attrNameLst>
                                      </p:cBhvr>
                                      <p:to>
                                        <p:strVal val="visible"/>
                                      </p:to>
                                    </p:set>
                                    <p:anim calcmode="lin" valueType="num">
                                      <p:cBhvr additive="base">
                                        <p:cTn id="26" dur="500" fill="hold"/>
                                        <p:tgtEl>
                                          <p:spTgt spid="154626">
                                            <p:txEl>
                                              <p:pRg st="5" end="5"/>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5462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54626">
                                            <p:txEl>
                                              <p:pRg st="6" end="6"/>
                                            </p:txEl>
                                          </p:spTgt>
                                        </p:tgtEl>
                                        <p:attrNameLst>
                                          <p:attrName>style.visibility</p:attrName>
                                        </p:attrNameLst>
                                      </p:cBhvr>
                                      <p:to>
                                        <p:strVal val="visible"/>
                                      </p:to>
                                    </p:set>
                                    <p:anim calcmode="lin" valueType="num">
                                      <p:cBhvr additive="base">
                                        <p:cTn id="32" dur="500" fill="hold"/>
                                        <p:tgtEl>
                                          <p:spTgt spid="154626">
                                            <p:txEl>
                                              <p:pRg st="6" end="6"/>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5462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文本框 1"/>
          <p:cNvSpPr txBox="1">
            <a:spLocks noChangeArrowheads="1"/>
          </p:cNvSpPr>
          <p:nvPr/>
        </p:nvSpPr>
        <p:spPr bwMode="auto">
          <a:xfrm>
            <a:off x="709613" y="1163638"/>
            <a:ext cx="7629525" cy="3711575"/>
          </a:xfrm>
          <a:prstGeom prst="rect">
            <a:avLst/>
          </a:prstGeom>
          <a:noFill/>
          <a:ln>
            <a:noFill/>
          </a:ln>
        </p:spPr>
        <p:txBody>
          <a:bodyPr>
            <a:spAutoFit/>
          </a:bodyPr>
          <a:lstStyle/>
          <a:p>
            <a:pPr>
              <a:lnSpc>
                <a:spcPct val="120000"/>
              </a:lnSpc>
              <a:defRPr/>
            </a:pPr>
            <a:r>
              <a:rPr lang="en-US" altLang="zh-CN" sz="2800" b="1" dirty="0">
                <a:latin typeface="Times New Roman" panose="02020603050405020304" pitchFamily="18" charset="0"/>
                <a:ea typeface="宋体" panose="02010600030101010101" pitchFamily="2" charset="-122"/>
              </a:rPr>
              <a:t>1.</a:t>
            </a:r>
            <a:r>
              <a:rPr lang="zh-CN" altLang="en-US" sz="2800" b="1" dirty="0">
                <a:latin typeface="Times New Roman" panose="02020603050405020304" pitchFamily="18" charset="0"/>
                <a:ea typeface="宋体" panose="02010600030101010101" pitchFamily="2" charset="-122"/>
              </a:rPr>
              <a:t>保罗获得了一等奖，没有让我们失望。</a:t>
            </a:r>
          </a:p>
          <a:p>
            <a:pPr>
              <a:lnSpc>
                <a:spcPct val="120000"/>
              </a:lnSpc>
              <a:defRPr/>
            </a:pPr>
            <a:r>
              <a:rPr lang="zh-CN" altLang="en-US" sz="2800" b="1" dirty="0">
                <a:latin typeface="Times New Roman" panose="02020603050405020304" pitchFamily="18" charset="0"/>
                <a:ea typeface="宋体" panose="02010600030101010101" pitchFamily="2" charset="-122"/>
              </a:rPr>
              <a:t>    Paul won the first prize and</a:t>
            </a:r>
            <a:r>
              <a:rPr lang="en-US" altLang="zh-CN" sz="2800" b="1" dirty="0">
                <a:latin typeface="Times New Roman" panose="02020603050405020304" pitchFamily="18" charset="0"/>
                <a:ea typeface="宋体" panose="02010600030101010101" pitchFamily="2" charset="-122"/>
              </a:rPr>
              <a:t> d</a:t>
            </a:r>
            <a:r>
              <a:rPr lang="zh-CN" altLang="en-US" sz="2800" b="1" dirty="0">
                <a:latin typeface="Times New Roman" panose="02020603050405020304" pitchFamily="18" charset="0"/>
                <a:ea typeface="宋体" panose="02010600030101010101" pitchFamily="2" charset="-122"/>
              </a:rPr>
              <a:t>idn</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t </a:t>
            </a:r>
            <a:endParaRPr lang="en-US" altLang="zh-CN" sz="2800" b="1" dirty="0">
              <a:latin typeface="Times New Roman" panose="02020603050405020304" pitchFamily="18" charset="0"/>
              <a:ea typeface="宋体" panose="02010600030101010101" pitchFamily="2" charset="-122"/>
            </a:endParaRPr>
          </a:p>
          <a:p>
            <a:pPr>
              <a:lnSpc>
                <a:spcPct val="120000"/>
              </a:lnSpc>
              <a:defRPr/>
            </a:pPr>
            <a:r>
              <a:rPr lang="zh-CN" altLang="en-US" sz="2800" dirty="0">
                <a:latin typeface="Arial" panose="020B0604020202020204" pitchFamily="34" charset="0"/>
                <a:ea typeface="宋体" panose="02010600030101010101" pitchFamily="2" charset="-122"/>
              </a:rPr>
              <a:t>    </a:t>
            </a:r>
            <a:r>
              <a:rPr lang="zh-CN" altLang="en-US" sz="2800" b="1" dirty="0">
                <a:latin typeface="+mn-lt"/>
                <a:ea typeface="宋体" panose="02010600030101010101" pitchFamily="2" charset="-122"/>
              </a:rPr>
              <a:t>______________</a:t>
            </a:r>
            <a:r>
              <a:rPr lang="en-US" altLang="zh-CN" sz="2800" b="1" dirty="0">
                <a:latin typeface="+mn-lt"/>
                <a:ea typeface="宋体" panose="02010600030101010101" pitchFamily="2" charset="-122"/>
              </a:rPr>
              <a:t>.</a:t>
            </a:r>
          </a:p>
          <a:p>
            <a:pPr>
              <a:lnSpc>
                <a:spcPct val="120000"/>
              </a:lnSpc>
              <a:defRPr/>
            </a:pPr>
            <a:r>
              <a:rPr lang="en-US" altLang="zh-CN" sz="2800" b="1" dirty="0">
                <a:latin typeface="Times New Roman" panose="02020603050405020304" pitchFamily="18" charset="0"/>
                <a:ea typeface="宋体" panose="02010600030101010101" pitchFamily="2" charset="-122"/>
              </a:rPr>
              <a:t>2.</a:t>
            </a:r>
            <a:r>
              <a:rPr lang="zh-CN" altLang="en-US" sz="2800" b="1" dirty="0">
                <a:latin typeface="Times New Roman" panose="02020603050405020304" pitchFamily="18" charset="0"/>
                <a:ea typeface="宋体" panose="02010600030101010101" pitchFamily="2" charset="-122"/>
              </a:rPr>
              <a:t> Linda tries her best to get good grades at </a:t>
            </a:r>
            <a:endParaRPr lang="en-US" altLang="zh-CN" sz="2800" b="1" dirty="0">
              <a:latin typeface="Times New Roman" panose="02020603050405020304" pitchFamily="18" charset="0"/>
              <a:ea typeface="宋体" panose="02010600030101010101" pitchFamily="2" charset="-122"/>
            </a:endParaRPr>
          </a:p>
          <a:p>
            <a:pPr>
              <a:lnSpc>
                <a:spcPct val="120000"/>
              </a:lnSpc>
              <a:defRPr/>
            </a:pPr>
            <a:r>
              <a:rPr lang="en-US" altLang="zh-CN" sz="2800" b="1" dirty="0">
                <a:latin typeface="Times New Roman" panose="02020603050405020304" pitchFamily="18" charset="0"/>
                <a:ea typeface="宋体" panose="02010600030101010101" pitchFamily="2" charset="-122"/>
              </a:rPr>
              <a:t>    </a:t>
            </a:r>
            <a:r>
              <a:rPr lang="zh-CN" altLang="en-US" sz="2800" b="1" dirty="0">
                <a:latin typeface="Times New Roman" panose="02020603050405020304" pitchFamily="18" charset="0"/>
                <a:ea typeface="宋体" panose="02010600030101010101" pitchFamily="2" charset="-122"/>
              </a:rPr>
              <a:t>school in order not to  </a:t>
            </a:r>
            <a:r>
              <a:rPr lang="zh-CN" altLang="en-US" sz="2800" b="1" u="sng" dirty="0">
                <a:latin typeface="Times New Roman" panose="02020603050405020304" pitchFamily="18" charset="0"/>
                <a:ea typeface="宋体" panose="02010600030101010101" pitchFamily="2" charset="-122"/>
              </a:rPr>
              <a:t>         </a:t>
            </a:r>
            <a:r>
              <a:rPr lang="zh-CN" altLang="en-US" sz="2800" b="1" dirty="0">
                <a:latin typeface="Times New Roman" panose="02020603050405020304" pitchFamily="18" charset="0"/>
                <a:ea typeface="宋体" panose="02010600030101010101" pitchFamily="2" charset="-122"/>
              </a:rPr>
              <a:t>her parents</a:t>
            </a:r>
            <a:r>
              <a:rPr lang="zh-CN" altLang="en-US" sz="2800" b="1" u="sng" dirty="0">
                <a:latin typeface="Times New Roman" panose="02020603050405020304" pitchFamily="18" charset="0"/>
                <a:ea typeface="宋体" panose="02010600030101010101" pitchFamily="2" charset="-122"/>
              </a:rPr>
              <a:t>          </a:t>
            </a:r>
            <a:r>
              <a:rPr lang="zh-CN" altLang="en-US" sz="2800" b="1" dirty="0">
                <a:latin typeface="Times New Roman" panose="02020603050405020304" pitchFamily="18" charset="0"/>
                <a:ea typeface="宋体" panose="02010600030101010101" pitchFamily="2" charset="-122"/>
              </a:rPr>
              <a:t>.</a:t>
            </a:r>
          </a:p>
          <a:p>
            <a:pPr>
              <a:lnSpc>
                <a:spcPct val="120000"/>
              </a:lnSpc>
              <a:defRPr/>
            </a:pPr>
            <a:r>
              <a:rPr lang="zh-CN" altLang="en-US" sz="2800" b="1" dirty="0">
                <a:latin typeface="Times New Roman" panose="02020603050405020304" pitchFamily="18" charset="0"/>
                <a:ea typeface="宋体" panose="02010600030101010101" pitchFamily="2" charset="-122"/>
              </a:rPr>
              <a:t>     A. let; down         B. remind; of </a:t>
            </a:r>
          </a:p>
          <a:p>
            <a:pPr>
              <a:lnSpc>
                <a:spcPct val="120000"/>
              </a:lnSpc>
              <a:defRPr/>
            </a:pPr>
            <a:r>
              <a:rPr lang="zh-CN" altLang="en-US" sz="2800" b="1" dirty="0">
                <a:latin typeface="Times New Roman" panose="02020603050405020304" pitchFamily="18" charset="0"/>
                <a:ea typeface="宋体" panose="02010600030101010101" pitchFamily="2" charset="-122"/>
              </a:rPr>
              <a:t>     C. call; up            D. wake; up</a:t>
            </a:r>
          </a:p>
        </p:txBody>
      </p:sp>
      <p:sp>
        <p:nvSpPr>
          <p:cNvPr id="3" name="文本框 2"/>
          <p:cNvSpPr txBox="1">
            <a:spLocks noChangeArrowheads="1"/>
          </p:cNvSpPr>
          <p:nvPr/>
        </p:nvSpPr>
        <p:spPr bwMode="auto">
          <a:xfrm>
            <a:off x="1331913" y="2193925"/>
            <a:ext cx="2198687" cy="522288"/>
          </a:xfrm>
          <a:prstGeom prst="rect">
            <a:avLst/>
          </a:prstGeom>
          <a:noFill/>
          <a:ln w="9525">
            <a:noFill/>
            <a:miter lim="800000"/>
          </a:ln>
        </p:spPr>
        <p:txBody>
          <a:bodyPr>
            <a:spAutoFit/>
          </a:bodyPr>
          <a:lstStyle/>
          <a:p>
            <a:r>
              <a:rPr lang="zh-CN" altLang="en-US" sz="2800" b="1">
                <a:solidFill>
                  <a:srgbClr val="FF0000"/>
                </a:solidFill>
                <a:latin typeface="Times New Roman" panose="02020603050405020304" pitchFamily="18" charset="0"/>
                <a:cs typeface="Times New Roman" panose="02020603050405020304" pitchFamily="18" charset="0"/>
              </a:rPr>
              <a:t>let us down</a:t>
            </a:r>
          </a:p>
        </p:txBody>
      </p:sp>
      <p:sp>
        <p:nvSpPr>
          <p:cNvPr id="5" name="文本框 4"/>
          <p:cNvSpPr txBox="1">
            <a:spLocks noChangeArrowheads="1"/>
          </p:cNvSpPr>
          <p:nvPr/>
        </p:nvSpPr>
        <p:spPr bwMode="auto">
          <a:xfrm>
            <a:off x="4732338" y="3128963"/>
            <a:ext cx="631825" cy="738187"/>
          </a:xfrm>
          <a:prstGeom prst="rect">
            <a:avLst/>
          </a:prstGeom>
          <a:noFill/>
          <a:ln w="9525">
            <a:noFill/>
            <a:miter lim="800000"/>
          </a:ln>
        </p:spPr>
        <p:txBody>
          <a:bodyPr>
            <a:spAutoFit/>
          </a:bodyPr>
          <a:lstStyle/>
          <a:p>
            <a:pPr>
              <a:lnSpc>
                <a:spcPct val="150000"/>
              </a:lnSpc>
            </a:pPr>
            <a:r>
              <a:rPr lang="en-US" altLang="zh-CN" sz="2800" b="1">
                <a:solidFill>
                  <a:srgbClr val="FF0000"/>
                </a:solidFill>
                <a:latin typeface="Times New Roman" panose="02020603050405020304" pitchFamily="18" charset="0"/>
              </a:rPr>
              <a:t>A</a:t>
            </a:r>
          </a:p>
        </p:txBody>
      </p:sp>
      <p:sp>
        <p:nvSpPr>
          <p:cNvPr id="87044" name="文本框 1"/>
          <p:cNvSpPr txBox="1">
            <a:spLocks noChangeArrowheads="1"/>
          </p:cNvSpPr>
          <p:nvPr/>
        </p:nvSpPr>
        <p:spPr bwMode="auto">
          <a:xfrm>
            <a:off x="673100" y="395288"/>
            <a:ext cx="1755775" cy="614362"/>
          </a:xfrm>
          <a:prstGeom prst="rect">
            <a:avLst/>
          </a:prstGeom>
          <a:noFill/>
          <a:ln w="9525">
            <a:noFill/>
            <a:miter lim="800000"/>
          </a:ln>
        </p:spPr>
        <p:txBody>
          <a:bodyPr lIns="51435" tIns="25717" rIns="51435" bIns="25717">
            <a:spAutoFit/>
          </a:bodyPr>
          <a:lstStyle/>
          <a:p>
            <a:pPr>
              <a:lnSpc>
                <a:spcPct val="150000"/>
              </a:lnSpc>
            </a:pPr>
            <a:r>
              <a:rPr lang="en-US" altLang="zh-CN" sz="2800" b="1">
                <a:solidFill>
                  <a:srgbClr val="008BBB"/>
                </a:solidFill>
                <a:ea typeface="黑体" panose="02010609060101010101" pitchFamily="49" charset="-122"/>
              </a:rPr>
              <a:t>【</a:t>
            </a:r>
            <a:r>
              <a:rPr lang="zh-CN" altLang="en-US" sz="2800" b="1">
                <a:solidFill>
                  <a:srgbClr val="008BBB"/>
                </a:solidFill>
                <a:ea typeface="黑体" panose="02010609060101010101" pitchFamily="49" charset="-122"/>
              </a:rPr>
              <a:t>运用</a:t>
            </a:r>
            <a:r>
              <a:rPr lang="en-US" altLang="zh-CN" sz="2800" b="1">
                <a:solidFill>
                  <a:srgbClr val="008BBB"/>
                </a:solidFill>
                <a:ea typeface="黑体"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539750" y="771525"/>
            <a:ext cx="8208963" cy="3711575"/>
          </a:xfrm>
          <a:prstGeom prst="rect">
            <a:avLst/>
          </a:prstGeom>
          <a:noFill/>
          <a:ln w="9525">
            <a:noFill/>
            <a:miter lim="800000"/>
          </a:ln>
        </p:spPr>
        <p:txBody>
          <a:bodyPr>
            <a:spAutoFit/>
          </a:bodyPr>
          <a:lstStyle/>
          <a:p>
            <a:pPr>
              <a:lnSpc>
                <a:spcPct val="120000"/>
              </a:lnSpc>
            </a:pPr>
            <a:r>
              <a:rPr lang="en-US" altLang="zh-CN" sz="2800" b="1" dirty="0">
                <a:latin typeface="Times New Roman" panose="02020603050405020304" pitchFamily="18" charset="0"/>
                <a:cs typeface="Times New Roman" panose="02020603050405020304" pitchFamily="18" charset="0"/>
              </a:rPr>
              <a:t>5. He was really worried that his coach might kick </a:t>
            </a:r>
          </a:p>
          <a:p>
            <a:pPr>
              <a:lnSpc>
                <a:spcPct val="120000"/>
              </a:lnSpc>
            </a:pPr>
            <a:r>
              <a:rPr lang="en-US" altLang="zh-CN" sz="2800" b="1" dirty="0">
                <a:latin typeface="Times New Roman" panose="02020603050405020304" pitchFamily="18" charset="0"/>
                <a:cs typeface="Times New Roman" panose="02020603050405020304" pitchFamily="18" charset="0"/>
              </a:rPr>
              <a:t>    him off  the team. </a:t>
            </a:r>
            <a:r>
              <a:rPr lang="zh-CN" altLang="en-US" sz="2800" b="1" dirty="0">
                <a:latin typeface="Times New Roman" panose="02020603050405020304" pitchFamily="18" charset="0"/>
                <a:cs typeface="Times New Roman" panose="02020603050405020304" pitchFamily="18" charset="0"/>
              </a:rPr>
              <a:t>他很担心教练会把他踢出球队。</a:t>
            </a:r>
          </a:p>
          <a:p>
            <a:pPr>
              <a:lnSpc>
                <a:spcPct val="120000"/>
              </a:lnSpc>
            </a:pPr>
            <a:r>
              <a:rPr lang="en-US" altLang="zh-CN" sz="2800" b="1" dirty="0">
                <a:solidFill>
                  <a:srgbClr val="FF0000"/>
                </a:solidFill>
                <a:latin typeface="Times New Roman" panose="02020603050405020304" pitchFamily="18" charset="0"/>
                <a:cs typeface="Times New Roman" panose="02020603050405020304" pitchFamily="18" charset="0"/>
              </a:rPr>
              <a:t>    kick sb. off sth. </a:t>
            </a:r>
            <a:r>
              <a:rPr lang="zh-CN" altLang="en-US" sz="2800" b="1" dirty="0">
                <a:latin typeface="Times New Roman" panose="02020603050405020304" pitchFamily="18" charset="0"/>
                <a:cs typeface="Times New Roman" panose="02020603050405020304" pitchFamily="18" charset="0"/>
              </a:rPr>
              <a:t>意为“</a:t>
            </a:r>
            <a:r>
              <a:rPr lang="zh-CN" altLang="en-US" sz="2800" b="1" dirty="0">
                <a:solidFill>
                  <a:srgbClr val="FF0000"/>
                </a:solidFill>
                <a:latin typeface="Times New Roman" panose="02020603050405020304" pitchFamily="18" charset="0"/>
                <a:cs typeface="Times New Roman" panose="02020603050405020304" pitchFamily="18" charset="0"/>
              </a:rPr>
              <a:t>使某人离开；开除；逐出</a:t>
            </a:r>
            <a:r>
              <a:rPr lang="zh-CN" altLang="en-US" sz="2800" b="1" dirty="0">
                <a:latin typeface="Times New Roman" panose="02020603050405020304" pitchFamily="18" charset="0"/>
                <a:cs typeface="Times New Roman" panose="02020603050405020304" pitchFamily="18" charset="0"/>
              </a:rPr>
              <a:t>”</a:t>
            </a:r>
          </a:p>
          <a:p>
            <a:pPr>
              <a:lnSpc>
                <a:spcPct val="120000"/>
              </a:lnSpc>
            </a:pPr>
            <a:r>
              <a:rPr lang="zh-CN" altLang="en-US" sz="2800" b="1" dirty="0">
                <a:latin typeface="Times New Roman" panose="02020603050405020304" pitchFamily="18" charset="0"/>
                <a:cs typeface="Times New Roman" panose="02020603050405020304" pitchFamily="18" charset="0"/>
              </a:rPr>
              <a:t>    相当于</a:t>
            </a:r>
            <a:r>
              <a:rPr lang="en-US" altLang="zh-CN" sz="2800" b="1" dirty="0">
                <a:solidFill>
                  <a:srgbClr val="FF0000"/>
                </a:solidFill>
                <a:latin typeface="Times New Roman" panose="02020603050405020304" pitchFamily="18" charset="0"/>
                <a:cs typeface="Times New Roman" panose="02020603050405020304" pitchFamily="18" charset="0"/>
              </a:rPr>
              <a:t>kick sb. out of sth. </a:t>
            </a:r>
            <a:r>
              <a:rPr lang="zh-CN" altLang="en-US" sz="2800" b="1" dirty="0">
                <a:latin typeface="Times New Roman" panose="02020603050405020304" pitchFamily="18" charset="0"/>
                <a:cs typeface="Times New Roman" panose="02020603050405020304" pitchFamily="18" charset="0"/>
              </a:rPr>
              <a:t>如</a:t>
            </a:r>
            <a:r>
              <a:rPr lang="en-US" altLang="zh-CN" sz="2800" b="1" dirty="0">
                <a:latin typeface="Times New Roman" panose="02020603050405020304" pitchFamily="18" charset="0"/>
                <a:cs typeface="Times New Roman" panose="02020603050405020304" pitchFamily="18" charset="0"/>
              </a:rPr>
              <a:t>: </a:t>
            </a:r>
          </a:p>
          <a:p>
            <a:pPr>
              <a:lnSpc>
                <a:spcPct val="120000"/>
              </a:lnSpc>
            </a:pPr>
            <a:r>
              <a:rPr lang="en-US" altLang="zh-CN" sz="2800" b="1" dirty="0">
                <a:latin typeface="Times New Roman" panose="02020603050405020304" pitchFamily="18" charset="0"/>
                <a:cs typeface="Times New Roman" panose="02020603050405020304" pitchFamily="18" charset="0"/>
              </a:rPr>
              <a:t>    You will be kicked off the club if you break the   </a:t>
            </a:r>
          </a:p>
          <a:p>
            <a:pPr>
              <a:lnSpc>
                <a:spcPct val="120000"/>
              </a:lnSpc>
            </a:pPr>
            <a:r>
              <a:rPr lang="en-US" altLang="zh-CN" sz="2800" b="1" dirty="0">
                <a:latin typeface="Times New Roman" panose="02020603050405020304" pitchFamily="18" charset="0"/>
                <a:cs typeface="Times New Roman" panose="02020603050405020304" pitchFamily="18" charset="0"/>
              </a:rPr>
              <a:t>    rule again. </a:t>
            </a:r>
          </a:p>
          <a:p>
            <a:pPr>
              <a:lnSpc>
                <a:spcPct val="120000"/>
              </a:lnSpc>
            </a:pPr>
            <a:r>
              <a:rPr lang="zh-CN" altLang="en-US" sz="2800" b="1" dirty="0">
                <a:latin typeface="Times New Roman" panose="02020603050405020304" pitchFamily="18" charset="0"/>
                <a:cs typeface="Times New Roman" panose="02020603050405020304" pitchFamily="18" charset="0"/>
              </a:rPr>
              <a:t>    如果你再违反规定的话，你将被逐出这个俱乐部。</a:t>
            </a: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anim calcmode="lin" valueType="num">
                                      <p:cBhvr additive="base">
                                        <p:cTn id="1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 calcmode="lin" valueType="num">
                                      <p:cBhvr additive="base">
                                        <p:cTn id="1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 calcmode="lin" valueType="num">
                                      <p:cBhvr additive="base">
                                        <p:cTn id="2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 calcmode="lin" valueType="num">
                                      <p:cBhvr additive="base">
                                        <p:cTn id="2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3"/>
          <p:cNvSpPr>
            <a:spLocks noGrp="1" noChangeArrowheads="1"/>
          </p:cNvSpPr>
          <p:nvPr>
            <p:ph type="body" idx="4294967295"/>
          </p:nvPr>
        </p:nvSpPr>
        <p:spPr bwMode="auto">
          <a:xfrm>
            <a:off x="827088" y="915988"/>
            <a:ext cx="8064500" cy="3683000"/>
          </a:xfrm>
          <a:prstGeom prst="rect">
            <a:avLst/>
          </a:prstGeom>
          <a:ln>
            <a:miter lim="800000"/>
          </a:ln>
        </p:spPr>
        <p:txBody>
          <a:bodyPr/>
          <a:lstStyle/>
          <a:p>
            <a:pPr marL="0" indent="0">
              <a:lnSpc>
                <a:spcPct val="120000"/>
              </a:lnSpc>
              <a:spcBef>
                <a:spcPct val="0"/>
              </a:spcBef>
              <a:buFontTx/>
              <a:buNone/>
              <a:defRPr/>
            </a:pPr>
            <a:r>
              <a:rPr lang="en-US" altLang="zh-CN" sz="2800" b="1" dirty="0">
                <a:latin typeface="Times New Roman" panose="02020603050405020304" pitchFamily="18" charset="0"/>
                <a:cs typeface="Times New Roman" panose="02020603050405020304" pitchFamily="18" charset="0"/>
              </a:rPr>
              <a:t>6.To his surprise and relief, his teammates all </a:t>
            </a:r>
          </a:p>
          <a:p>
            <a:pPr marL="0" indent="0">
              <a:lnSpc>
                <a:spcPct val="120000"/>
              </a:lnSpc>
              <a:spcBef>
                <a:spcPct val="0"/>
              </a:spcBef>
              <a:buFontTx/>
              <a:buNone/>
              <a:defRPr/>
            </a:pPr>
            <a:r>
              <a:rPr lang="en-US" altLang="zh-CN" sz="2800" b="1" dirty="0">
                <a:latin typeface="Times New Roman" panose="02020603050405020304" pitchFamily="18" charset="0"/>
                <a:cs typeface="Times New Roman" panose="02020603050405020304" pitchFamily="18" charset="0"/>
              </a:rPr>
              <a:t>    nodded in agreement. </a:t>
            </a:r>
          </a:p>
          <a:p>
            <a:pPr marL="0" indent="0">
              <a:lnSpc>
                <a:spcPct val="120000"/>
              </a:lnSpc>
              <a:spcBef>
                <a:spcPct val="0"/>
              </a:spcBef>
              <a:buFontTx/>
              <a:buNone/>
              <a:defRPr/>
            </a:pPr>
            <a:r>
              <a:rPr lang="zh-CN" altLang="en-US" sz="2800" b="1" dirty="0">
                <a:latin typeface="Times New Roman" panose="02020603050405020304" pitchFamily="18" charset="0"/>
                <a:ea typeface="黑体" panose="02010609060101010101" pitchFamily="49" charset="-122"/>
                <a:cs typeface="Times New Roman" panose="02020603050405020304" pitchFamily="18" charset="0"/>
              </a:rPr>
              <a:t>令他惊讶和欣慰的是，他的队友全都赞同地点头。</a:t>
            </a:r>
          </a:p>
          <a:p>
            <a:pPr marL="0" indent="0">
              <a:lnSpc>
                <a:spcPct val="120000"/>
              </a:lnSpc>
              <a:spcBef>
                <a:spcPct val="0"/>
              </a:spcBef>
              <a:buFontTx/>
              <a:buNone/>
              <a:defRPr/>
            </a:pPr>
            <a:r>
              <a:rPr lang="zh-CN" altLang="en-US" sz="2800" b="1" dirty="0">
                <a:latin typeface="Times New Roman" panose="02020603050405020304" pitchFamily="18" charset="0"/>
                <a:cs typeface="Times New Roman" panose="02020603050405020304" pitchFamily="18" charset="0"/>
              </a:rPr>
              <a:t>“</a:t>
            </a:r>
            <a:r>
              <a:rPr lang="en-US" altLang="zh-CN" sz="2800" b="1" dirty="0">
                <a:solidFill>
                  <a:srgbClr val="FF0000"/>
                </a:solidFill>
                <a:latin typeface="Times New Roman" panose="02020603050405020304" pitchFamily="18" charset="0"/>
                <a:cs typeface="Times New Roman" panose="02020603050405020304" pitchFamily="18" charset="0"/>
              </a:rPr>
              <a:t>to +one’s+</a:t>
            </a:r>
            <a:r>
              <a:rPr lang="zh-CN" altLang="en-US" sz="2800" b="1" dirty="0">
                <a:solidFill>
                  <a:srgbClr val="FF0000"/>
                </a:solidFill>
                <a:latin typeface="Times New Roman" panose="02020603050405020304" pitchFamily="18" charset="0"/>
                <a:cs typeface="Times New Roman" panose="02020603050405020304" pitchFamily="18" charset="0"/>
              </a:rPr>
              <a:t>情感名词</a:t>
            </a:r>
            <a:r>
              <a:rPr lang="zh-CN" altLang="en-US" sz="2800" b="1" dirty="0">
                <a:latin typeface="Times New Roman" panose="02020603050405020304" pitchFamily="18" charset="0"/>
                <a:cs typeface="Times New Roman" panose="02020603050405020304" pitchFamily="18" charset="0"/>
              </a:rPr>
              <a:t>”</a:t>
            </a:r>
            <a:r>
              <a:rPr lang="zh-CN" altLang="en-US" sz="2800" b="1" dirty="0">
                <a:latin typeface="Times New Roman" panose="02020603050405020304" pitchFamily="18" charset="0"/>
                <a:ea typeface="黑体" panose="02010609060101010101" pitchFamily="49" charset="-122"/>
                <a:cs typeface="Times New Roman" panose="02020603050405020304" pitchFamily="18" charset="0"/>
              </a:rPr>
              <a:t>是英语中一个十分常见的结构，主要表示某人由于某事的发生而唤起其内心的某种情感，通常译为“</a:t>
            </a:r>
            <a:r>
              <a:rPr lang="zh-CN" altLang="en-US"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令某人</a:t>
            </a:r>
            <a:r>
              <a:rPr lang="en-US" altLang="zh-CN" sz="28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的是；使某人感到</a:t>
            </a:r>
            <a:r>
              <a:rPr lang="en-US" altLang="zh-CN" sz="28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的是</a:t>
            </a:r>
            <a:r>
              <a:rPr lang="zh-CN" altLang="en-US" sz="2800" b="1" dirty="0">
                <a:latin typeface="Times New Roman" panose="02020603050405020304" pitchFamily="18" charset="0"/>
                <a:ea typeface="黑体" panose="02010609060101010101" pitchFamily="49" charset="-122"/>
                <a:cs typeface="Times New Roman" panose="02020603050405020304" pitchFamily="18" charset="0"/>
              </a:rPr>
              <a:t>”。</a:t>
            </a:r>
          </a:p>
          <a:p>
            <a:pPr marL="0" indent="0">
              <a:lnSpc>
                <a:spcPct val="120000"/>
              </a:lnSpc>
              <a:buFontTx/>
              <a:buNone/>
              <a:defRPr/>
            </a:pPr>
            <a:endParaRPr lang="zh-CN" altLang="en-US" sz="2800" b="1" dirty="0">
              <a:latin typeface="Times New Roman" panose="02020603050405020304" pitchFamily="18" charset="0"/>
              <a:cs typeface="Times New Roman" panose="02020603050405020304" pitchFamily="18" charset="0"/>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033">
                                            <p:txEl>
                                              <p:pRg st="2" end="2"/>
                                            </p:txEl>
                                          </p:spTgt>
                                        </p:tgtEl>
                                        <p:attrNameLst>
                                          <p:attrName>style.visibility</p:attrName>
                                        </p:attrNameLst>
                                      </p:cBhvr>
                                      <p:to>
                                        <p:strVal val="visible"/>
                                      </p:to>
                                    </p:set>
                                    <p:animEffect transition="in" filter="fade">
                                      <p:cBhvr>
                                        <p:cTn id="7" dur="1000"/>
                                        <p:tgtEl>
                                          <p:spTgt spid="44033">
                                            <p:txEl>
                                              <p:pRg st="2" end="2"/>
                                            </p:txEl>
                                          </p:spTgt>
                                        </p:tgtEl>
                                      </p:cBhvr>
                                    </p:animEffect>
                                    <p:anim calcmode="lin" valueType="num">
                                      <p:cBhvr>
                                        <p:cTn id="8" dur="1000" fill="hold"/>
                                        <p:tgtEl>
                                          <p:spTgt spid="4403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403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4033">
                                            <p:txEl>
                                              <p:pRg st="3" end="3"/>
                                            </p:txEl>
                                          </p:spTgt>
                                        </p:tgtEl>
                                        <p:attrNameLst>
                                          <p:attrName>style.visibility</p:attrName>
                                        </p:attrNameLst>
                                      </p:cBhvr>
                                      <p:to>
                                        <p:strVal val="visible"/>
                                      </p:to>
                                    </p:set>
                                    <p:animEffect transition="in" filter="fade">
                                      <p:cBhvr>
                                        <p:cTn id="12" dur="1000"/>
                                        <p:tgtEl>
                                          <p:spTgt spid="44033">
                                            <p:txEl>
                                              <p:pRg st="3" end="3"/>
                                            </p:txEl>
                                          </p:spTgt>
                                        </p:tgtEl>
                                      </p:cBhvr>
                                    </p:animEffect>
                                    <p:anim calcmode="lin" valueType="num">
                                      <p:cBhvr>
                                        <p:cTn id="13" dur="1000" fill="hold"/>
                                        <p:tgtEl>
                                          <p:spTgt spid="4403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4403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文本框 138242"/>
          <p:cNvSpPr txBox="1"/>
          <p:nvPr/>
        </p:nvSpPr>
        <p:spPr>
          <a:xfrm>
            <a:off x="1371600" y="887809"/>
            <a:ext cx="6172200" cy="531813"/>
          </a:xfrm>
          <a:prstGeom prst="rect">
            <a:avLst/>
          </a:prstGeom>
          <a:noFill/>
          <a:ln w="9525">
            <a:noFill/>
          </a:ln>
        </p:spPr>
        <p:txBody>
          <a:bodyPr lIns="67500" tIns="35100" rIns="67500" bIns="35100" anchor="t">
            <a:spAutoFit/>
          </a:bodyPr>
          <a:lstStyle/>
          <a:p>
            <a:pPr>
              <a:spcBef>
                <a:spcPct val="50000"/>
              </a:spcBef>
            </a:pPr>
            <a:r>
              <a:rPr lang="en-US" altLang="zh-CN" sz="3000" b="1" dirty="0">
                <a:solidFill>
                  <a:srgbClr val="0000FF"/>
                </a:solidFill>
                <a:latin typeface="Times New Roman" panose="02020603050405020304" pitchFamily="18" charset="0"/>
              </a:rPr>
              <a:t>How does this picture make you feel?</a:t>
            </a:r>
          </a:p>
        </p:txBody>
      </p:sp>
      <p:pic>
        <p:nvPicPr>
          <p:cNvPr id="25603" name="图片 138243" descr="E7908F~1"/>
          <p:cNvPicPr>
            <a:picLocks noChangeAspect="1"/>
          </p:cNvPicPr>
          <p:nvPr/>
        </p:nvPicPr>
        <p:blipFill>
          <a:blip r:embed="rId3" cstate="print"/>
          <a:stretch>
            <a:fillRect/>
          </a:stretch>
        </p:blipFill>
        <p:spPr>
          <a:xfrm>
            <a:off x="2267744" y="1531195"/>
            <a:ext cx="4572000" cy="2992438"/>
          </a:xfrm>
          <a:prstGeom prst="rect">
            <a:avLst/>
          </a:prstGeom>
          <a:noFill/>
          <a:ln w="9525">
            <a:noFill/>
          </a:ln>
        </p:spPr>
      </p:pic>
      <p:sp>
        <p:nvSpPr>
          <p:cNvPr id="5" name="文本框 136194"/>
          <p:cNvSpPr txBox="1"/>
          <p:nvPr/>
        </p:nvSpPr>
        <p:spPr>
          <a:xfrm>
            <a:off x="2123728" y="4155859"/>
            <a:ext cx="5040560" cy="501773"/>
          </a:xfrm>
          <a:prstGeom prst="rect">
            <a:avLst/>
          </a:prstGeom>
          <a:solidFill>
            <a:schemeClr val="accent5">
              <a:lumMod val="60000"/>
              <a:lumOff val="40000"/>
            </a:schemeClr>
          </a:solidFill>
          <a:ln w="9525">
            <a:solidFill>
              <a:schemeClr val="accent5">
                <a:lumMod val="75000"/>
              </a:schemeClr>
            </a:solidFill>
          </a:ln>
        </p:spPr>
        <p:txBody>
          <a:bodyPr wrap="square" lIns="67500" tIns="35100" rIns="67500" bIns="35100" anchor="t">
            <a:spAutoFit/>
          </a:bodyPr>
          <a:lstStyle/>
          <a:p>
            <a:pPr algn="ctr">
              <a:spcBef>
                <a:spcPct val="50000"/>
              </a:spcBef>
            </a:pPr>
            <a:r>
              <a:rPr lang="en-US" altLang="zh-CN" sz="2800" b="1" dirty="0">
                <a:latin typeface="Comic Sans MS" panose="030F0702030302020204" pitchFamily="66" charset="0"/>
              </a:rPr>
              <a:t>It makes me feel </a:t>
            </a:r>
            <a:r>
              <a:rPr lang="en-US" altLang="zh-CN" sz="2800" b="1" dirty="0">
                <a:solidFill>
                  <a:srgbClr val="FF0000"/>
                </a:solidFill>
                <a:latin typeface="Comic Sans MS" panose="030F0702030302020204" pitchFamily="66" charset="0"/>
              </a:rPr>
              <a:t>nervous</a:t>
            </a:r>
            <a:r>
              <a:rPr lang="en-US" altLang="zh-CN" sz="2800" b="1" dirty="0">
                <a:latin typeface="Comic Sans MS" panose="030F0702030302020204" pitchFamily="66" charset="0"/>
              </a:rPr>
              <a:t>.      </a:t>
            </a:r>
          </a:p>
        </p:txBody>
      </p:sp>
    </p:spTree>
    <p:extLst>
      <p:ext uri="{BB962C8B-B14F-4D97-AF65-F5344CB8AC3E}">
        <p14:creationId xmlns:p14="http://schemas.microsoft.com/office/powerpoint/2010/main" val="237689204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Scale>
                                      <p:cBhvr>
                                        <p:cTn id="7" dur="1000" decel="50000" fill="hold">
                                          <p:stCondLst>
                                            <p:cond delay="0"/>
                                          </p:stCondLst>
                                        </p:cTn>
                                        <p:tgtEl>
                                          <p:spTgt spid="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cBhvr>
                                        <p:cTn id="8" dur="1000" decel="50000" fill="hold">
                                          <p:stCondLst>
                                            <p:cond delay="0"/>
                                          </p:stCondLst>
                                        </p:cTn>
                                        <p:tgtEl>
                                          <p:spTgt spid="5">
                                            <p:txEl>
                                              <p:pRg st="0" end="0"/>
                                            </p:txEl>
                                          </p:spTgt>
                                        </p:tgtEl>
                                        <p:attrNameLst>
                                          <p:attrName>ppt_x</p:attrName>
                                          <p:attrName>ppt_y</p:attrName>
                                        </p:attrNameLst>
                                      </p:cBhvr>
                                    </p:animMotion>
                                    <p:animEffect transition="in" filter="fade">
                                      <p:cBhvr>
                                        <p:cTn id="9"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矩形 557057"/>
          <p:cNvSpPr>
            <a:spLocks noChangeArrowheads="1"/>
          </p:cNvSpPr>
          <p:nvPr/>
        </p:nvSpPr>
        <p:spPr bwMode="auto">
          <a:xfrm>
            <a:off x="642938" y="836826"/>
            <a:ext cx="7858125" cy="4183196"/>
          </a:xfrm>
          <a:prstGeom prst="rect">
            <a:avLst/>
          </a:prstGeom>
          <a:noFill/>
          <a:ln w="9525">
            <a:noFill/>
            <a:miter lim="800000"/>
          </a:ln>
        </p:spPr>
        <p:txBody>
          <a:bodyPr anchor="ctr">
            <a:spAutoFit/>
          </a:bodyPr>
          <a:lstStyle/>
          <a:p>
            <a:pPr>
              <a:lnSpc>
                <a:spcPts val="2900"/>
              </a:lnSpc>
              <a:buFont typeface="Arial" panose="020B0604020202020204" pitchFamily="34" charset="0"/>
              <a:buNone/>
            </a:pPr>
            <a:r>
              <a:rPr lang="en-US" altLang="zh-CN" sz="2800" b="1" dirty="0">
                <a:solidFill>
                  <a:srgbClr val="002060"/>
                </a:solidFill>
                <a:latin typeface="微软雅黑" panose="020B0503020204020204" pitchFamily="34" charset="-122"/>
                <a:ea typeface="微软雅黑" panose="020B0503020204020204" pitchFamily="34" charset="-122"/>
              </a:rPr>
              <a:t>Ⅰ.</a:t>
            </a:r>
            <a:r>
              <a:rPr lang="zh-CN" altLang="zh-CN" sz="2800" b="1" dirty="0">
                <a:solidFill>
                  <a:srgbClr val="002060"/>
                </a:solidFill>
                <a:latin typeface="微软雅黑" panose="020B0503020204020204" pitchFamily="34" charset="-122"/>
                <a:ea typeface="微软雅黑" panose="020B0503020204020204" pitchFamily="34" charset="-122"/>
              </a:rPr>
              <a:t>根据句意及汉语提示写单词。</a:t>
            </a:r>
            <a:endParaRPr lang="en-US" altLang="zh-CN" sz="2800" b="1" dirty="0">
              <a:solidFill>
                <a:srgbClr val="002060"/>
              </a:solidFill>
              <a:latin typeface="微软雅黑" panose="020B0503020204020204" pitchFamily="34" charset="-122"/>
              <a:ea typeface="微软雅黑" panose="020B0503020204020204" pitchFamily="34" charset="-122"/>
            </a:endParaRPr>
          </a:p>
          <a:p>
            <a:pPr>
              <a:lnSpc>
                <a:spcPts val="2900"/>
              </a:lnSpc>
            </a:pPr>
            <a:r>
              <a:rPr lang="en-US" altLang="zh-CN" sz="2600" b="1" dirty="0">
                <a:solidFill>
                  <a:srgbClr val="000000"/>
                </a:solidFill>
                <a:latin typeface="Times New Roman" panose="02020603050405020304" pitchFamily="18" charset="0"/>
                <a:ea typeface="MingLiU_HKSCS" panose="02020500000000000000" pitchFamily="18" charset="-120"/>
                <a:cs typeface="Times New Roman" panose="02020603050405020304" pitchFamily="18" charset="0"/>
              </a:rPr>
              <a:t>1. If you want to learn to swim, </a:t>
            </a:r>
            <a:r>
              <a:rPr lang="en-US" altLang="zh-CN" sz="2600" b="1" dirty="0">
                <a:solidFill>
                  <a:srgbClr val="000000"/>
                </a:solidFill>
                <a:latin typeface="Times New Roman" panose="02020603050405020304" pitchFamily="18" charset="0"/>
                <a:cs typeface="Times New Roman" panose="02020603050405020304" pitchFamily="18" charset="0"/>
              </a:rPr>
              <a:t>you must listen to your _________ (</a:t>
            </a:r>
            <a:r>
              <a:rPr lang="zh-CN" altLang="en-US" sz="2600" b="1" dirty="0">
                <a:solidFill>
                  <a:srgbClr val="000000"/>
                </a:solidFill>
                <a:latin typeface="Times New Roman" panose="02020603050405020304" pitchFamily="18" charset="0"/>
                <a:cs typeface="Times New Roman" panose="02020603050405020304" pitchFamily="18" charset="0"/>
              </a:rPr>
              <a:t>教练</a:t>
            </a:r>
            <a:r>
              <a:rPr lang="en-US" altLang="zh-CN" sz="2600" b="1" dirty="0">
                <a:solidFill>
                  <a:srgbClr val="000000"/>
                </a:solidFill>
                <a:latin typeface="Times New Roman" panose="02020603050405020304" pitchFamily="18" charset="0"/>
                <a:cs typeface="Times New Roman" panose="02020603050405020304" pitchFamily="18" charset="0"/>
              </a:rPr>
              <a:t>)</a:t>
            </a:r>
            <a:r>
              <a:rPr lang="zh-CN" altLang="en-US" sz="2600" b="1" dirty="0">
                <a:solidFill>
                  <a:srgbClr val="000000"/>
                </a:solidFill>
                <a:latin typeface="Times New Roman" panose="02020603050405020304" pitchFamily="18" charset="0"/>
                <a:cs typeface="Times New Roman" panose="02020603050405020304" pitchFamily="18" charset="0"/>
              </a:rPr>
              <a:t>．</a:t>
            </a:r>
          </a:p>
          <a:p>
            <a:pPr>
              <a:lnSpc>
                <a:spcPts val="2900"/>
              </a:lnSpc>
              <a:buFont typeface="Arial" panose="020B0604020202020204" pitchFamily="34" charset="0"/>
              <a:buNone/>
            </a:pPr>
            <a:r>
              <a:rPr lang="en-US" altLang="zh-CN" sz="2600" b="1" dirty="0">
                <a:solidFill>
                  <a:srgbClr val="000000"/>
                </a:solidFill>
                <a:latin typeface="Times New Roman" panose="02020603050405020304" pitchFamily="18" charset="0"/>
                <a:cs typeface="Times New Roman" panose="02020603050405020304" pitchFamily="18" charset="0"/>
              </a:rPr>
              <a:t>2</a:t>
            </a:r>
            <a:r>
              <a:rPr lang="en-US" altLang="zh-CN" sz="2600" b="1" dirty="0">
                <a:solidFill>
                  <a:srgbClr val="000000"/>
                </a:solidFill>
                <a:latin typeface="Times New Roman" panose="02020603050405020304" pitchFamily="18" charset="0"/>
                <a:ea typeface="MingLiU_HKSCS" panose="02020500000000000000" pitchFamily="18" charset="-120"/>
              </a:rPr>
              <a:t>. </a:t>
            </a:r>
            <a:r>
              <a:rPr lang="en-US" altLang="zh-CN" sz="2600" b="1" dirty="0">
                <a:solidFill>
                  <a:srgbClr val="000000"/>
                </a:solidFill>
                <a:latin typeface="Times New Roman" panose="02020603050405020304" pitchFamily="18" charset="0"/>
                <a:cs typeface="Times New Roman" panose="02020603050405020304" pitchFamily="18" charset="0"/>
              </a:rPr>
              <a:t>The young father often gives his child a ride on his  </a:t>
            </a:r>
          </a:p>
          <a:p>
            <a:pPr>
              <a:lnSpc>
                <a:spcPts val="2900"/>
              </a:lnSpc>
              <a:buFont typeface="Arial" panose="020B0604020202020204" pitchFamily="34" charset="0"/>
              <a:buNone/>
            </a:pPr>
            <a:r>
              <a:rPr lang="en-US" altLang="zh-CN" sz="2600" b="1" dirty="0">
                <a:solidFill>
                  <a:srgbClr val="000000"/>
                </a:solidFill>
                <a:latin typeface="Times New Roman" panose="02020603050405020304" pitchFamily="18" charset="0"/>
                <a:cs typeface="Times New Roman" panose="02020603050405020304" pitchFamily="18" charset="0"/>
              </a:rPr>
              <a:t>    ____________ (</a:t>
            </a:r>
            <a:r>
              <a:rPr lang="zh-CN" altLang="en-US" sz="2600" b="1" dirty="0">
                <a:solidFill>
                  <a:srgbClr val="000000"/>
                </a:solidFill>
                <a:latin typeface="Times New Roman" panose="02020603050405020304" pitchFamily="18" charset="0"/>
                <a:cs typeface="Times New Roman" panose="02020603050405020304" pitchFamily="18" charset="0"/>
              </a:rPr>
              <a:t>肩膀</a:t>
            </a:r>
            <a:r>
              <a:rPr lang="en-US" altLang="zh-CN" sz="2600" b="1" dirty="0">
                <a:solidFill>
                  <a:srgbClr val="000000"/>
                </a:solidFill>
                <a:latin typeface="Times New Roman" panose="02020603050405020304" pitchFamily="18" charset="0"/>
                <a:cs typeface="Times New Roman" panose="02020603050405020304" pitchFamily="18" charset="0"/>
              </a:rPr>
              <a:t>)</a:t>
            </a:r>
            <a:r>
              <a:rPr lang="zh-CN" altLang="en-US" sz="2600" b="1" dirty="0">
                <a:solidFill>
                  <a:srgbClr val="000000"/>
                </a:solidFill>
                <a:latin typeface="Times New Roman" panose="02020603050405020304" pitchFamily="18" charset="0"/>
                <a:cs typeface="Times New Roman" panose="02020603050405020304" pitchFamily="18" charset="0"/>
              </a:rPr>
              <a:t>．</a:t>
            </a:r>
          </a:p>
          <a:p>
            <a:pPr>
              <a:lnSpc>
                <a:spcPts val="2900"/>
              </a:lnSpc>
              <a:buFont typeface="Arial" panose="020B0604020202020204" pitchFamily="34" charset="0"/>
              <a:buNone/>
            </a:pPr>
            <a:r>
              <a:rPr lang="en-US" altLang="zh-CN" sz="2600" b="1" dirty="0">
                <a:solidFill>
                  <a:srgbClr val="000000"/>
                </a:solidFill>
                <a:latin typeface="Times New Roman" panose="02020603050405020304" pitchFamily="18" charset="0"/>
                <a:cs typeface="Times New Roman" panose="02020603050405020304" pitchFamily="18" charset="0"/>
              </a:rPr>
              <a:t>3</a:t>
            </a:r>
            <a:r>
              <a:rPr lang="en-US" altLang="zh-CN" sz="2600" b="1" dirty="0">
                <a:solidFill>
                  <a:srgbClr val="000000"/>
                </a:solidFill>
                <a:latin typeface="Times New Roman" panose="02020603050405020304" pitchFamily="18" charset="0"/>
                <a:ea typeface="MingLiU_HKSCS" panose="02020500000000000000" pitchFamily="18" charset="-120"/>
              </a:rPr>
              <a:t>. </a:t>
            </a:r>
            <a:r>
              <a:rPr lang="en-US" altLang="zh-CN" sz="2600" b="1" dirty="0">
                <a:solidFill>
                  <a:srgbClr val="000000"/>
                </a:solidFill>
                <a:latin typeface="Times New Roman" panose="02020603050405020304" pitchFamily="18" charset="0"/>
                <a:cs typeface="Times New Roman" panose="02020603050405020304" pitchFamily="18" charset="0"/>
              </a:rPr>
              <a:t>We don't have the___________ (</a:t>
            </a:r>
            <a:r>
              <a:rPr lang="zh-CN" altLang="en-US" sz="2600" b="1" dirty="0">
                <a:solidFill>
                  <a:srgbClr val="000000"/>
                </a:solidFill>
                <a:latin typeface="Times New Roman" panose="02020603050405020304" pitchFamily="18" charset="0"/>
                <a:cs typeface="Times New Roman" panose="02020603050405020304" pitchFamily="18" charset="0"/>
              </a:rPr>
              <a:t>勇气</a:t>
            </a:r>
            <a:r>
              <a:rPr lang="en-US" altLang="zh-CN" sz="2600" b="1" dirty="0">
                <a:solidFill>
                  <a:srgbClr val="000000"/>
                </a:solidFill>
                <a:latin typeface="Times New Roman" panose="02020603050405020304" pitchFamily="18" charset="0"/>
                <a:cs typeface="Times New Roman" panose="02020603050405020304" pitchFamily="18" charset="0"/>
              </a:rPr>
              <a:t>) to tell David </a:t>
            </a:r>
          </a:p>
          <a:p>
            <a:pPr>
              <a:lnSpc>
                <a:spcPts val="2900"/>
              </a:lnSpc>
              <a:buFont typeface="Arial" panose="020B0604020202020204" pitchFamily="34" charset="0"/>
              <a:buNone/>
            </a:pPr>
            <a:r>
              <a:rPr lang="en-US" altLang="zh-CN" sz="2600" b="1" dirty="0">
                <a:solidFill>
                  <a:srgbClr val="000000"/>
                </a:solidFill>
                <a:latin typeface="Times New Roman" panose="02020603050405020304" pitchFamily="18" charset="0"/>
                <a:cs typeface="Times New Roman" panose="02020603050405020304" pitchFamily="18" charset="0"/>
              </a:rPr>
              <a:t>    about the truth.</a:t>
            </a:r>
          </a:p>
          <a:p>
            <a:pPr>
              <a:lnSpc>
                <a:spcPts val="2900"/>
              </a:lnSpc>
              <a:buFont typeface="Arial" panose="020B0604020202020204" pitchFamily="34" charset="0"/>
              <a:buNone/>
            </a:pPr>
            <a:r>
              <a:rPr lang="en-US" altLang="zh-CN" sz="2600" b="1" dirty="0">
                <a:solidFill>
                  <a:srgbClr val="000000"/>
                </a:solidFill>
                <a:latin typeface="Times New Roman" panose="02020603050405020304" pitchFamily="18" charset="0"/>
                <a:cs typeface="Times New Roman" panose="02020603050405020304" pitchFamily="18" charset="0"/>
              </a:rPr>
              <a:t>4</a:t>
            </a:r>
            <a:r>
              <a:rPr lang="en-US" altLang="zh-CN" sz="2600" b="1" dirty="0">
                <a:solidFill>
                  <a:srgbClr val="000000"/>
                </a:solidFill>
                <a:latin typeface="Times New Roman" panose="02020603050405020304" pitchFamily="18" charset="0"/>
                <a:ea typeface="MingLiU_HKSCS" panose="02020500000000000000" pitchFamily="18" charset="-120"/>
              </a:rPr>
              <a:t>. </a:t>
            </a:r>
            <a:r>
              <a:rPr lang="en-US" altLang="zh-CN" sz="2600" b="1" dirty="0">
                <a:solidFill>
                  <a:srgbClr val="000000"/>
                </a:solidFill>
                <a:latin typeface="Times New Roman" panose="02020603050405020304" pitchFamily="18" charset="0"/>
                <a:cs typeface="Times New Roman" panose="02020603050405020304" pitchFamily="18" charset="0"/>
              </a:rPr>
              <a:t>Paul said nothing but _________ (</a:t>
            </a:r>
            <a:r>
              <a:rPr lang="zh-CN" altLang="en-US" sz="2600" b="1" dirty="0">
                <a:solidFill>
                  <a:srgbClr val="000000"/>
                </a:solidFill>
                <a:latin typeface="Times New Roman" panose="02020603050405020304" pitchFamily="18" charset="0"/>
                <a:cs typeface="Times New Roman" panose="02020603050405020304" pitchFamily="18" charset="0"/>
              </a:rPr>
              <a:t>点头</a:t>
            </a:r>
            <a:r>
              <a:rPr lang="en-US" altLang="zh-CN" sz="2600" b="1" dirty="0">
                <a:solidFill>
                  <a:srgbClr val="000000"/>
                </a:solidFill>
                <a:latin typeface="Times New Roman" panose="02020603050405020304" pitchFamily="18" charset="0"/>
                <a:cs typeface="Times New Roman" panose="02020603050405020304" pitchFamily="18" charset="0"/>
              </a:rPr>
              <a:t>)</a:t>
            </a:r>
            <a:r>
              <a:rPr lang="en-US" altLang="zh-CN" sz="2600" b="1" dirty="0">
                <a:solidFill>
                  <a:srgbClr val="000000"/>
                </a:solidFill>
                <a:latin typeface="Times New Roman" panose="02020603050405020304" pitchFamily="18" charset="0"/>
                <a:ea typeface="MingLiU_HKSCS" panose="02020500000000000000" pitchFamily="18" charset="-120"/>
              </a:rPr>
              <a:t>, </a:t>
            </a:r>
            <a:r>
              <a:rPr lang="en-US" altLang="zh-CN" sz="2600" b="1" dirty="0">
                <a:solidFill>
                  <a:srgbClr val="000000"/>
                </a:solidFill>
                <a:latin typeface="Times New Roman" panose="02020603050405020304" pitchFamily="18" charset="0"/>
                <a:cs typeface="Times New Roman" panose="02020603050405020304" pitchFamily="18" charset="0"/>
              </a:rPr>
              <a:t>as if he </a:t>
            </a:r>
          </a:p>
          <a:p>
            <a:pPr>
              <a:lnSpc>
                <a:spcPts val="2900"/>
              </a:lnSpc>
              <a:buFont typeface="Arial" panose="020B0604020202020204" pitchFamily="34" charset="0"/>
              <a:buNone/>
            </a:pPr>
            <a:r>
              <a:rPr lang="en-US" altLang="zh-CN" sz="2600" b="1" dirty="0">
                <a:solidFill>
                  <a:srgbClr val="000000"/>
                </a:solidFill>
                <a:latin typeface="Times New Roman" panose="02020603050405020304" pitchFamily="18" charset="0"/>
                <a:cs typeface="Times New Roman" panose="02020603050405020304" pitchFamily="18" charset="0"/>
              </a:rPr>
              <a:t>    understood me completely.</a:t>
            </a:r>
          </a:p>
          <a:p>
            <a:pPr>
              <a:lnSpc>
                <a:spcPts val="2900"/>
              </a:lnSpc>
              <a:buFont typeface="Arial" panose="020B0604020202020204" pitchFamily="34" charset="0"/>
              <a:buNone/>
            </a:pPr>
            <a:r>
              <a:rPr lang="en-US" altLang="zh-CN" sz="2600" b="1" dirty="0">
                <a:solidFill>
                  <a:srgbClr val="000000"/>
                </a:solidFill>
                <a:latin typeface="Times New Roman" panose="02020603050405020304" pitchFamily="18" charset="0"/>
                <a:cs typeface="Times New Roman" panose="02020603050405020304" pitchFamily="18" charset="0"/>
              </a:rPr>
              <a:t>5</a:t>
            </a:r>
            <a:r>
              <a:rPr lang="en-US" altLang="zh-CN" sz="2600" b="1" dirty="0">
                <a:solidFill>
                  <a:srgbClr val="000000"/>
                </a:solidFill>
                <a:latin typeface="Times New Roman" panose="02020603050405020304" pitchFamily="18" charset="0"/>
                <a:ea typeface="MingLiU_HKSCS" panose="02020500000000000000" pitchFamily="18" charset="-120"/>
              </a:rPr>
              <a:t>. </a:t>
            </a:r>
            <a:r>
              <a:rPr lang="en-US" altLang="zh-CN" sz="2600" b="1" dirty="0">
                <a:solidFill>
                  <a:srgbClr val="000000"/>
                </a:solidFill>
                <a:latin typeface="Times New Roman" panose="02020603050405020304" pitchFamily="18" charset="0"/>
                <a:cs typeface="Times New Roman" panose="02020603050405020304" pitchFamily="18" charset="0"/>
              </a:rPr>
              <a:t>I saw some people _________ (</a:t>
            </a:r>
            <a:r>
              <a:rPr lang="zh-CN" altLang="en-US" sz="2600" b="1" dirty="0">
                <a:solidFill>
                  <a:srgbClr val="000000"/>
                </a:solidFill>
                <a:latin typeface="Times New Roman" panose="02020603050405020304" pitchFamily="18" charset="0"/>
                <a:cs typeface="Times New Roman" panose="02020603050405020304" pitchFamily="18" charset="0"/>
              </a:rPr>
              <a:t>拉</a:t>
            </a:r>
            <a:r>
              <a:rPr lang="en-US" altLang="zh-CN" sz="2600" b="1" dirty="0">
                <a:solidFill>
                  <a:srgbClr val="000000"/>
                </a:solidFill>
                <a:latin typeface="Times New Roman" panose="02020603050405020304" pitchFamily="18" charset="0"/>
                <a:cs typeface="Times New Roman" panose="02020603050405020304" pitchFamily="18" charset="0"/>
              </a:rPr>
              <a:t>) a car when I passed by the shoe store</a:t>
            </a:r>
            <a:r>
              <a:rPr lang="en-US" altLang="zh-CN" sz="2600" b="1" dirty="0">
                <a:solidFill>
                  <a:srgbClr val="000000"/>
                </a:solidFill>
                <a:latin typeface="Times New Roman" panose="02020603050405020304" pitchFamily="18" charset="0"/>
                <a:ea typeface="MingLiU_HKSCS" panose="02020500000000000000" pitchFamily="18" charset="-120"/>
              </a:rPr>
              <a:t>, </a:t>
            </a:r>
            <a:r>
              <a:rPr lang="en-US" altLang="zh-CN" sz="2600" b="1" dirty="0">
                <a:solidFill>
                  <a:srgbClr val="000000"/>
                </a:solidFill>
                <a:latin typeface="Times New Roman" panose="02020603050405020304" pitchFamily="18" charset="0"/>
                <a:cs typeface="Times New Roman" panose="02020603050405020304" pitchFamily="18" charset="0"/>
              </a:rPr>
              <a:t>but it didn’t move at all.</a:t>
            </a:r>
          </a:p>
        </p:txBody>
      </p:sp>
      <p:sp>
        <p:nvSpPr>
          <p:cNvPr id="557059" name="矩形 557058"/>
          <p:cNvSpPr>
            <a:spLocks noChangeArrowheads="1"/>
          </p:cNvSpPr>
          <p:nvPr/>
        </p:nvSpPr>
        <p:spPr bwMode="auto">
          <a:xfrm>
            <a:off x="1575324" y="1617415"/>
            <a:ext cx="1711325" cy="522287"/>
          </a:xfrm>
          <a:prstGeom prst="rect">
            <a:avLst/>
          </a:prstGeom>
          <a:noFill/>
          <a:ln w="9525">
            <a:noFill/>
            <a:miter lim="800000"/>
          </a:ln>
        </p:spPr>
        <p:txBody>
          <a:bodyPr>
            <a:spAutoFit/>
          </a:bodyPr>
          <a:lstStyle/>
          <a:p>
            <a:pPr>
              <a:buFont typeface="Arial" panose="020B0604020202020204" pitchFamily="34" charset="0"/>
              <a:buNone/>
            </a:pPr>
            <a:r>
              <a:rPr lang="en-US" altLang="zh-CN" sz="2800" b="1">
                <a:solidFill>
                  <a:srgbClr val="FF0000"/>
                </a:solidFill>
                <a:latin typeface="Times New Roman" panose="02020603050405020304" pitchFamily="18" charset="0"/>
              </a:rPr>
              <a:t>coach</a:t>
            </a:r>
          </a:p>
        </p:txBody>
      </p:sp>
      <p:sp>
        <p:nvSpPr>
          <p:cNvPr id="557060" name="矩形 557059"/>
          <p:cNvSpPr>
            <a:spLocks noChangeArrowheads="1"/>
          </p:cNvSpPr>
          <p:nvPr/>
        </p:nvSpPr>
        <p:spPr bwMode="auto">
          <a:xfrm>
            <a:off x="1099109" y="2283718"/>
            <a:ext cx="1660525" cy="523875"/>
          </a:xfrm>
          <a:prstGeom prst="rect">
            <a:avLst/>
          </a:prstGeom>
          <a:noFill/>
          <a:ln w="9525">
            <a:noFill/>
            <a:miter lim="800000"/>
          </a:ln>
        </p:spPr>
        <p:txBody>
          <a:bodyPr wrap="none">
            <a:spAutoFit/>
          </a:bodyPr>
          <a:lstStyle/>
          <a:p>
            <a:r>
              <a:rPr lang="en-US" altLang="zh-CN" sz="2800" b="1" dirty="0">
                <a:solidFill>
                  <a:srgbClr val="FF0000"/>
                </a:solidFill>
                <a:latin typeface="Times New Roman" panose="02020603050405020304" pitchFamily="18" charset="0"/>
              </a:rPr>
              <a:t>shoulders</a:t>
            </a:r>
          </a:p>
        </p:txBody>
      </p:sp>
      <p:sp>
        <p:nvSpPr>
          <p:cNvPr id="557061" name="矩形 557060"/>
          <p:cNvSpPr>
            <a:spLocks noChangeArrowheads="1"/>
          </p:cNvSpPr>
          <p:nvPr/>
        </p:nvSpPr>
        <p:spPr bwMode="auto">
          <a:xfrm>
            <a:off x="3740150" y="2706688"/>
            <a:ext cx="1400175" cy="522287"/>
          </a:xfrm>
          <a:prstGeom prst="rect">
            <a:avLst/>
          </a:prstGeom>
          <a:noFill/>
          <a:ln w="9525">
            <a:noFill/>
            <a:miter lim="800000"/>
          </a:ln>
        </p:spPr>
        <p:txBody>
          <a:bodyPr wrap="none">
            <a:spAutoFit/>
          </a:bodyPr>
          <a:lstStyle/>
          <a:p>
            <a:r>
              <a:rPr lang="en-US" altLang="zh-CN" sz="2800" b="1" dirty="0">
                <a:solidFill>
                  <a:srgbClr val="FF0000"/>
                </a:solidFill>
                <a:latin typeface="Times New Roman" panose="02020603050405020304" pitchFamily="18" charset="0"/>
              </a:rPr>
              <a:t>courage</a:t>
            </a:r>
          </a:p>
        </p:txBody>
      </p:sp>
      <p:sp>
        <p:nvSpPr>
          <p:cNvPr id="557062" name="矩形 557061"/>
          <p:cNvSpPr>
            <a:spLocks noChangeArrowheads="1"/>
          </p:cNvSpPr>
          <p:nvPr/>
        </p:nvSpPr>
        <p:spPr bwMode="auto">
          <a:xfrm>
            <a:off x="4191380" y="3435846"/>
            <a:ext cx="1325562" cy="522288"/>
          </a:xfrm>
          <a:prstGeom prst="rect">
            <a:avLst/>
          </a:prstGeom>
          <a:noFill/>
          <a:ln w="9525">
            <a:noFill/>
            <a:miter lim="800000"/>
          </a:ln>
        </p:spPr>
        <p:txBody>
          <a:bodyPr wrap="none">
            <a:spAutoFit/>
          </a:bodyPr>
          <a:lstStyle/>
          <a:p>
            <a:r>
              <a:rPr lang="en-US" altLang="zh-CN" sz="2800" b="1" dirty="0">
                <a:solidFill>
                  <a:srgbClr val="FF0000"/>
                </a:solidFill>
                <a:latin typeface="Times New Roman" panose="02020603050405020304" pitchFamily="18" charset="0"/>
              </a:rPr>
              <a:t>nodded</a:t>
            </a:r>
          </a:p>
        </p:txBody>
      </p:sp>
      <p:sp>
        <p:nvSpPr>
          <p:cNvPr id="557063" name="矩形 557062"/>
          <p:cNvSpPr>
            <a:spLocks noChangeArrowheads="1"/>
          </p:cNvSpPr>
          <p:nvPr/>
        </p:nvSpPr>
        <p:spPr bwMode="auto">
          <a:xfrm>
            <a:off x="3740150" y="4135438"/>
            <a:ext cx="1263650" cy="523875"/>
          </a:xfrm>
          <a:prstGeom prst="rect">
            <a:avLst/>
          </a:prstGeom>
          <a:noFill/>
          <a:ln w="9525">
            <a:noFill/>
            <a:miter lim="800000"/>
          </a:ln>
        </p:spPr>
        <p:txBody>
          <a:bodyPr wrap="none">
            <a:spAutoFit/>
          </a:bodyPr>
          <a:lstStyle/>
          <a:p>
            <a:r>
              <a:rPr lang="en-US" altLang="zh-CN" sz="2800" b="1" dirty="0">
                <a:solidFill>
                  <a:srgbClr val="FF0000"/>
                </a:solidFill>
                <a:latin typeface="Times New Roman" panose="02020603050405020304" pitchFamily="18" charset="0"/>
              </a:rPr>
              <a:t>pulling</a:t>
            </a:r>
          </a:p>
        </p:txBody>
      </p:sp>
      <p:sp>
        <p:nvSpPr>
          <p:cNvPr id="8" name="文本框 1"/>
          <p:cNvSpPr txBox="1"/>
          <p:nvPr/>
        </p:nvSpPr>
        <p:spPr>
          <a:xfrm>
            <a:off x="2926556" y="267494"/>
            <a:ext cx="2890837" cy="660400"/>
          </a:xfrm>
          <a:prstGeom prst="rect">
            <a:avLst/>
          </a:prstGeom>
          <a:noFill/>
        </p:spPr>
        <p:txBody>
          <a:bodyPr lIns="51435" tIns="25717" rIns="51435" bIns="25717">
            <a:spAutoFit/>
          </a:bodyPr>
          <a:lstStyle/>
          <a:p>
            <a:pPr>
              <a:lnSpc>
                <a:spcPct val="90000"/>
              </a:lnSpc>
              <a:spcBef>
                <a:spcPct val="50000"/>
              </a:spcBef>
              <a:buFont typeface="Arial" panose="020B0604020202020204" pitchFamily="34" charset="0"/>
              <a:buNone/>
              <a:defRPr/>
            </a:pPr>
            <a:r>
              <a:rPr kumimoji="1" lang="en-US" altLang="zh-CN" sz="4400" b="1" noProof="1">
                <a:solidFill>
                  <a:srgbClr val="0000FF"/>
                </a:solidFill>
                <a:effectLst>
                  <a:outerShdw blurRad="38100" dist="38100" dir="2700000" algn="tl">
                    <a:srgbClr val="000000">
                      <a:alpha val="43137"/>
                    </a:srgbClr>
                  </a:outerShdw>
                </a:effectLst>
                <a:latin typeface="Arial" panose="020B0604020202020204" pitchFamily="34" charset="0"/>
                <a:ea typeface="Arial Unicode MS" charset="-122"/>
                <a:cs typeface="Arial" panose="020B0604020202020204" pitchFamily="34" charset="0"/>
              </a:rPr>
              <a:t>Exercises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57059"/>
                                        </p:tgtEl>
                                        <p:attrNameLst>
                                          <p:attrName>style.visibility</p:attrName>
                                        </p:attrNameLst>
                                      </p:cBhvr>
                                      <p:to>
                                        <p:strVal val="visible"/>
                                      </p:to>
                                    </p:set>
                                    <p:animEffect transition="in" filter="blinds(horizontal)">
                                      <p:cBhvr>
                                        <p:cTn id="7" dur="500"/>
                                        <p:tgtEl>
                                          <p:spTgt spid="55705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57060"/>
                                        </p:tgtEl>
                                        <p:attrNameLst>
                                          <p:attrName>style.visibility</p:attrName>
                                        </p:attrNameLst>
                                      </p:cBhvr>
                                      <p:to>
                                        <p:strVal val="visible"/>
                                      </p:to>
                                    </p:set>
                                    <p:animEffect transition="in" filter="blinds(horizontal)">
                                      <p:cBhvr>
                                        <p:cTn id="12" dur="500"/>
                                        <p:tgtEl>
                                          <p:spTgt spid="55706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57061"/>
                                        </p:tgtEl>
                                        <p:attrNameLst>
                                          <p:attrName>style.visibility</p:attrName>
                                        </p:attrNameLst>
                                      </p:cBhvr>
                                      <p:to>
                                        <p:strVal val="visible"/>
                                      </p:to>
                                    </p:set>
                                    <p:animEffect transition="in" filter="blinds(horizontal)">
                                      <p:cBhvr>
                                        <p:cTn id="17" dur="500"/>
                                        <p:tgtEl>
                                          <p:spTgt spid="55706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57062"/>
                                        </p:tgtEl>
                                        <p:attrNameLst>
                                          <p:attrName>style.visibility</p:attrName>
                                        </p:attrNameLst>
                                      </p:cBhvr>
                                      <p:to>
                                        <p:strVal val="visible"/>
                                      </p:to>
                                    </p:set>
                                    <p:animEffect transition="in" filter="blinds(horizontal)">
                                      <p:cBhvr>
                                        <p:cTn id="22" dur="500"/>
                                        <p:tgtEl>
                                          <p:spTgt spid="55706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57063"/>
                                        </p:tgtEl>
                                        <p:attrNameLst>
                                          <p:attrName>style.visibility</p:attrName>
                                        </p:attrNameLst>
                                      </p:cBhvr>
                                      <p:to>
                                        <p:strVal val="visible"/>
                                      </p:to>
                                    </p:set>
                                    <p:animEffect transition="in" filter="blinds(horizontal)">
                                      <p:cBhvr>
                                        <p:cTn id="27" dur="500"/>
                                        <p:tgtEl>
                                          <p:spTgt spid="557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7059" grpId="0"/>
      <p:bldP spid="557060" grpId="0"/>
      <p:bldP spid="557061" grpId="0"/>
      <p:bldP spid="557062" grpId="0"/>
      <p:bldP spid="55706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矩形 559105"/>
          <p:cNvSpPr>
            <a:spLocks noChangeArrowheads="1"/>
          </p:cNvSpPr>
          <p:nvPr/>
        </p:nvSpPr>
        <p:spPr bwMode="auto">
          <a:xfrm>
            <a:off x="179388" y="627390"/>
            <a:ext cx="8640762" cy="523220"/>
          </a:xfrm>
          <a:prstGeom prst="rect">
            <a:avLst/>
          </a:prstGeom>
          <a:noFill/>
          <a:ln w="9525">
            <a:noFill/>
            <a:miter lim="800000"/>
          </a:ln>
        </p:spPr>
        <p:txBody>
          <a:bodyPr anchor="ctr">
            <a:spAutoFit/>
          </a:bodyPr>
          <a:lstStyle/>
          <a:p>
            <a:pPr>
              <a:buFont typeface="Arial" panose="020B0604020202020204" pitchFamily="34" charset="0"/>
              <a:buNone/>
            </a:pPr>
            <a:r>
              <a:rPr lang="en-US" altLang="zh-CN" sz="2800" b="1" dirty="0">
                <a:solidFill>
                  <a:srgbClr val="002060"/>
                </a:solidFill>
                <a:latin typeface="微软雅黑" panose="020B0503020204020204" pitchFamily="34" charset="-122"/>
                <a:ea typeface="微软雅黑" panose="020B0503020204020204" pitchFamily="34" charset="-122"/>
              </a:rPr>
              <a:t>Ⅱ. </a:t>
            </a:r>
            <a:r>
              <a:rPr lang="zh-CN" altLang="zh-CN" sz="2800" b="1" dirty="0">
                <a:solidFill>
                  <a:srgbClr val="002060"/>
                </a:solidFill>
                <a:latin typeface="微软雅黑" panose="020B0503020204020204" pitchFamily="34" charset="-122"/>
                <a:ea typeface="微软雅黑" panose="020B0503020204020204" pitchFamily="34" charset="-122"/>
              </a:rPr>
              <a:t>根据句意，选择方框中的单词并用其适当形式填空。</a:t>
            </a:r>
            <a:endParaRPr lang="en-US" altLang="zh-CN" sz="2800" b="1" dirty="0">
              <a:solidFill>
                <a:srgbClr val="002060"/>
              </a:solidFill>
              <a:latin typeface="微软雅黑" panose="020B0503020204020204" pitchFamily="34" charset="-122"/>
              <a:ea typeface="微软雅黑" panose="020B0503020204020204" pitchFamily="34" charset="-122"/>
            </a:endParaRPr>
          </a:p>
        </p:txBody>
      </p:sp>
      <p:sp>
        <p:nvSpPr>
          <p:cNvPr id="94210" name="矩形 559106"/>
          <p:cNvSpPr>
            <a:spLocks noChangeArrowheads="1"/>
          </p:cNvSpPr>
          <p:nvPr/>
        </p:nvSpPr>
        <p:spPr bwMode="auto">
          <a:xfrm>
            <a:off x="701675" y="1828800"/>
            <a:ext cx="8118475" cy="3046413"/>
          </a:xfrm>
          <a:prstGeom prst="rect">
            <a:avLst/>
          </a:prstGeom>
          <a:noFill/>
          <a:ln w="9525">
            <a:noFill/>
            <a:miter lim="800000"/>
          </a:ln>
        </p:spPr>
        <p:txBody>
          <a:bodyPr anchor="ctr">
            <a:spAutoFit/>
          </a:bodyPr>
          <a:lstStyle/>
          <a:p>
            <a:pPr>
              <a:buFont typeface="Arial" panose="020B0604020202020204" pitchFamily="34" charset="0"/>
              <a:buNone/>
            </a:pPr>
            <a:r>
              <a:rPr lang="en-US" altLang="zh-CN" sz="2400" b="1">
                <a:solidFill>
                  <a:srgbClr val="000000"/>
                </a:solidFill>
                <a:latin typeface="Times New Roman" panose="02020603050405020304" pitchFamily="18" charset="0"/>
                <a:cs typeface="Times New Roman" panose="02020603050405020304" pitchFamily="18" charset="0"/>
              </a:rPr>
              <a:t>1. Volunteers joined in searching  ________ the lost child.</a:t>
            </a:r>
          </a:p>
          <a:p>
            <a:pPr>
              <a:buFont typeface="Arial" panose="020B0604020202020204" pitchFamily="34" charset="0"/>
              <a:buNone/>
            </a:pPr>
            <a:r>
              <a:rPr lang="en-US" altLang="zh-CN" sz="2400" b="1">
                <a:solidFill>
                  <a:srgbClr val="000000"/>
                </a:solidFill>
                <a:latin typeface="Times New Roman" panose="02020603050405020304" pitchFamily="18" charset="0"/>
                <a:ea typeface="MingLiU_HKSCS" panose="02020500000000000000" pitchFamily="18" charset="-120"/>
                <a:cs typeface="Times New Roman" panose="02020603050405020304" pitchFamily="18" charset="0"/>
              </a:rPr>
              <a:t>2. </a:t>
            </a:r>
            <a:r>
              <a:rPr lang="en-US" altLang="zh-CN" sz="2400" b="1">
                <a:solidFill>
                  <a:srgbClr val="000000"/>
                </a:solidFill>
                <a:latin typeface="Times New Roman" panose="02020603050405020304" pitchFamily="18" charset="0"/>
                <a:cs typeface="Times New Roman" panose="02020603050405020304" pitchFamily="18" charset="0"/>
              </a:rPr>
              <a:t>The plane _____________ on the ground for two hours </a:t>
            </a:r>
          </a:p>
          <a:p>
            <a:pPr>
              <a:buFont typeface="Arial" panose="020B0604020202020204" pitchFamily="34" charset="0"/>
              <a:buNone/>
            </a:pPr>
            <a:r>
              <a:rPr lang="en-US" altLang="zh-CN" sz="2400" b="1">
                <a:solidFill>
                  <a:srgbClr val="000000"/>
                </a:solidFill>
                <a:latin typeface="Times New Roman" panose="02020603050405020304" pitchFamily="18" charset="0"/>
                <a:cs typeface="Times New Roman" panose="02020603050405020304" pitchFamily="18" charset="0"/>
              </a:rPr>
              <a:t>    because of the bad weather.</a:t>
            </a:r>
          </a:p>
          <a:p>
            <a:pPr>
              <a:buFont typeface="Arial" panose="020B0604020202020204" pitchFamily="34" charset="0"/>
              <a:buNone/>
            </a:pPr>
            <a:r>
              <a:rPr lang="en-US" altLang="zh-CN" sz="2400" b="1">
                <a:solidFill>
                  <a:srgbClr val="000000"/>
                </a:solidFill>
                <a:latin typeface="Times New Roman" panose="02020603050405020304" pitchFamily="18" charset="0"/>
                <a:ea typeface="MingLiU_HKSCS" panose="02020500000000000000" pitchFamily="18" charset="-120"/>
              </a:rPr>
              <a:t>3. </a:t>
            </a:r>
            <a:r>
              <a:rPr lang="en-US" altLang="zh-CN" sz="2400" b="1">
                <a:solidFill>
                  <a:srgbClr val="000000"/>
                </a:solidFill>
                <a:latin typeface="Times New Roman" panose="02020603050405020304" pitchFamily="18" charset="0"/>
                <a:cs typeface="Times New Roman" panose="02020603050405020304" pitchFamily="18" charset="0"/>
              </a:rPr>
              <a:t>I will _________ to work in my hometown after finishing </a:t>
            </a:r>
          </a:p>
          <a:p>
            <a:pPr>
              <a:buFont typeface="Arial" panose="020B0604020202020204" pitchFamily="34" charset="0"/>
              <a:buNone/>
            </a:pPr>
            <a:r>
              <a:rPr lang="en-US" altLang="zh-CN" sz="2400" b="1">
                <a:solidFill>
                  <a:srgbClr val="000000"/>
                </a:solidFill>
                <a:latin typeface="Times New Roman" panose="02020603050405020304" pitchFamily="18" charset="0"/>
                <a:cs typeface="Times New Roman" panose="02020603050405020304" pitchFamily="18" charset="0"/>
              </a:rPr>
              <a:t>    school.</a:t>
            </a:r>
          </a:p>
          <a:p>
            <a:pPr>
              <a:buFont typeface="Arial" panose="020B0604020202020204" pitchFamily="34" charset="0"/>
              <a:buNone/>
            </a:pPr>
            <a:r>
              <a:rPr lang="en-US" altLang="zh-CN" sz="2400" b="1">
                <a:solidFill>
                  <a:srgbClr val="000000"/>
                </a:solidFill>
                <a:latin typeface="Times New Roman" panose="02020603050405020304" pitchFamily="18" charset="0"/>
                <a:ea typeface="MingLiU_HKSCS" panose="02020500000000000000" pitchFamily="18" charset="-120"/>
              </a:rPr>
              <a:t>4. </a:t>
            </a:r>
            <a:r>
              <a:rPr lang="en-US" altLang="zh-CN" sz="2400" b="1">
                <a:solidFill>
                  <a:srgbClr val="000000"/>
                </a:solidFill>
                <a:latin typeface="Times New Roman" panose="02020603050405020304" pitchFamily="18" charset="0"/>
                <a:cs typeface="Times New Roman" panose="02020603050405020304" pitchFamily="18" charset="0"/>
              </a:rPr>
              <a:t>They didn’t ________ the importance of the problem.</a:t>
            </a:r>
          </a:p>
          <a:p>
            <a:pPr>
              <a:buFont typeface="Arial" panose="020B0604020202020204" pitchFamily="34" charset="0"/>
              <a:buNone/>
            </a:pPr>
            <a:r>
              <a:rPr lang="en-US" altLang="zh-CN" sz="2400" b="1">
                <a:solidFill>
                  <a:srgbClr val="000000"/>
                </a:solidFill>
                <a:latin typeface="Times New Roman" panose="02020603050405020304" pitchFamily="18" charset="0"/>
                <a:ea typeface="MingLiU_HKSCS" panose="02020500000000000000" pitchFamily="18" charset="-120"/>
              </a:rPr>
              <a:t>5. </a:t>
            </a:r>
            <a:r>
              <a:rPr lang="en-US" altLang="zh-CN" sz="2400" b="1">
                <a:solidFill>
                  <a:srgbClr val="000000"/>
                </a:solidFill>
                <a:latin typeface="Times New Roman" panose="02020603050405020304" pitchFamily="18" charset="0"/>
                <a:cs typeface="Times New Roman" panose="02020603050405020304" pitchFamily="18" charset="0"/>
              </a:rPr>
              <a:t>I don’t know how to start a talk with Betty. She can sit all </a:t>
            </a:r>
          </a:p>
          <a:p>
            <a:pPr>
              <a:buFont typeface="Arial" panose="020B0604020202020204" pitchFamily="34" charset="0"/>
              <a:buNone/>
            </a:pPr>
            <a:r>
              <a:rPr lang="en-US" altLang="zh-CN" sz="2400" b="1">
                <a:solidFill>
                  <a:srgbClr val="000000"/>
                </a:solidFill>
                <a:latin typeface="Times New Roman" panose="02020603050405020304" pitchFamily="18" charset="0"/>
                <a:cs typeface="Times New Roman" panose="02020603050405020304" pitchFamily="18" charset="0"/>
              </a:rPr>
              <a:t>    day long ___________ a word.</a:t>
            </a:r>
          </a:p>
        </p:txBody>
      </p:sp>
      <p:sp>
        <p:nvSpPr>
          <p:cNvPr id="559108" name="矩形 559107"/>
          <p:cNvSpPr>
            <a:spLocks noChangeArrowheads="1"/>
          </p:cNvSpPr>
          <p:nvPr/>
        </p:nvSpPr>
        <p:spPr bwMode="auto">
          <a:xfrm>
            <a:off x="5322888" y="1836738"/>
            <a:ext cx="1049337" cy="522287"/>
          </a:xfrm>
          <a:prstGeom prst="rect">
            <a:avLst/>
          </a:prstGeom>
          <a:noFill/>
          <a:ln w="9525">
            <a:noFill/>
            <a:miter lim="800000"/>
          </a:ln>
        </p:spPr>
        <p:txBody>
          <a:bodyPr>
            <a:spAutoFit/>
          </a:bodyPr>
          <a:lstStyle/>
          <a:p>
            <a:r>
              <a:rPr lang="en-US" altLang="zh-CN" sz="2800" b="1">
                <a:solidFill>
                  <a:srgbClr val="FF0000"/>
                </a:solidFill>
                <a:latin typeface="Times New Roman" panose="02020603050405020304" pitchFamily="18" charset="0"/>
              </a:rPr>
              <a:t>for</a:t>
            </a:r>
          </a:p>
        </p:txBody>
      </p:sp>
      <p:sp>
        <p:nvSpPr>
          <p:cNvPr id="559109" name="矩形 559108"/>
          <p:cNvSpPr>
            <a:spLocks noChangeArrowheads="1"/>
          </p:cNvSpPr>
          <p:nvPr/>
        </p:nvSpPr>
        <p:spPr bwMode="auto">
          <a:xfrm>
            <a:off x="2555875" y="2192338"/>
            <a:ext cx="1633538" cy="523875"/>
          </a:xfrm>
          <a:prstGeom prst="rect">
            <a:avLst/>
          </a:prstGeom>
          <a:noFill/>
          <a:ln w="9525">
            <a:noFill/>
            <a:miter lim="800000"/>
          </a:ln>
        </p:spPr>
        <p:txBody>
          <a:bodyPr wrap="none">
            <a:spAutoFit/>
          </a:bodyPr>
          <a:lstStyle/>
          <a:p>
            <a:r>
              <a:rPr lang="en-US" altLang="zh-CN" sz="2800" b="1">
                <a:solidFill>
                  <a:srgbClr val="FF0000"/>
                </a:solidFill>
                <a:latin typeface="Times New Roman" panose="02020603050405020304" pitchFamily="18" charset="0"/>
              </a:rPr>
              <a:t>remained</a:t>
            </a:r>
          </a:p>
        </p:txBody>
      </p:sp>
      <p:sp>
        <p:nvSpPr>
          <p:cNvPr id="559110" name="矩形 559109"/>
          <p:cNvSpPr>
            <a:spLocks noChangeArrowheads="1"/>
          </p:cNvSpPr>
          <p:nvPr/>
        </p:nvSpPr>
        <p:spPr bwMode="auto">
          <a:xfrm>
            <a:off x="1908175" y="2859088"/>
            <a:ext cx="1174750" cy="523875"/>
          </a:xfrm>
          <a:prstGeom prst="rect">
            <a:avLst/>
          </a:prstGeom>
          <a:noFill/>
          <a:ln w="9525">
            <a:noFill/>
            <a:miter lim="800000"/>
          </a:ln>
        </p:spPr>
        <p:txBody>
          <a:bodyPr wrap="none">
            <a:spAutoFit/>
          </a:bodyPr>
          <a:lstStyle/>
          <a:p>
            <a:r>
              <a:rPr lang="en-US" altLang="zh-CN" sz="2800" b="1">
                <a:solidFill>
                  <a:srgbClr val="FF0000"/>
                </a:solidFill>
                <a:latin typeface="Times New Roman" panose="02020603050405020304" pitchFamily="18" charset="0"/>
              </a:rPr>
              <a:t>return</a:t>
            </a:r>
          </a:p>
        </p:txBody>
      </p:sp>
      <p:sp>
        <p:nvSpPr>
          <p:cNvPr id="559111" name="矩形 559110"/>
          <p:cNvSpPr>
            <a:spLocks noChangeArrowheads="1"/>
          </p:cNvSpPr>
          <p:nvPr/>
        </p:nvSpPr>
        <p:spPr bwMode="auto">
          <a:xfrm>
            <a:off x="2700338" y="3632200"/>
            <a:ext cx="1190625" cy="523875"/>
          </a:xfrm>
          <a:prstGeom prst="rect">
            <a:avLst/>
          </a:prstGeom>
          <a:noFill/>
          <a:ln w="9525">
            <a:noFill/>
            <a:miter lim="800000"/>
          </a:ln>
        </p:spPr>
        <p:txBody>
          <a:bodyPr wrap="none">
            <a:spAutoFit/>
          </a:bodyPr>
          <a:lstStyle/>
          <a:p>
            <a:r>
              <a:rPr lang="en-US" altLang="zh-CN" sz="2800" b="1">
                <a:solidFill>
                  <a:srgbClr val="FF0000"/>
                </a:solidFill>
                <a:latin typeface="Times New Roman" panose="02020603050405020304" pitchFamily="18" charset="0"/>
              </a:rPr>
              <a:t>realize</a:t>
            </a:r>
          </a:p>
        </p:txBody>
      </p:sp>
      <p:sp>
        <p:nvSpPr>
          <p:cNvPr id="559112" name="矩形 559111"/>
          <p:cNvSpPr>
            <a:spLocks noChangeArrowheads="1"/>
          </p:cNvSpPr>
          <p:nvPr/>
        </p:nvSpPr>
        <p:spPr bwMode="auto">
          <a:xfrm>
            <a:off x="2484438" y="4371975"/>
            <a:ext cx="1676400" cy="523875"/>
          </a:xfrm>
          <a:prstGeom prst="rect">
            <a:avLst/>
          </a:prstGeom>
          <a:noFill/>
          <a:ln w="9525">
            <a:noFill/>
            <a:miter lim="800000"/>
          </a:ln>
        </p:spPr>
        <p:txBody>
          <a:bodyPr>
            <a:spAutoFit/>
          </a:bodyPr>
          <a:lstStyle/>
          <a:p>
            <a:r>
              <a:rPr lang="en-US" altLang="zh-CN" sz="2800" b="1">
                <a:solidFill>
                  <a:srgbClr val="FF0000"/>
                </a:solidFill>
                <a:latin typeface="Times New Roman" panose="02020603050405020304" pitchFamily="18" charset="0"/>
              </a:rPr>
              <a:t>without</a:t>
            </a:r>
          </a:p>
        </p:txBody>
      </p:sp>
      <p:sp>
        <p:nvSpPr>
          <p:cNvPr id="94216" name="TextBox 1"/>
          <p:cNvSpPr txBox="1">
            <a:spLocks noChangeArrowheads="1"/>
          </p:cNvSpPr>
          <p:nvPr/>
        </p:nvSpPr>
        <p:spPr bwMode="auto">
          <a:xfrm>
            <a:off x="971550" y="1276350"/>
            <a:ext cx="6696075" cy="522288"/>
          </a:xfrm>
          <a:prstGeom prst="rect">
            <a:avLst/>
          </a:prstGeom>
          <a:noFill/>
          <a:ln w="28575">
            <a:solidFill>
              <a:srgbClr val="7030A0"/>
            </a:solidFill>
            <a:miter lim="800000"/>
          </a:ln>
        </p:spPr>
        <p:txBody>
          <a:bodyPr>
            <a:spAutoFit/>
          </a:bodyPr>
          <a:lstStyle/>
          <a:p>
            <a:pPr algn="ctr"/>
            <a:r>
              <a:rPr lang="en-US" altLang="zh-CN" sz="2800" b="1">
                <a:solidFill>
                  <a:srgbClr val="002060"/>
                </a:solidFill>
                <a:latin typeface="Times New Roman" panose="02020603050405020304" pitchFamily="18" charset="0"/>
                <a:cs typeface="Times New Roman" panose="02020603050405020304" pitchFamily="18" charset="0"/>
              </a:rPr>
              <a:t>realize,  return,  without,  remain,  for</a:t>
            </a:r>
            <a:endParaRPr lang="zh-CN" altLang="en-US" sz="2800" b="1">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59108"/>
                                        </p:tgtEl>
                                        <p:attrNameLst>
                                          <p:attrName>style.visibility</p:attrName>
                                        </p:attrNameLst>
                                      </p:cBhvr>
                                      <p:to>
                                        <p:strVal val="visible"/>
                                      </p:to>
                                    </p:set>
                                    <p:animEffect transition="in" filter="blinds(horizontal)">
                                      <p:cBhvr>
                                        <p:cTn id="7" dur="500"/>
                                        <p:tgtEl>
                                          <p:spTgt spid="55910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59109"/>
                                        </p:tgtEl>
                                        <p:attrNameLst>
                                          <p:attrName>style.visibility</p:attrName>
                                        </p:attrNameLst>
                                      </p:cBhvr>
                                      <p:to>
                                        <p:strVal val="visible"/>
                                      </p:to>
                                    </p:set>
                                    <p:animEffect transition="in" filter="blinds(horizontal)">
                                      <p:cBhvr>
                                        <p:cTn id="12" dur="500"/>
                                        <p:tgtEl>
                                          <p:spTgt spid="55910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59110"/>
                                        </p:tgtEl>
                                        <p:attrNameLst>
                                          <p:attrName>style.visibility</p:attrName>
                                        </p:attrNameLst>
                                      </p:cBhvr>
                                      <p:to>
                                        <p:strVal val="visible"/>
                                      </p:to>
                                    </p:set>
                                    <p:animEffect transition="in" filter="blinds(horizontal)">
                                      <p:cBhvr>
                                        <p:cTn id="17" dur="500"/>
                                        <p:tgtEl>
                                          <p:spTgt spid="5591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59111"/>
                                        </p:tgtEl>
                                        <p:attrNameLst>
                                          <p:attrName>style.visibility</p:attrName>
                                        </p:attrNameLst>
                                      </p:cBhvr>
                                      <p:to>
                                        <p:strVal val="visible"/>
                                      </p:to>
                                    </p:set>
                                    <p:animEffect transition="in" filter="blinds(horizontal)">
                                      <p:cBhvr>
                                        <p:cTn id="22" dur="500"/>
                                        <p:tgtEl>
                                          <p:spTgt spid="5591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59112"/>
                                        </p:tgtEl>
                                        <p:attrNameLst>
                                          <p:attrName>style.visibility</p:attrName>
                                        </p:attrNameLst>
                                      </p:cBhvr>
                                      <p:to>
                                        <p:strVal val="visible"/>
                                      </p:to>
                                    </p:set>
                                    <p:animEffect transition="in" filter="blinds(horizontal)">
                                      <p:cBhvr>
                                        <p:cTn id="27" dur="500"/>
                                        <p:tgtEl>
                                          <p:spTgt spid="559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9108" grpId="0"/>
      <p:bldP spid="559109" grpId="0"/>
      <p:bldP spid="559110" grpId="0"/>
      <p:bldP spid="559111" grpId="0"/>
      <p:bldP spid="5591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矩形 1"/>
          <p:cNvSpPr>
            <a:spLocks noChangeArrowheads="1"/>
          </p:cNvSpPr>
          <p:nvPr/>
        </p:nvSpPr>
        <p:spPr bwMode="auto">
          <a:xfrm>
            <a:off x="971550" y="1233488"/>
            <a:ext cx="7848600" cy="3786187"/>
          </a:xfrm>
          <a:prstGeom prst="rect">
            <a:avLst/>
          </a:prstGeom>
          <a:noFill/>
          <a:ln w="9525">
            <a:noFill/>
            <a:miter lim="800000"/>
          </a:ln>
        </p:spPr>
        <p:txBody>
          <a:bodyPr>
            <a:spAutoFit/>
          </a:bodyPr>
          <a:lstStyle/>
          <a:p>
            <a:r>
              <a:rPr lang="en-US" altLang="zh-CN" sz="2400" b="1" dirty="0">
                <a:latin typeface="Times New Roman" panose="02020603050405020304" pitchFamily="18" charset="0"/>
                <a:cs typeface="Times New Roman" panose="02020603050405020304" pitchFamily="18" charset="0"/>
              </a:rPr>
              <a:t>6.The _______ of the girl was only 2 kilos when she  </a:t>
            </a:r>
          </a:p>
          <a:p>
            <a:r>
              <a:rPr lang="en-US" altLang="zh-CN" sz="2400" b="1" dirty="0">
                <a:latin typeface="Times New Roman" panose="02020603050405020304" pitchFamily="18" charset="0"/>
                <a:cs typeface="Times New Roman" panose="02020603050405020304" pitchFamily="18" charset="0"/>
              </a:rPr>
              <a:t>   was born.</a:t>
            </a:r>
          </a:p>
          <a:p>
            <a:r>
              <a:rPr lang="en-US" altLang="zh-CN" sz="2400" b="1" dirty="0">
                <a:latin typeface="Times New Roman" panose="02020603050405020304" pitchFamily="18" charset="0"/>
                <a:cs typeface="Times New Roman" panose="02020603050405020304" pitchFamily="18" charset="0"/>
              </a:rPr>
              <a:t>7.When everyone is in __________ , the final decision </a:t>
            </a:r>
          </a:p>
          <a:p>
            <a:r>
              <a:rPr lang="en-US" altLang="zh-CN" sz="2400" b="1" dirty="0">
                <a:latin typeface="Times New Roman" panose="02020603050405020304" pitchFamily="18" charset="0"/>
                <a:cs typeface="Times New Roman" panose="02020603050405020304" pitchFamily="18" charset="0"/>
              </a:rPr>
              <a:t>    will be made.</a:t>
            </a:r>
          </a:p>
          <a:p>
            <a:r>
              <a:rPr lang="en-US" altLang="zh-CN" sz="2400" b="1" dirty="0">
                <a:latin typeface="Times New Roman" panose="02020603050405020304" pitchFamily="18" charset="0"/>
                <a:cs typeface="Times New Roman" panose="02020603050405020304" pitchFamily="18" charset="0"/>
              </a:rPr>
              <a:t>8. The movie ______________ Alice because it was </a:t>
            </a:r>
          </a:p>
          <a:p>
            <a:r>
              <a:rPr lang="en-US" altLang="zh-CN" sz="2400" b="1" dirty="0">
                <a:latin typeface="Times New Roman" panose="02020603050405020304" pitchFamily="18" charset="0"/>
                <a:cs typeface="Times New Roman" panose="02020603050405020304" pitchFamily="18" charset="0"/>
              </a:rPr>
              <a:t>     really boring.</a:t>
            </a:r>
          </a:p>
          <a:p>
            <a:r>
              <a:rPr lang="en-US" altLang="zh-CN" sz="2400" b="1" dirty="0">
                <a:latin typeface="Times New Roman" panose="02020603050405020304" pitchFamily="18" charset="0"/>
                <a:cs typeface="Times New Roman" panose="02020603050405020304" pitchFamily="18" charset="0"/>
              </a:rPr>
              <a:t>9. I ________ the ball, but unluckily, I completely </a:t>
            </a:r>
          </a:p>
          <a:p>
            <a:r>
              <a:rPr lang="en-US" altLang="zh-CN" sz="2400" b="1" dirty="0">
                <a:latin typeface="Times New Roman" panose="02020603050405020304" pitchFamily="18" charset="0"/>
                <a:cs typeface="Times New Roman" panose="02020603050405020304" pitchFamily="18" charset="0"/>
              </a:rPr>
              <a:t>    missed it.</a:t>
            </a:r>
          </a:p>
          <a:p>
            <a:r>
              <a:rPr lang="en-US" altLang="zh-CN" sz="2400" b="1" dirty="0">
                <a:latin typeface="Times New Roman" panose="02020603050405020304" pitchFamily="18" charset="0"/>
                <a:cs typeface="Times New Roman" panose="02020603050405020304" pitchFamily="18" charset="0"/>
              </a:rPr>
              <a:t>10. To my great ______, I got to school on time in the </a:t>
            </a:r>
          </a:p>
          <a:p>
            <a:r>
              <a:rPr lang="en-US" altLang="zh-CN" sz="2400" b="1" dirty="0">
                <a:latin typeface="Times New Roman" panose="02020603050405020304" pitchFamily="18" charset="0"/>
                <a:cs typeface="Times New Roman" panose="02020603050405020304" pitchFamily="18" charset="0"/>
              </a:rPr>
              <a:t>      morning.</a:t>
            </a:r>
          </a:p>
        </p:txBody>
      </p:sp>
      <p:sp>
        <p:nvSpPr>
          <p:cNvPr id="559108" name="矩形 559107"/>
          <p:cNvSpPr>
            <a:spLocks noChangeArrowheads="1"/>
          </p:cNvSpPr>
          <p:nvPr/>
        </p:nvSpPr>
        <p:spPr bwMode="auto">
          <a:xfrm>
            <a:off x="1785938" y="1131888"/>
            <a:ext cx="1201737" cy="522287"/>
          </a:xfrm>
          <a:prstGeom prst="rect">
            <a:avLst/>
          </a:prstGeom>
          <a:noFill/>
          <a:ln w="9525">
            <a:noFill/>
            <a:miter lim="800000"/>
          </a:ln>
        </p:spPr>
        <p:txBody>
          <a:bodyPr wrap="none">
            <a:spAutoFit/>
          </a:bodyPr>
          <a:lstStyle/>
          <a:p>
            <a:r>
              <a:rPr lang="en-US" altLang="zh-CN" sz="2800" b="1">
                <a:solidFill>
                  <a:srgbClr val="FF0000"/>
                </a:solidFill>
                <a:latin typeface="Times New Roman" panose="02020603050405020304" pitchFamily="18" charset="0"/>
              </a:rPr>
              <a:t>weight</a:t>
            </a:r>
          </a:p>
        </p:txBody>
      </p:sp>
      <p:sp>
        <p:nvSpPr>
          <p:cNvPr id="559109" name="矩形 559108"/>
          <p:cNvSpPr>
            <a:spLocks noChangeArrowheads="1"/>
          </p:cNvSpPr>
          <p:nvPr/>
        </p:nvSpPr>
        <p:spPr bwMode="auto">
          <a:xfrm>
            <a:off x="3919538" y="1924050"/>
            <a:ext cx="1876425" cy="523875"/>
          </a:xfrm>
          <a:prstGeom prst="rect">
            <a:avLst/>
          </a:prstGeom>
          <a:noFill/>
          <a:ln w="9525">
            <a:noFill/>
            <a:miter lim="800000"/>
          </a:ln>
        </p:spPr>
        <p:txBody>
          <a:bodyPr>
            <a:spAutoFit/>
          </a:bodyPr>
          <a:lstStyle/>
          <a:p>
            <a:r>
              <a:rPr lang="en-US" altLang="zh-CN" sz="2800" b="1">
                <a:solidFill>
                  <a:srgbClr val="FF0000"/>
                </a:solidFill>
                <a:latin typeface="Times New Roman" panose="02020603050405020304" pitchFamily="18" charset="0"/>
              </a:rPr>
              <a:t>agreement</a:t>
            </a:r>
          </a:p>
        </p:txBody>
      </p:sp>
      <p:sp>
        <p:nvSpPr>
          <p:cNvPr id="559110" name="矩形 559109"/>
          <p:cNvSpPr>
            <a:spLocks noChangeArrowheads="1"/>
          </p:cNvSpPr>
          <p:nvPr/>
        </p:nvSpPr>
        <p:spPr bwMode="auto">
          <a:xfrm>
            <a:off x="2771775" y="2643188"/>
            <a:ext cx="2281238" cy="523875"/>
          </a:xfrm>
          <a:prstGeom prst="rect">
            <a:avLst/>
          </a:prstGeom>
          <a:noFill/>
          <a:ln w="9525">
            <a:noFill/>
            <a:miter lim="800000"/>
          </a:ln>
        </p:spPr>
        <p:txBody>
          <a:bodyPr>
            <a:spAutoFit/>
          </a:bodyPr>
          <a:lstStyle/>
          <a:p>
            <a:r>
              <a:rPr lang="en-US" altLang="zh-CN" sz="2800" b="1">
                <a:solidFill>
                  <a:srgbClr val="FF0000"/>
                </a:solidFill>
                <a:latin typeface="Times New Roman" panose="02020603050405020304" pitchFamily="18" charset="0"/>
              </a:rPr>
              <a:t>disappointed</a:t>
            </a:r>
          </a:p>
        </p:txBody>
      </p:sp>
      <p:sp>
        <p:nvSpPr>
          <p:cNvPr id="559111" name="矩形 559110"/>
          <p:cNvSpPr>
            <a:spLocks noChangeArrowheads="1"/>
          </p:cNvSpPr>
          <p:nvPr/>
        </p:nvSpPr>
        <p:spPr bwMode="auto">
          <a:xfrm>
            <a:off x="1547813" y="3363913"/>
            <a:ext cx="1308100" cy="523875"/>
          </a:xfrm>
          <a:prstGeom prst="rect">
            <a:avLst/>
          </a:prstGeom>
          <a:noFill/>
          <a:ln w="9525">
            <a:noFill/>
            <a:miter lim="800000"/>
          </a:ln>
        </p:spPr>
        <p:txBody>
          <a:bodyPr>
            <a:spAutoFit/>
          </a:bodyPr>
          <a:lstStyle/>
          <a:p>
            <a:r>
              <a:rPr lang="en-US" altLang="zh-CN" sz="2800" b="1">
                <a:solidFill>
                  <a:srgbClr val="FF0000"/>
                </a:solidFill>
                <a:latin typeface="Times New Roman" panose="02020603050405020304" pitchFamily="18" charset="0"/>
              </a:rPr>
              <a:t>kicked</a:t>
            </a:r>
          </a:p>
        </p:txBody>
      </p:sp>
      <p:sp>
        <p:nvSpPr>
          <p:cNvPr id="559112" name="矩形 559111"/>
          <p:cNvSpPr>
            <a:spLocks noChangeArrowheads="1"/>
          </p:cNvSpPr>
          <p:nvPr/>
        </p:nvSpPr>
        <p:spPr bwMode="auto">
          <a:xfrm>
            <a:off x="3094038" y="4084638"/>
            <a:ext cx="973137" cy="523875"/>
          </a:xfrm>
          <a:prstGeom prst="rect">
            <a:avLst/>
          </a:prstGeom>
          <a:noFill/>
          <a:ln w="9525">
            <a:noFill/>
            <a:miter lim="800000"/>
          </a:ln>
        </p:spPr>
        <p:txBody>
          <a:bodyPr wrap="none">
            <a:spAutoFit/>
          </a:bodyPr>
          <a:lstStyle/>
          <a:p>
            <a:r>
              <a:rPr lang="en-US" altLang="zh-CN" sz="2800" b="1">
                <a:solidFill>
                  <a:srgbClr val="FF0000"/>
                </a:solidFill>
                <a:latin typeface="Times New Roman" panose="02020603050405020304" pitchFamily="18" charset="0"/>
              </a:rPr>
              <a:t>relief</a:t>
            </a:r>
          </a:p>
        </p:txBody>
      </p:sp>
      <p:sp>
        <p:nvSpPr>
          <p:cNvPr id="96263" name="TextBox 8"/>
          <p:cNvSpPr txBox="1">
            <a:spLocks noChangeArrowheads="1"/>
          </p:cNvSpPr>
          <p:nvPr/>
        </p:nvSpPr>
        <p:spPr bwMode="auto">
          <a:xfrm>
            <a:off x="971550" y="681038"/>
            <a:ext cx="6696075" cy="522287"/>
          </a:xfrm>
          <a:prstGeom prst="rect">
            <a:avLst/>
          </a:prstGeom>
          <a:noFill/>
          <a:ln w="28575">
            <a:solidFill>
              <a:srgbClr val="7030A0"/>
            </a:solidFill>
            <a:miter lim="800000"/>
          </a:ln>
        </p:spPr>
        <p:txBody>
          <a:bodyPr>
            <a:spAutoFit/>
          </a:bodyPr>
          <a:lstStyle/>
          <a:p>
            <a:pPr algn="ctr"/>
            <a:r>
              <a:rPr lang="en-US" altLang="zh-CN" sz="2800" b="1">
                <a:solidFill>
                  <a:srgbClr val="002060"/>
                </a:solidFill>
                <a:latin typeface="Times New Roman" panose="02020603050405020304" pitchFamily="18" charset="0"/>
                <a:cs typeface="Times New Roman" panose="02020603050405020304" pitchFamily="18" charset="0"/>
              </a:rPr>
              <a:t>agree, disappoint, relief, weight, kick  </a:t>
            </a:r>
            <a:endParaRPr lang="zh-CN" altLang="en-US" sz="2800" b="1">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59108"/>
                                        </p:tgtEl>
                                        <p:attrNameLst>
                                          <p:attrName>style.visibility</p:attrName>
                                        </p:attrNameLst>
                                      </p:cBhvr>
                                      <p:to>
                                        <p:strVal val="visible"/>
                                      </p:to>
                                    </p:set>
                                    <p:animEffect transition="in" filter="blinds(horizontal)">
                                      <p:cBhvr>
                                        <p:cTn id="7" dur="500"/>
                                        <p:tgtEl>
                                          <p:spTgt spid="55910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59109"/>
                                        </p:tgtEl>
                                        <p:attrNameLst>
                                          <p:attrName>style.visibility</p:attrName>
                                        </p:attrNameLst>
                                      </p:cBhvr>
                                      <p:to>
                                        <p:strVal val="visible"/>
                                      </p:to>
                                    </p:set>
                                    <p:animEffect transition="in" filter="blinds(horizontal)">
                                      <p:cBhvr>
                                        <p:cTn id="12" dur="500"/>
                                        <p:tgtEl>
                                          <p:spTgt spid="55910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59110"/>
                                        </p:tgtEl>
                                        <p:attrNameLst>
                                          <p:attrName>style.visibility</p:attrName>
                                        </p:attrNameLst>
                                      </p:cBhvr>
                                      <p:to>
                                        <p:strVal val="visible"/>
                                      </p:to>
                                    </p:set>
                                    <p:animEffect transition="in" filter="blinds(horizontal)">
                                      <p:cBhvr>
                                        <p:cTn id="17" dur="500"/>
                                        <p:tgtEl>
                                          <p:spTgt spid="5591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59111"/>
                                        </p:tgtEl>
                                        <p:attrNameLst>
                                          <p:attrName>style.visibility</p:attrName>
                                        </p:attrNameLst>
                                      </p:cBhvr>
                                      <p:to>
                                        <p:strVal val="visible"/>
                                      </p:to>
                                    </p:set>
                                    <p:animEffect transition="in" filter="blinds(horizontal)">
                                      <p:cBhvr>
                                        <p:cTn id="22" dur="500"/>
                                        <p:tgtEl>
                                          <p:spTgt spid="5591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59112"/>
                                        </p:tgtEl>
                                        <p:attrNameLst>
                                          <p:attrName>style.visibility</p:attrName>
                                        </p:attrNameLst>
                                      </p:cBhvr>
                                      <p:to>
                                        <p:strVal val="visible"/>
                                      </p:to>
                                    </p:set>
                                    <p:animEffect transition="in" filter="blinds(horizontal)">
                                      <p:cBhvr>
                                        <p:cTn id="27" dur="500"/>
                                        <p:tgtEl>
                                          <p:spTgt spid="559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9108" grpId="0"/>
      <p:bldP spid="559109" grpId="0"/>
      <p:bldP spid="559110" grpId="0"/>
      <p:bldP spid="559111" grpId="0"/>
      <p:bldP spid="5591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ext Box 4"/>
          <p:cNvSpPr txBox="1">
            <a:spLocks noChangeArrowheads="1"/>
          </p:cNvSpPr>
          <p:nvPr/>
        </p:nvSpPr>
        <p:spPr bwMode="auto">
          <a:xfrm>
            <a:off x="742950" y="771525"/>
            <a:ext cx="7178675" cy="3841052"/>
          </a:xfrm>
          <a:prstGeom prst="rect">
            <a:avLst/>
          </a:prstGeom>
          <a:noFill/>
          <a:ln w="9525">
            <a:noFill/>
            <a:miter lim="800000"/>
          </a:ln>
        </p:spPr>
        <p:txBody>
          <a:bodyPr>
            <a:spAutoFit/>
          </a:bodyPr>
          <a:lstStyle/>
          <a:p>
            <a:pPr>
              <a:lnSpc>
                <a:spcPct val="150000"/>
              </a:lnSpc>
              <a:buFont typeface="Arial" panose="020B0604020202020204" pitchFamily="34" charset="0"/>
              <a:buNone/>
            </a:pPr>
            <a:r>
              <a:rPr lang="en-US" altLang="zh-CN" sz="2800" b="1" dirty="0">
                <a:solidFill>
                  <a:srgbClr val="002060"/>
                </a:solidFill>
                <a:latin typeface="微软雅黑" panose="020B0503020204020204" pitchFamily="34" charset="-122"/>
                <a:ea typeface="微软雅黑" panose="020B0503020204020204" pitchFamily="34" charset="-122"/>
              </a:rPr>
              <a:t>Ⅲ.</a:t>
            </a:r>
            <a:r>
              <a:rPr lang="zh-CN" altLang="en-US" sz="2800" b="1" dirty="0">
                <a:solidFill>
                  <a:srgbClr val="002060"/>
                </a:solidFill>
                <a:latin typeface="微软雅黑" panose="020B0503020204020204" pitchFamily="34" charset="-122"/>
                <a:ea typeface="微软雅黑" panose="020B0503020204020204" pitchFamily="34" charset="-122"/>
              </a:rPr>
              <a:t>单项选择。</a:t>
            </a:r>
            <a:endParaRPr lang="en-US" altLang="zh-CN" sz="2800" b="1" dirty="0">
              <a:solidFill>
                <a:srgbClr val="002060"/>
              </a:solidFill>
              <a:latin typeface="微软雅黑" panose="020B0503020204020204" pitchFamily="34" charset="-122"/>
              <a:ea typeface="微软雅黑" panose="020B0503020204020204" pitchFamily="34" charset="-122"/>
            </a:endParaRPr>
          </a:p>
          <a:p>
            <a:pPr>
              <a:lnSpc>
                <a:spcPct val="120000"/>
              </a:lnSpc>
              <a:buFont typeface="Arial" panose="020B0604020202020204" pitchFamily="34" charset="0"/>
              <a:buNone/>
            </a:pPr>
            <a:r>
              <a:rPr lang="en-US" altLang="zh-CN" sz="2400" b="1" dirty="0">
                <a:solidFill>
                  <a:srgbClr val="000000"/>
                </a:solidFill>
                <a:latin typeface="Times New Roman" panose="02020603050405020304" pitchFamily="18" charset="0"/>
              </a:rPr>
              <a:t>    </a:t>
            </a:r>
            <a:r>
              <a:rPr lang="en-US" altLang="zh-CN" sz="2800" b="1" dirty="0">
                <a:solidFill>
                  <a:srgbClr val="000000"/>
                </a:solidFill>
                <a:latin typeface="Times New Roman" panose="02020603050405020304" pitchFamily="18" charset="0"/>
              </a:rPr>
              <a:t>1. He can’t succeed ____ your help.</a:t>
            </a:r>
          </a:p>
          <a:p>
            <a:pPr>
              <a:lnSpc>
                <a:spcPct val="120000"/>
              </a:lnSpc>
              <a:buFont typeface="Arial" panose="020B0604020202020204" pitchFamily="34" charset="0"/>
              <a:buNone/>
            </a:pPr>
            <a:r>
              <a:rPr lang="en-US" altLang="zh-CN" sz="2800" b="1" dirty="0">
                <a:solidFill>
                  <a:srgbClr val="000000"/>
                </a:solidFill>
                <a:latin typeface="Times New Roman" panose="02020603050405020304" pitchFamily="18" charset="0"/>
              </a:rPr>
              <a:t>          A. with                     B. no</a:t>
            </a:r>
          </a:p>
          <a:p>
            <a:pPr>
              <a:lnSpc>
                <a:spcPct val="120000"/>
              </a:lnSpc>
              <a:buFont typeface="Arial" panose="020B0604020202020204" pitchFamily="34" charset="0"/>
              <a:buNone/>
            </a:pPr>
            <a:r>
              <a:rPr lang="en-US" altLang="zh-CN" sz="2800" b="1" dirty="0">
                <a:solidFill>
                  <a:srgbClr val="000000"/>
                </a:solidFill>
                <a:latin typeface="Times New Roman" panose="02020603050405020304" pitchFamily="18" charset="0"/>
              </a:rPr>
              <a:t>          C. without               D. not</a:t>
            </a:r>
          </a:p>
          <a:p>
            <a:pPr>
              <a:lnSpc>
                <a:spcPct val="120000"/>
              </a:lnSpc>
              <a:buFont typeface="Arial" panose="020B0604020202020204" pitchFamily="34" charset="0"/>
              <a:buNone/>
            </a:pPr>
            <a:r>
              <a:rPr lang="en-US" altLang="zh-CN" sz="2800" b="1" dirty="0">
                <a:solidFill>
                  <a:srgbClr val="000000"/>
                </a:solidFill>
                <a:latin typeface="Times New Roman" panose="02020603050405020304" pitchFamily="18" charset="0"/>
              </a:rPr>
              <a:t>   2. The police are ____ the hill.</a:t>
            </a:r>
          </a:p>
          <a:p>
            <a:pPr>
              <a:lnSpc>
                <a:spcPct val="120000"/>
              </a:lnSpc>
              <a:buFont typeface="Arial" panose="020B0604020202020204" pitchFamily="34" charset="0"/>
              <a:buNone/>
            </a:pPr>
            <a:r>
              <a:rPr lang="en-US" altLang="zh-CN" sz="2800" b="1" dirty="0">
                <a:solidFill>
                  <a:srgbClr val="000000"/>
                </a:solidFill>
                <a:latin typeface="Times New Roman" panose="02020603050405020304" pitchFamily="18" charset="0"/>
              </a:rPr>
              <a:t>          A. searching             B. searching for</a:t>
            </a:r>
          </a:p>
          <a:p>
            <a:pPr>
              <a:lnSpc>
                <a:spcPct val="120000"/>
              </a:lnSpc>
              <a:buFont typeface="Arial" panose="020B0604020202020204" pitchFamily="34" charset="0"/>
              <a:buNone/>
            </a:pPr>
            <a:r>
              <a:rPr lang="en-US" altLang="zh-CN" sz="2800" b="1" dirty="0">
                <a:solidFill>
                  <a:srgbClr val="000000"/>
                </a:solidFill>
                <a:latin typeface="Times New Roman" panose="02020603050405020304" pitchFamily="18" charset="0"/>
              </a:rPr>
              <a:t>          C. looking                D. looking at</a:t>
            </a:r>
          </a:p>
        </p:txBody>
      </p:sp>
      <p:sp>
        <p:nvSpPr>
          <p:cNvPr id="87043" name="Text Box 5"/>
          <p:cNvSpPr>
            <a:spLocks noChangeArrowheads="1"/>
          </p:cNvSpPr>
          <p:nvPr/>
        </p:nvSpPr>
        <p:spPr bwMode="auto">
          <a:xfrm>
            <a:off x="4233877" y="1446068"/>
            <a:ext cx="444500" cy="522288"/>
          </a:xfrm>
          <a:prstGeom prst="rect">
            <a:avLst/>
          </a:prstGeom>
          <a:noFill/>
          <a:ln w="9525">
            <a:noFill/>
            <a:miter lim="800000"/>
          </a:ln>
        </p:spPr>
        <p:txBody>
          <a:bodyPr wrap="none">
            <a:spAutoFit/>
          </a:bodyPr>
          <a:lstStyle/>
          <a:p>
            <a:r>
              <a:rPr lang="en-US" altLang="zh-CN" sz="2800" b="1" dirty="0">
                <a:solidFill>
                  <a:srgbClr val="FF0000"/>
                </a:solidFill>
                <a:latin typeface="Times New Roman" panose="02020603050405020304" pitchFamily="18" charset="0"/>
              </a:rPr>
              <a:t>C</a:t>
            </a:r>
          </a:p>
        </p:txBody>
      </p:sp>
      <p:sp>
        <p:nvSpPr>
          <p:cNvPr id="87044" name="Text Box 6"/>
          <p:cNvSpPr>
            <a:spLocks noChangeArrowheads="1"/>
          </p:cNvSpPr>
          <p:nvPr/>
        </p:nvSpPr>
        <p:spPr bwMode="auto">
          <a:xfrm>
            <a:off x="3824720" y="3003798"/>
            <a:ext cx="444500" cy="523875"/>
          </a:xfrm>
          <a:prstGeom prst="rect">
            <a:avLst/>
          </a:prstGeom>
          <a:noFill/>
          <a:ln w="9525">
            <a:noFill/>
            <a:miter lim="800000"/>
          </a:ln>
        </p:spPr>
        <p:txBody>
          <a:bodyPr wrap="none">
            <a:spAutoFit/>
          </a:bodyPr>
          <a:lstStyle/>
          <a:p>
            <a:r>
              <a:rPr lang="en-US" altLang="zh-CN" sz="2800" b="1" dirty="0">
                <a:solidFill>
                  <a:srgbClr val="FF0000"/>
                </a:solidFill>
                <a:latin typeface="Times New Roman" panose="02020603050405020304" pitchFamily="18" charset="0"/>
              </a:rPr>
              <a:t>A</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87043"/>
                                        </p:tgtEl>
                                        <p:attrNameLst>
                                          <p:attrName>style.visibility</p:attrName>
                                        </p:attrNameLst>
                                      </p:cBhvr>
                                      <p:to>
                                        <p:strVal val="visible"/>
                                      </p:to>
                                    </p:set>
                                    <p:anim calcmode="lin" valueType="num">
                                      <p:cBhvr>
                                        <p:cTn id="7" dur="1000" fill="hold"/>
                                        <p:tgtEl>
                                          <p:spTgt spid="87043"/>
                                        </p:tgtEl>
                                        <p:attrNameLst>
                                          <p:attrName>ppt_w</p:attrName>
                                        </p:attrNameLst>
                                      </p:cBhvr>
                                      <p:tavLst>
                                        <p:tav tm="0">
                                          <p:val>
                                            <p:fltVal val="0"/>
                                          </p:val>
                                        </p:tav>
                                        <p:tav tm="100000">
                                          <p:val>
                                            <p:strVal val="#ppt_w"/>
                                          </p:val>
                                        </p:tav>
                                      </p:tavLst>
                                    </p:anim>
                                    <p:anim calcmode="lin" valueType="num">
                                      <p:cBhvr>
                                        <p:cTn id="8" dur="1000" fill="hold"/>
                                        <p:tgtEl>
                                          <p:spTgt spid="87043"/>
                                        </p:tgtEl>
                                        <p:attrNameLst>
                                          <p:attrName>ppt_h</p:attrName>
                                        </p:attrNameLst>
                                      </p:cBhvr>
                                      <p:tavLst>
                                        <p:tav tm="0">
                                          <p:val>
                                            <p:fltVal val="0"/>
                                          </p:val>
                                        </p:tav>
                                        <p:tav tm="100000">
                                          <p:val>
                                            <p:strVal val="#ppt_h"/>
                                          </p:val>
                                        </p:tav>
                                      </p:tavLst>
                                    </p:anim>
                                    <p:anim calcmode="lin" valueType="num">
                                      <p:cBhvr>
                                        <p:cTn id="9" dur="1000" fill="hold"/>
                                        <p:tgtEl>
                                          <p:spTgt spid="8704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704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87044"/>
                                        </p:tgtEl>
                                        <p:attrNameLst>
                                          <p:attrName>style.visibility</p:attrName>
                                        </p:attrNameLst>
                                      </p:cBhvr>
                                      <p:to>
                                        <p:strVal val="visible"/>
                                      </p:to>
                                    </p:set>
                                    <p:anim calcmode="lin" valueType="num">
                                      <p:cBhvr>
                                        <p:cTn id="15" dur="500" fill="hold"/>
                                        <p:tgtEl>
                                          <p:spTgt spid="87044"/>
                                        </p:tgtEl>
                                        <p:attrNameLst>
                                          <p:attrName>ppt_x</p:attrName>
                                        </p:attrNameLst>
                                      </p:cBhvr>
                                      <p:tavLst>
                                        <p:tav tm="0">
                                          <p:val>
                                            <p:strVal val="#ppt_x"/>
                                          </p:val>
                                        </p:tav>
                                        <p:tav tm="100000">
                                          <p:val>
                                            <p:strVal val="#ppt_x"/>
                                          </p:val>
                                        </p:tav>
                                      </p:tavLst>
                                    </p:anim>
                                    <p:anim calcmode="lin" valueType="num">
                                      <p:cBhvr>
                                        <p:cTn id="16" dur="500" fill="hold"/>
                                        <p:tgtEl>
                                          <p:spTgt spid="870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bldLvl="0"/>
      <p:bldP spid="87044" grpId="0" bldLvl="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4"/>
          <p:cNvSpPr>
            <a:spLocks noChangeArrowheads="1"/>
          </p:cNvSpPr>
          <p:nvPr/>
        </p:nvSpPr>
        <p:spPr bwMode="auto">
          <a:xfrm>
            <a:off x="1143000" y="1974850"/>
            <a:ext cx="261938" cy="439738"/>
          </a:xfrm>
          <a:prstGeom prst="rect">
            <a:avLst/>
          </a:prstGeom>
          <a:noFill/>
          <a:ln w="9525">
            <a:noFill/>
            <a:miter lim="800000"/>
          </a:ln>
        </p:spPr>
        <p:txBody>
          <a:bodyPr wrap="none" lIns="67500" tIns="35100" rIns="67500" bIns="35100" anchor="ctr">
            <a:spAutoFit/>
          </a:bodyPr>
          <a:lstStyle/>
          <a:p>
            <a:endParaRPr lang="zh-CN" altLang="en-US" sz="2400"/>
          </a:p>
        </p:txBody>
      </p:sp>
      <p:graphicFrame>
        <p:nvGraphicFramePr>
          <p:cNvPr id="189446" name="表格 189445"/>
          <p:cNvGraphicFramePr/>
          <p:nvPr/>
        </p:nvGraphicFramePr>
        <p:xfrm>
          <a:off x="636588" y="942975"/>
          <a:ext cx="7308850" cy="3609944"/>
        </p:xfrm>
        <a:graphic>
          <a:graphicData uri="http://schemas.openxmlformats.org/drawingml/2006/table">
            <a:tbl>
              <a:tblPr/>
              <a:tblGrid>
                <a:gridCol w="7308850">
                  <a:extLst>
                    <a:ext uri="{9D8B030D-6E8A-4147-A177-3AD203B41FA5}">
                      <a16:colId xmlns:a16="http://schemas.microsoft.com/office/drawing/2014/main" val="20000"/>
                    </a:ext>
                  </a:extLst>
                </a:gridCol>
              </a:tblGrid>
              <a:tr h="3257550">
                <a:tc>
                  <a:txBody>
                    <a:bodyPr/>
                    <a:lstStyle>
                      <a:lvl1pPr marL="342900" lvl="0" indent="-342900" algn="l" defTabSz="914400" rtl="0" eaLnBrk="0" fontAlgn="base" latinLnBrk="0" hangingPunct="0">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lnSpc>
                          <a:spcPct val="120000"/>
                        </a:lnSpc>
                        <a:spcBef>
                          <a:spcPct val="0"/>
                        </a:spcBef>
                        <a:buNone/>
                      </a:pPr>
                      <a:r>
                        <a:rPr lang="en-US" altLang="zh-CN" sz="2800" b="1" dirty="0">
                          <a:solidFill>
                            <a:srgbClr val="000000"/>
                          </a:solidFill>
                          <a:latin typeface="Times New Roman" panose="02020603050405020304" pitchFamily="18" charset="0"/>
                        </a:rPr>
                        <a:t>3. Loud music always makes us ___________.</a:t>
                      </a:r>
                      <a:br>
                        <a:rPr lang="en-US" altLang="zh-CN" sz="2800" b="1" dirty="0">
                          <a:solidFill>
                            <a:srgbClr val="000000"/>
                          </a:solidFill>
                          <a:latin typeface="Times New Roman" panose="02020603050405020304" pitchFamily="18" charset="0"/>
                        </a:rPr>
                      </a:br>
                      <a:r>
                        <a:rPr lang="en-US" altLang="zh-CN" sz="2800" b="1" dirty="0">
                          <a:solidFill>
                            <a:srgbClr val="000000"/>
                          </a:solidFill>
                          <a:latin typeface="Times New Roman" panose="02020603050405020304" pitchFamily="18" charset="0"/>
                        </a:rPr>
                        <a:t>    A. want dance             B. to want dance</a:t>
                      </a:r>
                      <a:br>
                        <a:rPr lang="en-US" altLang="zh-CN" sz="2800" b="1" dirty="0">
                          <a:solidFill>
                            <a:srgbClr val="000000"/>
                          </a:solidFill>
                          <a:latin typeface="Times New Roman" panose="02020603050405020304" pitchFamily="18" charset="0"/>
                        </a:rPr>
                      </a:br>
                      <a:r>
                        <a:rPr lang="en-US" altLang="zh-CN" sz="2800" b="1" dirty="0">
                          <a:solidFill>
                            <a:srgbClr val="000000"/>
                          </a:solidFill>
                          <a:latin typeface="Times New Roman" panose="02020603050405020304" pitchFamily="18" charset="0"/>
                        </a:rPr>
                        <a:t>    C. want to dance         D. to want to dance </a:t>
                      </a:r>
                      <a:br>
                        <a:rPr lang="en-US" altLang="zh-CN" sz="2800" b="1" dirty="0">
                          <a:solidFill>
                            <a:srgbClr val="000000"/>
                          </a:solidFill>
                          <a:latin typeface="Times New Roman" panose="02020603050405020304" pitchFamily="18" charset="0"/>
                        </a:rPr>
                      </a:br>
                      <a:r>
                        <a:rPr lang="en-US" altLang="zh-CN" sz="2800" b="1" dirty="0">
                          <a:solidFill>
                            <a:srgbClr val="000000"/>
                          </a:solidFill>
                          <a:latin typeface="Times New Roman" panose="02020603050405020304" pitchFamily="18" charset="0"/>
                        </a:rPr>
                        <a:t>4. Excuse me, could you help me? I don’t know ______</a:t>
                      </a:r>
                      <a:r>
                        <a:rPr lang="en-US" altLang="zh-CN" sz="2800" b="1" baseline="0" dirty="0">
                          <a:solidFill>
                            <a:srgbClr val="000000"/>
                          </a:solidFill>
                          <a:latin typeface="Times New Roman" panose="02020603050405020304" pitchFamily="18" charset="0"/>
                        </a:rPr>
                        <a:t>   </a:t>
                      </a:r>
                      <a:r>
                        <a:rPr lang="en-US" altLang="zh-CN" sz="2800" b="1" dirty="0">
                          <a:solidFill>
                            <a:srgbClr val="000000"/>
                          </a:solidFill>
                          <a:latin typeface="Times New Roman" panose="02020603050405020304" pitchFamily="18" charset="0"/>
                        </a:rPr>
                        <a:t> exchange money.</a:t>
                      </a:r>
                      <a:br>
                        <a:rPr lang="en-US" altLang="zh-CN" sz="2800" b="1" dirty="0">
                          <a:solidFill>
                            <a:srgbClr val="000000"/>
                          </a:solidFill>
                          <a:latin typeface="Times New Roman" panose="02020603050405020304" pitchFamily="18" charset="0"/>
                        </a:rPr>
                      </a:br>
                      <a:r>
                        <a:rPr lang="en-US" altLang="zh-CN" sz="2800" b="1" dirty="0">
                          <a:solidFill>
                            <a:srgbClr val="000000"/>
                          </a:solidFill>
                          <a:latin typeface="Times New Roman" panose="02020603050405020304" pitchFamily="18" charset="0"/>
                        </a:rPr>
                        <a:t>    A. how to                     B. how</a:t>
                      </a:r>
                      <a:br>
                        <a:rPr lang="en-US" altLang="zh-CN" sz="2800" b="1" dirty="0">
                          <a:solidFill>
                            <a:srgbClr val="000000"/>
                          </a:solidFill>
                          <a:latin typeface="Times New Roman" panose="02020603050405020304" pitchFamily="18" charset="0"/>
                        </a:rPr>
                      </a:br>
                      <a:r>
                        <a:rPr lang="en-US" altLang="zh-CN" sz="2800" b="1" dirty="0">
                          <a:solidFill>
                            <a:srgbClr val="000000"/>
                          </a:solidFill>
                          <a:latin typeface="Times New Roman" panose="02020603050405020304" pitchFamily="18" charset="0"/>
                        </a:rPr>
                        <a:t>    C. how can                   D. how can I</a:t>
                      </a:r>
                    </a:p>
                  </a:txBody>
                  <a:tcPr marL="67500" marR="67500" marT="35100" marB="35100" anchor="ctr">
                    <a:lnL>
                      <a:noFill/>
                    </a:lnL>
                    <a:lnR>
                      <a:noFill/>
                    </a:lnR>
                    <a:lnT>
                      <a:noFill/>
                    </a:lnT>
                    <a:lnB>
                      <a:noFill/>
                    </a:lnB>
                    <a:lnTlToBr>
                      <a:noFill/>
                    </a:lnTlToBr>
                    <a:lnBlToTr>
                      <a:noFill/>
                    </a:lnBlToTr>
                    <a:solidFill>
                      <a:srgbClr val="FFFFFF">
                        <a:alpha val="93999"/>
                      </a:srgbClr>
                    </a:solidFill>
                  </a:tcPr>
                </a:tc>
                <a:extLst>
                  <a:ext uri="{0D108BD9-81ED-4DB2-BD59-A6C34878D82A}">
                    <a16:rowId xmlns:a16="http://schemas.microsoft.com/office/drawing/2014/main" val="10000"/>
                  </a:ext>
                </a:extLst>
              </a:tr>
            </a:tbl>
          </a:graphicData>
        </a:graphic>
      </p:graphicFrame>
      <p:sp>
        <p:nvSpPr>
          <p:cNvPr id="189448" name="Text Box 29"/>
          <p:cNvSpPr txBox="1">
            <a:spLocks noChangeArrowheads="1"/>
          </p:cNvSpPr>
          <p:nvPr/>
        </p:nvSpPr>
        <p:spPr bwMode="auto">
          <a:xfrm>
            <a:off x="5861050" y="1014413"/>
            <a:ext cx="685800" cy="501650"/>
          </a:xfrm>
          <a:prstGeom prst="rect">
            <a:avLst/>
          </a:prstGeom>
          <a:noFill/>
          <a:ln w="9525">
            <a:noFill/>
            <a:miter lim="800000"/>
          </a:ln>
        </p:spPr>
        <p:txBody>
          <a:bodyPr lIns="67500" tIns="35100" rIns="67500" bIns="35100">
            <a:spAutoFit/>
          </a:bodyPr>
          <a:lstStyle/>
          <a:p>
            <a:pPr>
              <a:spcBef>
                <a:spcPct val="50000"/>
              </a:spcBef>
            </a:pPr>
            <a:r>
              <a:rPr lang="en-US" altLang="zh-CN" sz="2800" b="1">
                <a:solidFill>
                  <a:srgbClr val="FF0000"/>
                </a:solidFill>
                <a:latin typeface="Times New Roman" panose="02020603050405020304" pitchFamily="18" charset="0"/>
                <a:cs typeface="Times New Roman" panose="02020603050405020304" pitchFamily="18" charset="0"/>
              </a:rPr>
              <a:t>C</a:t>
            </a:r>
          </a:p>
        </p:txBody>
      </p:sp>
      <p:sp>
        <p:nvSpPr>
          <p:cNvPr id="189449" name="Text Box 30"/>
          <p:cNvSpPr txBox="1">
            <a:spLocks noChangeArrowheads="1"/>
          </p:cNvSpPr>
          <p:nvPr/>
        </p:nvSpPr>
        <p:spPr bwMode="auto">
          <a:xfrm>
            <a:off x="1143000" y="3003550"/>
            <a:ext cx="685800" cy="503238"/>
          </a:xfrm>
          <a:prstGeom prst="rect">
            <a:avLst/>
          </a:prstGeom>
          <a:noFill/>
          <a:ln w="9525">
            <a:noFill/>
            <a:miter lim="800000"/>
          </a:ln>
        </p:spPr>
        <p:txBody>
          <a:bodyPr lIns="67500" tIns="35100" rIns="67500" bIns="35100">
            <a:spAutoFit/>
          </a:bodyPr>
          <a:lstStyle/>
          <a:p>
            <a:pPr>
              <a:spcBef>
                <a:spcPct val="50000"/>
              </a:spcBef>
            </a:pPr>
            <a:r>
              <a:rPr lang="en-US" altLang="zh-CN" sz="2800" b="1">
                <a:solidFill>
                  <a:srgbClr val="FF0000"/>
                </a:solidFill>
                <a:latin typeface="Times New Roman" panose="02020603050405020304" pitchFamily="18" charset="0"/>
                <a:cs typeface="Times New Roman" panose="02020603050405020304" pitchFamily="18" charset="0"/>
              </a:rPr>
              <a:t>A</a:t>
            </a: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89448"/>
                                        </p:tgtEl>
                                        <p:attrNameLst>
                                          <p:attrName>style.visibility</p:attrName>
                                        </p:attrNameLst>
                                      </p:cBhvr>
                                      <p:to>
                                        <p:strVal val="visible"/>
                                      </p:to>
                                    </p:set>
                                    <p:animEffect transition="in" filter="fade">
                                      <p:cBhvr>
                                        <p:cTn id="7" dur="1000"/>
                                        <p:tgtEl>
                                          <p:spTgt spid="189448"/>
                                        </p:tgtEl>
                                      </p:cBhvr>
                                    </p:animEffect>
                                    <p:anim calcmode="lin" valueType="num">
                                      <p:cBhvr>
                                        <p:cTn id="8" dur="1000" fill="hold"/>
                                        <p:tgtEl>
                                          <p:spTgt spid="189448"/>
                                        </p:tgtEl>
                                        <p:attrNameLst>
                                          <p:attrName>ppt_x</p:attrName>
                                        </p:attrNameLst>
                                      </p:cBhvr>
                                      <p:tavLst>
                                        <p:tav tm="0">
                                          <p:val>
                                            <p:strVal val="#ppt_x"/>
                                          </p:val>
                                        </p:tav>
                                        <p:tav tm="100000">
                                          <p:val>
                                            <p:strVal val="#ppt_x"/>
                                          </p:val>
                                        </p:tav>
                                      </p:tavLst>
                                    </p:anim>
                                    <p:anim calcmode="lin" valueType="num">
                                      <p:cBhvr>
                                        <p:cTn id="9" dur="900" decel="100000" fill="hold"/>
                                        <p:tgtEl>
                                          <p:spTgt spid="18944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89448"/>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189449"/>
                                        </p:tgtEl>
                                        <p:attrNameLst>
                                          <p:attrName>style.visibility</p:attrName>
                                        </p:attrNameLst>
                                      </p:cBhvr>
                                      <p:to>
                                        <p:strVal val="visible"/>
                                      </p:to>
                                    </p:set>
                                    <p:animEffect transition="in" filter="fade">
                                      <p:cBhvr>
                                        <p:cTn id="15" dur="1000"/>
                                        <p:tgtEl>
                                          <p:spTgt spid="189449"/>
                                        </p:tgtEl>
                                      </p:cBhvr>
                                    </p:animEffect>
                                    <p:anim calcmode="lin" valueType="num">
                                      <p:cBhvr>
                                        <p:cTn id="16" dur="1000" fill="hold"/>
                                        <p:tgtEl>
                                          <p:spTgt spid="189449"/>
                                        </p:tgtEl>
                                        <p:attrNameLst>
                                          <p:attrName>ppt_x</p:attrName>
                                        </p:attrNameLst>
                                      </p:cBhvr>
                                      <p:tavLst>
                                        <p:tav tm="0">
                                          <p:val>
                                            <p:strVal val="#ppt_x"/>
                                          </p:val>
                                        </p:tav>
                                        <p:tav tm="100000">
                                          <p:val>
                                            <p:strVal val="#ppt_x"/>
                                          </p:val>
                                        </p:tav>
                                      </p:tavLst>
                                    </p:anim>
                                    <p:anim calcmode="lin" valueType="num">
                                      <p:cBhvr>
                                        <p:cTn id="17" dur="900" decel="100000" fill="hold"/>
                                        <p:tgtEl>
                                          <p:spTgt spid="189449"/>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8944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8" grpId="0"/>
      <p:bldP spid="18944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4"/>
          <p:cNvSpPr>
            <a:spLocks noChangeArrowheads="1"/>
          </p:cNvSpPr>
          <p:nvPr/>
        </p:nvSpPr>
        <p:spPr bwMode="auto">
          <a:xfrm>
            <a:off x="1143000" y="1917700"/>
            <a:ext cx="261938" cy="439738"/>
          </a:xfrm>
          <a:prstGeom prst="rect">
            <a:avLst/>
          </a:prstGeom>
          <a:noFill/>
          <a:ln w="9525">
            <a:noFill/>
            <a:miter lim="800000"/>
          </a:ln>
        </p:spPr>
        <p:txBody>
          <a:bodyPr wrap="none" lIns="67500" tIns="35100" rIns="67500" bIns="35100" anchor="ctr">
            <a:spAutoFit/>
          </a:bodyPr>
          <a:lstStyle/>
          <a:p>
            <a:endParaRPr lang="zh-CN" altLang="en-US" sz="2400"/>
          </a:p>
        </p:txBody>
      </p:sp>
      <p:graphicFrame>
        <p:nvGraphicFramePr>
          <p:cNvPr id="190470" name="表格 190469"/>
          <p:cNvGraphicFramePr/>
          <p:nvPr/>
        </p:nvGraphicFramePr>
        <p:xfrm>
          <a:off x="488950" y="704850"/>
          <a:ext cx="8640960" cy="4122008"/>
        </p:xfrm>
        <a:graphic>
          <a:graphicData uri="http://schemas.openxmlformats.org/drawingml/2006/table">
            <a:tbl>
              <a:tblPr/>
              <a:tblGrid>
                <a:gridCol w="8640960">
                  <a:extLst>
                    <a:ext uri="{9D8B030D-6E8A-4147-A177-3AD203B41FA5}">
                      <a16:colId xmlns:a16="http://schemas.microsoft.com/office/drawing/2014/main" val="20000"/>
                    </a:ext>
                  </a:extLst>
                </a:gridCol>
              </a:tblGrid>
              <a:tr h="3362325">
                <a:tc>
                  <a:txBody>
                    <a:bodyPr/>
                    <a:lstStyle>
                      <a:lvl1pPr marL="342900" lvl="0" indent="-342900" algn="l" defTabSz="914400" rtl="0" eaLnBrk="0" fontAlgn="base" latinLnBrk="0" hangingPunct="0">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eaLnBrk="1" hangingPunct="1">
                        <a:lnSpc>
                          <a:spcPct val="120000"/>
                        </a:lnSpc>
                        <a:spcBef>
                          <a:spcPct val="0"/>
                        </a:spcBef>
                        <a:buNone/>
                      </a:pPr>
                      <a:r>
                        <a:rPr lang="en-US" altLang="zh-CN" sz="2800" b="1" dirty="0">
                          <a:solidFill>
                            <a:srgbClr val="000000"/>
                          </a:solidFill>
                          <a:latin typeface="Times New Roman" panose="02020603050405020304" pitchFamily="18" charset="0"/>
                        </a:rPr>
                        <a:t>5.  _____ his new sunglasses ___ Tony look mysterious.</a:t>
                      </a:r>
                      <a:br>
                        <a:rPr lang="en-US" altLang="zh-CN" sz="2800" b="1" dirty="0">
                          <a:solidFill>
                            <a:srgbClr val="000000"/>
                          </a:solidFill>
                          <a:latin typeface="Times New Roman" panose="02020603050405020304" pitchFamily="18" charset="0"/>
                        </a:rPr>
                      </a:br>
                      <a:r>
                        <a:rPr lang="en-US" altLang="zh-CN" sz="2800" b="1" dirty="0">
                          <a:solidFill>
                            <a:srgbClr val="000000"/>
                          </a:solidFill>
                          <a:latin typeface="Times New Roman" panose="02020603050405020304" pitchFamily="18" charset="0"/>
                        </a:rPr>
                        <a:t>     A. Wears; make         B. Wears; makes</a:t>
                      </a:r>
                      <a:br>
                        <a:rPr lang="en-US" altLang="zh-CN" sz="2800" b="1" dirty="0">
                          <a:solidFill>
                            <a:srgbClr val="000000"/>
                          </a:solidFill>
                          <a:latin typeface="Times New Roman" panose="02020603050405020304" pitchFamily="18" charset="0"/>
                        </a:rPr>
                      </a:br>
                      <a:r>
                        <a:rPr lang="en-US" altLang="zh-CN" sz="2800" b="1" dirty="0">
                          <a:solidFill>
                            <a:srgbClr val="000000"/>
                          </a:solidFill>
                          <a:latin typeface="Times New Roman" panose="02020603050405020304" pitchFamily="18" charset="0"/>
                        </a:rPr>
                        <a:t>     C. Wearing; make     D. Wearing; makes</a:t>
                      </a:r>
                      <a:br>
                        <a:rPr lang="en-US" altLang="zh-CN" sz="2800" b="1" dirty="0">
                          <a:solidFill>
                            <a:srgbClr val="000000"/>
                          </a:solidFill>
                          <a:latin typeface="Times New Roman" panose="02020603050405020304" pitchFamily="18" charset="0"/>
                        </a:rPr>
                      </a:br>
                      <a:r>
                        <a:rPr lang="en-US" altLang="zh-CN" sz="2800" b="1" dirty="0">
                          <a:solidFill>
                            <a:srgbClr val="000000"/>
                          </a:solidFill>
                          <a:latin typeface="Times New Roman" panose="02020603050405020304" pitchFamily="18" charset="0"/>
                        </a:rPr>
                        <a:t>6.  As students, we are supposed to spend more time</a:t>
                      </a:r>
                    </a:p>
                    <a:p>
                      <a:pPr marL="0" lvl="0" indent="0" eaLnBrk="1" hangingPunct="1">
                        <a:lnSpc>
                          <a:spcPct val="120000"/>
                        </a:lnSpc>
                        <a:spcBef>
                          <a:spcPct val="0"/>
                        </a:spcBef>
                        <a:buNone/>
                      </a:pPr>
                      <a:r>
                        <a:rPr lang="en-US" altLang="zh-CN" sz="2800" b="1" baseline="0" dirty="0">
                          <a:solidFill>
                            <a:srgbClr val="000000"/>
                          </a:solidFill>
                          <a:latin typeface="Times New Roman" panose="02020603050405020304" pitchFamily="18" charset="0"/>
                        </a:rPr>
                        <a:t>    </a:t>
                      </a:r>
                      <a:r>
                        <a:rPr lang="en-US" altLang="zh-CN" sz="2800" b="1" dirty="0">
                          <a:solidFill>
                            <a:srgbClr val="000000"/>
                          </a:solidFill>
                          <a:latin typeface="Times New Roman" panose="02020603050405020304" pitchFamily="18" charset="0"/>
                        </a:rPr>
                        <a:t>_________ .</a:t>
                      </a:r>
                      <a:br>
                        <a:rPr lang="en-US" altLang="zh-CN" sz="2800" b="1" dirty="0">
                          <a:solidFill>
                            <a:srgbClr val="000000"/>
                          </a:solidFill>
                          <a:latin typeface="Times New Roman" panose="02020603050405020304" pitchFamily="18" charset="0"/>
                        </a:rPr>
                      </a:br>
                      <a:r>
                        <a:rPr lang="en-US" altLang="zh-CN" sz="2800" b="1" dirty="0">
                          <a:solidFill>
                            <a:srgbClr val="000000"/>
                          </a:solidFill>
                          <a:latin typeface="Times New Roman" panose="02020603050405020304" pitchFamily="18" charset="0"/>
                        </a:rPr>
                        <a:t>     A. study                       B. studied</a:t>
                      </a:r>
                      <a:br>
                        <a:rPr lang="en-US" altLang="zh-CN" sz="2800" b="1" dirty="0">
                          <a:solidFill>
                            <a:srgbClr val="000000"/>
                          </a:solidFill>
                          <a:latin typeface="Times New Roman" panose="02020603050405020304" pitchFamily="18" charset="0"/>
                        </a:rPr>
                      </a:br>
                      <a:r>
                        <a:rPr lang="en-US" altLang="zh-CN" sz="2800" b="1" dirty="0">
                          <a:solidFill>
                            <a:srgbClr val="000000"/>
                          </a:solidFill>
                          <a:latin typeface="Times New Roman" panose="02020603050405020304" pitchFamily="18" charset="0"/>
                        </a:rPr>
                        <a:t>     C. studying                  D. to study</a:t>
                      </a:r>
                      <a:br>
                        <a:rPr lang="en-US" altLang="zh-CN" sz="2800" b="1" dirty="0">
                          <a:solidFill>
                            <a:srgbClr val="000000"/>
                          </a:solidFill>
                          <a:latin typeface="Times New Roman" panose="02020603050405020304" pitchFamily="18" charset="0"/>
                        </a:rPr>
                      </a:br>
                      <a:endParaRPr lang="en-US" altLang="zh-CN" sz="2800" b="1" dirty="0">
                        <a:solidFill>
                          <a:srgbClr val="000000"/>
                        </a:solidFill>
                        <a:latin typeface="Times New Roman" panose="02020603050405020304" pitchFamily="18" charset="0"/>
                      </a:endParaRPr>
                    </a:p>
                  </a:txBody>
                  <a:tcPr marL="67497" marR="67497" marT="35100" marB="35100" anchor="ctr">
                    <a:lnL>
                      <a:noFill/>
                    </a:lnL>
                    <a:lnR>
                      <a:noFill/>
                    </a:lnR>
                    <a:lnT>
                      <a:noFill/>
                    </a:lnT>
                    <a:lnB>
                      <a:noFill/>
                    </a:lnB>
                    <a:lnTlToBr>
                      <a:noFill/>
                    </a:lnTlToBr>
                    <a:lnBlToTr>
                      <a:noFill/>
                    </a:lnBlToTr>
                    <a:solidFill>
                      <a:srgbClr val="FFFFFF">
                        <a:alpha val="93999"/>
                      </a:srgbClr>
                    </a:solidFill>
                  </a:tcPr>
                </a:tc>
                <a:extLst>
                  <a:ext uri="{0D108BD9-81ED-4DB2-BD59-A6C34878D82A}">
                    <a16:rowId xmlns:a16="http://schemas.microsoft.com/office/drawing/2014/main" val="10000"/>
                  </a:ext>
                </a:extLst>
              </a:tr>
            </a:tbl>
          </a:graphicData>
        </a:graphic>
      </p:graphicFrame>
      <p:sp>
        <p:nvSpPr>
          <p:cNvPr id="190472" name="Text Box 26"/>
          <p:cNvSpPr txBox="1">
            <a:spLocks noChangeArrowheads="1"/>
          </p:cNvSpPr>
          <p:nvPr/>
        </p:nvSpPr>
        <p:spPr bwMode="auto">
          <a:xfrm>
            <a:off x="1222376" y="771550"/>
            <a:ext cx="685800" cy="501650"/>
          </a:xfrm>
          <a:prstGeom prst="rect">
            <a:avLst/>
          </a:prstGeom>
          <a:noFill/>
          <a:ln w="9525">
            <a:noFill/>
            <a:miter lim="800000"/>
          </a:ln>
        </p:spPr>
        <p:txBody>
          <a:bodyPr lIns="67500" tIns="35100" rIns="67500" bIns="35100">
            <a:spAutoFit/>
          </a:bodyPr>
          <a:lstStyle/>
          <a:p>
            <a:pPr>
              <a:spcBef>
                <a:spcPct val="50000"/>
              </a:spcBef>
            </a:pPr>
            <a:r>
              <a:rPr lang="en-US" altLang="zh-CN" sz="2800" b="1">
                <a:solidFill>
                  <a:srgbClr val="FF0000"/>
                </a:solidFill>
                <a:latin typeface="Times New Roman" panose="02020603050405020304" pitchFamily="18" charset="0"/>
                <a:cs typeface="Times New Roman" panose="02020603050405020304" pitchFamily="18" charset="0"/>
              </a:rPr>
              <a:t>D</a:t>
            </a:r>
          </a:p>
        </p:txBody>
      </p:sp>
      <p:sp>
        <p:nvSpPr>
          <p:cNvPr id="190473" name="Text Box 27"/>
          <p:cNvSpPr txBox="1">
            <a:spLocks noChangeArrowheads="1"/>
          </p:cNvSpPr>
          <p:nvPr/>
        </p:nvSpPr>
        <p:spPr bwMode="auto">
          <a:xfrm>
            <a:off x="1692275" y="2787650"/>
            <a:ext cx="685800" cy="501650"/>
          </a:xfrm>
          <a:prstGeom prst="rect">
            <a:avLst/>
          </a:prstGeom>
          <a:noFill/>
          <a:ln w="9525">
            <a:noFill/>
            <a:miter lim="800000"/>
          </a:ln>
        </p:spPr>
        <p:txBody>
          <a:bodyPr lIns="67500" tIns="35100" rIns="67500" bIns="35100">
            <a:spAutoFit/>
          </a:bodyPr>
          <a:lstStyle/>
          <a:p>
            <a:pPr>
              <a:spcBef>
                <a:spcPct val="50000"/>
              </a:spcBef>
            </a:pPr>
            <a:r>
              <a:rPr lang="en-US" altLang="zh-CN" sz="2800" b="1">
                <a:solidFill>
                  <a:srgbClr val="FF0000"/>
                </a:solidFill>
                <a:latin typeface="Times New Roman" panose="02020603050405020304" pitchFamily="18" charset="0"/>
                <a:cs typeface="Times New Roman" panose="02020603050405020304" pitchFamily="18" charset="0"/>
              </a:rPr>
              <a:t>C</a:t>
            </a: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90472"/>
                                        </p:tgtEl>
                                        <p:attrNameLst>
                                          <p:attrName>style.visibility</p:attrName>
                                        </p:attrNameLst>
                                      </p:cBhvr>
                                      <p:to>
                                        <p:strVal val="visible"/>
                                      </p:to>
                                    </p:set>
                                    <p:animEffect transition="in" filter="fade">
                                      <p:cBhvr>
                                        <p:cTn id="7" dur="1000"/>
                                        <p:tgtEl>
                                          <p:spTgt spid="190472"/>
                                        </p:tgtEl>
                                      </p:cBhvr>
                                    </p:animEffect>
                                    <p:anim calcmode="lin" valueType="num">
                                      <p:cBhvr>
                                        <p:cTn id="8" dur="1000" fill="hold"/>
                                        <p:tgtEl>
                                          <p:spTgt spid="190472"/>
                                        </p:tgtEl>
                                        <p:attrNameLst>
                                          <p:attrName>ppt_x</p:attrName>
                                        </p:attrNameLst>
                                      </p:cBhvr>
                                      <p:tavLst>
                                        <p:tav tm="0">
                                          <p:val>
                                            <p:strVal val="#ppt_x"/>
                                          </p:val>
                                        </p:tav>
                                        <p:tav tm="100000">
                                          <p:val>
                                            <p:strVal val="#ppt_x"/>
                                          </p:val>
                                        </p:tav>
                                      </p:tavLst>
                                    </p:anim>
                                    <p:anim calcmode="lin" valueType="num">
                                      <p:cBhvr>
                                        <p:cTn id="9" dur="900" decel="100000" fill="hold"/>
                                        <p:tgtEl>
                                          <p:spTgt spid="19047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9047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190473"/>
                                        </p:tgtEl>
                                        <p:attrNameLst>
                                          <p:attrName>style.visibility</p:attrName>
                                        </p:attrNameLst>
                                      </p:cBhvr>
                                      <p:to>
                                        <p:strVal val="visible"/>
                                      </p:to>
                                    </p:set>
                                    <p:animEffect transition="in" filter="fade">
                                      <p:cBhvr>
                                        <p:cTn id="15" dur="1000"/>
                                        <p:tgtEl>
                                          <p:spTgt spid="190473"/>
                                        </p:tgtEl>
                                      </p:cBhvr>
                                    </p:animEffect>
                                    <p:anim calcmode="lin" valueType="num">
                                      <p:cBhvr>
                                        <p:cTn id="16" dur="1000" fill="hold"/>
                                        <p:tgtEl>
                                          <p:spTgt spid="190473"/>
                                        </p:tgtEl>
                                        <p:attrNameLst>
                                          <p:attrName>ppt_x</p:attrName>
                                        </p:attrNameLst>
                                      </p:cBhvr>
                                      <p:tavLst>
                                        <p:tav tm="0">
                                          <p:val>
                                            <p:strVal val="#ppt_x"/>
                                          </p:val>
                                        </p:tav>
                                        <p:tav tm="100000">
                                          <p:val>
                                            <p:strVal val="#ppt_x"/>
                                          </p:val>
                                        </p:tav>
                                      </p:tavLst>
                                    </p:anim>
                                    <p:anim calcmode="lin" valueType="num">
                                      <p:cBhvr>
                                        <p:cTn id="17" dur="900" decel="100000" fill="hold"/>
                                        <p:tgtEl>
                                          <p:spTgt spid="190473"/>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9047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72" grpId="0"/>
      <p:bldP spid="19047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文本框 2"/>
          <p:cNvSpPr txBox="1">
            <a:spLocks noChangeArrowheads="1"/>
          </p:cNvSpPr>
          <p:nvPr/>
        </p:nvSpPr>
        <p:spPr bwMode="auto">
          <a:xfrm>
            <a:off x="539750" y="838200"/>
            <a:ext cx="7670800" cy="3970338"/>
          </a:xfrm>
          <a:prstGeom prst="rect">
            <a:avLst/>
          </a:prstGeom>
          <a:noFill/>
          <a:ln w="9525">
            <a:noFill/>
            <a:miter lim="800000"/>
          </a:ln>
        </p:spPr>
        <p:txBody>
          <a:bodyPr>
            <a:spAutoFit/>
          </a:bodyPr>
          <a:lstStyle/>
          <a:p>
            <a:pPr>
              <a:lnSpc>
                <a:spcPct val="150000"/>
              </a:lnSpc>
            </a:pPr>
            <a:r>
              <a:rPr lang="en-US" altLang="zh-CN" sz="2800" b="1">
                <a:latin typeface="Times New Roman" panose="02020603050405020304" pitchFamily="18" charset="0"/>
              </a:rPr>
              <a:t>7. </a:t>
            </a:r>
            <a:r>
              <a:rPr lang="zh-CN" altLang="en-US" sz="2800" b="1">
                <a:latin typeface="Times New Roman" panose="02020603050405020304" pitchFamily="18" charset="0"/>
              </a:rPr>
              <a:t>—Do you have any difficulty in </a:t>
            </a:r>
            <a:r>
              <a:rPr lang="en-US" altLang="zh-CN" sz="2800" b="1">
                <a:solidFill>
                  <a:srgbClr val="000000"/>
                </a:solidFill>
                <a:latin typeface="Times New Roman" panose="02020603050405020304" pitchFamily="18" charset="0"/>
              </a:rPr>
              <a:t>______ </a:t>
            </a:r>
            <a:r>
              <a:rPr lang="zh-CN" altLang="en-US" sz="2800" b="1">
                <a:latin typeface="Times New Roman" panose="02020603050405020304" pitchFamily="18" charset="0"/>
              </a:rPr>
              <a:t>English?</a:t>
            </a:r>
            <a:endParaRPr lang="en-US" altLang="zh-CN" sz="2800" b="1">
              <a:latin typeface="Times New Roman" panose="02020603050405020304" pitchFamily="18" charset="0"/>
            </a:endParaRPr>
          </a:p>
          <a:p>
            <a:pPr>
              <a:lnSpc>
                <a:spcPct val="150000"/>
              </a:lnSpc>
            </a:pPr>
            <a:r>
              <a:rPr lang="zh-CN" altLang="en-US" sz="2800" b="1">
                <a:latin typeface="Times New Roman" panose="02020603050405020304" pitchFamily="18" charset="0"/>
              </a:rPr>
              <a:t>    —Yes, but I try to make myself </a:t>
            </a:r>
            <a:r>
              <a:rPr lang="en-US" altLang="zh-CN" sz="2800" b="1">
                <a:solidFill>
                  <a:srgbClr val="000000"/>
                </a:solidFill>
                <a:latin typeface="Times New Roman" panose="02020603050405020304" pitchFamily="18" charset="0"/>
              </a:rPr>
              <a:t>______ </a:t>
            </a:r>
            <a:r>
              <a:rPr lang="zh-CN" altLang="en-US" sz="2800" b="1">
                <a:latin typeface="Times New Roman" panose="02020603050405020304" pitchFamily="18" charset="0"/>
              </a:rPr>
              <a:t>. </a:t>
            </a:r>
          </a:p>
          <a:p>
            <a:pPr>
              <a:lnSpc>
                <a:spcPct val="150000"/>
              </a:lnSpc>
            </a:pPr>
            <a:r>
              <a:rPr lang="zh-CN" altLang="en-US" sz="2800" b="1">
                <a:latin typeface="Times New Roman" panose="02020603050405020304" pitchFamily="18" charset="0"/>
              </a:rPr>
              <a:t>           A</a:t>
            </a:r>
            <a:r>
              <a:rPr lang="en-US" altLang="zh-CN" sz="2800" b="1">
                <a:latin typeface="Times New Roman" panose="02020603050405020304" pitchFamily="18" charset="0"/>
              </a:rPr>
              <a:t>. </a:t>
            </a:r>
            <a:r>
              <a:rPr lang="zh-CN" altLang="en-US" sz="2800" b="1">
                <a:latin typeface="Times New Roman" panose="02020603050405020304" pitchFamily="18" charset="0"/>
              </a:rPr>
              <a:t>to speak; understood           	</a:t>
            </a:r>
          </a:p>
          <a:p>
            <a:pPr>
              <a:lnSpc>
                <a:spcPct val="150000"/>
              </a:lnSpc>
            </a:pPr>
            <a:r>
              <a:rPr lang="zh-CN" altLang="en-US" sz="2800" b="1">
                <a:latin typeface="Times New Roman" panose="02020603050405020304" pitchFamily="18" charset="0"/>
              </a:rPr>
              <a:t>           B</a:t>
            </a:r>
            <a:r>
              <a:rPr lang="en-US" altLang="zh-CN" sz="2800" b="1">
                <a:latin typeface="Times New Roman" panose="02020603050405020304" pitchFamily="18" charset="0"/>
              </a:rPr>
              <a:t>. </a:t>
            </a:r>
            <a:r>
              <a:rPr lang="zh-CN" altLang="en-US" sz="2800" b="1">
                <a:latin typeface="Times New Roman" panose="02020603050405020304" pitchFamily="18" charset="0"/>
              </a:rPr>
              <a:t>speaking; understand</a:t>
            </a:r>
          </a:p>
          <a:p>
            <a:pPr>
              <a:lnSpc>
                <a:spcPct val="150000"/>
              </a:lnSpc>
            </a:pPr>
            <a:r>
              <a:rPr lang="zh-CN" altLang="en-US" sz="2800" b="1">
                <a:latin typeface="Times New Roman" panose="02020603050405020304" pitchFamily="18" charset="0"/>
              </a:rPr>
              <a:t>           C</a:t>
            </a:r>
            <a:r>
              <a:rPr lang="en-US" altLang="zh-CN" sz="2800" b="1">
                <a:latin typeface="Times New Roman" panose="02020603050405020304" pitchFamily="18" charset="0"/>
              </a:rPr>
              <a:t>. </a:t>
            </a:r>
            <a:r>
              <a:rPr lang="zh-CN" altLang="en-US" sz="2800" b="1">
                <a:latin typeface="Times New Roman" panose="02020603050405020304" pitchFamily="18" charset="0"/>
              </a:rPr>
              <a:t>to speak; to understand         	</a:t>
            </a:r>
          </a:p>
          <a:p>
            <a:pPr>
              <a:lnSpc>
                <a:spcPct val="150000"/>
              </a:lnSpc>
            </a:pPr>
            <a:r>
              <a:rPr lang="zh-CN" altLang="en-US" sz="2800" b="1">
                <a:latin typeface="Times New Roman" panose="02020603050405020304" pitchFamily="18" charset="0"/>
              </a:rPr>
              <a:t>           D</a:t>
            </a:r>
            <a:r>
              <a:rPr lang="en-US" altLang="zh-CN" sz="2800" b="1">
                <a:latin typeface="Times New Roman" panose="02020603050405020304" pitchFamily="18" charset="0"/>
              </a:rPr>
              <a:t>. </a:t>
            </a:r>
            <a:r>
              <a:rPr lang="zh-CN" altLang="en-US" sz="2800" b="1">
                <a:latin typeface="Times New Roman" panose="02020603050405020304" pitchFamily="18" charset="0"/>
              </a:rPr>
              <a:t>speaking; understood </a:t>
            </a:r>
          </a:p>
        </p:txBody>
      </p:sp>
      <p:sp>
        <p:nvSpPr>
          <p:cNvPr id="4" name="文本框 3"/>
          <p:cNvSpPr txBox="1">
            <a:spLocks noChangeArrowheads="1"/>
          </p:cNvSpPr>
          <p:nvPr/>
        </p:nvSpPr>
        <p:spPr bwMode="auto">
          <a:xfrm>
            <a:off x="5915025" y="842963"/>
            <a:ext cx="601663" cy="661987"/>
          </a:xfrm>
          <a:prstGeom prst="rect">
            <a:avLst/>
          </a:prstGeom>
          <a:noFill/>
          <a:ln w="9525">
            <a:noFill/>
            <a:miter lim="800000"/>
          </a:ln>
        </p:spPr>
        <p:txBody>
          <a:bodyPr>
            <a:spAutoFit/>
          </a:bodyPr>
          <a:lstStyle/>
          <a:p>
            <a:pPr>
              <a:lnSpc>
                <a:spcPct val="150000"/>
              </a:lnSpc>
            </a:pPr>
            <a:r>
              <a:rPr lang="en-US" altLang="zh-CN" sz="2800" b="1">
                <a:solidFill>
                  <a:srgbClr val="FF0000"/>
                </a:solidFill>
                <a:latin typeface="Times New Roman" panose="02020603050405020304" pitchFamily="18" charset="0"/>
              </a:rPr>
              <a:t>D</a:t>
            </a: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ext Box 4"/>
          <p:cNvSpPr txBox="1">
            <a:spLocks noChangeArrowheads="1"/>
          </p:cNvSpPr>
          <p:nvPr/>
        </p:nvSpPr>
        <p:spPr bwMode="auto">
          <a:xfrm>
            <a:off x="579438" y="627063"/>
            <a:ext cx="7232650" cy="4013200"/>
          </a:xfrm>
          <a:prstGeom prst="rect">
            <a:avLst/>
          </a:prstGeom>
          <a:noFill/>
          <a:ln w="9525">
            <a:noFill/>
            <a:miter lim="800000"/>
          </a:ln>
        </p:spPr>
        <p:txBody>
          <a:bodyPr>
            <a:spAutoFit/>
          </a:bodyPr>
          <a:lstStyle/>
          <a:p>
            <a:pPr>
              <a:lnSpc>
                <a:spcPct val="130000"/>
              </a:lnSpc>
              <a:buFont typeface="Arial" panose="020B0604020202020204" pitchFamily="34" charset="0"/>
              <a:buNone/>
            </a:pPr>
            <a:r>
              <a:rPr lang="en-US" altLang="zh-CN" sz="2800" b="1" dirty="0">
                <a:solidFill>
                  <a:srgbClr val="002060"/>
                </a:solidFill>
                <a:latin typeface="微软雅黑" panose="020B0503020204020204" pitchFamily="34" charset="-122"/>
                <a:ea typeface="微软雅黑" panose="020B0503020204020204" pitchFamily="34" charset="-122"/>
              </a:rPr>
              <a:t>Ⅳ.</a:t>
            </a:r>
            <a:r>
              <a:rPr lang="zh-CN" altLang="en-US" sz="2800" b="1" dirty="0">
                <a:solidFill>
                  <a:srgbClr val="002060"/>
                </a:solidFill>
                <a:latin typeface="微软雅黑" panose="020B0503020204020204" pitchFamily="34" charset="-122"/>
                <a:ea typeface="微软雅黑" panose="020B0503020204020204" pitchFamily="34" charset="-122"/>
              </a:rPr>
              <a:t>根据汉语意思完成句子。</a:t>
            </a:r>
          </a:p>
          <a:p>
            <a:pPr>
              <a:lnSpc>
                <a:spcPct val="130000"/>
              </a:lnSpc>
              <a:buFont typeface="Arial" panose="020B0604020202020204" pitchFamily="34" charset="0"/>
              <a:buNone/>
            </a:pPr>
            <a:r>
              <a:rPr lang="en-US" altLang="zh-CN" sz="2400" b="1" dirty="0">
                <a:solidFill>
                  <a:srgbClr val="000000"/>
                </a:solidFill>
                <a:latin typeface="宋体" panose="02010600030101010101" pitchFamily="2" charset="-122"/>
              </a:rPr>
              <a:t>1.</a:t>
            </a:r>
            <a:r>
              <a:rPr lang="zh-CN" altLang="en-US" sz="2400" b="1" dirty="0">
                <a:solidFill>
                  <a:srgbClr val="000000"/>
                </a:solidFill>
                <a:latin typeface="宋体" panose="02010600030101010101" pitchFamily="2" charset="-122"/>
              </a:rPr>
              <a:t>他什么也没说就离开了。</a:t>
            </a:r>
          </a:p>
          <a:p>
            <a:pPr>
              <a:lnSpc>
                <a:spcPct val="130000"/>
              </a:lnSpc>
              <a:buFont typeface="Arial" panose="020B0604020202020204" pitchFamily="34" charset="0"/>
              <a:buNone/>
            </a:pPr>
            <a:r>
              <a:rPr lang="en-US" altLang="zh-CN" sz="2400" b="1" dirty="0">
                <a:solidFill>
                  <a:srgbClr val="000000"/>
                </a:solidFill>
                <a:latin typeface="Times New Roman" panose="02020603050405020304" pitchFamily="18" charset="0"/>
                <a:ea typeface="黑体" panose="02010609060101010101" pitchFamily="49" charset="-122"/>
              </a:rPr>
              <a:t>     He left _________ _________ _________.</a:t>
            </a:r>
          </a:p>
          <a:p>
            <a:pPr>
              <a:lnSpc>
                <a:spcPct val="130000"/>
              </a:lnSpc>
              <a:buFont typeface="Arial" panose="020B0604020202020204" pitchFamily="34" charset="0"/>
              <a:buNone/>
            </a:pPr>
            <a:r>
              <a:rPr lang="en-US" altLang="zh-CN" sz="2400" b="1" dirty="0">
                <a:solidFill>
                  <a:srgbClr val="000000"/>
                </a:solidFill>
                <a:latin typeface="宋体" panose="02010600030101010101" pitchFamily="2" charset="-122"/>
              </a:rPr>
              <a:t>2.</a:t>
            </a:r>
            <a:r>
              <a:rPr lang="zh-CN" altLang="en-US" sz="2400" b="1" dirty="0">
                <a:solidFill>
                  <a:srgbClr val="000000"/>
                </a:solidFill>
                <a:latin typeface="宋体" panose="02010600030101010101" pitchFamily="2" charset="-122"/>
              </a:rPr>
              <a:t>他在他房间找老鼠。</a:t>
            </a:r>
          </a:p>
          <a:p>
            <a:pPr>
              <a:lnSpc>
                <a:spcPct val="130000"/>
              </a:lnSpc>
              <a:buFont typeface="Arial" panose="020B0604020202020204" pitchFamily="34" charset="0"/>
              <a:buNone/>
            </a:pPr>
            <a:r>
              <a:rPr lang="en-US" altLang="zh-CN" sz="2400" b="1" dirty="0">
                <a:solidFill>
                  <a:srgbClr val="000000"/>
                </a:solidFill>
                <a:latin typeface="Times New Roman" panose="02020603050405020304" pitchFamily="18" charset="0"/>
                <a:ea typeface="黑体" panose="02010609060101010101" pitchFamily="49" charset="-122"/>
              </a:rPr>
              <a:t>     He is ____________ his room _________the mouse.</a:t>
            </a:r>
          </a:p>
          <a:p>
            <a:pPr>
              <a:lnSpc>
                <a:spcPct val="130000"/>
              </a:lnSpc>
              <a:buFont typeface="Arial" panose="020B0604020202020204" pitchFamily="34" charset="0"/>
              <a:buNone/>
            </a:pPr>
            <a:r>
              <a:rPr lang="en-US" altLang="zh-CN" sz="2400" b="1" dirty="0">
                <a:solidFill>
                  <a:srgbClr val="000000"/>
                </a:solidFill>
                <a:latin typeface="宋体" panose="02010600030101010101" pitchFamily="2" charset="-122"/>
              </a:rPr>
              <a:t>3.</a:t>
            </a:r>
            <a:r>
              <a:rPr lang="zh-CN" altLang="en-US" sz="2400" b="1" dirty="0">
                <a:solidFill>
                  <a:srgbClr val="000000"/>
                </a:solidFill>
                <a:latin typeface="宋体" panose="02010600030101010101" pitchFamily="2" charset="-122"/>
              </a:rPr>
              <a:t>虽然他没有钱和车子，但他很快乐。</a:t>
            </a:r>
          </a:p>
          <a:p>
            <a:pPr>
              <a:lnSpc>
                <a:spcPct val="130000"/>
              </a:lnSpc>
              <a:buFont typeface="Arial" panose="020B0604020202020204" pitchFamily="34" charset="0"/>
              <a:buNone/>
            </a:pPr>
            <a:r>
              <a:rPr lang="en-US" altLang="zh-CN" sz="2400" b="1" dirty="0">
                <a:solidFill>
                  <a:srgbClr val="000000"/>
                </a:solidFill>
                <a:latin typeface="Times New Roman" panose="02020603050405020304" pitchFamily="18" charset="0"/>
                <a:ea typeface="黑体" panose="02010609060101010101" pitchFamily="49" charset="-122"/>
              </a:rPr>
              <a:t>     He is very happy _________ _________ he has no</a:t>
            </a:r>
          </a:p>
          <a:p>
            <a:pPr>
              <a:lnSpc>
                <a:spcPct val="130000"/>
              </a:lnSpc>
              <a:buFont typeface="Arial" panose="020B0604020202020204" pitchFamily="34" charset="0"/>
              <a:buNone/>
            </a:pPr>
            <a:r>
              <a:rPr lang="en-US" altLang="zh-CN" sz="2400" b="1" dirty="0">
                <a:solidFill>
                  <a:srgbClr val="000000"/>
                </a:solidFill>
                <a:latin typeface="Times New Roman" panose="02020603050405020304" pitchFamily="18" charset="0"/>
                <a:ea typeface="黑体" panose="02010609060101010101" pitchFamily="49" charset="-122"/>
              </a:rPr>
              <a:t>     money or cars.</a:t>
            </a:r>
          </a:p>
        </p:txBody>
      </p:sp>
      <p:sp>
        <p:nvSpPr>
          <p:cNvPr id="88067" name="Text Box 5"/>
          <p:cNvSpPr>
            <a:spLocks noChangeArrowheads="1"/>
          </p:cNvSpPr>
          <p:nvPr/>
        </p:nvSpPr>
        <p:spPr bwMode="auto">
          <a:xfrm>
            <a:off x="1979613" y="1689100"/>
            <a:ext cx="4419600" cy="522288"/>
          </a:xfrm>
          <a:prstGeom prst="rect">
            <a:avLst/>
          </a:prstGeom>
          <a:noFill/>
          <a:ln w="9525">
            <a:noFill/>
            <a:miter lim="800000"/>
          </a:ln>
        </p:spPr>
        <p:txBody>
          <a:bodyPr wrap="none">
            <a:spAutoFit/>
          </a:bodyPr>
          <a:lstStyle/>
          <a:p>
            <a:r>
              <a:rPr lang="en-US" altLang="zh-CN" sz="2800" b="1">
                <a:solidFill>
                  <a:srgbClr val="FF0000"/>
                </a:solidFill>
                <a:latin typeface="Times New Roman" panose="02020603050405020304" pitchFamily="18" charset="0"/>
              </a:rPr>
              <a:t>without   saying    anything</a:t>
            </a:r>
          </a:p>
        </p:txBody>
      </p:sp>
      <p:sp>
        <p:nvSpPr>
          <p:cNvPr id="88068" name="Text Box 6"/>
          <p:cNvSpPr>
            <a:spLocks noChangeArrowheads="1"/>
          </p:cNvSpPr>
          <p:nvPr/>
        </p:nvSpPr>
        <p:spPr bwMode="auto">
          <a:xfrm>
            <a:off x="1801813" y="2646363"/>
            <a:ext cx="4278312" cy="523875"/>
          </a:xfrm>
          <a:prstGeom prst="rect">
            <a:avLst/>
          </a:prstGeom>
          <a:noFill/>
          <a:ln w="9525">
            <a:noFill/>
            <a:miter lim="800000"/>
          </a:ln>
        </p:spPr>
        <p:txBody>
          <a:bodyPr>
            <a:spAutoFit/>
          </a:bodyPr>
          <a:lstStyle/>
          <a:p>
            <a:r>
              <a:rPr lang="en-US" altLang="zh-CN" sz="2800" b="1">
                <a:solidFill>
                  <a:srgbClr val="FF0000"/>
                </a:solidFill>
                <a:latin typeface="Times New Roman" panose="02020603050405020304" pitchFamily="18" charset="0"/>
              </a:rPr>
              <a:t>searching                   for</a:t>
            </a:r>
          </a:p>
        </p:txBody>
      </p:sp>
      <p:sp>
        <p:nvSpPr>
          <p:cNvPr id="88069" name="Text Box 7"/>
          <p:cNvSpPr>
            <a:spLocks noChangeArrowheads="1"/>
          </p:cNvSpPr>
          <p:nvPr/>
        </p:nvSpPr>
        <p:spPr bwMode="auto">
          <a:xfrm>
            <a:off x="3638550" y="3632200"/>
            <a:ext cx="2411413" cy="523875"/>
          </a:xfrm>
          <a:prstGeom prst="rect">
            <a:avLst/>
          </a:prstGeom>
          <a:noFill/>
          <a:ln w="9525">
            <a:noFill/>
            <a:miter lim="800000"/>
          </a:ln>
        </p:spPr>
        <p:txBody>
          <a:bodyPr wrap="none">
            <a:spAutoFit/>
          </a:bodyPr>
          <a:lstStyle/>
          <a:p>
            <a:r>
              <a:rPr lang="en-US" altLang="zh-CN" sz="2800" b="1">
                <a:solidFill>
                  <a:srgbClr val="FF0000"/>
                </a:solidFill>
                <a:latin typeface="Times New Roman" panose="02020603050405020304" pitchFamily="18" charset="0"/>
              </a:rPr>
              <a:t>even     though</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8067"/>
                                        </p:tgtEl>
                                        <p:attrNameLst>
                                          <p:attrName>style.visibility</p:attrName>
                                        </p:attrNameLst>
                                      </p:cBhvr>
                                      <p:to>
                                        <p:strVal val="visible"/>
                                      </p:to>
                                    </p:set>
                                    <p:animEffect transition="in" filter="blinds(horizontal)">
                                      <p:cBhvr>
                                        <p:cTn id="7" dur="500"/>
                                        <p:tgtEl>
                                          <p:spTgt spid="8806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88068"/>
                                        </p:tgtEl>
                                        <p:attrNameLst>
                                          <p:attrName>style.visibility</p:attrName>
                                        </p:attrNameLst>
                                      </p:cBhvr>
                                      <p:to>
                                        <p:strVal val="visible"/>
                                      </p:to>
                                    </p:set>
                                    <p:animEffect transition="in" filter="blinds(vertical)">
                                      <p:cBhvr>
                                        <p:cTn id="12" dur="500"/>
                                        <p:tgtEl>
                                          <p:spTgt spid="8806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8069"/>
                                        </p:tgtEl>
                                        <p:attrNameLst>
                                          <p:attrName>style.visibility</p:attrName>
                                        </p:attrNameLst>
                                      </p:cBhvr>
                                      <p:to>
                                        <p:strVal val="visible"/>
                                      </p:to>
                                    </p:set>
                                    <p:anim calcmode="lin" valueType="num">
                                      <p:cBhvr>
                                        <p:cTn id="17" dur="500" fill="hold"/>
                                        <p:tgtEl>
                                          <p:spTgt spid="88069"/>
                                        </p:tgtEl>
                                        <p:attrNameLst>
                                          <p:attrName>ppt_x</p:attrName>
                                        </p:attrNameLst>
                                      </p:cBhvr>
                                      <p:tavLst>
                                        <p:tav tm="0">
                                          <p:val>
                                            <p:strVal val="#ppt_x"/>
                                          </p:val>
                                        </p:tav>
                                        <p:tav tm="100000">
                                          <p:val>
                                            <p:strVal val="#ppt_x"/>
                                          </p:val>
                                        </p:tav>
                                      </p:tavLst>
                                    </p:anim>
                                    <p:anim calcmode="lin" valueType="num">
                                      <p:cBhvr>
                                        <p:cTn id="18" dur="500" fill="hold"/>
                                        <p:tgtEl>
                                          <p:spTgt spid="880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bldLvl="0"/>
      <p:bldP spid="88068" grpId="0" bldLvl="0"/>
      <p:bldP spid="88069" grpId="0" bldLvl="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3"/>
          <p:cNvSpPr>
            <a:spLocks noGrp="1" noChangeArrowheads="1"/>
          </p:cNvSpPr>
          <p:nvPr>
            <p:ph type="body" idx="4294967295"/>
          </p:nvPr>
        </p:nvSpPr>
        <p:spPr bwMode="auto">
          <a:xfrm>
            <a:off x="468313" y="915988"/>
            <a:ext cx="7877175" cy="3395662"/>
          </a:xfrm>
          <a:prstGeom prst="rect">
            <a:avLst/>
          </a:prstGeom>
          <a:noFill/>
          <a:ln>
            <a:miter lim="800000"/>
          </a:ln>
        </p:spPr>
        <p:txBody>
          <a:bodyPr/>
          <a:lstStyle/>
          <a:p>
            <a:pPr>
              <a:buFontTx/>
              <a:buNone/>
            </a:pPr>
            <a:r>
              <a:rPr lang="en-US" altLang="zh-CN" b="1" dirty="0">
                <a:latin typeface="宋体" panose="02010600030101010101" pitchFamily="2" charset="-122"/>
              </a:rPr>
              <a:t>4.</a:t>
            </a:r>
            <a:r>
              <a:rPr lang="zh-CN" altLang="en-US" b="1" dirty="0">
                <a:latin typeface="宋体" panose="02010600030101010101" pitchFamily="2" charset="-122"/>
              </a:rPr>
              <a:t>你对环境污染感觉如何？</a:t>
            </a:r>
            <a:br>
              <a:rPr lang="zh-CN" altLang="en-US" b="1" dirty="0">
                <a:latin typeface="宋体" panose="02010600030101010101" pitchFamily="2" charset="-122"/>
              </a:rPr>
            </a:br>
            <a:endParaRPr lang="zh-CN" altLang="en-US" b="1" dirty="0">
              <a:latin typeface="宋体" panose="02010600030101010101" pitchFamily="2" charset="-122"/>
            </a:endParaRPr>
          </a:p>
          <a:p>
            <a:pPr>
              <a:buFontTx/>
              <a:buNone/>
            </a:pPr>
            <a:r>
              <a:rPr lang="en-US" altLang="zh-CN" b="1" dirty="0">
                <a:solidFill>
                  <a:srgbClr val="000000"/>
                </a:solidFill>
              </a:rPr>
              <a:t>    ________________________________________________</a:t>
            </a:r>
          </a:p>
          <a:p>
            <a:pPr>
              <a:buFontTx/>
              <a:buNone/>
            </a:pPr>
            <a:r>
              <a:rPr lang="en-US" altLang="zh-CN" b="1" dirty="0">
                <a:latin typeface="宋体" panose="02010600030101010101" pitchFamily="2" charset="-122"/>
              </a:rPr>
              <a:t>5.</a:t>
            </a:r>
            <a:r>
              <a:rPr lang="zh-CN" altLang="en-US" b="1" dirty="0">
                <a:latin typeface="宋体" panose="02010600030101010101" pitchFamily="2" charset="-122"/>
              </a:rPr>
              <a:t>现在我们需要做的是团结起来。</a:t>
            </a:r>
            <a:br>
              <a:rPr lang="zh-CN" altLang="en-US" b="1" dirty="0">
                <a:latin typeface="宋体" panose="02010600030101010101" pitchFamily="2" charset="-122"/>
              </a:rPr>
            </a:br>
            <a:endParaRPr lang="en-US" altLang="zh-CN" b="1" dirty="0">
              <a:latin typeface="宋体" panose="02010600030101010101" pitchFamily="2" charset="-122"/>
            </a:endParaRPr>
          </a:p>
          <a:p>
            <a:pPr>
              <a:buFontTx/>
              <a:buNone/>
            </a:pPr>
            <a:endParaRPr lang="en-US" altLang="zh-CN" b="1" dirty="0">
              <a:solidFill>
                <a:srgbClr val="000000"/>
              </a:solidFill>
            </a:endParaRPr>
          </a:p>
          <a:p>
            <a:pPr>
              <a:buFontTx/>
              <a:buNone/>
            </a:pPr>
            <a:r>
              <a:rPr lang="en-US" altLang="zh-CN" b="1" dirty="0">
                <a:solidFill>
                  <a:srgbClr val="000000"/>
                </a:solidFill>
              </a:rPr>
              <a:t>   ________________________________________________</a:t>
            </a:r>
            <a:endParaRPr lang="en-US" altLang="zh-CN" dirty="0">
              <a:latin typeface="宋体" panose="02010600030101010101" pitchFamily="2" charset="-122"/>
            </a:endParaRPr>
          </a:p>
        </p:txBody>
      </p:sp>
      <p:sp>
        <p:nvSpPr>
          <p:cNvPr id="194563" name="Text Box 4"/>
          <p:cNvSpPr>
            <a:spLocks noChangeArrowheads="1"/>
          </p:cNvSpPr>
          <p:nvPr/>
        </p:nvSpPr>
        <p:spPr bwMode="auto">
          <a:xfrm>
            <a:off x="730250" y="1635125"/>
            <a:ext cx="7123113" cy="500063"/>
          </a:xfrm>
          <a:prstGeom prst="rect">
            <a:avLst/>
          </a:prstGeom>
          <a:noFill/>
          <a:ln w="9525">
            <a:noFill/>
            <a:miter lim="800000"/>
          </a:ln>
        </p:spPr>
        <p:txBody>
          <a:bodyPr lIns="68580" tIns="34290" rIns="68580" bIns="34290">
            <a:spAutoFit/>
          </a:bodyPr>
          <a:lstStyle/>
          <a:p>
            <a:r>
              <a:rPr lang="en-US" altLang="zh-CN" sz="2800" b="1">
                <a:solidFill>
                  <a:srgbClr val="FF0000"/>
                </a:solidFill>
                <a:latin typeface="Times New Roman" panose="02020603050405020304" pitchFamily="18" charset="0"/>
              </a:rPr>
              <a:t>How do you feel about environment pollution. </a:t>
            </a:r>
          </a:p>
        </p:txBody>
      </p:sp>
      <p:sp>
        <p:nvSpPr>
          <p:cNvPr id="194564" name="Text Box 5"/>
          <p:cNvSpPr>
            <a:spLocks noChangeArrowheads="1"/>
          </p:cNvSpPr>
          <p:nvPr/>
        </p:nvSpPr>
        <p:spPr bwMode="auto">
          <a:xfrm>
            <a:off x="900113" y="2951163"/>
            <a:ext cx="6784975" cy="844550"/>
          </a:xfrm>
          <a:prstGeom prst="rect">
            <a:avLst/>
          </a:prstGeom>
          <a:noFill/>
          <a:ln w="9525">
            <a:noFill/>
            <a:miter lim="800000"/>
          </a:ln>
        </p:spPr>
        <p:txBody>
          <a:bodyPr lIns="68580" tIns="34290" rIns="68580" bIns="34290">
            <a:spAutoFit/>
          </a:bodyPr>
          <a:lstStyle/>
          <a:p>
            <a:pPr>
              <a:lnSpc>
                <a:spcPct val="90000"/>
              </a:lnSpc>
            </a:pPr>
            <a:r>
              <a:rPr lang="en-US" altLang="zh-CN" sz="2800" b="1" dirty="0">
                <a:solidFill>
                  <a:srgbClr val="FF0000"/>
                </a:solidFill>
                <a:latin typeface="Times New Roman" panose="02020603050405020304" pitchFamily="18" charset="0"/>
              </a:rPr>
              <a:t>What we need to do at this moment is to pull together.</a:t>
            </a: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94563">
                                            <p:txEl>
                                              <p:pRg st="0" end="0"/>
                                            </p:txEl>
                                          </p:spTgt>
                                        </p:tgtEl>
                                        <p:attrNameLst>
                                          <p:attrName>style.visibility</p:attrName>
                                        </p:attrNameLst>
                                      </p:cBhvr>
                                      <p:to>
                                        <p:strVal val="visible"/>
                                      </p:to>
                                    </p:set>
                                    <p:animEffect transition="in" filter="fade">
                                      <p:cBhvr>
                                        <p:cTn id="7" dur="1000"/>
                                        <p:tgtEl>
                                          <p:spTgt spid="194563">
                                            <p:txEl>
                                              <p:pRg st="0" end="0"/>
                                            </p:txEl>
                                          </p:spTgt>
                                        </p:tgtEl>
                                      </p:cBhvr>
                                    </p:animEffect>
                                    <p:anim calcmode="lin" valueType="num">
                                      <p:cBhvr>
                                        <p:cTn id="8" dur="1000" fill="hold"/>
                                        <p:tgtEl>
                                          <p:spTgt spid="19456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19456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9456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194564">
                                            <p:txEl>
                                              <p:pRg st="0" end="0"/>
                                            </p:txEl>
                                          </p:spTgt>
                                        </p:tgtEl>
                                        <p:attrNameLst>
                                          <p:attrName>style.visibility</p:attrName>
                                        </p:attrNameLst>
                                      </p:cBhvr>
                                      <p:to>
                                        <p:strVal val="visible"/>
                                      </p:to>
                                    </p:set>
                                    <p:animEffect transition="in" filter="fade">
                                      <p:cBhvr>
                                        <p:cTn id="15" dur="1000"/>
                                        <p:tgtEl>
                                          <p:spTgt spid="194564">
                                            <p:txEl>
                                              <p:pRg st="0" end="0"/>
                                            </p:txEl>
                                          </p:spTgt>
                                        </p:tgtEl>
                                      </p:cBhvr>
                                    </p:animEffect>
                                    <p:anim calcmode="lin" valueType="num">
                                      <p:cBhvr>
                                        <p:cTn id="16" dur="1000" fill="hold"/>
                                        <p:tgtEl>
                                          <p:spTgt spid="194564">
                                            <p:txEl>
                                              <p:pRg st="0" end="0"/>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194564">
                                            <p:txEl>
                                              <p:pRg st="0" end="0"/>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94564">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3"/>
          <p:cNvSpPr>
            <a:spLocks noGrp="1" noChangeArrowheads="1"/>
          </p:cNvSpPr>
          <p:nvPr>
            <p:ph type="body" idx="4294967295"/>
          </p:nvPr>
        </p:nvSpPr>
        <p:spPr bwMode="auto">
          <a:xfrm>
            <a:off x="827088" y="817563"/>
            <a:ext cx="7880350" cy="3097212"/>
          </a:xfrm>
          <a:prstGeom prst="rect">
            <a:avLst/>
          </a:prstGeom>
          <a:noFill/>
          <a:ln>
            <a:miter lim="800000"/>
          </a:ln>
        </p:spPr>
        <p:txBody>
          <a:bodyPr/>
          <a:lstStyle/>
          <a:p>
            <a:pPr>
              <a:buFontTx/>
              <a:buNone/>
            </a:pPr>
            <a:r>
              <a:rPr lang="en-US" altLang="zh-CN" sz="2700" b="1">
                <a:latin typeface="宋体" panose="02010600030101010101" pitchFamily="2" charset="-122"/>
              </a:rPr>
              <a:t>6.</a:t>
            </a:r>
            <a:r>
              <a:rPr lang="zh-CN" altLang="en-US" sz="2700" b="1">
                <a:latin typeface="宋体" panose="02010600030101010101" pitchFamily="2" charset="-122"/>
              </a:rPr>
              <a:t>如果你宁愿独自呆着，那我们都离开这儿。   </a:t>
            </a:r>
          </a:p>
          <a:p>
            <a:pPr>
              <a:lnSpc>
                <a:spcPct val="150000"/>
              </a:lnSpc>
              <a:buFontTx/>
              <a:buNone/>
            </a:pPr>
            <a:endParaRPr lang="en-US" altLang="zh-CN" sz="2700" b="1">
              <a:latin typeface="宋体" panose="02010600030101010101" pitchFamily="2" charset="-122"/>
            </a:endParaRPr>
          </a:p>
          <a:p>
            <a:pPr>
              <a:buFontTx/>
              <a:buNone/>
            </a:pPr>
            <a:r>
              <a:rPr lang="en-US" altLang="zh-CN" sz="2700" b="1">
                <a:latin typeface="宋体" panose="02010600030101010101" pitchFamily="2" charset="-122"/>
              </a:rPr>
              <a:t>7.</a:t>
            </a:r>
            <a:r>
              <a:rPr lang="zh-CN" altLang="en-US" sz="2700" b="1">
                <a:latin typeface="宋体" panose="02010600030101010101" pitchFamily="2" charset="-122"/>
              </a:rPr>
              <a:t>是我们应该帮助他而不是他应该帮助我们。 </a:t>
            </a:r>
          </a:p>
          <a:p>
            <a:pPr>
              <a:lnSpc>
                <a:spcPct val="200000"/>
              </a:lnSpc>
              <a:buFontTx/>
              <a:buNone/>
            </a:pPr>
            <a:endParaRPr lang="en-US" altLang="zh-CN" sz="2700" b="1">
              <a:latin typeface="宋体" panose="02010600030101010101" pitchFamily="2" charset="-122"/>
            </a:endParaRPr>
          </a:p>
          <a:p>
            <a:pPr>
              <a:buFontTx/>
              <a:buNone/>
            </a:pPr>
            <a:r>
              <a:rPr lang="en-US" altLang="zh-CN" sz="2700" b="1">
                <a:latin typeface="宋体" panose="02010600030101010101" pitchFamily="2" charset="-122"/>
              </a:rPr>
              <a:t>8.</a:t>
            </a:r>
            <a:r>
              <a:rPr lang="zh-CN" altLang="en-US" sz="2700" b="1">
                <a:latin typeface="宋体" panose="02010600030101010101" pitchFamily="2" charset="-122"/>
              </a:rPr>
              <a:t>与其说她买的这件羊毛衫便宜不如说它漂亮。 </a:t>
            </a:r>
          </a:p>
          <a:p>
            <a:pPr>
              <a:buFontTx/>
              <a:buNone/>
            </a:pPr>
            <a:endParaRPr lang="en-US" altLang="zh-CN" sz="2700" b="1">
              <a:latin typeface="宋体" panose="02010600030101010101" pitchFamily="2" charset="-122"/>
            </a:endParaRPr>
          </a:p>
        </p:txBody>
      </p:sp>
      <p:sp>
        <p:nvSpPr>
          <p:cNvPr id="195587" name="Rectangle 4"/>
          <p:cNvSpPr>
            <a:spLocks noChangeArrowheads="1"/>
          </p:cNvSpPr>
          <p:nvPr/>
        </p:nvSpPr>
        <p:spPr bwMode="auto">
          <a:xfrm>
            <a:off x="971550" y="1485900"/>
            <a:ext cx="6883400" cy="500063"/>
          </a:xfrm>
          <a:prstGeom prst="rect">
            <a:avLst/>
          </a:prstGeom>
          <a:noFill/>
          <a:ln w="9525">
            <a:noFill/>
            <a:miter lim="800000"/>
          </a:ln>
        </p:spPr>
        <p:txBody>
          <a:bodyPr wrap="none" lIns="68580" tIns="34290" rIns="68580" bIns="34290">
            <a:spAutoFit/>
          </a:bodyPr>
          <a:lstStyle/>
          <a:p>
            <a:r>
              <a:rPr lang="en-US" altLang="zh-CN" sz="2800" b="1">
                <a:solidFill>
                  <a:srgbClr val="FF0000"/>
                </a:solidFill>
                <a:latin typeface="Times New Roman" panose="02020603050405020304" pitchFamily="18" charset="0"/>
              </a:rPr>
              <a:t>If you’d rather be alone, we’ll all leave here.</a:t>
            </a:r>
          </a:p>
        </p:txBody>
      </p:sp>
      <p:sp>
        <p:nvSpPr>
          <p:cNvPr id="195588" name="Rectangle 5"/>
          <p:cNvSpPr>
            <a:spLocks noChangeArrowheads="1"/>
          </p:cNvSpPr>
          <p:nvPr/>
        </p:nvSpPr>
        <p:spPr bwMode="auto">
          <a:xfrm>
            <a:off x="971550" y="2576513"/>
            <a:ext cx="6769100" cy="931862"/>
          </a:xfrm>
          <a:prstGeom prst="rect">
            <a:avLst/>
          </a:prstGeom>
          <a:noFill/>
          <a:ln w="9525">
            <a:noFill/>
            <a:miter lim="800000"/>
          </a:ln>
        </p:spPr>
        <p:txBody>
          <a:bodyPr lIns="68580" tIns="34290" rIns="68580" bIns="34290">
            <a:spAutoFit/>
          </a:bodyPr>
          <a:lstStyle/>
          <a:p>
            <a:r>
              <a:rPr lang="en-US" altLang="zh-CN" sz="2800" b="1">
                <a:solidFill>
                  <a:srgbClr val="FF0000"/>
                </a:solidFill>
                <a:latin typeface="Times New Roman" panose="02020603050405020304" pitchFamily="18" charset="0"/>
              </a:rPr>
              <a:t>We should help him rather than he should  help us.  </a:t>
            </a:r>
          </a:p>
        </p:txBody>
      </p:sp>
      <p:sp>
        <p:nvSpPr>
          <p:cNvPr id="195589" name="Rectangle 6"/>
          <p:cNvSpPr>
            <a:spLocks noChangeArrowheads="1"/>
          </p:cNvSpPr>
          <p:nvPr/>
        </p:nvSpPr>
        <p:spPr bwMode="auto">
          <a:xfrm>
            <a:off x="971550" y="3940175"/>
            <a:ext cx="6985000" cy="930275"/>
          </a:xfrm>
          <a:prstGeom prst="rect">
            <a:avLst/>
          </a:prstGeom>
          <a:noFill/>
          <a:ln w="9525">
            <a:noFill/>
            <a:miter lim="800000"/>
          </a:ln>
        </p:spPr>
        <p:txBody>
          <a:bodyPr lIns="68580" tIns="34290" rIns="68580" bIns="34290">
            <a:spAutoFit/>
          </a:bodyPr>
          <a:lstStyle/>
          <a:p>
            <a:r>
              <a:rPr lang="en-US" altLang="zh-CN" sz="2800" b="1">
                <a:solidFill>
                  <a:srgbClr val="FF0000"/>
                </a:solidFill>
                <a:latin typeface="Times New Roman" panose="02020603050405020304" pitchFamily="18" charset="0"/>
              </a:rPr>
              <a:t>The sweater she bought was beautiful rather  than cheap. </a:t>
            </a: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95587"/>
                                        </p:tgtEl>
                                        <p:attrNameLst>
                                          <p:attrName>style.visibility</p:attrName>
                                        </p:attrNameLst>
                                      </p:cBhvr>
                                      <p:to>
                                        <p:strVal val="visible"/>
                                      </p:to>
                                    </p:set>
                                    <p:animEffect transition="in" filter="fade">
                                      <p:cBhvr>
                                        <p:cTn id="7" dur="1000"/>
                                        <p:tgtEl>
                                          <p:spTgt spid="195587"/>
                                        </p:tgtEl>
                                      </p:cBhvr>
                                    </p:animEffect>
                                    <p:anim calcmode="lin" valueType="num">
                                      <p:cBhvr>
                                        <p:cTn id="8" dur="1000" fill="hold"/>
                                        <p:tgtEl>
                                          <p:spTgt spid="195587"/>
                                        </p:tgtEl>
                                        <p:attrNameLst>
                                          <p:attrName>ppt_x</p:attrName>
                                        </p:attrNameLst>
                                      </p:cBhvr>
                                      <p:tavLst>
                                        <p:tav tm="0">
                                          <p:val>
                                            <p:strVal val="#ppt_x"/>
                                          </p:val>
                                        </p:tav>
                                        <p:tav tm="100000">
                                          <p:val>
                                            <p:strVal val="#ppt_x"/>
                                          </p:val>
                                        </p:tav>
                                      </p:tavLst>
                                    </p:anim>
                                    <p:anim calcmode="lin" valueType="num">
                                      <p:cBhvr>
                                        <p:cTn id="9" dur="900" decel="100000" fill="hold"/>
                                        <p:tgtEl>
                                          <p:spTgt spid="19558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95587"/>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195588"/>
                                        </p:tgtEl>
                                        <p:attrNameLst>
                                          <p:attrName>style.visibility</p:attrName>
                                        </p:attrNameLst>
                                      </p:cBhvr>
                                      <p:to>
                                        <p:strVal val="visible"/>
                                      </p:to>
                                    </p:set>
                                    <p:animEffect transition="in" filter="fade">
                                      <p:cBhvr>
                                        <p:cTn id="15" dur="1000"/>
                                        <p:tgtEl>
                                          <p:spTgt spid="195588"/>
                                        </p:tgtEl>
                                      </p:cBhvr>
                                    </p:animEffect>
                                    <p:anim calcmode="lin" valueType="num">
                                      <p:cBhvr>
                                        <p:cTn id="16" dur="1000" fill="hold"/>
                                        <p:tgtEl>
                                          <p:spTgt spid="195588"/>
                                        </p:tgtEl>
                                        <p:attrNameLst>
                                          <p:attrName>ppt_x</p:attrName>
                                        </p:attrNameLst>
                                      </p:cBhvr>
                                      <p:tavLst>
                                        <p:tav tm="0">
                                          <p:val>
                                            <p:strVal val="#ppt_x"/>
                                          </p:val>
                                        </p:tav>
                                        <p:tav tm="100000">
                                          <p:val>
                                            <p:strVal val="#ppt_x"/>
                                          </p:val>
                                        </p:tav>
                                      </p:tavLst>
                                    </p:anim>
                                    <p:anim calcmode="lin" valueType="num">
                                      <p:cBhvr>
                                        <p:cTn id="17" dur="900" decel="100000" fill="hold"/>
                                        <p:tgtEl>
                                          <p:spTgt spid="195588"/>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95588"/>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195589"/>
                                        </p:tgtEl>
                                        <p:attrNameLst>
                                          <p:attrName>style.visibility</p:attrName>
                                        </p:attrNameLst>
                                      </p:cBhvr>
                                      <p:to>
                                        <p:strVal val="visible"/>
                                      </p:to>
                                    </p:set>
                                    <p:animEffect transition="in" filter="fade">
                                      <p:cBhvr>
                                        <p:cTn id="23" dur="1000"/>
                                        <p:tgtEl>
                                          <p:spTgt spid="195589"/>
                                        </p:tgtEl>
                                      </p:cBhvr>
                                    </p:animEffect>
                                    <p:anim calcmode="lin" valueType="num">
                                      <p:cBhvr>
                                        <p:cTn id="24" dur="1000" fill="hold"/>
                                        <p:tgtEl>
                                          <p:spTgt spid="195589"/>
                                        </p:tgtEl>
                                        <p:attrNameLst>
                                          <p:attrName>ppt_x</p:attrName>
                                        </p:attrNameLst>
                                      </p:cBhvr>
                                      <p:tavLst>
                                        <p:tav tm="0">
                                          <p:val>
                                            <p:strVal val="#ppt_x"/>
                                          </p:val>
                                        </p:tav>
                                        <p:tav tm="100000">
                                          <p:val>
                                            <p:strVal val="#ppt_x"/>
                                          </p:val>
                                        </p:tav>
                                      </p:tavLst>
                                    </p:anim>
                                    <p:anim calcmode="lin" valueType="num">
                                      <p:cBhvr>
                                        <p:cTn id="25" dur="900" decel="100000" fill="hold"/>
                                        <p:tgtEl>
                                          <p:spTgt spid="195589"/>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9558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7" grpId="0"/>
      <p:bldP spid="195588" grpId="0"/>
      <p:bldP spid="19558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文本框 141315"/>
          <p:cNvSpPr txBox="1"/>
          <p:nvPr/>
        </p:nvSpPr>
        <p:spPr>
          <a:xfrm>
            <a:off x="1363221" y="798180"/>
            <a:ext cx="6172200" cy="531813"/>
          </a:xfrm>
          <a:prstGeom prst="rect">
            <a:avLst/>
          </a:prstGeom>
          <a:noFill/>
          <a:ln w="9525">
            <a:noFill/>
          </a:ln>
        </p:spPr>
        <p:txBody>
          <a:bodyPr lIns="67500" tIns="35100" rIns="67500" bIns="35100" anchor="t">
            <a:spAutoFit/>
          </a:bodyPr>
          <a:lstStyle/>
          <a:p>
            <a:pPr>
              <a:spcBef>
                <a:spcPct val="50000"/>
              </a:spcBef>
            </a:pPr>
            <a:r>
              <a:rPr lang="en-US" altLang="zh-CN" sz="3000" b="1" dirty="0">
                <a:solidFill>
                  <a:srgbClr val="0000FF"/>
                </a:solidFill>
                <a:latin typeface="Times New Roman" panose="02020603050405020304" pitchFamily="18" charset="0"/>
                <a:ea typeface="宋体" panose="02010600030101010101" pitchFamily="2" charset="-122"/>
              </a:rPr>
              <a:t>How does this picture make you feel?</a:t>
            </a:r>
          </a:p>
        </p:txBody>
      </p:sp>
      <p:pic>
        <p:nvPicPr>
          <p:cNvPr id="31747" name="图片 1" descr="b655f7fabb65d3a52f790b7bd65d609c"/>
          <p:cNvPicPr>
            <a:picLocks noChangeAspect="1"/>
          </p:cNvPicPr>
          <p:nvPr/>
        </p:nvPicPr>
        <p:blipFill>
          <a:blip r:embed="rId3" cstate="print"/>
          <a:stretch>
            <a:fillRect/>
          </a:stretch>
        </p:blipFill>
        <p:spPr>
          <a:xfrm>
            <a:off x="2627784" y="1319254"/>
            <a:ext cx="3935413" cy="3027363"/>
          </a:xfrm>
          <a:prstGeom prst="rect">
            <a:avLst/>
          </a:prstGeom>
          <a:noFill/>
          <a:ln w="9525">
            <a:noFill/>
          </a:ln>
        </p:spPr>
      </p:pic>
      <p:sp>
        <p:nvSpPr>
          <p:cNvPr id="5" name="文本框 136194"/>
          <p:cNvSpPr txBox="1"/>
          <p:nvPr/>
        </p:nvSpPr>
        <p:spPr>
          <a:xfrm>
            <a:off x="1829668" y="4155859"/>
            <a:ext cx="5705753" cy="501773"/>
          </a:xfrm>
          <a:prstGeom prst="rect">
            <a:avLst/>
          </a:prstGeom>
          <a:solidFill>
            <a:schemeClr val="accent5">
              <a:lumMod val="60000"/>
              <a:lumOff val="40000"/>
            </a:schemeClr>
          </a:solidFill>
          <a:ln w="9525">
            <a:solidFill>
              <a:schemeClr val="accent5">
                <a:lumMod val="75000"/>
              </a:schemeClr>
            </a:solidFill>
          </a:ln>
        </p:spPr>
        <p:txBody>
          <a:bodyPr wrap="square" lIns="67500" tIns="35100" rIns="67500" bIns="35100" anchor="t">
            <a:spAutoFit/>
          </a:bodyPr>
          <a:lstStyle/>
          <a:p>
            <a:pPr algn="ctr">
              <a:spcBef>
                <a:spcPct val="50000"/>
              </a:spcBef>
            </a:pPr>
            <a:r>
              <a:rPr lang="en-US" altLang="zh-CN" sz="2800" b="1" dirty="0">
                <a:latin typeface="Comic Sans MS" panose="030F0702030302020204" pitchFamily="66" charset="0"/>
              </a:rPr>
              <a:t>It makes me feel </a:t>
            </a:r>
            <a:r>
              <a:rPr lang="en-US" altLang="zh-CN" sz="2800" b="1" dirty="0">
                <a:solidFill>
                  <a:srgbClr val="FF0000"/>
                </a:solidFill>
                <a:latin typeface="Comic Sans MS" panose="030F0702030302020204" pitchFamily="66" charset="0"/>
              </a:rPr>
              <a:t>energetic</a:t>
            </a:r>
            <a:r>
              <a:rPr lang="en-US" altLang="zh-CN" sz="2800" b="1" dirty="0">
                <a:latin typeface="Comic Sans MS" panose="030F0702030302020204" pitchFamily="66" charset="0"/>
              </a:rPr>
              <a:t>.      </a:t>
            </a:r>
          </a:p>
        </p:txBody>
      </p:sp>
    </p:spTree>
    <p:extLst>
      <p:ext uri="{BB962C8B-B14F-4D97-AF65-F5344CB8AC3E}">
        <p14:creationId xmlns:p14="http://schemas.microsoft.com/office/powerpoint/2010/main" val="22048818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Scale>
                                      <p:cBhvr>
                                        <p:cTn id="7" dur="1000" decel="50000" fill="hold">
                                          <p:stCondLst>
                                            <p:cond delay="0"/>
                                          </p:stCondLst>
                                        </p:cTn>
                                        <p:tgtEl>
                                          <p:spTgt spid="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cBhvr>
                                        <p:cTn id="8" dur="1000" decel="50000" fill="hold">
                                          <p:stCondLst>
                                            <p:cond delay="0"/>
                                          </p:stCondLst>
                                        </p:cTn>
                                        <p:tgtEl>
                                          <p:spTgt spid="5">
                                            <p:txEl>
                                              <p:pRg st="0" end="0"/>
                                            </p:txEl>
                                          </p:spTgt>
                                        </p:tgtEl>
                                        <p:attrNameLst>
                                          <p:attrName>ppt_x</p:attrName>
                                          <p:attrName>ppt_y</p:attrName>
                                        </p:attrNameLst>
                                      </p:cBhvr>
                                    </p:animMotion>
                                    <p:animEffect transition="in" filter="fade">
                                      <p:cBhvr>
                                        <p:cTn id="9"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extBox 3"/>
          <p:cNvSpPr txBox="1">
            <a:spLocks noChangeArrowheads="1"/>
          </p:cNvSpPr>
          <p:nvPr/>
        </p:nvSpPr>
        <p:spPr bwMode="auto">
          <a:xfrm>
            <a:off x="503238" y="627063"/>
            <a:ext cx="2360612" cy="584200"/>
          </a:xfrm>
          <a:prstGeom prst="rect">
            <a:avLst/>
          </a:prstGeom>
          <a:noFill/>
          <a:ln w="9525">
            <a:noFill/>
            <a:miter lim="800000"/>
          </a:ln>
        </p:spPr>
        <p:txBody>
          <a:bodyPr>
            <a:spAutoFit/>
          </a:bodyPr>
          <a:lstStyle/>
          <a:p>
            <a:pPr marL="457200" indent="-457200">
              <a:buFont typeface="Wingdings" panose="05000000000000000000" pitchFamily="2" charset="2"/>
              <a:buChar char="Ø"/>
            </a:pPr>
            <a:r>
              <a:rPr lang="zh-CN" altLang="en-US" sz="3200" b="1">
                <a:solidFill>
                  <a:srgbClr val="C00000"/>
                </a:solidFill>
                <a:latin typeface="微软雅黑" panose="020B0503020204020204" pitchFamily="34" charset="-122"/>
                <a:ea typeface="微软雅黑" panose="020B0503020204020204" pitchFamily="34" charset="-122"/>
              </a:rPr>
              <a:t>中考链接</a:t>
            </a:r>
          </a:p>
        </p:txBody>
      </p:sp>
      <p:sp>
        <p:nvSpPr>
          <p:cNvPr id="105474" name="文本框 1"/>
          <p:cNvSpPr txBox="1">
            <a:spLocks noChangeArrowheads="1"/>
          </p:cNvSpPr>
          <p:nvPr/>
        </p:nvSpPr>
        <p:spPr bwMode="auto">
          <a:xfrm>
            <a:off x="604838" y="1419225"/>
            <a:ext cx="8135937" cy="3230563"/>
          </a:xfrm>
          <a:prstGeom prst="rect">
            <a:avLst/>
          </a:prstGeom>
          <a:noFill/>
          <a:ln w="9525">
            <a:noFill/>
            <a:miter lim="800000"/>
          </a:ln>
        </p:spPr>
        <p:txBody>
          <a:bodyPr>
            <a:spAutoFit/>
          </a:bodyPr>
          <a:lstStyle/>
          <a:p>
            <a:pPr>
              <a:lnSpc>
                <a:spcPct val="105000"/>
              </a:lnSpc>
            </a:pPr>
            <a:r>
              <a:rPr lang="en-US" altLang="zh-CN" sz="2800" b="1" dirty="0">
                <a:solidFill>
                  <a:srgbClr val="002060"/>
                </a:solidFill>
                <a:latin typeface="Times New Roman" panose="02020603050405020304" pitchFamily="18" charset="0"/>
                <a:ea typeface="黑体" panose="02010609060101010101" pitchFamily="49" charset="-122"/>
              </a:rPr>
              <a:t>—What a heavy rain!</a:t>
            </a:r>
          </a:p>
          <a:p>
            <a:pPr>
              <a:lnSpc>
                <a:spcPct val="105000"/>
              </a:lnSpc>
            </a:pPr>
            <a:r>
              <a:rPr lang="en-US" altLang="zh-CN" sz="2800" b="1" dirty="0">
                <a:solidFill>
                  <a:srgbClr val="002060"/>
                </a:solidFill>
                <a:latin typeface="Times New Roman" panose="02020603050405020304" pitchFamily="18" charset="0"/>
                <a:ea typeface="黑体" panose="02010609060101010101" pitchFamily="49" charset="-122"/>
              </a:rPr>
              <a:t>—So it is. I prefer _____rather than ____ on such a </a:t>
            </a:r>
          </a:p>
          <a:p>
            <a:pPr>
              <a:lnSpc>
                <a:spcPct val="105000"/>
              </a:lnSpc>
            </a:pPr>
            <a:r>
              <a:rPr lang="en-US" altLang="zh-CN" sz="2800" b="1" dirty="0">
                <a:solidFill>
                  <a:srgbClr val="002060"/>
                </a:solidFill>
                <a:latin typeface="Times New Roman" panose="02020603050405020304" pitchFamily="18" charset="0"/>
                <a:ea typeface="黑体" panose="02010609060101010101" pitchFamily="49" charset="-122"/>
              </a:rPr>
              <a:t>    rainy day.</a:t>
            </a:r>
          </a:p>
          <a:p>
            <a:pPr>
              <a:lnSpc>
                <a:spcPct val="105000"/>
              </a:lnSpc>
            </a:pPr>
            <a:r>
              <a:rPr lang="en-US" altLang="zh-CN" sz="2800" b="1" dirty="0">
                <a:solidFill>
                  <a:srgbClr val="002060"/>
                </a:solidFill>
                <a:latin typeface="Times New Roman" panose="02020603050405020304" pitchFamily="18" charset="0"/>
                <a:ea typeface="黑体" panose="02010609060101010101" pitchFamily="49" charset="-122"/>
              </a:rPr>
              <a:t>   A. to go out; staying at home             </a:t>
            </a:r>
          </a:p>
          <a:p>
            <a:pPr>
              <a:lnSpc>
                <a:spcPct val="105000"/>
              </a:lnSpc>
            </a:pPr>
            <a:r>
              <a:rPr lang="en-US" altLang="zh-CN" sz="2800" b="1" dirty="0">
                <a:solidFill>
                  <a:srgbClr val="002060"/>
                </a:solidFill>
                <a:latin typeface="Times New Roman" panose="02020603050405020304" pitchFamily="18" charset="0"/>
                <a:ea typeface="黑体" panose="02010609060101010101" pitchFamily="49" charset="-122"/>
              </a:rPr>
              <a:t>   B. staying at home; go out</a:t>
            </a:r>
          </a:p>
          <a:p>
            <a:pPr>
              <a:lnSpc>
                <a:spcPct val="105000"/>
              </a:lnSpc>
            </a:pPr>
            <a:r>
              <a:rPr lang="en-US" altLang="zh-CN" sz="2800" b="1" dirty="0">
                <a:solidFill>
                  <a:srgbClr val="002060"/>
                </a:solidFill>
                <a:latin typeface="Times New Roman" panose="02020603050405020304" pitchFamily="18" charset="0"/>
                <a:ea typeface="黑体" panose="02010609060101010101" pitchFamily="49" charset="-122"/>
              </a:rPr>
              <a:t>   C. going out;  stay at home                        </a:t>
            </a:r>
          </a:p>
          <a:p>
            <a:pPr>
              <a:lnSpc>
                <a:spcPct val="105000"/>
              </a:lnSpc>
            </a:pPr>
            <a:r>
              <a:rPr lang="en-US" altLang="zh-CN" sz="2800" b="1" dirty="0">
                <a:solidFill>
                  <a:srgbClr val="002060"/>
                </a:solidFill>
                <a:latin typeface="Times New Roman" panose="02020603050405020304" pitchFamily="18" charset="0"/>
                <a:ea typeface="黑体" panose="02010609060101010101" pitchFamily="49" charset="-122"/>
              </a:rPr>
              <a:t>   D. to stay at home;  go out</a:t>
            </a:r>
          </a:p>
        </p:txBody>
      </p:sp>
      <p:sp>
        <p:nvSpPr>
          <p:cNvPr id="5" name="圆角矩形标注 4"/>
          <p:cNvSpPr/>
          <p:nvPr/>
        </p:nvSpPr>
        <p:spPr>
          <a:xfrm>
            <a:off x="5364163" y="3448050"/>
            <a:ext cx="3633787" cy="958850"/>
          </a:xfrm>
          <a:prstGeom prst="wedgeRoundRectCallout">
            <a:avLst>
              <a:gd name="adj1" fmla="val -3821"/>
              <a:gd name="adj2" fmla="val -46896"/>
              <a:gd name="adj3" fmla="val 16667"/>
            </a:avLst>
          </a:prstGeom>
          <a:noFill/>
          <a:ln w="12700" cap="flat" cmpd="sng" algn="ctr">
            <a:solidFill>
              <a:schemeClr val="accent2">
                <a:lumMod val="50000"/>
              </a:schemeClr>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panose="020B0604020202020204" pitchFamily="34" charset="0"/>
              <a:buNone/>
              <a:defRPr/>
            </a:pPr>
            <a:r>
              <a:rPr lang="zh-CN" altLang="en-US" sz="1600" kern="0" dirty="0">
                <a:solidFill>
                  <a:schemeClr val="accent2">
                    <a:lumMod val="50000"/>
                  </a:schemeClr>
                </a:solidFill>
                <a:latin typeface="Calibri" panose="020F0502020204030204"/>
                <a:ea typeface="黑体" panose="02010609060101010101" pitchFamily="49" charset="-122"/>
                <a:cs typeface="Times New Roman" panose="02020603050405020304" pitchFamily="18" charset="0"/>
              </a:rPr>
              <a:t>句意为“好大的雨啊！是啊。我宁愿待在家里也不愿在雨天出去。”</a:t>
            </a:r>
            <a:endParaRPr lang="en-US" altLang="zh-CN" sz="1600" kern="0" dirty="0">
              <a:solidFill>
                <a:schemeClr val="accent2">
                  <a:lumMod val="50000"/>
                </a:schemeClr>
              </a:solidFill>
              <a:latin typeface="Calibri" panose="020F0502020204030204"/>
              <a:ea typeface="黑体" panose="02010609060101010101" pitchFamily="49" charset="-122"/>
              <a:cs typeface="Times New Roman" panose="02020603050405020304" pitchFamily="18" charset="0"/>
            </a:endParaRPr>
          </a:p>
          <a:p>
            <a:pPr fontAlgn="auto">
              <a:lnSpc>
                <a:spcPct val="120000"/>
              </a:lnSpc>
              <a:spcBef>
                <a:spcPts val="0"/>
              </a:spcBef>
              <a:spcAft>
                <a:spcPts val="0"/>
              </a:spcAft>
              <a:buFont typeface="Arial" panose="020B0604020202020204" pitchFamily="34" charset="0"/>
              <a:buNone/>
              <a:defRPr/>
            </a:pPr>
            <a:r>
              <a:rPr lang="en-US" altLang="zh-CN" sz="1600" kern="0" dirty="0">
                <a:solidFill>
                  <a:schemeClr val="accent2">
                    <a:lumMod val="50000"/>
                  </a:schemeClr>
                </a:solidFill>
                <a:latin typeface="Calibri" panose="020F0502020204030204"/>
                <a:ea typeface="黑体" panose="02010609060101010101" pitchFamily="49" charset="-122"/>
                <a:cs typeface="Times New Roman" panose="02020603050405020304" pitchFamily="18" charset="0"/>
              </a:rPr>
              <a:t>prefer to do A rather than do B.</a:t>
            </a:r>
            <a:endParaRPr lang="zh-CN" altLang="en-US" sz="1600" kern="0" dirty="0">
              <a:solidFill>
                <a:schemeClr val="accent2">
                  <a:lumMod val="50000"/>
                </a:schemeClr>
              </a:solidFill>
              <a:latin typeface="Calibri" panose="020F0502020204030204"/>
              <a:ea typeface="黑体" panose="02010609060101010101" pitchFamily="49" charset="-122"/>
              <a:cs typeface="Times New Roman" panose="02020603050405020304" pitchFamily="18" charset="0"/>
            </a:endParaRPr>
          </a:p>
        </p:txBody>
      </p:sp>
      <p:sp>
        <p:nvSpPr>
          <p:cNvPr id="6" name=" 2050"/>
          <p:cNvSpPr/>
          <p:nvPr/>
        </p:nvSpPr>
        <p:spPr bwMode="auto">
          <a:xfrm>
            <a:off x="755650" y="4105275"/>
            <a:ext cx="1176338" cy="582613"/>
          </a:xfrm>
          <a:custGeom>
            <a:avLst/>
            <a:gdLst>
              <a:gd name="T0" fmla="*/ 0 w 1360"/>
              <a:gd name="T1" fmla="*/ 2147483647 h 1358"/>
              <a:gd name="T2" fmla="*/ 2147483647 w 1360"/>
              <a:gd name="T3" fmla="*/ 2147483647 h 1358"/>
              <a:gd name="T4" fmla="*/ 2147483647 w 1360"/>
              <a:gd name="T5" fmla="*/ 2147483647 h 1358"/>
              <a:gd name="T6" fmla="*/ 2147483647 w 1360"/>
              <a:gd name="T7" fmla="*/ 2147483647 h 1358"/>
              <a:gd name="T8" fmla="*/ 2147483647 w 1360"/>
              <a:gd name="T9" fmla="*/ 2147483647 h 1358"/>
              <a:gd name="T10" fmla="*/ 2147483647 w 1360"/>
              <a:gd name="T11" fmla="*/ 2147483647 h 1358"/>
              <a:gd name="T12" fmla="*/ 2147483647 w 1360"/>
              <a:gd name="T13" fmla="*/ 2147483647 h 1358"/>
              <a:gd name="T14" fmla="*/ 2147483647 w 1360"/>
              <a:gd name="T15" fmla="*/ 2147483647 h 1358"/>
              <a:gd name="T16" fmla="*/ 2147483647 w 1360"/>
              <a:gd name="T17" fmla="*/ 2147483647 h 1358"/>
              <a:gd name="T18" fmla="*/ 2147483647 w 1360"/>
              <a:gd name="T19" fmla="*/ 2147483647 h 1358"/>
              <a:gd name="T20" fmla="*/ 2147483647 w 1360"/>
              <a:gd name="T21" fmla="*/ 2147483647 h 1358"/>
              <a:gd name="T22" fmla="*/ 2147483647 w 1360"/>
              <a:gd name="T23" fmla="*/ 2147483647 h 1358"/>
              <a:gd name="T24" fmla="*/ 2147483647 w 1360"/>
              <a:gd name="T25" fmla="*/ 2147483647 h 1358"/>
              <a:gd name="T26" fmla="*/ 2147483647 w 1360"/>
              <a:gd name="T27" fmla="*/ 2147483647 h 1358"/>
              <a:gd name="T28" fmla="*/ 2147483647 w 1360"/>
              <a:gd name="T29" fmla="*/ 2147483647 h 1358"/>
              <a:gd name="T30" fmla="*/ 2147483647 w 1360"/>
              <a:gd name="T31" fmla="*/ 2147483647 h 1358"/>
              <a:gd name="T32" fmla="*/ 2147483647 w 1360"/>
              <a:gd name="T33" fmla="*/ 2147483647 h 1358"/>
              <a:gd name="T34" fmla="*/ 2147483647 w 1360"/>
              <a:gd name="T35" fmla="*/ 2147483647 h 1358"/>
              <a:gd name="T36" fmla="*/ 2147483647 w 1360"/>
              <a:gd name="T37" fmla="*/ 2147483647 h 1358"/>
              <a:gd name="T38" fmla="*/ 2147483647 w 1360"/>
              <a:gd name="T39" fmla="*/ 2147483647 h 1358"/>
              <a:gd name="T40" fmla="*/ 2147483647 w 1360"/>
              <a:gd name="T41" fmla="*/ 2147483647 h 1358"/>
              <a:gd name="T42" fmla="*/ 0 w 1360"/>
              <a:gd name="T43" fmla="*/ 2147483647 h 1358"/>
              <a:gd name="T44" fmla="*/ 2147483647 w 1360"/>
              <a:gd name="T45" fmla="*/ 2147483647 h 1358"/>
              <a:gd name="T46" fmla="*/ 2147483647 w 1360"/>
              <a:gd name="T47" fmla="*/ 2147483647 h 1358"/>
              <a:gd name="T48" fmla="*/ 2147483647 w 1360"/>
              <a:gd name="T49" fmla="*/ 2147483647 h 1358"/>
              <a:gd name="T50" fmla="*/ 2147483647 w 1360"/>
              <a:gd name="T51" fmla="*/ 2147483647 h 1358"/>
              <a:gd name="T52" fmla="*/ 2147483647 w 1360"/>
              <a:gd name="T53" fmla="*/ 2147483647 h 1358"/>
              <a:gd name="T54" fmla="*/ 2147483647 w 1360"/>
              <a:gd name="T55" fmla="*/ 2147483647 h 1358"/>
              <a:gd name="T56" fmla="*/ 2147483647 w 1360"/>
              <a:gd name="T57" fmla="*/ 2147483647 h 1358"/>
              <a:gd name="T58" fmla="*/ 2147483647 w 1360"/>
              <a:gd name="T59" fmla="*/ 2147483647 h 1358"/>
              <a:gd name="T60" fmla="*/ 2147483647 w 1360"/>
              <a:gd name="T61" fmla="*/ 2147483647 h 1358"/>
              <a:gd name="T62" fmla="*/ 2147483647 w 1360"/>
              <a:gd name="T63" fmla="*/ 2147483647 h 1358"/>
              <a:gd name="T64" fmla="*/ 2147483647 w 1360"/>
              <a:gd name="T65" fmla="*/ 2147483647 h 1358"/>
              <a:gd name="T66" fmla="*/ 2147483647 w 1360"/>
              <a:gd name="T67" fmla="*/ 2147483647 h 1358"/>
              <a:gd name="T68" fmla="*/ 2147483647 w 1360"/>
              <a:gd name="T69" fmla="*/ 2147483647 h 1358"/>
              <a:gd name="T70" fmla="*/ 2147483647 w 1360"/>
              <a:gd name="T71" fmla="*/ 2147483647 h 1358"/>
              <a:gd name="T72" fmla="*/ 2147483647 w 1360"/>
              <a:gd name="T73" fmla="*/ 2147483647 h 1358"/>
              <a:gd name="T74" fmla="*/ 2147483647 w 1360"/>
              <a:gd name="T75" fmla="*/ 2147483647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gradFill rotWithShape="1">
            <a:gsLst>
              <a:gs pos="0">
                <a:srgbClr val="E30000"/>
              </a:gs>
              <a:gs pos="100000">
                <a:srgbClr val="760303"/>
              </a:gs>
            </a:gsLst>
            <a:lin ang="5400000"/>
          </a:gradFill>
          <a:ln w="9525">
            <a:noFill/>
            <a:round/>
          </a:ln>
        </p:spPr>
        <p:txBody>
          <a:bodyPr/>
          <a:lstStyle/>
          <a:p>
            <a:endParaRPr lang="zh-CN" altLang="en-US"/>
          </a:p>
        </p:txBody>
      </p:sp>
      <p:cxnSp>
        <p:nvCxnSpPr>
          <p:cNvPr id="7" name="直接连接符 6"/>
          <p:cNvCxnSpPr/>
          <p:nvPr/>
        </p:nvCxnSpPr>
        <p:spPr>
          <a:xfrm>
            <a:off x="2411413" y="2327275"/>
            <a:ext cx="3744912" cy="1111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右箭头 17"/>
          <p:cNvSpPr/>
          <p:nvPr/>
        </p:nvSpPr>
        <p:spPr>
          <a:xfrm rot="10800000">
            <a:off x="2482558" y="3982824"/>
            <a:ext cx="648072" cy="1394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 name="右箭头 15"/>
          <p:cNvSpPr/>
          <p:nvPr/>
        </p:nvSpPr>
        <p:spPr>
          <a:xfrm rot="10800000">
            <a:off x="5498584" y="4044062"/>
            <a:ext cx="648072" cy="1394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矩形 5"/>
          <p:cNvSpPr/>
          <p:nvPr/>
        </p:nvSpPr>
        <p:spPr>
          <a:xfrm>
            <a:off x="946754" y="1250273"/>
            <a:ext cx="6829434" cy="500137"/>
          </a:xfrm>
          <a:prstGeom prst="rect">
            <a:avLst/>
          </a:prstGeom>
        </p:spPr>
        <p:txBody>
          <a:bodyPr wrap="none" lIns="68580" tIns="34290" rIns="68580" bIns="34290">
            <a:spAutoFit/>
          </a:bodyPr>
          <a:lstStyle/>
          <a:p>
            <a:r>
              <a:rPr lang="en-US" altLang="zh-CN" sz="2800" b="1" dirty="0">
                <a:solidFill>
                  <a:srgbClr val="002060"/>
                </a:solidFill>
                <a:latin typeface="Comic Sans MS" panose="030F0702030302020204" pitchFamily="66" charset="0"/>
                <a:ea typeface="+mn-ea"/>
              </a:rPr>
              <a:t>Use the mind map to retell the story.</a:t>
            </a:r>
            <a:endParaRPr lang="zh-CN" altLang="en-US" sz="2800" b="1" dirty="0">
              <a:solidFill>
                <a:srgbClr val="002060"/>
              </a:solidFill>
              <a:latin typeface="Comic Sans MS" panose="030F0702030302020204" pitchFamily="66" charset="0"/>
              <a:ea typeface="+mn-ea"/>
            </a:endParaRPr>
          </a:p>
        </p:txBody>
      </p:sp>
      <p:sp>
        <p:nvSpPr>
          <p:cNvPr id="5" name="圆角矩形 4"/>
          <p:cNvSpPr/>
          <p:nvPr/>
        </p:nvSpPr>
        <p:spPr>
          <a:xfrm>
            <a:off x="683568" y="1923678"/>
            <a:ext cx="1998222" cy="97210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000" dirty="0">
                <a:solidFill>
                  <a:schemeClr val="tx1"/>
                </a:solidFill>
                <a:latin typeface="Comic Sans MS" panose="030F0702030302020204" pitchFamily="66" charset="0"/>
                <a:cs typeface="Times New Roman" panose="02020603050405020304" pitchFamily="18" charset="0"/>
              </a:rPr>
              <a:t>Peter missed a goal.</a:t>
            </a:r>
            <a:endParaRPr lang="zh-CN" altLang="en-US" sz="2000" dirty="0">
              <a:solidFill>
                <a:schemeClr val="tx1"/>
              </a:solidFill>
              <a:latin typeface="Comic Sans MS" panose="030F0702030302020204" pitchFamily="66" charset="0"/>
              <a:cs typeface="Times New Roman" panose="02020603050405020304" pitchFamily="18" charset="0"/>
            </a:endParaRPr>
          </a:p>
        </p:txBody>
      </p:sp>
      <p:sp>
        <p:nvSpPr>
          <p:cNvPr id="7" name="右箭头 6"/>
          <p:cNvSpPr/>
          <p:nvPr/>
        </p:nvSpPr>
        <p:spPr>
          <a:xfrm>
            <a:off x="2677716" y="2268118"/>
            <a:ext cx="648072" cy="1394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 name="圆角矩形 8"/>
          <p:cNvSpPr/>
          <p:nvPr/>
        </p:nvSpPr>
        <p:spPr>
          <a:xfrm>
            <a:off x="3383748" y="1820641"/>
            <a:ext cx="2007840" cy="110891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000" dirty="0">
                <a:solidFill>
                  <a:schemeClr val="tx1"/>
                </a:solidFill>
                <a:latin typeface="Comic Sans MS" panose="030F0702030302020204" pitchFamily="66" charset="0"/>
                <a:cs typeface="Times New Roman" panose="02020603050405020304" pitchFamily="18" charset="0"/>
              </a:rPr>
              <a:t>Peter felt angry and worried.</a:t>
            </a:r>
            <a:endParaRPr lang="zh-CN" altLang="en-US" sz="2000" dirty="0">
              <a:solidFill>
                <a:schemeClr val="tx1"/>
              </a:solidFill>
              <a:latin typeface="Comic Sans MS" panose="030F0702030302020204" pitchFamily="66" charset="0"/>
              <a:cs typeface="Times New Roman" panose="02020603050405020304" pitchFamily="18" charset="0"/>
            </a:endParaRPr>
          </a:p>
        </p:txBody>
      </p:sp>
      <p:sp>
        <p:nvSpPr>
          <p:cNvPr id="8" name="下箭头 7"/>
          <p:cNvSpPr/>
          <p:nvPr/>
        </p:nvSpPr>
        <p:spPr>
          <a:xfrm>
            <a:off x="6997148" y="2911982"/>
            <a:ext cx="162018" cy="62285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 name="圆角矩形 10"/>
          <p:cNvSpPr/>
          <p:nvPr/>
        </p:nvSpPr>
        <p:spPr>
          <a:xfrm>
            <a:off x="6093547" y="1820641"/>
            <a:ext cx="1969223" cy="1034429"/>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000" dirty="0">
                <a:solidFill>
                  <a:schemeClr val="tx1"/>
                </a:solidFill>
                <a:latin typeface="Comic Sans MS" panose="030F0702030302020204" pitchFamily="66" charset="0"/>
                <a:cs typeface="Times New Roman" panose="02020603050405020304" pitchFamily="18" charset="0"/>
              </a:rPr>
              <a:t>Peter’s father gave him advice.</a:t>
            </a:r>
            <a:endParaRPr lang="zh-CN" altLang="en-US" sz="2000" dirty="0">
              <a:solidFill>
                <a:schemeClr val="tx1"/>
              </a:solidFill>
              <a:latin typeface="Comic Sans MS" panose="030F0702030302020204" pitchFamily="66" charset="0"/>
              <a:cs typeface="Times New Roman" panose="02020603050405020304" pitchFamily="18" charset="0"/>
            </a:endParaRPr>
          </a:p>
        </p:txBody>
      </p:sp>
      <p:sp>
        <p:nvSpPr>
          <p:cNvPr id="12" name="右箭头 11"/>
          <p:cNvSpPr/>
          <p:nvPr/>
        </p:nvSpPr>
        <p:spPr>
          <a:xfrm>
            <a:off x="5449548" y="2303308"/>
            <a:ext cx="648072" cy="1394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3" name="圆角矩形 12"/>
          <p:cNvSpPr/>
          <p:nvPr/>
        </p:nvSpPr>
        <p:spPr>
          <a:xfrm>
            <a:off x="6012537" y="3521026"/>
            <a:ext cx="2159863" cy="1034429"/>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000" dirty="0">
                <a:solidFill>
                  <a:schemeClr val="tx1"/>
                </a:solidFill>
                <a:latin typeface="Comic Sans MS" panose="030F0702030302020204" pitchFamily="66" charset="0"/>
                <a:cs typeface="Times New Roman" panose="02020603050405020304" pitchFamily="18" charset="0"/>
              </a:rPr>
              <a:t>Peter thought carefully.</a:t>
            </a:r>
            <a:endParaRPr lang="zh-CN" altLang="en-US" sz="2000" dirty="0">
              <a:solidFill>
                <a:schemeClr val="tx1"/>
              </a:solidFill>
              <a:latin typeface="Comic Sans MS" panose="030F0702030302020204" pitchFamily="66" charset="0"/>
              <a:cs typeface="Times New Roman" panose="02020603050405020304" pitchFamily="18" charset="0"/>
            </a:endParaRPr>
          </a:p>
        </p:txBody>
      </p:sp>
      <p:sp>
        <p:nvSpPr>
          <p:cNvPr id="14" name="圆角矩形 13"/>
          <p:cNvSpPr/>
          <p:nvPr/>
        </p:nvSpPr>
        <p:spPr>
          <a:xfrm>
            <a:off x="3267601" y="3521026"/>
            <a:ext cx="2187740" cy="103443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000" dirty="0">
                <a:solidFill>
                  <a:schemeClr val="tx1"/>
                </a:solidFill>
                <a:latin typeface="Comic Sans MS" panose="030F0702030302020204" pitchFamily="66" charset="0"/>
                <a:cs typeface="Times New Roman" panose="02020603050405020304" pitchFamily="18" charset="0"/>
              </a:rPr>
              <a:t>Peter talked to his teammates.</a:t>
            </a:r>
          </a:p>
        </p:txBody>
      </p:sp>
      <p:sp>
        <p:nvSpPr>
          <p:cNvPr id="15" name="圆角矩形 14"/>
          <p:cNvSpPr/>
          <p:nvPr/>
        </p:nvSpPr>
        <p:spPr>
          <a:xfrm>
            <a:off x="467545" y="3521026"/>
            <a:ext cx="1969223" cy="1034429"/>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000" dirty="0">
                <a:solidFill>
                  <a:schemeClr val="tx1"/>
                </a:solidFill>
                <a:latin typeface="Comic Sans MS" panose="030F0702030302020204" pitchFamily="66" charset="0"/>
                <a:cs typeface="Times New Roman" panose="02020603050405020304" pitchFamily="18" charset="0"/>
              </a:rPr>
              <a:t>Peter felt lucky to be on  a winning team.</a:t>
            </a:r>
            <a:endParaRPr lang="zh-CN" altLang="en-US" sz="2000" dirty="0">
              <a:solidFill>
                <a:schemeClr val="tx1"/>
              </a:solidFill>
              <a:latin typeface="Comic Sans MS" panose="030F0702030302020204" pitchFamily="66" charset="0"/>
              <a:cs typeface="Times New Roman" panose="02020603050405020304" pitchFamily="18" charset="0"/>
            </a:endParaRPr>
          </a:p>
        </p:txBody>
      </p:sp>
      <p:sp>
        <p:nvSpPr>
          <p:cNvPr id="17" name="文本框 3"/>
          <p:cNvSpPr txBox="1"/>
          <p:nvPr/>
        </p:nvSpPr>
        <p:spPr>
          <a:xfrm>
            <a:off x="2989580" y="435886"/>
            <a:ext cx="2989263" cy="814387"/>
          </a:xfrm>
          <a:prstGeom prst="rect">
            <a:avLst/>
          </a:prstGeom>
          <a:noFill/>
          <a:ln w="9525">
            <a:noFill/>
          </a:ln>
        </p:spPr>
        <p:txBody>
          <a:bodyPr wrap="none" lIns="51435" tIns="25717" rIns="51435" bIns="25717">
            <a:spAutoFit/>
          </a:bodyPr>
          <a:lstStyle/>
          <a:p>
            <a:pPr>
              <a:lnSpc>
                <a:spcPct val="125000"/>
              </a:lnSpc>
              <a:defRPr/>
            </a:pPr>
            <a:r>
              <a:rPr lang="en-US" altLang="zh-CN" sz="4400" b="1" noProof="1">
                <a:solidFill>
                  <a:srgbClr val="0000E1"/>
                </a:solidFill>
                <a:effectLst>
                  <a:outerShdw blurRad="38100" dist="38100" dir="2700000" algn="tl">
                    <a:srgbClr val="000000">
                      <a:alpha val="43137"/>
                    </a:srgbClr>
                  </a:outerShdw>
                </a:effectLst>
                <a:latin typeface="Arial" panose="020B0604020202020204" pitchFamily="34" charset="0"/>
                <a:ea typeface="Arial Unicode MS" charset="-122"/>
                <a:cs typeface="Arial" panose="020B0604020202020204" pitchFamily="34" charset="0"/>
              </a:rPr>
              <a:t>Homework</a:t>
            </a:r>
          </a:p>
        </p:txBody>
      </p:sp>
    </p:spTree>
    <p:extLst>
      <p:ext uri="{BB962C8B-B14F-4D97-AF65-F5344CB8AC3E}">
        <p14:creationId xmlns:p14="http://schemas.microsoft.com/office/powerpoint/2010/main" val="4245405701"/>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7522" name="文本框 3"/>
          <p:cNvSpPr txBox="1">
            <a:spLocks noChangeArrowheads="1"/>
          </p:cNvSpPr>
          <p:nvPr/>
        </p:nvSpPr>
        <p:spPr bwMode="auto">
          <a:xfrm>
            <a:off x="652463" y="1708150"/>
            <a:ext cx="7834312" cy="1108075"/>
          </a:xfrm>
          <a:prstGeom prst="rect">
            <a:avLst/>
          </a:prstGeom>
          <a:noFill/>
          <a:ln w="9525">
            <a:noFill/>
            <a:miter lim="800000"/>
          </a:ln>
        </p:spPr>
        <p:txBody>
          <a:bodyPr wrap="none">
            <a:spAutoFit/>
          </a:bodyPr>
          <a:lstStyle/>
          <a:p>
            <a:pPr algn="ctr" defTabSz="685800">
              <a:buFont typeface="Arial" panose="020B0604020202020204" pitchFamily="34" charset="0"/>
              <a:buNone/>
            </a:pPr>
            <a:r>
              <a:rPr lang="zh-CN" altLang="en-US" sz="6600" b="1" noProof="1">
                <a:solidFill>
                  <a:srgbClr val="FF6600"/>
                </a:solidFill>
                <a:latin typeface="宋体" panose="02010600030101010101" pitchFamily="2" charset="-122"/>
              </a:rPr>
              <a:t>七彩课堂  伴你成长</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矩形 2"/>
          <p:cNvSpPr>
            <a:spLocks noChangeArrowheads="1"/>
          </p:cNvSpPr>
          <p:nvPr/>
        </p:nvSpPr>
        <p:spPr bwMode="auto">
          <a:xfrm>
            <a:off x="1043608" y="821433"/>
            <a:ext cx="7722858" cy="992579"/>
          </a:xfrm>
          <a:prstGeom prst="rect">
            <a:avLst/>
          </a:prstGeom>
          <a:noFill/>
          <a:ln w="9525">
            <a:noFill/>
          </a:ln>
        </p:spPr>
        <p:txBody>
          <a:bodyPr lIns="67500" tIns="35100" rIns="67500" bIns="35100" anchor="t">
            <a:spAutoFit/>
          </a:bodyPr>
          <a:lstStyle/>
          <a:p>
            <a:pPr>
              <a:spcBef>
                <a:spcPct val="50000"/>
              </a:spcBef>
            </a:pPr>
            <a:r>
              <a:rPr lang="en-US" altLang="zh-CN" sz="3000" b="1" dirty="0">
                <a:solidFill>
                  <a:srgbClr val="0000FF"/>
                </a:solidFill>
                <a:latin typeface="Times New Roman" panose="02020603050405020304" pitchFamily="18" charset="0"/>
              </a:rPr>
              <a:t>How do you feel when you do something wrong?</a:t>
            </a:r>
          </a:p>
        </p:txBody>
      </p:sp>
      <p:sp>
        <p:nvSpPr>
          <p:cNvPr id="2" name="圆角矩形 1"/>
          <p:cNvSpPr/>
          <p:nvPr/>
        </p:nvSpPr>
        <p:spPr>
          <a:xfrm>
            <a:off x="5490102" y="1851670"/>
            <a:ext cx="2631253" cy="600718"/>
          </a:xfrm>
          <a:prstGeom prst="roundRect">
            <a:avLst/>
          </a:prstGeom>
          <a:solidFill>
            <a:schemeClr val="accent1">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800" b="1" dirty="0">
                <a:solidFill>
                  <a:srgbClr val="FF0000"/>
                </a:solidFill>
                <a:latin typeface="Comic Sans MS" panose="030F0702030302020204" pitchFamily="66" charset="0"/>
                <a:cs typeface="Times New Roman" panose="02020603050405020304" pitchFamily="18" charset="0"/>
              </a:rPr>
              <a:t>unhappy</a:t>
            </a:r>
            <a:endParaRPr lang="zh-CN" altLang="en-US" sz="2800" b="1" dirty="0">
              <a:solidFill>
                <a:srgbClr val="FF0000"/>
              </a:solidFill>
              <a:latin typeface="Comic Sans MS" panose="030F0702030302020204" pitchFamily="66" charset="0"/>
              <a:cs typeface="Times New Roman" panose="02020603050405020304" pitchFamily="18" charset="0"/>
            </a:endParaRPr>
          </a:p>
        </p:txBody>
      </p:sp>
      <p:sp>
        <p:nvSpPr>
          <p:cNvPr id="4" name="圆角矩形 3"/>
          <p:cNvSpPr/>
          <p:nvPr/>
        </p:nvSpPr>
        <p:spPr>
          <a:xfrm>
            <a:off x="5497506" y="2554707"/>
            <a:ext cx="2623849" cy="600718"/>
          </a:xfrm>
          <a:prstGeom prst="roundRect">
            <a:avLst/>
          </a:prstGeom>
          <a:solidFill>
            <a:schemeClr val="accent1">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800" b="1" dirty="0">
                <a:solidFill>
                  <a:srgbClr val="FF0000"/>
                </a:solidFill>
                <a:latin typeface="Comic Sans MS" panose="030F0702030302020204" pitchFamily="66" charset="0"/>
                <a:cs typeface="Times New Roman" panose="02020603050405020304" pitchFamily="18" charset="0"/>
              </a:rPr>
              <a:t>angry</a:t>
            </a:r>
            <a:endParaRPr lang="zh-CN" altLang="en-US" sz="2800" b="1" dirty="0">
              <a:solidFill>
                <a:srgbClr val="FF0000"/>
              </a:solidFill>
              <a:latin typeface="Comic Sans MS" panose="030F0702030302020204" pitchFamily="66" charset="0"/>
              <a:cs typeface="Times New Roman" panose="02020603050405020304" pitchFamily="18" charset="0"/>
            </a:endParaRPr>
          </a:p>
        </p:txBody>
      </p:sp>
      <p:sp>
        <p:nvSpPr>
          <p:cNvPr id="5" name="圆角矩形 4"/>
          <p:cNvSpPr/>
          <p:nvPr/>
        </p:nvSpPr>
        <p:spPr>
          <a:xfrm>
            <a:off x="5518094" y="3267176"/>
            <a:ext cx="2654306" cy="600718"/>
          </a:xfrm>
          <a:prstGeom prst="roundRect">
            <a:avLst/>
          </a:prstGeom>
          <a:solidFill>
            <a:schemeClr val="accent1">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800" b="1" dirty="0">
                <a:solidFill>
                  <a:srgbClr val="FF0000"/>
                </a:solidFill>
                <a:latin typeface="Comic Sans MS" panose="030F0702030302020204" pitchFamily="66" charset="0"/>
                <a:cs typeface="Times New Roman" panose="02020603050405020304" pitchFamily="18" charset="0"/>
              </a:rPr>
              <a:t>worried</a:t>
            </a:r>
            <a:endParaRPr lang="zh-CN" altLang="en-US" sz="2800" b="1" dirty="0">
              <a:solidFill>
                <a:srgbClr val="FF0000"/>
              </a:solidFill>
              <a:latin typeface="Comic Sans MS" panose="030F0702030302020204" pitchFamily="66" charset="0"/>
              <a:cs typeface="Times New Roman" panose="02020603050405020304" pitchFamily="18" charset="0"/>
            </a:endParaRPr>
          </a:p>
        </p:txBody>
      </p:sp>
      <p:sp>
        <p:nvSpPr>
          <p:cNvPr id="7" name="圆角矩形 6"/>
          <p:cNvSpPr/>
          <p:nvPr/>
        </p:nvSpPr>
        <p:spPr>
          <a:xfrm>
            <a:off x="5569138" y="3974929"/>
            <a:ext cx="2600172" cy="600718"/>
          </a:xfrm>
          <a:prstGeom prst="roundRect">
            <a:avLst/>
          </a:prstGeom>
          <a:solidFill>
            <a:schemeClr val="accent1">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800" b="1">
                <a:solidFill>
                  <a:srgbClr val="FF0000"/>
                </a:solidFill>
                <a:latin typeface="Comic Sans MS" panose="030F0702030302020204" pitchFamily="66" charset="0"/>
                <a:cs typeface="Times New Roman" panose="02020603050405020304" pitchFamily="18" charset="0"/>
              </a:rPr>
              <a:t>…</a:t>
            </a:r>
            <a:endParaRPr lang="zh-CN" altLang="en-US" sz="2800" b="1">
              <a:solidFill>
                <a:srgbClr val="FF0000"/>
              </a:solidFill>
              <a:latin typeface="Comic Sans MS" panose="030F0702030302020204" pitchFamily="66" charset="0"/>
              <a:cs typeface="Times New Roman" panose="02020603050405020304"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2145263"/>
            <a:ext cx="3408040" cy="21300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991546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矩形 2"/>
          <p:cNvSpPr>
            <a:spLocks noChangeArrowheads="1"/>
          </p:cNvSpPr>
          <p:nvPr/>
        </p:nvSpPr>
        <p:spPr bwMode="auto">
          <a:xfrm>
            <a:off x="1331913" y="762000"/>
            <a:ext cx="6624637" cy="1304925"/>
          </a:xfrm>
          <a:prstGeom prst="rect">
            <a:avLst/>
          </a:prstGeom>
          <a:noFill/>
          <a:ln w="9525">
            <a:noFill/>
            <a:miter lim="800000"/>
          </a:ln>
        </p:spPr>
        <p:txBody>
          <a:bodyPr/>
          <a:lstStyle/>
          <a:p>
            <a:pPr>
              <a:lnSpc>
                <a:spcPts val="2800"/>
              </a:lnSpc>
              <a:buSzPct val="100000"/>
            </a:pPr>
            <a:r>
              <a:rPr lang="en-US" altLang="zh-CN" sz="2700" b="1" noProof="1">
                <a:solidFill>
                  <a:srgbClr val="0000E1"/>
                </a:solidFill>
              </a:rPr>
              <a:t>Have you ever made a mistake? How did it make you feel? Talk to your partner about what happened.</a:t>
            </a:r>
          </a:p>
        </p:txBody>
      </p:sp>
      <p:sp>
        <p:nvSpPr>
          <p:cNvPr id="2141" name="Text Box 4"/>
          <p:cNvSpPr>
            <a:spLocks noChangeArrowheads="1"/>
          </p:cNvSpPr>
          <p:nvPr/>
        </p:nvSpPr>
        <p:spPr bwMode="auto">
          <a:xfrm>
            <a:off x="4067175" y="2284413"/>
            <a:ext cx="3889375" cy="2147887"/>
          </a:xfrm>
          <a:prstGeom prst="rect">
            <a:avLst/>
          </a:prstGeom>
          <a:solidFill>
            <a:srgbClr val="FFFFFF"/>
          </a:solidFill>
          <a:ln w="9525">
            <a:noFill/>
            <a:miter lim="800000"/>
          </a:ln>
        </p:spPr>
        <p:txBody>
          <a:bodyPr/>
          <a:lstStyle/>
          <a:p>
            <a:pPr>
              <a:lnSpc>
                <a:spcPct val="110000"/>
              </a:lnSpc>
              <a:buSzPct val="100000"/>
            </a:pPr>
            <a:r>
              <a:rPr lang="en-US" altLang="zh-CN" sz="2800" b="1" dirty="0">
                <a:latin typeface="Times New Roman" panose="02020603050405020304" pitchFamily="18" charset="0"/>
              </a:rPr>
              <a:t>In the English exam last week, I was too nervous that I made a spelling mistake. It made me feel very angry about myself.</a:t>
            </a:r>
          </a:p>
        </p:txBody>
      </p:sp>
      <p:pic>
        <p:nvPicPr>
          <p:cNvPr id="58371" name="图片 1" descr="b7fb140450479045b6b88182d3eb6435"/>
          <p:cNvPicPr>
            <a:picLocks noChangeAspect="1" noChangeArrowheads="1"/>
          </p:cNvPicPr>
          <p:nvPr/>
        </p:nvPicPr>
        <p:blipFill>
          <a:blip r:embed="rId2"/>
          <a:srcRect/>
          <a:stretch>
            <a:fillRect/>
          </a:stretch>
        </p:blipFill>
        <p:spPr bwMode="auto">
          <a:xfrm>
            <a:off x="1042988" y="2211388"/>
            <a:ext cx="2719387" cy="2717800"/>
          </a:xfrm>
          <a:prstGeom prst="rect">
            <a:avLst/>
          </a:prstGeom>
          <a:noFill/>
          <a:ln w="9525">
            <a:noFill/>
            <a:miter lim="800000"/>
            <a:headEnd/>
            <a:tailEnd/>
          </a:ln>
        </p:spPr>
      </p:pic>
      <p:sp>
        <p:nvSpPr>
          <p:cNvPr id="7" name="单圆角矩形 6"/>
          <p:cNvSpPr/>
          <p:nvPr/>
        </p:nvSpPr>
        <p:spPr bwMode="auto">
          <a:xfrm>
            <a:off x="611188" y="974725"/>
            <a:ext cx="625475" cy="588963"/>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5000"/>
              </a:lnSpc>
              <a:defRPr/>
            </a:pPr>
            <a:r>
              <a:rPr kumimoji="1" lang="en-US" altLang="zh-CN" sz="3200" b="1" dirty="0">
                <a:solidFill>
                  <a:schemeClr val="bg1"/>
                </a:solidFill>
              </a:rPr>
              <a:t>2a</a:t>
            </a:r>
            <a:endParaRPr kumimoji="1" lang="zh-CN" altLang="en-US" sz="3200" b="1" dirty="0">
              <a:solidFill>
                <a:schemeClr val="bg1"/>
              </a:solidFill>
            </a:endParaRP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childTnLst>
                                    <p:set>
                                      <p:cBhvr>
                                        <p:cTn id="6" dur="1" fill="hold">
                                          <p:stCondLst>
                                            <p:cond delay="0"/>
                                          </p:stCondLst>
                                        </p:cTn>
                                        <p:tgtEl>
                                          <p:spTgt spid="2141"/>
                                        </p:tgtEl>
                                        <p:attrNameLst>
                                          <p:attrName>style.visibility</p:attrName>
                                        </p:attrNameLst>
                                      </p:cBhvr>
                                      <p:to>
                                        <p:strVal val="visible"/>
                                      </p:to>
                                    </p:set>
                                    <p:animEffect transition="in" filter="box(in)">
                                      <p:cBhvr>
                                        <p:cTn id="7" dur="500"/>
                                        <p:tgtEl>
                                          <p:spTgt spid="2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1"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7" name="Picture 9"/>
          <p:cNvPicPr>
            <a:picLocks noChangeAspect="1" noChangeArrowheads="1"/>
          </p:cNvPicPr>
          <p:nvPr/>
        </p:nvPicPr>
        <p:blipFill>
          <a:blip r:embed="rId3"/>
          <a:srcRect/>
          <a:stretch>
            <a:fillRect/>
          </a:stretch>
        </p:blipFill>
        <p:spPr bwMode="auto">
          <a:xfrm>
            <a:off x="703263" y="1924050"/>
            <a:ext cx="2789237" cy="2236788"/>
          </a:xfrm>
          <a:prstGeom prst="rect">
            <a:avLst/>
          </a:prstGeom>
          <a:noFill/>
          <a:ln w="9525">
            <a:noFill/>
            <a:miter lim="800000"/>
            <a:headEnd/>
            <a:tailEnd/>
          </a:ln>
        </p:spPr>
      </p:pic>
      <p:sp>
        <p:nvSpPr>
          <p:cNvPr id="144388" name="AutoShape 10"/>
          <p:cNvSpPr>
            <a:spLocks noChangeArrowheads="1"/>
          </p:cNvSpPr>
          <p:nvPr/>
        </p:nvSpPr>
        <p:spPr bwMode="auto">
          <a:xfrm>
            <a:off x="3708400" y="1058862"/>
            <a:ext cx="4457700" cy="2665015"/>
          </a:xfrm>
          <a:prstGeom prst="wedgeRectCallout">
            <a:avLst>
              <a:gd name="adj1" fmla="val -43750"/>
              <a:gd name="adj2" fmla="val 69403"/>
            </a:avLst>
          </a:prstGeom>
          <a:solidFill>
            <a:schemeClr val="accent1">
              <a:lumMod val="40000"/>
              <a:lumOff val="60000"/>
            </a:schemeClr>
          </a:solidFill>
          <a:ln>
            <a:noFill/>
          </a:ln>
        </p:spPr>
        <p:txBody>
          <a:bodyPr lIns="67500" tIns="35100" rIns="67500" bIns="35100"/>
          <a:lstStyle/>
          <a:p>
            <a:pPr>
              <a:defRPr/>
            </a:pPr>
            <a:r>
              <a:rPr lang="en-US" altLang="zh-CN" sz="2800" b="1" dirty="0">
                <a:solidFill>
                  <a:srgbClr val="002060"/>
                </a:solidFill>
                <a:latin typeface="Times New Roman" panose="02020603050405020304" pitchFamily="18" charset="0"/>
                <a:ea typeface="宋体" panose="02010600030101010101" pitchFamily="2" charset="-122"/>
              </a:rPr>
              <a:t>Once I made a mistake. I had a fight with my cousin because he broke up my favorite model plane. My dad was very angry with me…</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44387"/>
                                        </p:tgtEl>
                                        <p:attrNameLst>
                                          <p:attrName>style.visibility</p:attrName>
                                        </p:attrNameLst>
                                      </p:cBhvr>
                                      <p:to>
                                        <p:strVal val="visible"/>
                                      </p:to>
                                    </p:set>
                                    <p:anim calcmode="lin" valueType="num">
                                      <p:cBhvr>
                                        <p:cTn id="7" dur="1" fill="hold"/>
                                        <p:tgtEl>
                                          <p:spTgt spid="144387"/>
                                        </p:tgtEl>
                                      </p:cBhvr>
                                    </p:anim>
                                  </p:childTnLst>
                                </p:cTn>
                              </p:par>
                              <p:par>
                                <p:cTn id="8" presetID="24" presetClass="entr" presetSubtype="0" fill="hold" grpId="0" nodeType="withEffect">
                                  <p:stCondLst>
                                    <p:cond delay="0"/>
                                  </p:stCondLst>
                                  <p:childTnLst>
                                    <p:set>
                                      <p:cBhvr>
                                        <p:cTn id="9" dur="1" fill="hold">
                                          <p:stCondLst>
                                            <p:cond delay="0"/>
                                          </p:stCondLst>
                                        </p:cTn>
                                        <p:tgtEl>
                                          <p:spTgt spid="144388"/>
                                        </p:tgtEl>
                                        <p:attrNameLst>
                                          <p:attrName>style.visibility</p:attrName>
                                        </p:attrNameLst>
                                      </p:cBhvr>
                                      <p:to>
                                        <p:strVal val="visible"/>
                                      </p:to>
                                    </p:set>
                                    <p:anim calcmode="lin" valueType="num">
                                      <p:cBhvr>
                                        <p:cTn id="10" dur="1" fill="hold"/>
                                        <p:tgtEl>
                                          <p:spTgt spid="14438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idx="4294967295"/>
          </p:nvPr>
        </p:nvSpPr>
        <p:spPr bwMode="auto">
          <a:xfrm>
            <a:off x="4284663" y="1419225"/>
            <a:ext cx="3887787" cy="2016125"/>
          </a:xfrm>
          <a:prstGeom prst="rect">
            <a:avLst/>
          </a:prstGeom>
          <a:noFill/>
          <a:ln>
            <a:miter lim="800000"/>
          </a:ln>
        </p:spPr>
        <p:txBody>
          <a:bodyPr/>
          <a:lstStyle/>
          <a:p>
            <a:pPr algn="l">
              <a:lnSpc>
                <a:spcPct val="150000"/>
              </a:lnSpc>
            </a:pPr>
            <a:r>
              <a:rPr lang="en-US" altLang="zh-CN" sz="2800" b="1" dirty="0">
                <a:solidFill>
                  <a:srgbClr val="002060"/>
                </a:solidFill>
                <a:latin typeface="Comic Sans MS" panose="030F0702030302020204" pitchFamily="66" charset="0"/>
              </a:rPr>
              <a:t>Have you ever made </a:t>
            </a:r>
            <a:br>
              <a:rPr lang="en-US" altLang="zh-CN" sz="2800" b="1" dirty="0">
                <a:solidFill>
                  <a:srgbClr val="002060"/>
                </a:solidFill>
                <a:latin typeface="Comic Sans MS" panose="030F0702030302020204" pitchFamily="66" charset="0"/>
              </a:rPr>
            </a:br>
            <a:r>
              <a:rPr lang="en-US" altLang="zh-CN" sz="2800" b="1" dirty="0">
                <a:solidFill>
                  <a:srgbClr val="002060"/>
                </a:solidFill>
                <a:latin typeface="Comic Sans MS" panose="030F0702030302020204" pitchFamily="66" charset="0"/>
              </a:rPr>
              <a:t>a mistake? </a:t>
            </a:r>
            <a:br>
              <a:rPr lang="en-US" altLang="zh-CN" sz="2800" b="1" dirty="0">
                <a:solidFill>
                  <a:srgbClr val="002060"/>
                </a:solidFill>
                <a:latin typeface="Comic Sans MS" panose="030F0702030302020204" pitchFamily="66" charset="0"/>
              </a:rPr>
            </a:br>
            <a:r>
              <a:rPr lang="en-US" altLang="zh-CN" sz="2800" b="1" dirty="0">
                <a:solidFill>
                  <a:srgbClr val="002060"/>
                </a:solidFill>
                <a:latin typeface="Comic Sans MS" panose="030F0702030302020204" pitchFamily="66" charset="0"/>
              </a:rPr>
              <a:t>What happened?</a:t>
            </a:r>
          </a:p>
        </p:txBody>
      </p:sp>
      <p:pic>
        <p:nvPicPr>
          <p:cNvPr id="60418" name="Picture 4"/>
          <p:cNvPicPr>
            <a:picLocks noChangeAspect="1" noChangeArrowheads="1"/>
          </p:cNvPicPr>
          <p:nvPr/>
        </p:nvPicPr>
        <p:blipFill>
          <a:blip r:embed="rId2"/>
          <a:srcRect t="16045"/>
          <a:stretch>
            <a:fillRect/>
          </a:stretch>
        </p:blipFill>
        <p:spPr bwMode="auto">
          <a:xfrm>
            <a:off x="1835150" y="987425"/>
            <a:ext cx="2305050" cy="3340100"/>
          </a:xfrm>
          <a:prstGeom prst="rect">
            <a:avLst/>
          </a:prstGeom>
          <a:noFill/>
          <a:ln w="9525">
            <a:noFill/>
            <a:miter lim="800000"/>
            <a:headEnd/>
            <a:tailEnd/>
          </a:ln>
        </p:spPr>
      </p:pic>
    </p:spTree>
  </p:cSld>
  <p:clrMapOvr>
    <a:masterClrMapping/>
  </p:clrMapOvr>
  <p:transition spd="med">
    <p:zoom/>
  </p:transition>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DhjNGIwYjk0NmIyMWUwOTAwYjc1NGMyMDIzNTUxMzQ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103"/>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3"/>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3"/>
</p:tagLst>
</file>

<file path=ppt/theme/theme1.xml><?xml version="1.0" encoding="utf-8"?>
<a:theme xmlns:a="http://schemas.openxmlformats.org/drawingml/2006/main" name="3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645</TotalTime>
  <Words>3057</Words>
  <Application>Microsoft Office PowerPoint</Application>
  <PresentationFormat>全屏显示(16:9)</PresentationFormat>
  <Paragraphs>342</Paragraphs>
  <Slides>52</Slides>
  <Notes>7</Notes>
  <HiddenSlides>0</HiddenSlides>
  <MMClips>1</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52</vt:i4>
      </vt:variant>
    </vt:vector>
  </HeadingPairs>
  <TitlesOfParts>
    <vt:vector size="68" baseType="lpstr">
      <vt:lpstr>Al Bayan</vt:lpstr>
      <vt:lpstr>方正粗圆简体</vt:lpstr>
      <vt:lpstr>黑体</vt:lpstr>
      <vt:lpstr>宋体</vt:lpstr>
      <vt:lpstr>微软雅黑</vt:lpstr>
      <vt:lpstr>Arial</vt:lpstr>
      <vt:lpstr>Calibri</vt:lpstr>
      <vt:lpstr>Calibri Light</vt:lpstr>
      <vt:lpstr>Comic Sans MS</vt:lpstr>
      <vt:lpstr>Impact</vt:lpstr>
      <vt:lpstr>Segoe Print</vt:lpstr>
      <vt:lpstr>Times New Roman</vt:lpstr>
      <vt:lpstr>Wingdings</vt:lpstr>
      <vt:lpstr>3_自定义设计方案</vt:lpstr>
      <vt:lpstr>Office 主题</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Have you ever made  a mistake?  What happened?</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Sample conversation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 do</dc:creator>
  <cp:lastModifiedBy>ma xiaojie</cp:lastModifiedBy>
  <cp:revision>115</cp:revision>
  <dcterms:created xsi:type="dcterms:W3CDTF">2019-06-02T17:39:00Z</dcterms:created>
  <dcterms:modified xsi:type="dcterms:W3CDTF">2022-10-28T07:48:23Z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2052-11.1.0.11875</vt:lpwstr>
  </property>
  <property fmtid="{D5CDD505-2E9C-101B-9397-08002B2CF9AE}" pid="3" name="ICV">
    <vt:lpwstr>C43FDDC9D3EF43429CA66AB9C2E8BAFE</vt:lpwstr>
  </property>
</Properties>
</file>