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  <p:sldMasterId id="2147483681" r:id="rId3"/>
  </p:sldMasterIdLst>
  <p:notesMasterIdLst>
    <p:notesMasterId r:id="rId54"/>
  </p:notesMasterIdLst>
  <p:handoutMasterIdLst>
    <p:handoutMasterId r:id="rId55"/>
  </p:handoutMasterIdLst>
  <p:sldIdLst>
    <p:sldId id="372" r:id="rId4"/>
    <p:sldId id="317" r:id="rId5"/>
    <p:sldId id="373" r:id="rId6"/>
    <p:sldId id="374" r:id="rId7"/>
    <p:sldId id="375" r:id="rId8"/>
    <p:sldId id="376" r:id="rId9"/>
    <p:sldId id="259" r:id="rId10"/>
    <p:sldId id="361" r:id="rId11"/>
    <p:sldId id="281" r:id="rId12"/>
    <p:sldId id="282" r:id="rId13"/>
    <p:sldId id="362" r:id="rId14"/>
    <p:sldId id="269" r:id="rId15"/>
    <p:sldId id="270" r:id="rId16"/>
    <p:sldId id="271" r:id="rId17"/>
    <p:sldId id="272" r:id="rId18"/>
    <p:sldId id="273" r:id="rId19"/>
    <p:sldId id="279" r:id="rId20"/>
    <p:sldId id="280" r:id="rId21"/>
    <p:sldId id="266" r:id="rId22"/>
    <p:sldId id="293" r:id="rId23"/>
    <p:sldId id="295" r:id="rId24"/>
    <p:sldId id="296" r:id="rId25"/>
    <p:sldId id="297" r:id="rId26"/>
    <p:sldId id="298" r:id="rId27"/>
    <p:sldId id="364" r:id="rId28"/>
    <p:sldId id="366" r:id="rId29"/>
    <p:sldId id="365" r:id="rId30"/>
    <p:sldId id="367" r:id="rId31"/>
    <p:sldId id="368" r:id="rId32"/>
    <p:sldId id="369" r:id="rId33"/>
    <p:sldId id="284" r:id="rId34"/>
    <p:sldId id="318" r:id="rId35"/>
    <p:sldId id="285" r:id="rId36"/>
    <p:sldId id="356" r:id="rId37"/>
    <p:sldId id="294" r:id="rId38"/>
    <p:sldId id="287" r:id="rId39"/>
    <p:sldId id="320" r:id="rId40"/>
    <p:sldId id="291" r:id="rId41"/>
    <p:sldId id="319" r:id="rId42"/>
    <p:sldId id="292" r:id="rId43"/>
    <p:sldId id="300" r:id="rId44"/>
    <p:sldId id="321" r:id="rId45"/>
    <p:sldId id="322" r:id="rId46"/>
    <p:sldId id="306" r:id="rId47"/>
    <p:sldId id="304" r:id="rId48"/>
    <p:sldId id="357" r:id="rId49"/>
    <p:sldId id="305" r:id="rId50"/>
    <p:sldId id="370" r:id="rId51"/>
    <p:sldId id="288" r:id="rId52"/>
    <p:sldId id="371" r:id="rId5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4" autoAdjust="0"/>
    <p:restoredTop sz="93961" autoAdjust="0"/>
  </p:normalViewPr>
  <p:slideViewPr>
    <p:cSldViewPr snapToGrid="0">
      <p:cViewPr varScale="1">
        <p:scale>
          <a:sx n="93" d="100"/>
          <a:sy n="93" d="100"/>
        </p:scale>
        <p:origin x="261" y="45"/>
      </p:cViewPr>
      <p:guideLst>
        <p:guide orient="horz" pos="169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DF5886E-B12E-479E-8D79-31575135580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EEDF8C3-DEAC-4DD8-A499-19A27A948EE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5FE12D4-EA12-46F3-9AE3-B4079EA24524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B844C0D-FAB9-4BB2-8DE5-43F31BB1F40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ABBB4-C42F-4868-849A-38E1DB26C3C5}" type="slidenum">
              <a:rPr lang="zh-CN" altLang="en-US" smtClean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fld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656385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4754" name="文本占位符 656386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755" name="灯片编号占位符 1"/>
          <p:cNvSpPr>
            <a:spLocks noGrp="1"/>
          </p:cNvSpPr>
          <p:nvPr>
            <p:ph type="sldNum" sz="quarter" idx="5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3B39F3-D0C5-400E-873A-396635F9FE17}" type="slidenum">
              <a:rPr lang="zh-CN" altLang="en-US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fld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6F780D-4B15-446B-9BAB-7673873A848F}" type="slidenum"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fld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2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DCFDD59-7FDC-4724-9BC0-376608C13060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54528E-6AD8-4653-9658-CA6D3889F3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449097F-95CB-4337-84EE-9E3E78CAD3BE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099A1F-255C-4F59-AF6C-5BE76074FE4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E298FD-5D13-4B98-9790-A826E78DBACB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CE7686-56DA-484E-8C77-2FB0B1D933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72554F3-C0CB-4FDD-A4EB-BFBD43D7F668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662A4F8-A724-42EB-BD02-CC82CD32ECD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A58BE48-54BE-40AC-A612-24D57AD719B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92983C-AE95-49CC-A2B2-A86310C164C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28BE44-F566-4F91-B7C4-DD5B45987522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A2614C-3191-4843-9B78-10C02D94EBD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077A01F-04AE-4700-8766-0AE61B844DD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F5DD65-FAAC-419F-BFE7-52F0FB47998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ECD227-5169-450A-A238-932756D3D604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C359B43-6537-498C-8B64-8F729C420AF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094F1C5-7409-484D-A7B9-525042FDE02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940FC9-ED5B-4FBE-9F07-7D33577479F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D27E00-B2F9-4A50-9311-A82EF1F1701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571CE78-DD39-4472-86DC-83C57E0E770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-19050" y="0"/>
            <a:ext cx="916305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C0D551B-F6B9-4259-91D8-783C62020EA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89CC089-8A51-407A-90EE-A50D78E14BD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tiff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6" Type="http://schemas.openxmlformats.org/officeDocument/2006/relationships/image" Target="../media/image7.tiff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3" descr="九年级第十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189288" y="3121025"/>
            <a:ext cx="3314700" cy="522288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ED7D31">
                    <a:lumMod val="60000"/>
                    <a:lumOff val="4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/>
                <a:ea typeface="华康勘亭流W9(P)" panose="03000900000000000000" charset="-122"/>
                <a:cs typeface="Arial Black" panose="020B0A04020102020204" pitchFamily="34" charset="0"/>
              </a:rPr>
              <a:t>Section A 3a-3c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3"/>
          <p:cNvSpPr txBox="1">
            <a:spLocks noChangeArrowheads="1"/>
          </p:cNvSpPr>
          <p:nvPr/>
        </p:nvSpPr>
        <p:spPr bwMode="auto">
          <a:xfrm>
            <a:off x="2528888" y="703263"/>
            <a:ext cx="6070600" cy="3666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SzPct val="100000"/>
              <a:buFont typeface="Times New Roman" panose="02020603050405020304" pitchFamily="18" charset="0"/>
              <a:buNone/>
            </a:pP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Switzerland, it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very important to be on time. We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 the capital of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clocks and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watches,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all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If someone invites you to meet him or her at noon, then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 expected to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there at noon. If you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 even 15 minutes late, your friend may 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mad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151" name="AutoShape 7"/>
          <p:cNvSpPr>
            <a:spLocks noChangeArrowheads="1"/>
          </p:cNvSpPr>
          <p:nvPr/>
        </p:nvSpPr>
        <p:spPr bwMode="auto">
          <a:xfrm>
            <a:off x="7968810" y="3039845"/>
            <a:ext cx="840942" cy="439320"/>
          </a:xfrm>
          <a:prstGeom prst="wedgeRoundRectCallout">
            <a:avLst>
              <a:gd name="adj1" fmla="val -284229"/>
              <a:gd name="adj2" fmla="val -16449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/>
          <a:lstStyle/>
          <a:p>
            <a:pPr algn="ctr">
              <a:buSzPct val="100000"/>
              <a:buFont typeface="Times New Roman" panose="02020603050405020304" pitchFamily="18" charset="0"/>
              <a:buNone/>
            </a:pPr>
            <a:r>
              <a:rPr lang="zh-CN" altLang="en-US" sz="2100" b="1">
                <a:latin typeface="Times New Roman" panose="02020603050405020304" pitchFamily="18" charset="0"/>
              </a:rPr>
              <a:t>应该</a:t>
            </a:r>
            <a:endParaRPr lang="zh-CN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134152" name="AutoShape 8"/>
          <p:cNvSpPr>
            <a:spLocks noChangeArrowheads="1"/>
          </p:cNvSpPr>
          <p:nvPr/>
        </p:nvSpPr>
        <p:spPr bwMode="auto">
          <a:xfrm>
            <a:off x="7846875" y="1912554"/>
            <a:ext cx="857250" cy="410232"/>
          </a:xfrm>
          <a:prstGeom prst="wedgeRoundRectCallout">
            <a:avLst>
              <a:gd name="adj1" fmla="val -280843"/>
              <a:gd name="adj2" fmla="val 17336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SzPct val="100000"/>
              <a:buFont typeface="Times New Roman" panose="02020603050405020304" pitchFamily="18" charset="0"/>
              <a:buNone/>
            </a:pPr>
            <a:r>
              <a:rPr lang="zh-CN" altLang="zh-CN" sz="2100" b="1"/>
              <a:t>毕竟</a:t>
            </a:r>
          </a:p>
        </p:txBody>
      </p:sp>
      <p:sp>
        <p:nvSpPr>
          <p:cNvPr id="134153" name="AutoShape 9"/>
          <p:cNvSpPr>
            <a:spLocks noChangeArrowheads="1"/>
          </p:cNvSpPr>
          <p:nvPr/>
        </p:nvSpPr>
        <p:spPr bwMode="auto">
          <a:xfrm>
            <a:off x="7082945" y="3992289"/>
            <a:ext cx="1527859" cy="435522"/>
          </a:xfrm>
          <a:prstGeom prst="wedgeRoundRectCallout">
            <a:avLst>
              <a:gd name="adj1" fmla="val -108827"/>
              <a:gd name="adj2" fmla="val 5831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SzPct val="100000"/>
              <a:buFont typeface="Times New Roman" panose="02020603050405020304" pitchFamily="18" charset="0"/>
              <a:buNone/>
            </a:pPr>
            <a:r>
              <a:rPr lang="zh-CN" altLang="zh-CN" b="1" dirty="0"/>
              <a:t>生气，发疯</a:t>
            </a:r>
          </a:p>
        </p:txBody>
      </p:sp>
      <p:pic>
        <p:nvPicPr>
          <p:cNvPr id="52229" name="Picture 2" descr="G:\resource\U10\jpg\A_3a02.jpg"/>
          <p:cNvPicPr>
            <a:picLocks noChangeAspect="1" noChangeArrowheads="1"/>
          </p:cNvPicPr>
          <p:nvPr/>
        </p:nvPicPr>
        <p:blipFill>
          <a:blip r:embed="rId3"/>
          <a:srcRect l="27580" t="8777" r="27361" b="9444"/>
          <a:stretch>
            <a:fillRect/>
          </a:stretch>
        </p:blipFill>
        <p:spPr bwMode="auto">
          <a:xfrm>
            <a:off x="493713" y="784225"/>
            <a:ext cx="1662112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TextBox 1"/>
          <p:cNvSpPr txBox="1">
            <a:spLocks noChangeArrowheads="1"/>
          </p:cNvSpPr>
          <p:nvPr/>
        </p:nvSpPr>
        <p:spPr bwMode="auto">
          <a:xfrm>
            <a:off x="315913" y="3046413"/>
            <a:ext cx="1943812" cy="1016000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C00000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Marc LeBlanc</a:t>
            </a:r>
          </a:p>
          <a:p>
            <a:r>
              <a:rPr lang="en-US" altLang="zh-CN" dirty="0"/>
              <a:t>Lausanne, </a:t>
            </a:r>
          </a:p>
          <a:p>
            <a:r>
              <a:rPr lang="en-US" altLang="zh-CN" dirty="0"/>
              <a:t>Switzerland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1" grpId="0" bldLvl="0" animBg="1"/>
      <p:bldP spid="134152" grpId="0" bldLvl="0" animBg="1"/>
      <p:bldP spid="13415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"/>
          <p:cNvSpPr>
            <a:spLocks noChangeArrowheads="1"/>
          </p:cNvSpPr>
          <p:nvPr/>
        </p:nvSpPr>
        <p:spPr bwMode="auto">
          <a:xfrm>
            <a:off x="631343" y="848001"/>
            <a:ext cx="8196262" cy="3981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SzPct val="100000"/>
            </a:pP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I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an effort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time when I meet my friends.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always leave the house early to avoid</a:t>
            </a:r>
          </a:p>
          <a:p>
            <a:pPr>
              <a:lnSpc>
                <a:spcPct val="130000"/>
              </a:lnSpc>
              <a:buSzPct val="100000"/>
            </a:pP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 traffic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I think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impolite to keep others waiting. Also, we never visit a friend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house </a:t>
            </a:r>
          </a:p>
          <a:p>
            <a:pPr>
              <a:lnSpc>
                <a:spcPct val="130000"/>
              </a:lnSpc>
              <a:buSzPct val="100000"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ithout calling first.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almost always make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 to see friends. We usually plan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 something interesting, or go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somewhere together.</a:t>
            </a:r>
            <a:endParaRPr lang="zh-CN" altLang="en-US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3626436" y="464103"/>
            <a:ext cx="1353067" cy="490054"/>
          </a:xfrm>
          <a:prstGeom prst="wedgeRoundRectCallout">
            <a:avLst>
              <a:gd name="adj1" fmla="val -137603"/>
              <a:gd name="adj2" fmla="val 83981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SzPct val="100000"/>
              <a:buFont typeface="Times New Roman" panose="02020603050405020304" pitchFamily="18" charset="0"/>
              <a:buNone/>
            </a:pPr>
            <a:r>
              <a:rPr lang="zh-CN" altLang="en-US" sz="2000" b="1" dirty="0"/>
              <a:t>作出努力</a:t>
            </a:r>
            <a:endParaRPr lang="zh-CN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2"/>
          <p:cNvSpPr>
            <a:spLocks noChangeArrowheads="1"/>
          </p:cNvSpPr>
          <p:nvPr/>
        </p:nvSpPr>
        <p:spPr bwMode="auto">
          <a:xfrm>
            <a:off x="1276350" y="1011238"/>
            <a:ext cx="60007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Task 1</a:t>
            </a:r>
          </a:p>
        </p:txBody>
      </p:sp>
      <p:sp>
        <p:nvSpPr>
          <p:cNvPr id="55298" name="TextBox 4"/>
          <p:cNvSpPr txBox="1">
            <a:spLocks noChangeArrowheads="1"/>
          </p:cNvSpPr>
          <p:nvPr/>
        </p:nvSpPr>
        <p:spPr bwMode="auto">
          <a:xfrm>
            <a:off x="1257300" y="1890713"/>
            <a:ext cx="668655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Listen and answer the questions with </a:t>
            </a:r>
            <a:r>
              <a:rPr lang="en-US" altLang="zh-CN" sz="2800" b="1" i="1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yes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or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 </a:t>
            </a:r>
            <a:r>
              <a:rPr lang="en-US" altLang="zh-CN" sz="2800" b="1" i="1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no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839788" y="760413"/>
            <a:ext cx="7380287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1. Is it OK if you arrive a little late when you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tell a friend you’re going to their house for  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dinner in Colombia?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76300" y="2820988"/>
            <a:ext cx="733425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 Do they usually have to make plans to meet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their friends in Colombia?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262063" y="2306638"/>
            <a:ext cx="4860925" cy="436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it is.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301750" y="3875088"/>
            <a:ext cx="4213225" cy="4370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No, they don’t.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 build="allAtOnce"/>
      <p:bldP spid="512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2"/>
          <p:cNvSpPr txBox="1">
            <a:spLocks noChangeArrowheads="1"/>
          </p:cNvSpPr>
          <p:nvPr/>
        </p:nvSpPr>
        <p:spPr bwMode="auto">
          <a:xfrm>
            <a:off x="887413" y="982663"/>
            <a:ext cx="75819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3. Could your friends get mad if you’re even </a:t>
            </a:r>
          </a:p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fifteen minutes late in Switzerland?</a:t>
            </a:r>
          </a:p>
        </p:txBody>
      </p:sp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919163" y="2646363"/>
            <a:ext cx="699135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4. Do they usually make plans to see friends </a:t>
            </a:r>
          </a:p>
          <a:p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in Switzerland ?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336675" y="1951038"/>
            <a:ext cx="2809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they may.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336675" y="3781425"/>
            <a:ext cx="36195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they 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2"/>
          <p:cNvSpPr>
            <a:spLocks noChangeArrowheads="1"/>
          </p:cNvSpPr>
          <p:nvPr/>
        </p:nvSpPr>
        <p:spPr bwMode="auto">
          <a:xfrm>
            <a:off x="769938" y="825500"/>
            <a:ext cx="7143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Task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Careful-reading (1)</a:t>
            </a:r>
            <a:endParaRPr lang="zh-CN" altLang="en-US" sz="2800" b="1" dirty="0">
              <a:solidFill>
                <a:srgbClr val="002060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10244" name="Text Box 3"/>
          <p:cNvSpPr txBox="1"/>
          <p:nvPr/>
        </p:nvSpPr>
        <p:spPr>
          <a:xfrm>
            <a:off x="1165658" y="1558491"/>
            <a:ext cx="6748030" cy="9540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How many big differences are talked about in the two passages? What are they?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336098" y="2710297"/>
            <a:ext cx="7540625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Three.</a:t>
            </a:r>
          </a:p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Being on time, </a:t>
            </a:r>
          </a:p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visiting a friend’s house, </a:t>
            </a:r>
          </a:p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making plans with friends.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5"/>
          <p:cNvSpPr txBox="1"/>
          <p:nvPr/>
        </p:nvSpPr>
        <p:spPr>
          <a:xfrm>
            <a:off x="1658938" y="1535113"/>
            <a:ext cx="5157787" cy="5020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txBody>
          <a:bodyPr lIns="67627" tIns="35242" rIns="67627" bIns="3524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Different attitudes towards time .</a:t>
            </a:r>
          </a:p>
        </p:txBody>
      </p:sp>
      <p:sp>
        <p:nvSpPr>
          <p:cNvPr id="11269" name="AutoShape 8"/>
          <p:cNvSpPr/>
          <p:nvPr/>
        </p:nvSpPr>
        <p:spPr>
          <a:xfrm>
            <a:off x="4165600" y="2249488"/>
            <a:ext cx="215900" cy="325437"/>
          </a:xfrm>
          <a:prstGeom prst="downArrow">
            <a:avLst>
              <a:gd name="adj1" fmla="val 50000"/>
              <a:gd name="adj2" fmla="val 37707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endParaRPr lang="zh-CN" altLang="en-US" sz="135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24673" y="2770187"/>
            <a:ext cx="6969845" cy="5397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Colombians are pretty _____</a:t>
            </a:r>
            <a:r>
              <a:rPr lang="en-US" altLang="zh-CN" sz="2800" b="1" u="sng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about time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271" name="AutoShape 11"/>
          <p:cNvSpPr/>
          <p:nvPr/>
        </p:nvSpPr>
        <p:spPr>
          <a:xfrm>
            <a:off x="4165600" y="3497263"/>
            <a:ext cx="217488" cy="347662"/>
          </a:xfrm>
          <a:prstGeom prst="downArrow">
            <a:avLst>
              <a:gd name="adj1" fmla="val 50000"/>
              <a:gd name="adj2" fmla="val 37802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endParaRPr lang="zh-CN" altLang="en-US" sz="135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613275" y="2789814"/>
            <a:ext cx="16748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relaxed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827793" y="3978275"/>
            <a:ext cx="5011737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Swiss are ________about time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457719" y="3988666"/>
            <a:ext cx="1889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serious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400" name="TextBox 13"/>
          <p:cNvSpPr txBox="1">
            <a:spLocks noChangeArrowheads="1"/>
          </p:cNvSpPr>
          <p:nvPr/>
        </p:nvSpPr>
        <p:spPr bwMode="auto">
          <a:xfrm>
            <a:off x="2698750" y="646113"/>
            <a:ext cx="38290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Careful-reading 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 bldLvl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文本框 64515"/>
          <p:cNvSpPr txBox="1">
            <a:spLocks noChangeArrowheads="1"/>
          </p:cNvSpPr>
          <p:nvPr/>
        </p:nvSpPr>
        <p:spPr bwMode="auto">
          <a:xfrm>
            <a:off x="569913" y="558800"/>
            <a:ext cx="8159750" cy="4538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people in Colombia are pretty ________ about time.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It’s OK for them to arrive __ ___ _____ when they go for an appointment. They often just ____  _____ their friends without making a plan first. They like ______  ________ the town center to see friends as many as possible.</a:t>
            </a:r>
          </a:p>
        </p:txBody>
      </p:sp>
      <p:sp>
        <p:nvSpPr>
          <p:cNvPr id="64515" name="文本框 64514"/>
          <p:cNvSpPr txBox="1">
            <a:spLocks noChangeArrowheads="1"/>
          </p:cNvSpPr>
          <p:nvPr/>
        </p:nvSpPr>
        <p:spPr bwMode="auto">
          <a:xfrm>
            <a:off x="6145213" y="709613"/>
            <a:ext cx="14224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relaxed</a:t>
            </a:r>
          </a:p>
        </p:txBody>
      </p:sp>
      <p:sp>
        <p:nvSpPr>
          <p:cNvPr id="64518" name="文本框 64517"/>
          <p:cNvSpPr txBox="1">
            <a:spLocks noChangeArrowheads="1"/>
          </p:cNvSpPr>
          <p:nvPr/>
        </p:nvSpPr>
        <p:spPr bwMode="auto">
          <a:xfrm>
            <a:off x="4905375" y="1966913"/>
            <a:ext cx="2481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  bit   late</a:t>
            </a:r>
          </a:p>
        </p:txBody>
      </p:sp>
      <p:sp>
        <p:nvSpPr>
          <p:cNvPr id="64519" name="文本框 64518"/>
          <p:cNvSpPr txBox="1">
            <a:spLocks noChangeArrowheads="1"/>
          </p:cNvSpPr>
          <p:nvPr/>
        </p:nvSpPr>
        <p:spPr bwMode="auto">
          <a:xfrm>
            <a:off x="6337300" y="2565400"/>
            <a:ext cx="1622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drop by</a:t>
            </a:r>
          </a:p>
        </p:txBody>
      </p:sp>
      <p:sp>
        <p:nvSpPr>
          <p:cNvPr id="64520" name="文本框 64519"/>
          <p:cNvSpPr txBox="1">
            <a:spLocks noChangeArrowheads="1"/>
          </p:cNvSpPr>
          <p:nvPr/>
        </p:nvSpPr>
        <p:spPr bwMode="auto">
          <a:xfrm>
            <a:off x="569913" y="3733800"/>
            <a:ext cx="14049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walking</a:t>
            </a:r>
          </a:p>
        </p:txBody>
      </p:sp>
      <p:sp>
        <p:nvSpPr>
          <p:cNvPr id="64528" name="文本框 64527"/>
          <p:cNvSpPr txBox="1">
            <a:spLocks noChangeArrowheads="1"/>
          </p:cNvSpPr>
          <p:nvPr/>
        </p:nvSpPr>
        <p:spPr bwMode="auto">
          <a:xfrm>
            <a:off x="1914525" y="3733800"/>
            <a:ext cx="14017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around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5" grpId="0"/>
      <p:bldP spid="64518" grpId="0"/>
      <p:bldP spid="64519" grpId="0"/>
      <p:bldP spid="64520" grpId="0"/>
      <p:bldP spid="645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63489"/>
          <p:cNvSpPr txBox="1">
            <a:spLocks noChangeArrowheads="1"/>
          </p:cNvSpPr>
          <p:nvPr/>
        </p:nvSpPr>
        <p:spPr bwMode="auto">
          <a:xfrm>
            <a:off x="679450" y="874713"/>
            <a:ext cx="7493000" cy="383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The people in Switzerland are serious about the time.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When they meet someone, they must be __ _____, They usually_____ _____to do things. For example, they won’t visit a friend _______</a:t>
            </a: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calling first , and they usually make plans about ______ to do or _______ to go.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3491" name="文本框 63490"/>
          <p:cNvSpPr txBox="1">
            <a:spLocks noChangeArrowheads="1"/>
          </p:cNvSpPr>
          <p:nvPr/>
        </p:nvSpPr>
        <p:spPr bwMode="auto">
          <a:xfrm>
            <a:off x="1684338" y="1630363"/>
            <a:ext cx="6019800" cy="588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3493" name="文本框 63492"/>
          <p:cNvSpPr txBox="1">
            <a:spLocks noChangeArrowheads="1"/>
          </p:cNvSpPr>
          <p:nvPr/>
        </p:nvSpPr>
        <p:spPr bwMode="auto">
          <a:xfrm>
            <a:off x="679450" y="2168525"/>
            <a:ext cx="1349375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 time</a:t>
            </a:r>
          </a:p>
        </p:txBody>
      </p:sp>
      <p:sp>
        <p:nvSpPr>
          <p:cNvPr id="63494" name="文本框 63493"/>
          <p:cNvSpPr txBox="1">
            <a:spLocks noChangeArrowheads="1"/>
          </p:cNvSpPr>
          <p:nvPr/>
        </p:nvSpPr>
        <p:spPr bwMode="auto">
          <a:xfrm>
            <a:off x="4005263" y="2159000"/>
            <a:ext cx="23495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make plans</a:t>
            </a:r>
          </a:p>
        </p:txBody>
      </p:sp>
      <p:sp>
        <p:nvSpPr>
          <p:cNvPr id="63495" name="文本框 63494"/>
          <p:cNvSpPr txBox="1">
            <a:spLocks noChangeArrowheads="1"/>
          </p:cNvSpPr>
          <p:nvPr/>
        </p:nvSpPr>
        <p:spPr bwMode="auto">
          <a:xfrm>
            <a:off x="6297613" y="2820988"/>
            <a:ext cx="168275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without</a:t>
            </a:r>
          </a:p>
        </p:txBody>
      </p:sp>
      <p:sp>
        <p:nvSpPr>
          <p:cNvPr id="63496" name="文本框 63495"/>
          <p:cNvSpPr txBox="1">
            <a:spLocks noChangeArrowheads="1"/>
          </p:cNvSpPr>
          <p:nvPr/>
        </p:nvSpPr>
        <p:spPr bwMode="auto">
          <a:xfrm>
            <a:off x="774700" y="4013200"/>
            <a:ext cx="944563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</a:t>
            </a:r>
          </a:p>
        </p:txBody>
      </p:sp>
      <p:sp>
        <p:nvSpPr>
          <p:cNvPr id="63497" name="文本框 63496"/>
          <p:cNvSpPr txBox="1">
            <a:spLocks noChangeArrowheads="1"/>
          </p:cNvSpPr>
          <p:nvPr/>
        </p:nvSpPr>
        <p:spPr bwMode="auto">
          <a:xfrm>
            <a:off x="3122613" y="3987800"/>
            <a:ext cx="130175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where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  <p:bldP spid="63493" grpId="0"/>
      <p:bldP spid="63494" grpId="0"/>
      <p:bldP spid="63495" grpId="0"/>
      <p:bldP spid="63496" grpId="0"/>
      <p:bldP spid="634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2"/>
          <p:cNvSpPr txBox="1">
            <a:spLocks noChangeArrowheads="1"/>
          </p:cNvSpPr>
          <p:nvPr/>
        </p:nvSpPr>
        <p:spPr bwMode="auto">
          <a:xfrm>
            <a:off x="778511" y="1512888"/>
            <a:ext cx="3649662" cy="3193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 relaxed about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an effort to do sth </a:t>
            </a:r>
          </a:p>
          <a:p>
            <a:pPr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 by</a:t>
            </a:r>
          </a:p>
          <a:p>
            <a:pPr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capital</a:t>
            </a:r>
          </a:p>
          <a:p>
            <a:pPr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noon</a:t>
            </a:r>
          </a:p>
          <a:p>
            <a:pPr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all</a:t>
            </a:r>
          </a:p>
          <a:p>
            <a:pPr>
              <a:defRPr/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 mad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4665663" y="1619250"/>
            <a:ext cx="3360737" cy="3014663"/>
            <a:chOff x="0" y="0"/>
            <a:chExt cx="3494" cy="3494"/>
          </a:xfrm>
        </p:grpSpPr>
        <p:sp>
          <p:nvSpPr>
            <p:cNvPr id="14339" name="Oval 3" descr="1152x864"/>
            <p:cNvSpPr/>
            <p:nvPr/>
          </p:nvSpPr>
          <p:spPr>
            <a:xfrm>
              <a:off x="0" y="0"/>
              <a:ext cx="3494" cy="3494"/>
            </a:xfrm>
            <a:prstGeom prst="ellipse">
              <a:avLst/>
            </a:prstGeom>
            <a:blipFill rotWithShape="1">
              <a:blip r:embed="rId2" cstate="print"/>
              <a:stretch>
                <a:fillRect/>
              </a:stretch>
            </a:blipFill>
            <a:ln w="127000" cap="flat" cmpd="sng">
              <a:solidFill>
                <a:schemeClr val="accent5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0" name="Line 4"/>
            <p:cNvSpPr/>
            <p:nvPr/>
          </p:nvSpPr>
          <p:spPr>
            <a:xfrm flipH="1">
              <a:off x="1089" y="182"/>
              <a:ext cx="1315" cy="3130"/>
            </a:xfrm>
            <a:prstGeom prst="line">
              <a:avLst/>
            </a:prstGeom>
            <a:ln w="38100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Line 5"/>
            <p:cNvSpPr/>
            <p:nvPr/>
          </p:nvSpPr>
          <p:spPr>
            <a:xfrm>
              <a:off x="182" y="1089"/>
              <a:ext cx="3131" cy="1316"/>
            </a:xfrm>
            <a:prstGeom prst="line">
              <a:avLst/>
            </a:prstGeom>
            <a:ln w="38100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2" name="Line 6"/>
            <p:cNvSpPr/>
            <p:nvPr/>
          </p:nvSpPr>
          <p:spPr>
            <a:xfrm flipV="1">
              <a:off x="182" y="1089"/>
              <a:ext cx="3131" cy="1270"/>
            </a:xfrm>
            <a:prstGeom prst="line">
              <a:avLst/>
            </a:prstGeom>
            <a:ln w="38100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Line 7"/>
            <p:cNvSpPr/>
            <p:nvPr/>
          </p:nvSpPr>
          <p:spPr>
            <a:xfrm>
              <a:off x="1089" y="182"/>
              <a:ext cx="1315" cy="3130"/>
            </a:xfrm>
            <a:prstGeom prst="line">
              <a:avLst/>
            </a:prstGeom>
            <a:ln w="38100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474" name="Text Box 8"/>
            <p:cNvSpPr txBox="1">
              <a:spLocks noChangeArrowheads="1"/>
            </p:cNvSpPr>
            <p:nvPr/>
          </p:nvSpPr>
          <p:spPr bwMode="auto">
            <a:xfrm>
              <a:off x="134" y="1352"/>
              <a:ext cx="1043" cy="8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v.</a:t>
              </a:r>
              <a:r>
                <a:rPr lang="zh-CN" altLang="en-US" sz="2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重视，珍视</a:t>
              </a:r>
            </a:p>
          </p:txBody>
        </p:sp>
        <p:sp>
          <p:nvSpPr>
            <p:cNvPr id="62475" name="Text Box 9"/>
            <p:cNvSpPr txBox="1">
              <a:spLocks noChangeArrowheads="1"/>
            </p:cNvSpPr>
            <p:nvPr/>
          </p:nvSpPr>
          <p:spPr bwMode="auto">
            <a:xfrm>
              <a:off x="1352" y="152"/>
              <a:ext cx="1043" cy="8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100" b="1">
                  <a:latin typeface="Calibri" panose="020F0502020204030204" pitchFamily="34" charset="0"/>
                </a:rPr>
                <a:t>毕竟，终究</a:t>
              </a:r>
            </a:p>
          </p:txBody>
        </p:sp>
        <p:sp>
          <p:nvSpPr>
            <p:cNvPr id="62476" name="Text Box 10"/>
            <p:cNvSpPr txBox="1">
              <a:spLocks noChangeArrowheads="1"/>
            </p:cNvSpPr>
            <p:nvPr/>
          </p:nvSpPr>
          <p:spPr bwMode="auto">
            <a:xfrm>
              <a:off x="496" y="506"/>
              <a:ext cx="1114" cy="8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100" b="1">
                  <a:latin typeface="Calibri" panose="020F0502020204030204" pitchFamily="34" charset="0"/>
                </a:rPr>
                <a:t>顺便</a:t>
              </a:r>
              <a:endParaRPr lang="en-US" altLang="zh-CN" sz="2100" b="1">
                <a:latin typeface="Calibri" panose="020F0502020204030204" pitchFamily="34" charset="0"/>
              </a:endParaRPr>
            </a:p>
            <a:p>
              <a:r>
                <a:rPr lang="zh-CN" altLang="en-US" sz="2100" b="1">
                  <a:latin typeface="Calibri" panose="020F0502020204030204" pitchFamily="34" charset="0"/>
                </a:rPr>
                <a:t>拜访</a:t>
              </a:r>
            </a:p>
          </p:txBody>
        </p:sp>
        <p:sp>
          <p:nvSpPr>
            <p:cNvPr id="62477" name="Text Box 11"/>
            <p:cNvSpPr txBox="1">
              <a:spLocks noChangeArrowheads="1"/>
            </p:cNvSpPr>
            <p:nvPr/>
          </p:nvSpPr>
          <p:spPr bwMode="auto">
            <a:xfrm>
              <a:off x="2132" y="594"/>
              <a:ext cx="1043" cy="8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n. </a:t>
              </a:r>
              <a:r>
                <a: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正午，中午</a:t>
              </a:r>
            </a:p>
          </p:txBody>
        </p:sp>
        <p:sp>
          <p:nvSpPr>
            <p:cNvPr id="62478" name="Text Box 12"/>
            <p:cNvSpPr txBox="1">
              <a:spLocks noChangeArrowheads="1"/>
            </p:cNvSpPr>
            <p:nvPr/>
          </p:nvSpPr>
          <p:spPr bwMode="auto">
            <a:xfrm>
              <a:off x="479" y="1799"/>
              <a:ext cx="1043" cy="1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Calibri" panose="020F0502020204030204" pitchFamily="34" charset="0"/>
                </a:rPr>
                <a:t>    对</a:t>
              </a:r>
              <a:r>
                <a:rPr lang="en-US" altLang="zh-CN" sz="2100" b="1">
                  <a:latin typeface="Calibri" panose="020F0502020204030204" pitchFamily="34" charset="0"/>
                </a:rPr>
                <a:t>……</a:t>
              </a:r>
              <a:r>
                <a:rPr lang="zh-CN" altLang="en-US" sz="2100" b="1">
                  <a:latin typeface="Calibri" panose="020F0502020204030204" pitchFamily="34" charset="0"/>
                </a:rPr>
                <a:t>放松</a:t>
              </a:r>
            </a:p>
          </p:txBody>
        </p:sp>
        <p:sp>
          <p:nvSpPr>
            <p:cNvPr id="62479" name="Text Box 13"/>
            <p:cNvSpPr txBox="1">
              <a:spLocks noChangeArrowheads="1"/>
            </p:cNvSpPr>
            <p:nvPr/>
          </p:nvSpPr>
          <p:spPr bwMode="auto">
            <a:xfrm>
              <a:off x="1043" y="2660"/>
              <a:ext cx="1295" cy="4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n.</a:t>
              </a:r>
              <a:r>
                <a: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首都</a:t>
              </a:r>
            </a:p>
          </p:txBody>
        </p:sp>
        <p:sp>
          <p:nvSpPr>
            <p:cNvPr id="62480" name="Text Box 14"/>
            <p:cNvSpPr txBox="1">
              <a:spLocks noChangeArrowheads="1"/>
            </p:cNvSpPr>
            <p:nvPr/>
          </p:nvSpPr>
          <p:spPr bwMode="auto">
            <a:xfrm>
              <a:off x="2574" y="1344"/>
              <a:ext cx="853" cy="8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100" b="1">
                  <a:latin typeface="Calibri" panose="020F0502020204030204" pitchFamily="34" charset="0"/>
                </a:rPr>
                <a:t>生气，发疯</a:t>
              </a:r>
            </a:p>
          </p:txBody>
        </p:sp>
        <p:sp>
          <p:nvSpPr>
            <p:cNvPr id="62481" name="Text Box 15"/>
            <p:cNvSpPr txBox="1">
              <a:spLocks noChangeArrowheads="1"/>
            </p:cNvSpPr>
            <p:nvPr/>
          </p:nvSpPr>
          <p:spPr bwMode="auto">
            <a:xfrm>
              <a:off x="2139" y="2194"/>
              <a:ext cx="1044" cy="8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100" b="1">
                  <a:latin typeface="Calibri" panose="020F0502020204030204" pitchFamily="34" charset="0"/>
                </a:rPr>
                <a:t>努力做某事</a:t>
              </a:r>
            </a:p>
          </p:txBody>
        </p:sp>
      </p:grpSp>
      <p:sp>
        <p:nvSpPr>
          <p:cNvPr id="14352" name="AutoShape 16"/>
          <p:cNvSpPr/>
          <p:nvPr/>
        </p:nvSpPr>
        <p:spPr>
          <a:xfrm rot="-120670">
            <a:off x="5980113" y="3001963"/>
            <a:ext cx="971550" cy="273050"/>
          </a:xfrm>
          <a:prstGeom prst="rightArrow">
            <a:avLst>
              <a:gd name="adj1" fmla="val 50000"/>
              <a:gd name="adj2" fmla="val 88005"/>
            </a:avLst>
          </a:prstGeom>
          <a:solidFill>
            <a:srgbClr val="FFFF0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6" name="Text Box 21"/>
          <p:cNvSpPr txBox="1"/>
          <p:nvPr/>
        </p:nvSpPr>
        <p:spPr>
          <a:xfrm>
            <a:off x="519113" y="630238"/>
            <a:ext cx="76454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根据箭头指向的汉语说出英语短语。学生可以随时喊 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Stop !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6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7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38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38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7043"/>
          <p:cNvSpPr>
            <a:spLocks noTextEdit="1"/>
          </p:cNvSpPr>
          <p:nvPr/>
        </p:nvSpPr>
        <p:spPr>
          <a:xfrm>
            <a:off x="511919" y="600367"/>
            <a:ext cx="3649860" cy="517240"/>
          </a:xfrm>
          <a:prstGeom prst="rect">
            <a:avLst/>
          </a:prstGeom>
        </p:spPr>
        <p:txBody>
          <a:bodyPr wrap="none" lIns="68580" tIns="34290" rIns="68580" bIns="34290" fromWordArt="1">
            <a:scene3d>
              <a:camera prst="orthographicFront"/>
              <a:lightRig rig="threePt" dir="t"/>
            </a:scene3d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3200" b="1" noProof="1"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  <a:sym typeface="+mn-ea"/>
              </a:rPr>
              <a:t>Objectives</a:t>
            </a:r>
            <a:endParaRPr lang="zh-CN" altLang="en-US" sz="3200" b="1" noProof="1"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9063" y="1505974"/>
            <a:ext cx="7577854" cy="2677656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</a:rPr>
              <a:t>To learn the new words and expressions.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</a:rPr>
              <a:t>To master the key sentences.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  <a:ea typeface="+mn-ea"/>
              </a:rPr>
              <a:t>To talk about customs and know what they are supposed to do. 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  <a:ea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6"/>
          <p:cNvSpPr txBox="1">
            <a:spLocks noChangeArrowheads="1"/>
          </p:cNvSpPr>
          <p:nvPr/>
        </p:nvSpPr>
        <p:spPr bwMode="auto">
          <a:xfrm>
            <a:off x="958850" y="752475"/>
            <a:ext cx="8185150" cy="50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</a:rPr>
              <a:t>Read the passage again and complete the chart.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11175" y="1441450"/>
          <a:ext cx="8141970" cy="3297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5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1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4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264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Ideas and customs about</a:t>
                      </a:r>
                      <a:r>
                        <a:rPr lang="en-US" altLang="zh-CN" sz="2700" b="1" kern="12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Colombia</a:t>
                      </a: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7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20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being on time</a:t>
                      </a: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20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visiting a friend’s house</a:t>
                      </a: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200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making plans with friends</a:t>
                      </a: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60713" y="2425700"/>
            <a:ext cx="284321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…be relaxed about time/...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88050" y="2371725"/>
            <a:ext cx="259397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…be very important…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97225" y="3203575"/>
            <a:ext cx="295751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3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 often drop by their friends’ homes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00750" y="3176588"/>
            <a:ext cx="2516188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…always call them first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62313" y="3981450"/>
            <a:ext cx="273526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…don’t have to make plans…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888038" y="3984625"/>
            <a:ext cx="2832100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…almost always make plans…</a:t>
            </a:r>
          </a:p>
        </p:txBody>
      </p:sp>
      <p:sp>
        <p:nvSpPr>
          <p:cNvPr id="15" name="单圆角矩形 14"/>
          <p:cNvSpPr/>
          <p:nvPr/>
        </p:nvSpPr>
        <p:spPr>
          <a:xfrm>
            <a:off x="282575" y="7207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3b    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6"/>
          <p:cNvSpPr txBox="1">
            <a:spLocks noChangeArrowheads="1"/>
          </p:cNvSpPr>
          <p:nvPr/>
        </p:nvSpPr>
        <p:spPr bwMode="auto">
          <a:xfrm>
            <a:off x="1106488" y="677863"/>
            <a:ext cx="7146925" cy="1338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0000E1"/>
                </a:solidFill>
                <a:cs typeface="Arial" panose="020B0604020202020204" pitchFamily="34" charset="0"/>
              </a:rPr>
              <a:t>Role-play a conversation. Student A is Teresa and Student B is Marc. Teresa is late and Marc is mad.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01713" y="2070100"/>
            <a:ext cx="7375525" cy="2586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A: Hi, Marc. Sorry I’m a little late.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B: Teresa, you’re 10 minutes late!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A: It’s just 10 minutes! It’s no big deal!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B: Well, in Switzerland, you’re supposed </a:t>
            </a:r>
          </a:p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    to…</a:t>
            </a:r>
          </a:p>
        </p:txBody>
      </p:sp>
      <p:sp>
        <p:nvSpPr>
          <p:cNvPr id="5" name="单圆角矩形 4"/>
          <p:cNvSpPr/>
          <p:nvPr/>
        </p:nvSpPr>
        <p:spPr>
          <a:xfrm>
            <a:off x="458788" y="7207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3c    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文本框 65538"/>
          <p:cNvSpPr txBox="1">
            <a:spLocks noChangeArrowheads="1"/>
          </p:cNvSpPr>
          <p:nvPr/>
        </p:nvSpPr>
        <p:spPr bwMode="auto">
          <a:xfrm>
            <a:off x="623888" y="1841500"/>
            <a:ext cx="7808912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A: Do you have many rules in …?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No/Yes.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A: What about (being on time/visiting friends)?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… And you?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A: …</a:t>
            </a:r>
          </a:p>
        </p:txBody>
      </p:sp>
      <p:sp>
        <p:nvSpPr>
          <p:cNvPr id="65545" name="文本框 65544"/>
          <p:cNvSpPr txBox="1">
            <a:spLocks noChangeArrowheads="1"/>
          </p:cNvSpPr>
          <p:nvPr/>
        </p:nvSpPr>
        <p:spPr bwMode="auto">
          <a:xfrm>
            <a:off x="3805238" y="3843338"/>
            <a:ext cx="3906837" cy="954087"/>
          </a:xfrm>
          <a:prstGeom prst="rect">
            <a:avLst/>
          </a:prstGeom>
          <a:noFill/>
          <a:ln w="47625">
            <a:solidFill>
              <a:schemeClr val="accent1">
                <a:lumMod val="7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relaxed      serious</a:t>
            </a:r>
          </a:p>
          <a:p>
            <a:pPr algn="ctr"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make plans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2138" y="1049338"/>
            <a:ext cx="27511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C0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 Pair work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文本框 53251"/>
          <p:cNvSpPr txBox="1">
            <a:spLocks noChangeArrowheads="1"/>
          </p:cNvSpPr>
          <p:nvPr/>
        </p:nvSpPr>
        <p:spPr bwMode="auto">
          <a:xfrm>
            <a:off x="1049338" y="637899"/>
            <a:ext cx="7010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 China, what is supposed to do in these following situations?</a:t>
            </a:r>
          </a:p>
        </p:txBody>
      </p:sp>
      <p:sp>
        <p:nvSpPr>
          <p:cNvPr id="53253" name="文本框 53252"/>
          <p:cNvSpPr txBox="1">
            <a:spLocks noChangeArrowheads="1"/>
          </p:cNvSpPr>
          <p:nvPr/>
        </p:nvSpPr>
        <p:spPr bwMode="auto">
          <a:xfrm>
            <a:off x="1049338" y="1763713"/>
            <a:ext cx="32464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1. greeting teachers </a:t>
            </a:r>
          </a:p>
        </p:txBody>
      </p:sp>
      <p:sp>
        <p:nvSpPr>
          <p:cNvPr id="53254" name="文本框 53253"/>
          <p:cNvSpPr txBox="1">
            <a:spLocks noChangeArrowheads="1"/>
          </p:cNvSpPr>
          <p:nvPr/>
        </p:nvSpPr>
        <p:spPr bwMode="auto">
          <a:xfrm>
            <a:off x="4498975" y="1776413"/>
            <a:ext cx="33988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say, “Good morning.”</a:t>
            </a:r>
          </a:p>
        </p:txBody>
      </p:sp>
      <p:sp>
        <p:nvSpPr>
          <p:cNvPr id="53255" name="文本框 53254"/>
          <p:cNvSpPr txBox="1">
            <a:spLocks noChangeArrowheads="1"/>
          </p:cNvSpPr>
          <p:nvPr/>
        </p:nvSpPr>
        <p:spPr bwMode="auto">
          <a:xfrm>
            <a:off x="1077913" y="2411413"/>
            <a:ext cx="3217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2. doing homework </a:t>
            </a:r>
          </a:p>
        </p:txBody>
      </p:sp>
      <p:sp>
        <p:nvSpPr>
          <p:cNvPr id="53256" name="文本框 53255"/>
          <p:cNvSpPr txBox="1">
            <a:spLocks noChangeArrowheads="1"/>
          </p:cNvSpPr>
          <p:nvPr/>
        </p:nvSpPr>
        <p:spPr bwMode="auto">
          <a:xfrm>
            <a:off x="1068388" y="3222625"/>
            <a:ext cx="32988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3. phoning someone </a:t>
            </a:r>
          </a:p>
        </p:txBody>
      </p:sp>
      <p:sp>
        <p:nvSpPr>
          <p:cNvPr id="53257" name="文本框 53256"/>
          <p:cNvSpPr txBox="1">
            <a:spLocks noChangeArrowheads="1"/>
          </p:cNvSpPr>
          <p:nvPr/>
        </p:nvSpPr>
        <p:spPr bwMode="auto">
          <a:xfrm>
            <a:off x="1077913" y="3924300"/>
            <a:ext cx="3402012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4. visiting someone’s </a:t>
            </a:r>
          </a:p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place </a:t>
            </a:r>
          </a:p>
        </p:txBody>
      </p:sp>
      <p:sp>
        <p:nvSpPr>
          <p:cNvPr id="53258" name="文本框 53257"/>
          <p:cNvSpPr txBox="1">
            <a:spLocks noChangeArrowheads="1"/>
          </p:cNvSpPr>
          <p:nvPr/>
        </p:nvSpPr>
        <p:spPr bwMode="auto">
          <a:xfrm>
            <a:off x="4489450" y="3852863"/>
            <a:ext cx="3582988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call first, and knock </a:t>
            </a: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at the door</a:t>
            </a:r>
          </a:p>
        </p:txBody>
      </p:sp>
      <p:sp>
        <p:nvSpPr>
          <p:cNvPr id="53259" name="文本框 53258"/>
          <p:cNvSpPr txBox="1">
            <a:spLocks noChangeArrowheads="1"/>
          </p:cNvSpPr>
          <p:nvPr/>
        </p:nvSpPr>
        <p:spPr bwMode="auto">
          <a:xfrm>
            <a:off x="4529138" y="2347913"/>
            <a:ext cx="3821112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at home or in school</a:t>
            </a: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after class</a:t>
            </a:r>
          </a:p>
        </p:txBody>
      </p:sp>
      <p:sp>
        <p:nvSpPr>
          <p:cNvPr id="53260" name="文本框 53259"/>
          <p:cNvSpPr txBox="1">
            <a:spLocks noChangeArrowheads="1"/>
          </p:cNvSpPr>
          <p:nvPr/>
        </p:nvSpPr>
        <p:spPr bwMode="auto">
          <a:xfrm>
            <a:off x="4486275" y="3289300"/>
            <a:ext cx="37528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say, “Hello, this is….”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文本框 54275"/>
          <p:cNvSpPr txBox="1">
            <a:spLocks noChangeArrowheads="1"/>
          </p:cNvSpPr>
          <p:nvPr/>
        </p:nvSpPr>
        <p:spPr bwMode="auto">
          <a:xfrm>
            <a:off x="1030288" y="1160463"/>
            <a:ext cx="34702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5. making plans with </a:t>
            </a:r>
          </a:p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friends</a:t>
            </a:r>
            <a:endParaRPr lang="en-US" altLang="zh-CN" sz="2800" b="1">
              <a:solidFill>
                <a:srgbClr val="0070C0"/>
              </a:solidFill>
              <a:ea typeface="微软雅黑" panose="020B0503020204020204" pitchFamily="34" charset="-122"/>
            </a:endParaRPr>
          </a:p>
        </p:txBody>
      </p:sp>
      <p:sp>
        <p:nvSpPr>
          <p:cNvPr id="54277" name="文本框 54276"/>
          <p:cNvSpPr txBox="1">
            <a:spLocks noChangeArrowheads="1"/>
          </p:cNvSpPr>
          <p:nvPr/>
        </p:nvSpPr>
        <p:spPr bwMode="auto">
          <a:xfrm>
            <a:off x="1016000" y="2128838"/>
            <a:ext cx="29003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6. being on time </a:t>
            </a:r>
          </a:p>
        </p:txBody>
      </p:sp>
      <p:sp>
        <p:nvSpPr>
          <p:cNvPr id="54278" name="文本框 54277"/>
          <p:cNvSpPr txBox="1">
            <a:spLocks noChangeArrowheads="1"/>
          </p:cNvSpPr>
          <p:nvPr/>
        </p:nvSpPr>
        <p:spPr bwMode="auto">
          <a:xfrm>
            <a:off x="1036638" y="3101975"/>
            <a:ext cx="2509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7. giving gifts </a:t>
            </a:r>
          </a:p>
        </p:txBody>
      </p:sp>
      <p:sp>
        <p:nvSpPr>
          <p:cNvPr id="54279" name="文本框 54278"/>
          <p:cNvSpPr txBox="1">
            <a:spLocks noChangeArrowheads="1"/>
          </p:cNvSpPr>
          <p:nvPr/>
        </p:nvSpPr>
        <p:spPr bwMode="auto">
          <a:xfrm>
            <a:off x="4491038" y="1123950"/>
            <a:ext cx="3376612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Discuss the plan, call</a:t>
            </a: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to make changes.</a:t>
            </a:r>
          </a:p>
        </p:txBody>
      </p:sp>
      <p:sp>
        <p:nvSpPr>
          <p:cNvPr id="54280" name="文本框 54279"/>
          <p:cNvSpPr txBox="1">
            <a:spLocks noChangeArrowheads="1"/>
          </p:cNvSpPr>
          <p:nvPr/>
        </p:nvSpPr>
        <p:spPr bwMode="auto">
          <a:xfrm>
            <a:off x="4505325" y="2132013"/>
            <a:ext cx="30511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Always on time or </a:t>
            </a: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little early.</a:t>
            </a:r>
          </a:p>
        </p:txBody>
      </p:sp>
      <p:sp>
        <p:nvSpPr>
          <p:cNvPr id="54281" name="文本框 54280"/>
          <p:cNvSpPr txBox="1">
            <a:spLocks noChangeArrowheads="1"/>
          </p:cNvSpPr>
          <p:nvPr/>
        </p:nvSpPr>
        <p:spPr bwMode="auto">
          <a:xfrm>
            <a:off x="4546600" y="3184525"/>
            <a:ext cx="30575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Festival gifts being</a:t>
            </a: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necessary.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  <p:bldP spid="54278" grpId="0"/>
      <p:bldP spid="54279" grpId="0"/>
      <p:bldP spid="54280" grpId="0"/>
      <p:bldP spid="5428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2900" y="1370013"/>
            <a:ext cx="846931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1.Where I’m from, we are pretty relaxed about time.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在我那个地方，我们的时间观念比较随意。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Where I’m from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是一个由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where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引导的地点状语从句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e.g.Just stay where you are.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就留在你原来的地方。  </a:t>
            </a:r>
          </a:p>
        </p:txBody>
      </p:sp>
      <p:sp>
        <p:nvSpPr>
          <p:cNvPr id="3" name="Text Box 3"/>
          <p:cNvSpPr txBox="1"/>
          <p:nvPr/>
        </p:nvSpPr>
        <p:spPr>
          <a:xfrm>
            <a:off x="2259013" y="600075"/>
            <a:ext cx="4873625" cy="728663"/>
          </a:xfrm>
          <a:prstGeom prst="rect">
            <a:avLst/>
          </a:prstGeom>
          <a:noFill/>
          <a:ln w="9525">
            <a:noFill/>
          </a:ln>
        </p:spPr>
        <p:txBody>
          <a:bodyPr lIns="51432" tIns="25716" rIns="51432" bIns="25716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50875" y="847725"/>
            <a:ext cx="7853363" cy="2851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relaxed about/at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意为“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……随意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对……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宽松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后可接名词、代词或动词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-ing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形式。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fact, they are relaxed about the match. </a:t>
            </a:r>
          </a:p>
          <a:p>
            <a:pPr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事实上, 他们对这次比赛感到很放松。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58813" y="1025525"/>
            <a:ext cx="763905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It’s necessary to learn how to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relax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学会怎样放松是必要的。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We had a very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relaxing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time during the vacation.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假期我们过得很放松。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970088" y="461963"/>
            <a:ext cx="5822950" cy="554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归纳拓展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】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你会正确“放松”吗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 </a:t>
            </a:r>
          </a:p>
        </p:txBody>
      </p:sp>
      <p:graphicFrame>
        <p:nvGraphicFramePr>
          <p:cNvPr id="15363" name="表格 15362"/>
          <p:cNvGraphicFramePr/>
          <p:nvPr/>
        </p:nvGraphicFramePr>
        <p:xfrm>
          <a:off x="354013" y="1066800"/>
          <a:ext cx="8389620" cy="3493148"/>
        </p:xfrm>
        <a:graphic>
          <a:graphicData uri="http://schemas.openxmlformats.org/drawingml/2006/table">
            <a:tbl>
              <a:tblPr/>
              <a:tblGrid>
                <a:gridCol w="1278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31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15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词汇</a:t>
                      </a:r>
                    </a:p>
                  </a:txBody>
                  <a:tcPr marL="68577" marR="68577" marT="34293" marB="34293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词性</a:t>
                      </a: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2060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用　法</a:t>
                      </a: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79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relax</a:t>
                      </a:r>
                    </a:p>
                  </a:txBody>
                  <a:tcPr marL="68577" marR="68577" marT="34293" marB="34293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意为“放松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休息”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其现在分词形式是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relaxing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过去式、过去分词形式是relaxed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72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relaxed</a:t>
                      </a:r>
                    </a:p>
                  </a:txBody>
                  <a:tcPr marL="68577" marR="68577" marT="34293" marB="34293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意为“放松的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宽松的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轻松自在的”, 用来修饰、说明人的情感状态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1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relaxing</a:t>
                      </a:r>
                    </a:p>
                  </a:txBody>
                  <a:tcPr marL="68577" marR="68577" marT="34293" marB="34293" anchor="ctr"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ctr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algn="l" eaLnBrk="1" fontAlgn="auto" hangingPunct="1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意为“令人放松的”, 用来修饰、说明事物的特征</a:t>
                      </a: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77" marR="68577" marT="34293" marB="34293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795338" y="909638"/>
            <a:ext cx="7099300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relax ourselves and feel really relaxed by taking a relaxing trip. </a:t>
            </a:r>
          </a:p>
          <a:p>
            <a:pPr marL="0" fontAlgn="auto">
              <a:lnSpc>
                <a:spcPct val="13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通过轻松的旅行, 我们可以放松自己并使自己感到真正的放松。</a:t>
            </a: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parents are relaxed about what they do at home. </a:t>
            </a:r>
          </a:p>
          <a:p>
            <a:pPr marL="0" indent="0" fontAlgn="auto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他们的父母对他们在家做的事情很宽松。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703705" y="1210945"/>
            <a:ext cx="6167120" cy="145288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zh-CN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are people supposed to do when they meet for the first time?</a:t>
            </a:r>
          </a:p>
          <a:p>
            <a:r>
              <a:rPr kumimoji="1" lang="en-US" altLang="zh-CN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sz="3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525463" y="665163"/>
            <a:ext cx="2924175" cy="54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7" rIns="51435" bIns="25717">
            <a:spAutoFit/>
          </a:bodyPr>
          <a:lstStyle/>
          <a:p>
            <a:pPr marL="514350" indent="-514350"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Warming up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40" y="2374255"/>
            <a:ext cx="4743450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1"/>
          <p:cNvSpPr txBox="1">
            <a:spLocks noChangeArrowheads="1"/>
          </p:cNvSpPr>
          <p:nvPr/>
        </p:nvSpPr>
        <p:spPr bwMode="auto">
          <a:xfrm>
            <a:off x="400050" y="1049338"/>
            <a:ext cx="8343900" cy="289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Teresa is pretty _______ (轻松的) about time.  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She thinks it is OK if you arrive late．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I felt ________ (relax) lying in the sun. What a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good time!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3.This is a __________ (relax) movie.  </a:t>
            </a: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3227388" y="1093788"/>
            <a:ext cx="1927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relaxed</a:t>
            </a: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1762125" y="2205038"/>
            <a:ext cx="19272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relaxed</a:t>
            </a:r>
          </a:p>
        </p:txBody>
      </p:sp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2376488" y="3289300"/>
            <a:ext cx="2209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relaxing</a:t>
            </a:r>
          </a:p>
        </p:txBody>
      </p:sp>
      <p:sp>
        <p:nvSpPr>
          <p:cNvPr id="73733" name="TextBox 1"/>
          <p:cNvSpPr txBox="1">
            <a:spLocks noChangeArrowheads="1"/>
          </p:cNvSpPr>
          <p:nvPr/>
        </p:nvSpPr>
        <p:spPr bwMode="auto">
          <a:xfrm>
            <a:off x="400050" y="525463"/>
            <a:ext cx="1955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【</a:t>
            </a:r>
            <a:r>
              <a:rPr lang="zh-CN" altLang="en-US" sz="2800" b="1"/>
              <a:t>运用</a:t>
            </a:r>
            <a:r>
              <a:rPr lang="en-US" altLang="zh-CN" sz="2800" b="1"/>
              <a:t>】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22275" y="837579"/>
            <a:ext cx="7710488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 We value the time we spend with our family and friends in our everyday lives.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我们特别珍惜平日生活中和家人、朋友在一起的时光。</a:t>
            </a:r>
            <a:endParaRPr lang="en-US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 意为“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重视；珍视</a:t>
            </a: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”。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还可以作名词，意为“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价值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例句：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 do you value, wealth or health? 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>
                <a:latin typeface="宋体" panose="02010600030101010101" pitchFamily="2" charset="-122"/>
              </a:rPr>
              <a:t>你珍视哪一个，财富还是健康？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"/>
          <p:cNvSpPr txBox="1">
            <a:spLocks noChangeArrowheads="1"/>
          </p:cNvSpPr>
          <p:nvPr/>
        </p:nvSpPr>
        <p:spPr bwMode="auto">
          <a:xfrm>
            <a:off x="698500" y="1176338"/>
            <a:ext cx="79375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 Let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 do something for our dad.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 Good idea. We should always _____ father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 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love for us.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A. 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xplain     B. 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uppose     C. wonder     D.value </a:t>
            </a:r>
          </a:p>
        </p:txBody>
      </p:sp>
      <p:sp>
        <p:nvSpPr>
          <p:cNvPr id="79874" name="文本框 1"/>
          <p:cNvSpPr txBox="1">
            <a:spLocks noChangeArrowheads="1"/>
          </p:cNvSpPr>
          <p:nvPr/>
        </p:nvSpPr>
        <p:spPr bwMode="auto">
          <a:xfrm>
            <a:off x="412750" y="723900"/>
            <a:ext cx="1546225" cy="615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7" rIns="51435" bIns="2571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34075" y="1838325"/>
            <a:ext cx="60007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20713" y="746125"/>
            <a:ext cx="7780337" cy="40134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3.We often just drop by our friends’ homes if we have time.</a:t>
            </a:r>
            <a:r>
              <a:rPr lang="zh-CN" altLang="en-US" sz="2800" b="1" dirty="0">
                <a:latin typeface="宋体" panose="02010600030101010101" pitchFamily="2" charset="-122"/>
              </a:rPr>
              <a:t>如果有时间，我们经常顺便拜访我们朋友的家。</a:t>
            </a:r>
            <a:endParaRPr lang="en-US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 by</a:t>
            </a: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意为“</a:t>
            </a:r>
            <a:r>
              <a:rPr lang="en-US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顺便拜访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随便进入</a:t>
            </a: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 dropped by his friend's house when he came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back from work.</a:t>
            </a:r>
          </a:p>
          <a:p>
            <a:pPr>
              <a:lnSpc>
                <a:spcPct val="130000"/>
              </a:lnSpc>
            </a:pPr>
            <a:r>
              <a:rPr lang="en-US" altLang="en-US" sz="2800" b="1" dirty="0">
                <a:latin typeface="宋体" panose="02010600030101010101" pitchFamily="2" charset="-122"/>
              </a:rPr>
              <a:t>他下班回来,</a:t>
            </a:r>
            <a:r>
              <a:rPr lang="zh-CN" altLang="en-US" sz="2800" b="1" dirty="0">
                <a:latin typeface="宋体" panose="02010600030101010101" pitchFamily="2" charset="-122"/>
              </a:rPr>
              <a:t>顺便到朋友家坐了坐。  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873125" y="1558925"/>
          <a:ext cx="7254588" cy="31512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8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5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78411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drop by</a:t>
                      </a:r>
                      <a:endParaRPr lang="en-US" altLang="en-US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后接某人/某地</a:t>
                      </a: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表示“拜访某人或某地”</a:t>
                      </a:r>
                      <a:endParaRPr lang="en-US" altLang="en-US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0896">
                <a:tc rowSpan="2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rop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in</a:t>
                      </a:r>
                      <a:endParaRPr lang="en-US" altLang="en-US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后接on+某人</a:t>
                      </a: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表示“拜访某人”</a:t>
                      </a:r>
                      <a:endParaRPr lang="en-US" altLang="en-US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196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后接at+某地</a:t>
                      </a:r>
                      <a:r>
                        <a:rPr lang="zh-CN" alt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表示“访问某地”</a:t>
                      </a:r>
                      <a:endParaRPr lang="en-US" altLang="en-US" sz="2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800100" y="722313"/>
            <a:ext cx="4491038" cy="592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【辨析】drop by 和drop in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56323"/>
          <p:cNvSpPr>
            <a:spLocks noChangeArrowheads="1"/>
          </p:cNvSpPr>
          <p:nvPr/>
        </p:nvSpPr>
        <p:spPr bwMode="auto">
          <a:xfrm>
            <a:off x="619125" y="1160463"/>
            <a:ext cx="7545388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People in Colombia needn’t make plans to meet their friends. They often just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drop by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their friends’ homes.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 give a ride to	B. give up visiting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 forget to visit	D. come over to</a:t>
            </a:r>
          </a:p>
        </p:txBody>
      </p:sp>
      <p:sp>
        <p:nvSpPr>
          <p:cNvPr id="82946" name="文本框 1"/>
          <p:cNvSpPr txBox="1">
            <a:spLocks noChangeArrowheads="1"/>
          </p:cNvSpPr>
          <p:nvPr/>
        </p:nvSpPr>
        <p:spPr bwMode="auto">
          <a:xfrm>
            <a:off x="412750" y="531813"/>
            <a:ext cx="1327150" cy="60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7" rIns="51435" bIns="2571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8BB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sz="2400" b="1">
                <a:solidFill>
                  <a:srgbClr val="008BB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运用</a:t>
            </a:r>
            <a:r>
              <a:rPr lang="en-US" altLang="zh-CN" sz="2400" b="1">
                <a:solidFill>
                  <a:srgbClr val="008BBB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57225" y="3473450"/>
            <a:ext cx="7507288" cy="1131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D. drop by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意为“顺便看望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某人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、顺便到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某处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)”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用法同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come over to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901098" y="791122"/>
            <a:ext cx="7789862" cy="431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4.We’re the capital of clocks and watches, after all</a:t>
            </a:r>
            <a:r>
              <a:rPr lang="en-US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!   </a:t>
            </a: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毕竟我们是钟表之都。</a:t>
            </a:r>
            <a:endParaRPr lang="en-US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after all </a:t>
            </a:r>
            <a:r>
              <a:rPr lang="en-US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意为“</a:t>
            </a:r>
            <a:r>
              <a:rPr lang="en-US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毕竟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终究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终归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到底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”，</a:t>
            </a:r>
            <a:r>
              <a:rPr lang="en-US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可以位于句首,句中和句末。  </a:t>
            </a:r>
          </a:p>
          <a:p>
            <a:pPr>
              <a:lnSpc>
                <a:spcPct val="14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all, your birthday is only two weeks away.</a:t>
            </a:r>
          </a:p>
          <a:p>
            <a:pPr>
              <a:lnSpc>
                <a:spcPct val="140000"/>
              </a:lnSpc>
            </a:pP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毕竟,两周后就是你的生日了。  </a:t>
            </a:r>
          </a:p>
          <a:p>
            <a:pPr>
              <a:lnSpc>
                <a:spcPct val="14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 is, after all, a child. </a:t>
            </a:r>
            <a:r>
              <a:rPr lang="zh-CN" altLang="en-US" sz="2800" b="1" dirty="0">
                <a:latin typeface="宋体" panose="02010600030101010101" pitchFamily="2" charset="-122"/>
              </a:rPr>
              <a:t>他毕竟还是个孩子。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3"/>
          <p:cNvSpPr txBox="1">
            <a:spLocks noChangeArrowheads="1"/>
          </p:cNvSpPr>
          <p:nvPr/>
        </p:nvSpPr>
        <p:spPr bwMode="auto">
          <a:xfrm>
            <a:off x="412750" y="1346200"/>
            <a:ext cx="7580313" cy="2509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— I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 afraid the boy can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 deal with the problem.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— Me too. ______, he is only 8 years old.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A. In general          B. So far          </a:t>
            </a:r>
          </a:p>
          <a:p>
            <a:pPr>
              <a:lnSpc>
                <a:spcPct val="150000"/>
              </a:lnSpc>
            </a:pP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C. After all             D. For example</a:t>
            </a:r>
          </a:p>
        </p:txBody>
      </p:sp>
      <p:sp>
        <p:nvSpPr>
          <p:cNvPr id="86018" name="文本框 1"/>
          <p:cNvSpPr txBox="1">
            <a:spLocks noChangeArrowheads="1"/>
          </p:cNvSpPr>
          <p:nvPr/>
        </p:nvSpPr>
        <p:spPr bwMode="auto">
          <a:xfrm>
            <a:off x="412750" y="723900"/>
            <a:ext cx="1546225" cy="615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51435" tIns="25717" rIns="51435" bIns="2571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43175" y="2033588"/>
            <a:ext cx="8397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30250" y="903288"/>
            <a:ext cx="7573963" cy="3711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5.So I make an effort to be on time when I meet my friends.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所以当我见朋友们的时候，会努力做到守时。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make an effort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做出努力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例如：你应该努力提高你的阅读能力。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   You should make an effort to improve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        your reading ability.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3"/>
          <p:cNvSpPr txBox="1">
            <a:spLocks noChangeArrowheads="1"/>
          </p:cNvSpPr>
          <p:nvPr/>
        </p:nvSpPr>
        <p:spPr bwMode="auto">
          <a:xfrm>
            <a:off x="427038" y="901700"/>
            <a:ext cx="8005762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永远不要放弃。世界上从来没有人未经努力就取得成功。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Never give up. No one in the world has ever ____________ without making an __________.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5963" y="2046288"/>
            <a:ext cx="1989137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succeeded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74663" y="2911475"/>
            <a:ext cx="7727950" cy="157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由句中助动词has可知第一个空需要用动词的过去分词构成现在完成时；</a:t>
            </a:r>
            <a:r>
              <a:rPr lang="zh-CN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make an effort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表示“做出努力”。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03913" y="2171700"/>
            <a:ext cx="13271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effort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公司画图-课件用人物\公司画图-课件用人物\半身女孩6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385" y="3150841"/>
            <a:ext cx="15335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公司画图-课件用人物\公司画图-课件用人物\半身男孩8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816" y="2923828"/>
            <a:ext cx="1633538" cy="19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8524240" y="0"/>
            <a:ext cx="397510" cy="135890"/>
          </a:xfrm>
          <a:prstGeom prst="rect">
            <a:avLst/>
          </a:prstGeom>
        </p:spPr>
      </p:pic>
      <p:pic>
        <p:nvPicPr>
          <p:cNvPr id="12" name="图片 1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561644" y="594861"/>
            <a:ext cx="3929969" cy="2348180"/>
          </a:xfrm>
          <a:prstGeom prst="wedgeRoundRectCallout">
            <a:avLst>
              <a:gd name="adj1" fmla="val 33486"/>
              <a:gd name="adj2" fmla="val 5711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people in America supposed to do when they meet for the first time?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6182359" y="1075334"/>
            <a:ext cx="2464208" cy="1565454"/>
          </a:xfrm>
          <a:prstGeom prst="wedgeRoundRectCallout">
            <a:avLst>
              <a:gd name="adj1" fmla="val -34369"/>
              <a:gd name="adj2" fmla="val 6270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They’re supposed to shake hands.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1313" y="852488"/>
            <a:ext cx="7999412" cy="4173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6.Also, we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never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visit a friend’s house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without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calling first. 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而且</a:t>
            </a:r>
            <a:r>
              <a:rPr lang="en-US" altLang="zh-CN" sz="2800" b="1" dirty="0">
                <a:latin typeface="宋体" panose="02010600030101010101" pitchFamily="2" charset="-122"/>
              </a:rPr>
              <a:t>, </a:t>
            </a:r>
            <a:r>
              <a:rPr lang="zh-CN" altLang="en-US" sz="2800" b="1" dirty="0">
                <a:latin typeface="宋体" panose="02010600030101010101" pitchFamily="2" charset="-122"/>
              </a:rPr>
              <a:t>我们不会事先不打电话就去朋友家的。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双重否定句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never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without </a:t>
            </a:r>
            <a:r>
              <a:rPr lang="zh-CN" altLang="en-US" sz="2400" b="1" dirty="0">
                <a:latin typeface="宋体" panose="02010600030101010101" pitchFamily="2" charset="-122"/>
              </a:rPr>
              <a:t>都表示否定，合在一起表达肯定意义。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例如：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You will hardly ever be able to speak good English 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without practicing.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zh-CN" altLang="en-US" sz="2400" b="1" dirty="0">
                <a:latin typeface="宋体" panose="02010600030101010101" pitchFamily="2" charset="-122"/>
              </a:rPr>
              <a:t>不练习的话，你几乎不可能把英语说好的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标题 1"/>
          <p:cNvSpPr>
            <a:spLocks noGrp="1"/>
          </p:cNvSpPr>
          <p:nvPr>
            <p:ph type="title" idx="4294967295"/>
          </p:nvPr>
        </p:nvSpPr>
        <p:spPr>
          <a:xfrm>
            <a:off x="292100" y="1150938"/>
            <a:ext cx="5915025" cy="388937"/>
          </a:xfrm>
          <a:prstGeom prst="rect">
            <a:avLst/>
          </a:prstGeom>
        </p:spPr>
        <p:txBody>
          <a:bodyPr/>
          <a:lstStyle/>
          <a:p>
            <a:pPr algn="l" defTabSz="684530" eaLnBrk="1" hangingPunct="1"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Ⅰ.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根据句意及首字母提示填空。</a:t>
            </a:r>
          </a:p>
        </p:txBody>
      </p:sp>
      <p:sp>
        <p:nvSpPr>
          <p:cNvPr id="87042" name="文本占位符 2"/>
          <p:cNvSpPr>
            <a:spLocks noGrp="1"/>
          </p:cNvSpPr>
          <p:nvPr>
            <p:ph type="body" idx="4294967295"/>
          </p:nvPr>
        </p:nvSpPr>
        <p:spPr bwMode="auto">
          <a:xfrm>
            <a:off x="595313" y="1698625"/>
            <a:ext cx="8389937" cy="294163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Beijing is the </a:t>
            </a:r>
            <a:r>
              <a:rPr lang="en-US" altLang="zh-CN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                  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China.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Everyone should </a:t>
            </a:r>
            <a:r>
              <a:rPr lang="en-US" altLang="zh-CN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             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we have owned.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Waiting for a long time makes me </a:t>
            </a:r>
            <a:r>
              <a:rPr lang="en-US" altLang="zh-CN" sz="26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            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It’s </a:t>
            </a:r>
            <a:r>
              <a:rPr lang="en-US" altLang="zh-CN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            </a:t>
            </a: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now. Let’s stop working to have lunch.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Listening to soft music can make me feel </a:t>
            </a:r>
            <a:r>
              <a:rPr lang="en-US" altLang="zh-CN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                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21013" y="1798638"/>
            <a:ext cx="12430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apital  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46475" y="2397125"/>
            <a:ext cx="8223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alue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103938" y="3005138"/>
            <a:ext cx="5635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ad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55763" y="3621088"/>
            <a:ext cx="7445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oon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824663" y="4210050"/>
            <a:ext cx="11620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elaxed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49613" y="422275"/>
            <a:ext cx="2743200" cy="728663"/>
          </a:xfrm>
          <a:prstGeom prst="rect">
            <a:avLst/>
          </a:prstGeom>
          <a:noFill/>
        </p:spPr>
        <p:txBody>
          <a:bodyPr wrap="none" lIns="51435" tIns="25717" rIns="51435" bIns="25717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1"/>
          <p:cNvSpPr txBox="1">
            <a:spLocks noChangeArrowheads="1"/>
          </p:cNvSpPr>
          <p:nvPr/>
        </p:nvSpPr>
        <p:spPr bwMode="auto">
          <a:xfrm>
            <a:off x="249238" y="1147763"/>
            <a:ext cx="852170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Comic Sans MS" panose="030F0702030302020204" pitchFamily="66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drop by，at noon，make an effort，after all，get mad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1. You should ________________ to pass the test.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 The teacher ____________ because we made lots of mistakes 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in the homework.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 Do you often _________ your friends’ homes if you have time?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Don’t be too strict with him. ___________, he is a little child.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It’s my habit to take a nap ________________.</a:t>
            </a:r>
          </a:p>
        </p:txBody>
      </p:sp>
      <p:sp>
        <p:nvSpPr>
          <p:cNvPr id="88066" name="文本框 2"/>
          <p:cNvSpPr txBox="1">
            <a:spLocks noChangeArrowheads="1"/>
          </p:cNvSpPr>
          <p:nvPr/>
        </p:nvSpPr>
        <p:spPr bwMode="auto">
          <a:xfrm>
            <a:off x="373063" y="625475"/>
            <a:ext cx="776605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Ⅱ. 根据句意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选择短语并用其适当形式填空。</a:t>
            </a:r>
            <a:endParaRPr lang="zh-CN" altLang="en-US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17738" y="1560513"/>
            <a:ext cx="2116137" cy="534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make an effort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65388" y="2057400"/>
            <a:ext cx="2209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got mad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03475" y="2979738"/>
            <a:ext cx="1558925" cy="534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drop by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79913" y="3509963"/>
            <a:ext cx="1581150" cy="534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After all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52913" y="3986213"/>
            <a:ext cx="1538287" cy="534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 noon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1"/>
          <p:cNvSpPr txBox="1">
            <a:spLocks noChangeArrowheads="1"/>
          </p:cNvSpPr>
          <p:nvPr/>
        </p:nvSpPr>
        <p:spPr bwMode="auto">
          <a:xfrm>
            <a:off x="511175" y="317500"/>
            <a:ext cx="3709988" cy="698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5" tIns="25717" rIns="51435" bIns="25717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Ⅲ. </a:t>
            </a:r>
            <a:r>
              <a:rPr lang="zh-CN" altLang="en-US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单项</a:t>
            </a:r>
            <a:r>
              <a:rPr lang="zh-CN" altLang="zh-CN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选择</a:t>
            </a:r>
            <a:r>
              <a:rPr lang="zh-CN" altLang="en-US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zh-CN" sz="2800" b="1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5714" name="文本框 3"/>
          <p:cNvSpPr txBox="1">
            <a:spLocks noChangeArrowheads="1"/>
          </p:cNvSpPr>
          <p:nvPr/>
        </p:nvSpPr>
        <p:spPr bwMode="auto">
          <a:xfrm>
            <a:off x="604838" y="839788"/>
            <a:ext cx="8085137" cy="43150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14350" indent="-514350">
              <a:lnSpc>
                <a:spcPct val="140000"/>
              </a:lnSpc>
              <a:buFontTx/>
              <a:buAutoNum type="arabicPeriod"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 “teacher－free exam” means that students take their exams _____ teachers. Students must be more honest.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A. without　B. against    C. through　 D. with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 Nick is never late for work. He always gets to the 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office ________.</a:t>
            </a:r>
          </a:p>
          <a:p>
            <a:pPr>
              <a:lnSpc>
                <a:spcPct val="14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A. on time    B. in time    C. at times      D. by time 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794125" y="1423987"/>
            <a:ext cx="854075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2166938" y="3713163"/>
            <a:ext cx="855662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3"/>
          <p:cNvSpPr txBox="1">
            <a:spLocks noChangeArrowheads="1"/>
          </p:cNvSpPr>
          <p:nvPr/>
        </p:nvSpPr>
        <p:spPr bwMode="auto">
          <a:xfrm>
            <a:off x="469900" y="849313"/>
            <a:ext cx="8139113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 — How nice the music sounds!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— It does! The peaceful music will make you feel 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 _____.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A. excited     B. bored    C. moved    D. relaxed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mobile phone sells for ¥5000, it is much more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than its real _______.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A. cost	    B. value	   C. price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81138" y="1879600"/>
            <a:ext cx="542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181350" y="3427413"/>
            <a:ext cx="5651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标题 1"/>
          <p:cNvSpPr>
            <a:spLocks noGrp="1"/>
          </p:cNvSpPr>
          <p:nvPr>
            <p:ph type="title" idx="4294967295"/>
          </p:nvPr>
        </p:nvSpPr>
        <p:spPr>
          <a:xfrm>
            <a:off x="595313" y="631825"/>
            <a:ext cx="7612062" cy="388938"/>
          </a:xfrm>
          <a:prstGeom prst="rect">
            <a:avLst/>
          </a:prstGeom>
        </p:spPr>
        <p:txBody>
          <a:bodyPr/>
          <a:lstStyle/>
          <a:p>
            <a:pPr algn="l" defTabSz="684530" eaLnBrk="1" hangingPunct="1">
              <a:defRPr/>
            </a:pP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Ⅳ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根据汉语意思完成下列句子。</a:t>
            </a:r>
          </a:p>
        </p:txBody>
      </p:sp>
      <p:sp>
        <p:nvSpPr>
          <p:cNvPr id="91138" name="文本占位符 2"/>
          <p:cNvSpPr>
            <a:spLocks noGrp="1"/>
          </p:cNvSpPr>
          <p:nvPr>
            <p:ph type="body" idx="4294967295"/>
          </p:nvPr>
        </p:nvSpPr>
        <p:spPr bwMode="auto">
          <a:xfrm>
            <a:off x="241738" y="1238250"/>
            <a:ext cx="8755118" cy="34163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昨天放学后，我顺便去了趟我叔叔家。</a:t>
            </a: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 ___________ my uncle’s home after school yesterday.</a:t>
            </a: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他想尽可能地去帮助多的人。</a:t>
            </a: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He wants to help __________________________.</a:t>
            </a: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弹好钢琴对她来说很重要。</a:t>
            </a: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_______________________ to play the piano well.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16468" y="1821082"/>
            <a:ext cx="22420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dropped by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44875" y="2946400"/>
            <a:ext cx="46480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as many people as possible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72662" y="4025900"/>
            <a:ext cx="40836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It’s important for 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文本框 1"/>
          <p:cNvSpPr txBox="1">
            <a:spLocks noChangeArrowheads="1"/>
          </p:cNvSpPr>
          <p:nvPr/>
        </p:nvSpPr>
        <p:spPr bwMode="auto">
          <a:xfrm>
            <a:off x="657224" y="763697"/>
            <a:ext cx="7866063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母亲节那天我给我的母亲买了一些特殊的东西。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 bought ___________________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_ for my mother on Mother’s Day.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中国正在努力为孩子们提供更好的教育。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Nowadays China is _________________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___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to offer children better education.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89133" y="1466905"/>
            <a:ext cx="2887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something special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96465" y="3435350"/>
            <a:ext cx="2760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making an effort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2"/>
          <p:cNvSpPr/>
          <p:nvPr/>
        </p:nvSpPr>
        <p:spPr>
          <a:xfrm>
            <a:off x="374650" y="676275"/>
            <a:ext cx="8507413" cy="442277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Ⅴ. 根据句意及括号中的汉语提示, 用短语的正确形式填空。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1. He ________________________ (和我握手) when he met me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for the first time.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2. I live near the city mall. You can ____________________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(顺便来我家玩) when you go there for shopping.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3. Don’t criticize him again. He is a child __________ (毕竟).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4. It rained heavily, so I got to school ____________________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   (晚了十分钟) this morning. </a:t>
            </a: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1241152" y="1279745"/>
            <a:ext cx="35004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shook hands with me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5057775" y="2214563"/>
            <a:ext cx="32146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drop by my house</a:t>
            </a: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6034088" y="3340100"/>
            <a:ext cx="1520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after all</a:t>
            </a: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5354638" y="3868738"/>
            <a:ext cx="28813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ten minutes 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  <p:bldP spid="93189" grpId="0"/>
      <p:bldP spid="9319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1"/>
          <p:cNvSpPr txBox="1">
            <a:spLocks noChangeArrowheads="1"/>
          </p:cNvSpPr>
          <p:nvPr/>
        </p:nvSpPr>
        <p:spPr bwMode="auto">
          <a:xfrm>
            <a:off x="742950" y="742950"/>
            <a:ext cx="27432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94210" name="矩形 2"/>
          <p:cNvSpPr>
            <a:spLocks noChangeArrowheads="1"/>
          </p:cNvSpPr>
          <p:nvPr/>
        </p:nvSpPr>
        <p:spPr bwMode="auto">
          <a:xfrm>
            <a:off x="904875" y="1433513"/>
            <a:ext cx="7224713" cy="195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用括号中所给词的适当形式完成下列句子。</a:t>
            </a:r>
            <a:endParaRPr lang="en-US" altLang="zh-CN" sz="28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 offered my seat to an elderly man, but he refused __________.(polite)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6000" y="2863850"/>
            <a:ext cx="15367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politely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924300" y="3478213"/>
            <a:ext cx="4038600" cy="83820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206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句意为“我把座位让给一位老人，但他礼貌地拒绝了。”</a:t>
            </a:r>
            <a:r>
              <a:rPr lang="en-US" altLang="zh-CN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refuse</a:t>
            </a: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拒绝，是动词，要用副词修饰。 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020763" y="3263900"/>
            <a:ext cx="1093787" cy="111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2"/>
          <p:cNvSpPr txBox="1">
            <a:spLocks noChangeArrowheads="1"/>
          </p:cNvSpPr>
          <p:nvPr/>
        </p:nvSpPr>
        <p:spPr bwMode="auto">
          <a:xfrm>
            <a:off x="1057275" y="1638300"/>
            <a:ext cx="7070725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rgbClr val="002060"/>
              </a:buClr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Write a short passage to introduce customs in China, including:</a:t>
            </a:r>
          </a:p>
          <a:p>
            <a:pPr marL="457200" indent="-457200">
              <a:lnSpc>
                <a:spcPct val="120000"/>
              </a:lnSpc>
              <a:buClr>
                <a:srgbClr val="002060"/>
              </a:buClr>
              <a:buFont typeface="Wingdings" panose="05000000000000000000" pitchFamily="2" charset="2"/>
              <a:buChar char="l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being on time</a:t>
            </a:r>
          </a:p>
          <a:p>
            <a:pPr marL="457200" indent="-457200">
              <a:lnSpc>
                <a:spcPct val="120000"/>
              </a:lnSpc>
              <a:buClr>
                <a:srgbClr val="002060"/>
              </a:buClr>
              <a:buFont typeface="Wingdings" panose="05000000000000000000" pitchFamily="2" charset="2"/>
              <a:buChar char="l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visiting a friend’s house</a:t>
            </a:r>
          </a:p>
          <a:p>
            <a:pPr marL="457200" indent="-457200">
              <a:lnSpc>
                <a:spcPct val="120000"/>
              </a:lnSpc>
              <a:buClr>
                <a:srgbClr val="002060"/>
              </a:buClr>
              <a:buFont typeface="Wingdings" panose="05000000000000000000" pitchFamily="2" charset="2"/>
              <a:buChar char="l"/>
            </a:pPr>
            <a:r>
              <a:rPr lang="en-US" altLang="zh-CN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making plans with friends</a:t>
            </a:r>
          </a:p>
        </p:txBody>
      </p:sp>
      <p:sp>
        <p:nvSpPr>
          <p:cNvPr id="5" name="文本框 3"/>
          <p:cNvSpPr txBox="1"/>
          <p:nvPr/>
        </p:nvSpPr>
        <p:spPr>
          <a:xfrm>
            <a:off x="3021013" y="588963"/>
            <a:ext cx="3024187" cy="8318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8524240" y="0"/>
            <a:ext cx="397510" cy="135890"/>
          </a:xfrm>
          <a:prstGeom prst="rect">
            <a:avLst/>
          </a:prstGeom>
        </p:spPr>
      </p:pic>
      <p:pic>
        <p:nvPicPr>
          <p:cNvPr id="12" name="图片 1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60677" y="621791"/>
            <a:ext cx="3326183" cy="2348180"/>
          </a:xfrm>
          <a:prstGeom prst="wedgeRoundRectCallout">
            <a:avLst>
              <a:gd name="adj1" fmla="val 33486"/>
              <a:gd name="adj2" fmla="val 5711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people in Japan or Korea</a:t>
            </a:r>
          </a:p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supposed to do when they meet for the first time?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6182359" y="1075334"/>
            <a:ext cx="2464208" cy="1565454"/>
          </a:xfrm>
          <a:prstGeom prst="wedgeRoundRectCallout">
            <a:avLst>
              <a:gd name="adj1" fmla="val -34369"/>
              <a:gd name="adj2" fmla="val 6270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supposed to bow.</a:t>
            </a:r>
          </a:p>
        </p:txBody>
      </p:sp>
      <p:pic>
        <p:nvPicPr>
          <p:cNvPr id="8" name="Picture 2" descr="F:\公司画图-课件用人物\公司画图-课件用人物\半身女孩6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385" y="3150841"/>
            <a:ext cx="15335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F:\公司画图-课件用人物\公司画图-课件用人物\半身男孩8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816" y="2923828"/>
            <a:ext cx="1633538" cy="19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F:\公司画图-课件用人物\公司画图-课件用人物\半身女孩6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385" y="3150841"/>
            <a:ext cx="15335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F:\公司画图-课件用人物\公司画图-课件用人物\半身男孩8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816" y="2923828"/>
            <a:ext cx="1633538" cy="19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 descr="2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8524240" y="0"/>
            <a:ext cx="397510" cy="135890"/>
          </a:xfrm>
          <a:prstGeom prst="rect">
            <a:avLst/>
          </a:prstGeom>
        </p:spPr>
      </p:pic>
      <p:pic>
        <p:nvPicPr>
          <p:cNvPr id="12" name="图片 11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1887113" y="-1232"/>
            <a:ext cx="4717073" cy="5145048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60677" y="621791"/>
            <a:ext cx="3326183" cy="2348180"/>
          </a:xfrm>
          <a:prstGeom prst="wedgeRoundRectCallout">
            <a:avLst>
              <a:gd name="adj1" fmla="val 33486"/>
              <a:gd name="adj2" fmla="val 5711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people in Brazil supposed to do when they meet for the first time?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6160412" y="907084"/>
            <a:ext cx="2683663" cy="1901952"/>
          </a:xfrm>
          <a:prstGeom prst="wedgeRoundRectCallout">
            <a:avLst>
              <a:gd name="adj1" fmla="val -34369"/>
              <a:gd name="adj2" fmla="val 6270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supposed to kiss on the side of the face.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0"/>
          <p:cNvSpPr txBox="1">
            <a:spLocks noChangeArrowheads="1"/>
          </p:cNvSpPr>
          <p:nvPr/>
        </p:nvSpPr>
        <p:spPr bwMode="auto">
          <a:xfrm>
            <a:off x="842963" y="546100"/>
            <a:ext cx="8034337" cy="1338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0000FF"/>
                </a:solidFill>
                <a:sym typeface="+mn-ea"/>
              </a:rPr>
              <a:t>Read the following opinions of a Colombian </a:t>
            </a:r>
          </a:p>
          <a:p>
            <a:r>
              <a:rPr lang="en-US" altLang="zh-CN" sz="2700" b="1" dirty="0">
                <a:solidFill>
                  <a:srgbClr val="0000FF"/>
                </a:solidFill>
                <a:sym typeface="+mn-ea"/>
              </a:rPr>
              <a:t>and a Swiss student. </a:t>
            </a:r>
            <a:r>
              <a:rPr lang="en-US" altLang="zh-CN" sz="2700" b="1" dirty="0">
                <a:solidFill>
                  <a:srgbClr val="0000FF"/>
                </a:solidFill>
              </a:rPr>
              <a:t>In which country is it OK </a:t>
            </a:r>
          </a:p>
          <a:p>
            <a:r>
              <a:rPr lang="en-US" altLang="zh-CN" sz="2700" b="1" dirty="0">
                <a:solidFill>
                  <a:srgbClr val="0000FF"/>
                </a:solidFill>
              </a:rPr>
              <a:t>to be 15 minutes late for dinner?</a:t>
            </a:r>
          </a:p>
        </p:txBody>
      </p:sp>
      <p:sp>
        <p:nvSpPr>
          <p:cNvPr id="9" name="单圆角矩形 8"/>
          <p:cNvSpPr/>
          <p:nvPr/>
        </p:nvSpPr>
        <p:spPr>
          <a:xfrm>
            <a:off x="282575" y="7207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3a    </a:t>
            </a:r>
            <a:endParaRPr kumimoji="1" lang="zh-CN" altLang="en-US" sz="28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09747" y="2188526"/>
            <a:ext cx="2425065" cy="265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85758" y="2188526"/>
            <a:ext cx="2361361" cy="270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308803" y="4460267"/>
            <a:ext cx="1426009" cy="4156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3"/>
          <p:cNvSpPr txBox="1">
            <a:spLocks noChangeArrowheads="1"/>
          </p:cNvSpPr>
          <p:nvPr/>
        </p:nvSpPr>
        <p:spPr bwMode="auto">
          <a:xfrm>
            <a:off x="2032000" y="628650"/>
            <a:ext cx="6577013" cy="388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SzPct val="100000"/>
              <a:buFont typeface="Times New Roman" panose="02020603050405020304" pitchFamily="18" charset="0"/>
              <a:buNone/>
            </a:pP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from, we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’re pretty relaxed about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time. We don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like to rush around, so we don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mind if people are a lit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late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sometimes. If you tell a friend you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to their house for dinner, it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OK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arrive a bit late. We like to enjoy 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 time slowly. We value the time we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 with our family and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our </a:t>
            </a:r>
            <a:endParaRPr lang="zh-CN" altLang="zh-CN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25" name="AutoShape 5"/>
          <p:cNvSpPr>
            <a:spLocks noChangeArrowheads="1"/>
          </p:cNvSpPr>
          <p:nvPr/>
        </p:nvSpPr>
        <p:spPr bwMode="auto">
          <a:xfrm>
            <a:off x="5095875" y="4438650"/>
            <a:ext cx="2016125" cy="520700"/>
          </a:xfrm>
          <a:prstGeom prst="wedgeRoundRectCallout">
            <a:avLst>
              <a:gd name="adj1" fmla="val -89787"/>
              <a:gd name="adj2" fmla="val -65259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SzPct val="100000"/>
              <a:buFont typeface="Times New Roman" panose="02020603050405020304" pitchFamily="18" charset="0"/>
              <a:buNone/>
            </a:pPr>
            <a:r>
              <a:rPr lang="zh-CN" altLang="zh-CN" b="1">
                <a:solidFill>
                  <a:srgbClr val="000000"/>
                </a:solidFill>
              </a:rPr>
              <a:t>陪伴家人和朋友</a:t>
            </a:r>
          </a:p>
        </p:txBody>
      </p:sp>
      <p:sp>
        <p:nvSpPr>
          <p:cNvPr id="204806" name="Rectangle 9"/>
          <p:cNvSpPr/>
          <p:nvPr/>
        </p:nvSpPr>
        <p:spPr>
          <a:xfrm>
            <a:off x="1257300" y="171450"/>
            <a:ext cx="230188" cy="30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zh-CN" altLang="zh-CN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  <p:pic>
        <p:nvPicPr>
          <p:cNvPr id="50180" name="Picture 2" descr="G:\resource\U10\jpg\A_3a01.jpg"/>
          <p:cNvPicPr>
            <a:picLocks noChangeAspect="1" noChangeArrowheads="1"/>
          </p:cNvPicPr>
          <p:nvPr/>
        </p:nvPicPr>
        <p:blipFill>
          <a:blip r:embed="rId4"/>
          <a:srcRect l="28178" t="7805" r="27458" b="8640"/>
          <a:stretch>
            <a:fillRect/>
          </a:stretch>
        </p:blipFill>
        <p:spPr bwMode="auto">
          <a:xfrm>
            <a:off x="171450" y="757238"/>
            <a:ext cx="1698625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Box 1"/>
          <p:cNvSpPr txBox="1">
            <a:spLocks noChangeArrowheads="1"/>
          </p:cNvSpPr>
          <p:nvPr/>
        </p:nvSpPr>
        <p:spPr bwMode="auto">
          <a:xfrm>
            <a:off x="48912" y="3155950"/>
            <a:ext cx="1989137" cy="708025"/>
          </a:xfrm>
          <a:prstGeom prst="rect">
            <a:avLst/>
          </a:prstGeom>
          <a:solidFill>
            <a:srgbClr val="CCC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Teresa Lopez</a:t>
            </a:r>
          </a:p>
          <a:p>
            <a:r>
              <a:rPr lang="en-US" altLang="zh-CN" sz="2000" b="1" dirty="0">
                <a:solidFill>
                  <a:srgbClr val="C00000"/>
                </a:solidFill>
                <a:latin typeface="Comic Sans MS" panose="030F0702030302020204" pitchFamily="66" charset="0"/>
                <a:ea typeface="微软雅黑" panose="020B0503020204020204" pitchFamily="34" charset="-122"/>
              </a:rPr>
              <a:t>Cali, Colombia</a:t>
            </a:r>
            <a:endParaRPr lang="zh-CN" altLang="en-US" sz="2000" b="1" dirty="0">
              <a:solidFill>
                <a:srgbClr val="C00000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pic>
        <p:nvPicPr>
          <p:cNvPr id="2" name="U10A3a">
            <a:hlinkClick r:id="" action="ppaction://media"/>
            <a:extLst>
              <a:ext uri="{FF2B5EF4-FFF2-40B4-BE49-F238E27FC236}">
                <a16:creationId xmlns:a16="http://schemas.microsoft.com/office/drawing/2014/main" id="{F9E24FD0-9A57-06D4-0217-0B1EE0021E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24803" y="203069"/>
            <a:ext cx="539638" cy="5396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1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31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3"/>
          <p:cNvSpPr txBox="1">
            <a:spLocks noChangeArrowheads="1"/>
          </p:cNvSpPr>
          <p:nvPr/>
        </p:nvSpPr>
        <p:spPr bwMode="auto">
          <a:xfrm>
            <a:off x="781050" y="520289"/>
            <a:ext cx="7359098" cy="457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SzPct val="100000"/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everyday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lives. We often just 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homes if we have time.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don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usually have to make plans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meet our friends. When we see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other, it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polite for boys to shake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 and for girls to kiss each other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side of the face. We often just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 around the town center,</a:t>
            </a:r>
            <a:r>
              <a:rPr lang="zh-CN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seeing as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of our friends as we can!</a:t>
            </a:r>
          </a:p>
        </p:txBody>
      </p:sp>
      <p:sp>
        <p:nvSpPr>
          <p:cNvPr id="204806" name="Rectangle 9"/>
          <p:cNvSpPr/>
          <p:nvPr/>
        </p:nvSpPr>
        <p:spPr>
          <a:xfrm>
            <a:off x="1257300" y="171450"/>
            <a:ext cx="230188" cy="300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Times New Roman" panose="02020603050405020304" pitchFamily="18" charset="0"/>
              <a:buNone/>
              <a:defRPr/>
            </a:pPr>
            <a:r>
              <a:rPr lang="zh-CN" altLang="zh-CN" sz="13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6400800" y="4435354"/>
            <a:ext cx="2410136" cy="472978"/>
          </a:xfrm>
          <a:prstGeom prst="wedgeRoundRectCallout">
            <a:avLst>
              <a:gd name="adj1" fmla="val -62698"/>
              <a:gd name="adj2" fmla="val -39350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 anchor="ctr"/>
          <a:lstStyle/>
          <a:p>
            <a:pPr>
              <a:buSzPct val="100000"/>
              <a:buFont typeface="Times New Roman" panose="02020603050405020304" pitchFamily="18" charset="0"/>
              <a:buNone/>
            </a:pPr>
            <a:r>
              <a:rPr lang="zh-CN" altLang="zh-CN" sz="2000" b="1" dirty="0">
                <a:solidFill>
                  <a:srgbClr val="000000"/>
                </a:solidFill>
              </a:rPr>
              <a:t>尽可能多地见朋友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7356474" y="757307"/>
            <a:ext cx="1314559" cy="514445"/>
          </a:xfrm>
          <a:prstGeom prst="wedgeRoundRectCallout">
            <a:avLst>
              <a:gd name="adj1" fmla="val -119422"/>
              <a:gd name="adj2" fmla="val 4877"/>
              <a:gd name="adj3" fmla="val 16667"/>
            </a:avLst>
          </a:prstGeom>
          <a:solidFill>
            <a:srgbClr val="33CCCC">
              <a:alpha val="59999"/>
            </a:srgbClr>
          </a:solidFill>
          <a:ln w="8001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>
              <a:buSzPct val="100000"/>
              <a:buFont typeface="Times New Roman" panose="02020603050405020304" pitchFamily="18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顺便拜访</a:t>
            </a:r>
            <a:endParaRPr lang="zh-CN" altLang="zh-CN" sz="2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2.4377952755904,&quot;width&quot;:7428.461417322834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2.4377952755904,&quot;width&quot;:7428.461417322834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2.4377952755904,&quot;width&quot;:7428.461417322834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2.4377952755904,&quot;width&quot;:7428.4614173228347}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2627</Words>
  <Application>Microsoft Office PowerPoint</Application>
  <PresentationFormat>全屏显示(16:9)</PresentationFormat>
  <Paragraphs>332</Paragraphs>
  <Slides>50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50</vt:i4>
      </vt:variant>
    </vt:vector>
  </HeadingPairs>
  <TitlesOfParts>
    <vt:vector size="64" baseType="lpstr">
      <vt:lpstr>Al Bayan</vt:lpstr>
      <vt:lpstr>黑体</vt:lpstr>
      <vt:lpstr>宋体</vt:lpstr>
      <vt:lpstr>微软雅黑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《七彩课堂》课件模板（新）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Ⅰ.根据句意及首字母提示填空。</vt:lpstr>
      <vt:lpstr>PowerPoint 演示文稿</vt:lpstr>
      <vt:lpstr>PowerPoint 演示文稿</vt:lpstr>
      <vt:lpstr>PowerPoint 演示文稿</vt:lpstr>
      <vt:lpstr>Ⅳ. 根据汉语意思完成下列句子。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 xiaojie</cp:lastModifiedBy>
  <cp:revision>109</cp:revision>
  <dcterms:created xsi:type="dcterms:W3CDTF">2019-06-01T11:05:00Z</dcterms:created>
  <dcterms:modified xsi:type="dcterms:W3CDTF">2022-10-28T07:43:38Z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