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4" r:id="rId2"/>
  </p:sldMasterIdLst>
  <p:notesMasterIdLst>
    <p:notesMasterId r:id="rId36"/>
  </p:notesMasterIdLst>
  <p:sldIdLst>
    <p:sldId id="300" r:id="rId3"/>
    <p:sldId id="281" r:id="rId4"/>
    <p:sldId id="259"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8" r:id="rId20"/>
    <p:sldId id="279" r:id="rId21"/>
    <p:sldId id="280" r:id="rId22"/>
    <p:sldId id="260" r:id="rId23"/>
    <p:sldId id="261" r:id="rId24"/>
    <p:sldId id="294" r:id="rId25"/>
    <p:sldId id="283" r:id="rId26"/>
    <p:sldId id="284" r:id="rId27"/>
    <p:sldId id="285" r:id="rId28"/>
    <p:sldId id="295" r:id="rId29"/>
    <p:sldId id="286" r:id="rId30"/>
    <p:sldId id="287" r:id="rId31"/>
    <p:sldId id="288" r:id="rId32"/>
    <p:sldId id="298" r:id="rId33"/>
    <p:sldId id="282" r:id="rId34"/>
    <p:sldId id="299" r:id="rId3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9" d="100"/>
          <a:sy n="99" d="100"/>
        </p:scale>
        <p:origin x="243" y="3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D2A48B96-639E-45A3-A0BA-2464DFDB1FAA}" type="datetimeFigureOut">
              <a:rPr lang="zh-CN" altLang="en-US"/>
              <a:t>2022/10/28</a:t>
            </a:fld>
            <a:endParaRPr lang="zh-CN" altLang="en-US"/>
          </a:p>
        </p:txBody>
      </p:sp>
      <p:sp>
        <p:nvSpPr>
          <p:cNvPr id="1434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14341"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D77B2A69-5EEC-4687-866B-A24A5CFDED43}" type="slidenum">
              <a:rPr lang="zh-CN" altLang="en-US"/>
              <a:t>‹#›</a:t>
            </a:fld>
            <a:endParaRPr lang="zh-CN" altLang="en-US"/>
          </a:p>
        </p:txBody>
      </p:sp>
    </p:spTree>
    <p:extLst>
      <p:ext uri="{BB962C8B-B14F-4D97-AF65-F5344CB8AC3E}">
        <p14:creationId xmlns:p14="http://schemas.microsoft.com/office/powerpoint/2010/main" val="1745829705"/>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900" kern="1200">
        <a:solidFill>
          <a:schemeClr val="tx1"/>
        </a:solidFill>
        <a:latin typeface="+mn-lt"/>
        <a:ea typeface="+mn-ea"/>
        <a:cs typeface="+mn-cs"/>
      </a:defRPr>
    </a:lvl1pPr>
    <a:lvl2pPr marL="342900" algn="l" rtl="0" fontAlgn="base">
      <a:spcBef>
        <a:spcPct val="0"/>
      </a:spcBef>
      <a:spcAft>
        <a:spcPct val="0"/>
      </a:spcAft>
      <a:defRPr sz="900" kern="1200">
        <a:solidFill>
          <a:schemeClr val="tx1"/>
        </a:solidFill>
        <a:latin typeface="+mn-lt"/>
        <a:ea typeface="+mn-ea"/>
        <a:cs typeface="+mn-cs"/>
      </a:defRPr>
    </a:lvl2pPr>
    <a:lvl3pPr marL="685800" algn="l" rtl="0" fontAlgn="base">
      <a:spcBef>
        <a:spcPct val="0"/>
      </a:spcBef>
      <a:spcAft>
        <a:spcPct val="0"/>
      </a:spcAft>
      <a:defRPr sz="900" kern="1200">
        <a:solidFill>
          <a:schemeClr val="tx1"/>
        </a:solidFill>
        <a:latin typeface="+mn-lt"/>
        <a:ea typeface="+mn-ea"/>
        <a:cs typeface="+mn-cs"/>
      </a:defRPr>
    </a:lvl3pPr>
    <a:lvl4pPr marL="1028700" algn="l" rtl="0" fontAlgn="base">
      <a:spcBef>
        <a:spcPct val="0"/>
      </a:spcBef>
      <a:spcAft>
        <a:spcPct val="0"/>
      </a:spcAft>
      <a:defRPr sz="900" kern="1200">
        <a:solidFill>
          <a:schemeClr val="tx1"/>
        </a:solidFill>
        <a:latin typeface="+mn-lt"/>
        <a:ea typeface="+mn-ea"/>
        <a:cs typeface="+mn-cs"/>
      </a:defRPr>
    </a:lvl4pPr>
    <a:lvl5pPr marL="1371600" algn="l" rtl="0" fontAlgn="base">
      <a:spcBef>
        <a:spcPct val="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8B31390-B764-4D09-A439-23F27B340224}" type="slidenum">
              <a:rPr lang="zh-CN" altLang="en-US"/>
              <a:t>26</a:t>
            </a:fld>
            <a:endParaRPr lang="zh-CN" altLang="en-US"/>
          </a:p>
        </p:txBody>
      </p:sp>
      <p:sp>
        <p:nvSpPr>
          <p:cNvPr id="40962" name="幻灯片图像占位符 1"/>
          <p:cNvSpPr>
            <a:spLocks noGrp="1" noRot="1" noChangeAspect="1" noChangeArrowheads="1" noTextEdit="1"/>
          </p:cNvSpPr>
          <p:nvPr>
            <p:ph type="sldImg" idx="4294967295"/>
          </p:nvPr>
        </p:nvSpPr>
        <p:spPr>
          <a:solidFill>
            <a:srgbClr val="FFFFFF"/>
          </a:solidFill>
          <a:ln>
            <a:miter lim="800000"/>
          </a:ln>
        </p:spPr>
      </p:sp>
      <p:sp>
        <p:nvSpPr>
          <p:cNvPr id="40963" name="备注占位符 2"/>
          <p:cNvSpPr>
            <a:spLocks noGrp="1" noChangeArrowheads="1"/>
          </p:cNvSpPr>
          <p:nvPr>
            <p:ph type="body" idx="4294967295"/>
          </p:nvPr>
        </p:nvSpPr>
        <p:spPr/>
        <p:txBody>
          <a:bodyPr/>
          <a:lstStyle/>
          <a:p>
            <a:endParaRPr lang="zh-CN" altLang="zh-CN"/>
          </a:p>
        </p:txBody>
      </p:sp>
      <p:sp>
        <p:nvSpPr>
          <p:cNvPr id="40964"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buFont typeface="Arial" panose="020B0604020202020204" pitchFamily="34" charset="0"/>
              <a:buNone/>
            </a:pPr>
            <a:fld id="{E9261C9B-EA12-414B-A7C7-65EC645436E1}" type="slidenum">
              <a:rPr lang="zh-CN" altLang="en-US">
                <a:latin typeface="Calibri" panose="020F0502020204030204" charset="0"/>
              </a:rPr>
              <a:t>26</a:t>
            </a:fld>
            <a:endParaRPr lang="zh-CN" altLang="en-US">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8B31390-B764-4D09-A439-23F27B340224}" type="slidenum">
              <a:rPr lang="zh-CN" altLang="en-US"/>
              <a:t>27</a:t>
            </a:fld>
            <a:endParaRPr lang="zh-CN" altLang="en-US"/>
          </a:p>
        </p:txBody>
      </p:sp>
      <p:sp>
        <p:nvSpPr>
          <p:cNvPr id="40962" name="幻灯片图像占位符 1"/>
          <p:cNvSpPr>
            <a:spLocks noGrp="1" noRot="1" noChangeAspect="1" noChangeArrowheads="1" noTextEdit="1"/>
          </p:cNvSpPr>
          <p:nvPr>
            <p:ph type="sldImg" idx="4294967295"/>
          </p:nvPr>
        </p:nvSpPr>
        <p:spPr>
          <a:solidFill>
            <a:srgbClr val="FFFFFF"/>
          </a:solidFill>
          <a:ln>
            <a:miter lim="800000"/>
          </a:ln>
        </p:spPr>
      </p:sp>
      <p:sp>
        <p:nvSpPr>
          <p:cNvPr id="40963" name="备注占位符 2"/>
          <p:cNvSpPr>
            <a:spLocks noGrp="1" noChangeArrowheads="1"/>
          </p:cNvSpPr>
          <p:nvPr>
            <p:ph type="body" idx="4294967295"/>
          </p:nvPr>
        </p:nvSpPr>
        <p:spPr/>
        <p:txBody>
          <a:bodyPr/>
          <a:lstStyle/>
          <a:p>
            <a:endParaRPr lang="zh-CN" altLang="zh-CN"/>
          </a:p>
        </p:txBody>
      </p:sp>
      <p:sp>
        <p:nvSpPr>
          <p:cNvPr id="40964"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a:buFont typeface="Arial" panose="020B0604020202020204" pitchFamily="34" charset="0"/>
              <a:buNone/>
            </a:pPr>
            <a:fld id="{E9261C9B-EA12-414B-A7C7-65EC645436E1}" type="slidenum">
              <a:rPr lang="zh-CN" altLang="en-US">
                <a:latin typeface="Calibri" panose="020F0502020204030204" charset="0"/>
              </a:rPr>
              <a:t>27</a:t>
            </a:fld>
            <a:endParaRPr lang="zh-CN" altLang="en-US">
              <a:latin typeface="Calibri" panose="020F050202020403020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7B2A69-5EEC-4687-866B-A24A5CFDED43}" type="slidenum">
              <a:rPr lang="zh-CN" altLang="en-US" smtClean="0"/>
              <a:t>30</a:t>
            </a:fld>
            <a:endParaRPr lang="zh-CN" altLang="en-US"/>
          </a:p>
        </p:txBody>
      </p:sp>
    </p:spTree>
    <p:extLst>
      <p:ext uri="{BB962C8B-B14F-4D97-AF65-F5344CB8AC3E}">
        <p14:creationId xmlns:p14="http://schemas.microsoft.com/office/powerpoint/2010/main" val="4071086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0793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776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14"/>
            <a:ext cx="7886700" cy="2140236"/>
          </a:xfrm>
        </p:spPr>
        <p:txBody>
          <a:bodyPr anchor="b"/>
          <a:lstStyle>
            <a:lvl1pPr>
              <a:defRPr sz="4505"/>
            </a:lvl1pPr>
          </a:lstStyle>
          <a:p>
            <a:r>
              <a:rPr lang="zh-CN" altLang="en-US"/>
              <a:t>单击此处编辑母版标题样式</a:t>
            </a:r>
          </a:p>
        </p:txBody>
      </p:sp>
      <p:sp>
        <p:nvSpPr>
          <p:cNvPr id="3" name="文本占位符 2"/>
          <p:cNvSpPr>
            <a:spLocks noGrp="1"/>
          </p:cNvSpPr>
          <p:nvPr>
            <p:ph type="body" idx="1"/>
          </p:nvPr>
        </p:nvSpPr>
        <p:spPr>
          <a:xfrm>
            <a:off x="623888" y="3443197"/>
            <a:ext cx="7886700" cy="112550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4233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656"/>
            <a:ext cx="3886200" cy="32645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7597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31"/>
            <a:ext cx="7886700" cy="994490"/>
          </a:xfrm>
        </p:spPr>
        <p:txBody>
          <a:bodyPr/>
          <a:lstStyle/>
          <a:p>
            <a:r>
              <a:rPr lang="zh-CN" altLang="en-US"/>
              <a:t>单击此处编辑母版标题样式</a:t>
            </a:r>
          </a:p>
        </p:txBody>
      </p:sp>
      <p:sp>
        <p:nvSpPr>
          <p:cNvPr id="3" name="文本占位符 2"/>
          <p:cNvSpPr>
            <a:spLocks noGrp="1"/>
          </p:cNvSpPr>
          <p:nvPr>
            <p:ph type="body" idx="1"/>
          </p:nvPr>
        </p:nvSpPr>
        <p:spPr>
          <a:xfrm>
            <a:off x="890081" y="1334255"/>
            <a:ext cx="3655181"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673"/>
            <a:ext cx="3655181"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255"/>
            <a:ext cx="3673182" cy="61813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2235" indent="0">
              <a:buNone/>
              <a:defRPr sz="1350"/>
            </a:lvl5pPr>
            <a:lvl6pPr marL="1715135"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673"/>
            <a:ext cx="3673182" cy="264405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8434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1512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3988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10"/>
            <a:ext cx="3124012" cy="1200533"/>
          </a:xfrm>
        </p:spPr>
        <p:txBody>
          <a:bodyPr anchor="b"/>
          <a:lstStyle>
            <a:lvl1pPr>
              <a:defRPr sz="2405"/>
            </a:lvl1pPr>
          </a:lstStyle>
          <a:p>
            <a:r>
              <a:rPr lang="zh-CN" altLang="en-US"/>
              <a:t>单击此处编辑母版标题样式</a:t>
            </a:r>
          </a:p>
        </p:txBody>
      </p:sp>
      <p:sp>
        <p:nvSpPr>
          <p:cNvPr id="3" name="图片占位符 2"/>
          <p:cNvSpPr>
            <a:spLocks noGrp="1"/>
          </p:cNvSpPr>
          <p:nvPr>
            <p:ph type="pic" idx="1"/>
          </p:nvPr>
        </p:nvSpPr>
        <p:spPr>
          <a:xfrm>
            <a:off x="3887391" y="343010"/>
            <a:ext cx="4629150" cy="4054183"/>
          </a:xfrm>
        </p:spPr>
        <p:txBody>
          <a:bodyPr/>
          <a:lstStyle>
            <a:lvl1pPr marL="0" indent="0">
              <a:buNone/>
              <a:defRPr sz="2405"/>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544"/>
            <a:ext cx="3124012" cy="2859604"/>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2235" indent="0">
              <a:buNone/>
              <a:defRPr sz="1050"/>
            </a:lvl5pPr>
            <a:lvl6pPr marL="1715135"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62154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31"/>
            <a:ext cx="1971675" cy="4360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931"/>
            <a:ext cx="5800725" cy="4360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3535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931"/>
            <a:ext cx="7886700" cy="43602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2022/10/28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9797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6512" y="-1588"/>
            <a:ext cx="917575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31"/>
            <a:ext cx="7886700" cy="9944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656"/>
            <a:ext cx="7886700" cy="326454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787"/>
            <a:ext cx="2057400" cy="273931"/>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82F288E0-7875-42C4-84C8-98DBBD3BF4D2}" type="datetimeFigureOut">
              <a:rPr lang="zh-CN" altLang="en-US" smtClean="0">
                <a:solidFill>
                  <a:prstClr val="black">
                    <a:tint val="75000"/>
                  </a:prstClr>
                </a:solidFill>
                <a:latin typeface="Calibri"/>
                <a:ea typeface="宋体"/>
              </a:rPr>
              <a:pPr fontAlgn="auto">
                <a:spcBef>
                  <a:spcPts val="0"/>
                </a:spcBef>
                <a:spcAft>
                  <a:spcPts val="0"/>
                </a:spcAft>
              </a:pPr>
              <a:t>2022/10/28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028950" y="4768787"/>
            <a:ext cx="3086100" cy="273931"/>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457950" y="4768787"/>
            <a:ext cx="2057400" cy="273931"/>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7D9BB5D0-35E4-459D-AEF3-FE4D7C45CC19}"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63848913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150000"/>
        </a:spcBef>
        <a:buFont typeface="Arial" panose="020B07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75000"/>
        </a:spcBef>
        <a:buFont typeface="Arial" panose="020B07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75000"/>
        </a:spcBef>
        <a:buFont typeface="Arial" panose="020B07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ct val="75000"/>
        </a:spcBef>
        <a:buFont typeface="Arial" panose="020B07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九年级第十三单元"/>
          <p:cNvPicPr>
            <a:picLocks noChangeAspect="1"/>
          </p:cNvPicPr>
          <p:nvPr/>
        </p:nvPicPr>
        <p:blipFill>
          <a:blip r:embed="rId2"/>
          <a:stretch>
            <a:fillRect/>
          </a:stretch>
        </p:blipFill>
        <p:spPr>
          <a:xfrm>
            <a:off x="0" y="-635"/>
            <a:ext cx="9144000" cy="5144655"/>
          </a:xfrm>
          <a:prstGeom prst="rect">
            <a:avLst/>
          </a:prstGeom>
        </p:spPr>
      </p:pic>
      <p:pic>
        <p:nvPicPr>
          <p:cNvPr id="7" name="图片 6" descr="初中七彩图标"/>
          <p:cNvPicPr>
            <a:picLocks noChangeAspect="1"/>
          </p:cNvPicPr>
          <p:nvPr/>
        </p:nvPicPr>
        <p:blipFill>
          <a:blip r:embed="rId3"/>
          <a:stretch>
            <a:fillRect/>
          </a:stretch>
        </p:blipFill>
        <p:spPr>
          <a:xfrm>
            <a:off x="7425872" y="61585"/>
            <a:ext cx="1426936" cy="576134"/>
          </a:xfrm>
          <a:prstGeom prst="rect">
            <a:avLst/>
          </a:prstGeom>
        </p:spPr>
      </p:pic>
      <p:sp>
        <p:nvSpPr>
          <p:cNvPr id="8" name="TextBox 1"/>
          <p:cNvSpPr txBox="1"/>
          <p:nvPr/>
        </p:nvSpPr>
        <p:spPr>
          <a:xfrm>
            <a:off x="2226560" y="1473780"/>
            <a:ext cx="4691472" cy="1146661"/>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fontAlgn="auto">
              <a:lnSpc>
                <a:spcPct val="120000"/>
              </a:lnSpc>
              <a:spcBef>
                <a:spcPts val="0"/>
              </a:spcBef>
              <a:spcAft>
                <a:spcPts val="0"/>
              </a:spcAft>
            </a:pPr>
            <a:endParaRPr lang="en-US" altLang="zh-CN" sz="3455" b="1" dirty="0">
              <a:solidFill>
                <a:srgbClr val="EBBE0D"/>
              </a:solidFill>
              <a:latin typeface="Calibri" panose="020F0702030404030204" charset="0"/>
              <a:ea typeface="宋体"/>
              <a:cs typeface="Calibri" panose="020F0702030404030204" charset="0"/>
            </a:endParaRPr>
          </a:p>
          <a:p>
            <a:pPr algn="ctr" fontAlgn="auto">
              <a:lnSpc>
                <a:spcPct val="120000"/>
              </a:lnSpc>
              <a:spcBef>
                <a:spcPts val="0"/>
              </a:spcBef>
              <a:spcAft>
                <a:spcPts val="0"/>
              </a:spcAft>
            </a:pPr>
            <a:r>
              <a:rPr lang="en-US" altLang="zh-CN" sz="2600" b="1" dirty="0">
                <a:solidFill>
                  <a:srgbClr val="EBBE0D"/>
                </a:solidFill>
                <a:effectLst>
                  <a:outerShdw blurRad="38100" dist="38100" dir="2700000" algn="tl">
                    <a:srgbClr val="000000">
                      <a:alpha val="43137"/>
                    </a:srgbClr>
                  </a:outerShdw>
                </a:effectLst>
                <a:latin typeface="Al Bayan"/>
                <a:ea typeface="华康勘亭流W9(P)" panose="03000900000000000000" charset="-122"/>
                <a:cs typeface="Calibri" panose="020F0702030404030204" charset="0"/>
              </a:rPr>
              <a:t>Section B 3a-Self Check</a:t>
            </a:r>
          </a:p>
        </p:txBody>
      </p:sp>
    </p:spTree>
    <p:extLst>
      <p:ext uri="{BB962C8B-B14F-4D97-AF65-F5344CB8AC3E}">
        <p14:creationId xmlns:p14="http://schemas.microsoft.com/office/powerpoint/2010/main" val="3771104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611560" y="987574"/>
            <a:ext cx="7776864" cy="391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Dear sir or madam, </a:t>
            </a:r>
          </a:p>
          <a:p>
            <a:pPr>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      The environmental pollution is worse and worse today. We can’t afford to wait any longer to take action. </a:t>
            </a:r>
          </a:p>
          <a:p>
            <a:pPr>
              <a:buFont typeface="Arial" panose="020B0604020202020204" pitchFamily="34" charset="0"/>
              <a:buNone/>
            </a:pPr>
            <a:r>
              <a:rPr lang="en-US" altLang="en-US" sz="2500" b="1" dirty="0">
                <a:solidFill>
                  <a:srgbClr val="000000"/>
                </a:solidFill>
                <a:latin typeface="Times New Roman" panose="02020603050405020304" pitchFamily="18" charset="0"/>
                <a:ea typeface="楷体_GB2312" pitchFamily="49" charset="-122"/>
              </a:rPr>
              <a:t>      </a:t>
            </a:r>
            <a:r>
              <a:rPr lang="en-US" altLang="zh-CN" sz="2500" b="1" dirty="0">
                <a:solidFill>
                  <a:srgbClr val="000000"/>
                </a:solidFill>
                <a:latin typeface="Times New Roman" panose="02020603050405020304" pitchFamily="18" charset="0"/>
                <a:ea typeface="楷体_GB2312" pitchFamily="49" charset="-122"/>
              </a:rPr>
              <a:t>Water is polluted in some cities and countryside, we have no clean water to drink. Many trees are being cut down, some animals are getting less and less. Some factories are producing dirty air into the sky, the population is increasing faster and faster, resources are getting less and less, etc. .Not only does it affect our lives and health, but it also has a great effect in the future. </a:t>
            </a:r>
          </a:p>
        </p:txBody>
      </p:sp>
      <p:sp>
        <p:nvSpPr>
          <p:cNvPr id="78851" name="矩形 2"/>
          <p:cNvSpPr>
            <a:spLocks noChangeArrowheads="1"/>
          </p:cNvSpPr>
          <p:nvPr/>
        </p:nvSpPr>
        <p:spPr bwMode="auto">
          <a:xfrm>
            <a:off x="3537500" y="627534"/>
            <a:ext cx="2148665" cy="49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lnSpc>
                <a:spcPct val="130000"/>
              </a:lnSpc>
              <a:buFont typeface="Arial" panose="020B0604020202020204" pitchFamily="34" charset="0"/>
              <a:buNone/>
            </a:pPr>
            <a:r>
              <a:rPr lang="zh-CN" altLang="en-US" sz="2400" b="1">
                <a:solidFill>
                  <a:srgbClr val="FF0000"/>
                </a:solidFill>
                <a:latin typeface="Times New Roman" panose="02020603050405020304" pitchFamily="18" charset="0"/>
                <a:ea typeface="楷体_GB2312" pitchFamily="49" charset="-122"/>
              </a:rPr>
              <a:t>【参考范文</a:t>
            </a:r>
            <a:r>
              <a:rPr lang="en-US" altLang="zh-CN" sz="2400" b="1">
                <a:solidFill>
                  <a:srgbClr val="FF0000"/>
                </a:solidFill>
                <a:latin typeface="Times New Roman" panose="02020603050405020304" pitchFamily="18" charset="0"/>
                <a:ea typeface="楷体_GB2312" pitchFamily="49" charset="-122"/>
              </a:rPr>
              <a:t>1</a:t>
            </a:r>
            <a:r>
              <a:rPr lang="zh-CN" altLang="en-US" sz="2400" b="1">
                <a:solidFill>
                  <a:srgbClr val="FF0000"/>
                </a:solidFill>
                <a:latin typeface="Times New Roman" panose="02020603050405020304" pitchFamily="18" charset="0"/>
                <a:ea typeface="楷体_GB2312" pitchFamily="49"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fade">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8850"/>
                                        </p:tgtEl>
                                        <p:attrNameLst>
                                          <p:attrName>style.visibility</p:attrName>
                                        </p:attrNameLst>
                                      </p:cBhvr>
                                      <p:to>
                                        <p:strVal val="visible"/>
                                      </p:to>
                                    </p:set>
                                    <p:animEffect transition="in" filter="fade">
                                      <p:cBhvr>
                                        <p:cTn id="12" dur="5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539552" y="699542"/>
            <a:ext cx="7920880" cy="4208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People’s health has been greatly affected by air, noise and water pollution.   </a:t>
            </a:r>
          </a:p>
          <a:p>
            <a:pPr>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      In order to live a better life, </a:t>
            </a:r>
            <a:r>
              <a:rPr lang="en-US" altLang="zh-CN" sz="2400" b="1" dirty="0">
                <a:latin typeface="Times New Roman" panose="02020603050405020304" pitchFamily="18" charset="0"/>
              </a:rPr>
              <a:t>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400" b="1" dirty="0">
                <a:latin typeface="Times New Roman" panose="02020603050405020304" pitchFamily="18" charset="0"/>
              </a:rPr>
              <a:t>_________________________________________________</a:t>
            </a:r>
          </a:p>
          <a:p>
            <a:pPr>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					Yours, </a:t>
            </a:r>
          </a:p>
          <a:p>
            <a:pPr algn="just">
              <a:buFont typeface="Arial" panose="020B0604020202020204" pitchFamily="34" charset="0"/>
              <a:buNone/>
            </a:pPr>
            <a:r>
              <a:rPr lang="en-US" altLang="zh-CN" sz="2500" b="1" dirty="0">
                <a:solidFill>
                  <a:srgbClr val="000000"/>
                </a:solidFill>
                <a:latin typeface="Times New Roman" panose="02020603050405020304" pitchFamily="18" charset="0"/>
                <a:ea typeface="楷体_GB2312" pitchFamily="49" charset="-122"/>
              </a:rPr>
              <a:t>				             Jim</a:t>
            </a:r>
          </a:p>
        </p:txBody>
      </p:sp>
      <p:sp>
        <p:nvSpPr>
          <p:cNvPr id="2" name="矩形 1"/>
          <p:cNvSpPr/>
          <p:nvPr/>
        </p:nvSpPr>
        <p:spPr>
          <a:xfrm>
            <a:off x="395536" y="1411275"/>
            <a:ext cx="8208912" cy="2785378"/>
          </a:xfrm>
          <a:prstGeom prst="rect">
            <a:avLst/>
          </a:prstGeom>
        </p:spPr>
        <p:txBody>
          <a:bodyPr wrap="square">
            <a:spAutoFit/>
          </a:bodyPr>
          <a:lstStyle/>
          <a:p>
            <a:pPr lvl="0"/>
            <a:r>
              <a:rPr lang="en-US" altLang="zh-CN" sz="2500" b="1" dirty="0">
                <a:solidFill>
                  <a:srgbClr val="0070C0"/>
                </a:solidFill>
                <a:latin typeface="Times New Roman" panose="02020603050405020304" pitchFamily="18" charset="0"/>
                <a:ea typeface="楷体_GB2312" pitchFamily="49" charset="-122"/>
              </a:rPr>
              <a:t>                                                         we need to protect our world. We shouldn’t throw away rubbish everywhere. We need to recycle, reduce, reuse things. Don’t waste things, which saves money and reduces pollution. We shouldn’t use plastic bags. We must plant more trees and stop people cutting down them. We hope our world will be more and more beautiful.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txBox="1">
            <a:spLocks noChangeArrowheads="1"/>
          </p:cNvSpPr>
          <p:nvPr/>
        </p:nvSpPr>
        <p:spPr bwMode="auto">
          <a:xfrm>
            <a:off x="395536" y="699542"/>
            <a:ext cx="8568952"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Dear Sir or Madam,</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     I have lived in this town ever since I was born and I</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love this town very much. I think that there are</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beautiful areas in this town, but there are also areas </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that aren’t attractive, like </a:t>
            </a:r>
            <a:r>
              <a:rPr lang="en-US" altLang="zh-CN" sz="2800" b="1" dirty="0">
                <a:solidFill>
                  <a:srgbClr val="0066FF"/>
                </a:solidFill>
                <a:latin typeface="Times New Roman" panose="02020603050405020304" pitchFamily="18" charset="0"/>
                <a:ea typeface="黑体" panose="02010609060101010101" pitchFamily="49" charset="-122"/>
              </a:rPr>
              <a:t>the rubbish disposal areas </a:t>
            </a:r>
          </a:p>
          <a:p>
            <a:pPr eaLnBrk="0" hangingPunct="0">
              <a:buFont typeface="Arial" panose="020B0604020202020204" pitchFamily="34" charset="0"/>
              <a:buNone/>
            </a:pPr>
            <a:r>
              <a:rPr lang="en-US" altLang="zh-CN" sz="2800" b="1" dirty="0">
                <a:solidFill>
                  <a:srgbClr val="0066FF"/>
                </a:solidFill>
                <a:latin typeface="Times New Roman" panose="02020603050405020304" pitchFamily="18" charset="0"/>
                <a:ea typeface="黑体" panose="02010609060101010101" pitchFamily="49" charset="-122"/>
              </a:rPr>
              <a:t>at the bottom of our apartment blocks</a:t>
            </a:r>
            <a:r>
              <a:rPr lang="en-US" altLang="zh-CN" sz="2800" b="1" dirty="0">
                <a:latin typeface="Times New Roman" panose="02020603050405020304" pitchFamily="18" charset="0"/>
                <a:ea typeface="黑体" panose="02010609060101010101" pitchFamily="49" charset="-122"/>
              </a:rPr>
              <a:t>. There is</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rubbish coming out of the bins, and flies, cockroaches </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and rats running all over the rubbish. It is unpleasant </a:t>
            </a:r>
          </a:p>
          <a:p>
            <a:pPr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to look at, smelly, and it </a:t>
            </a:r>
            <a:r>
              <a:rPr lang="en-US" altLang="zh-CN" sz="2800" b="1" dirty="0">
                <a:solidFill>
                  <a:srgbClr val="FF0000"/>
                </a:solidFill>
                <a:latin typeface="Times New Roman" panose="02020603050405020304" pitchFamily="18" charset="0"/>
                <a:ea typeface="黑体" panose="02010609060101010101" pitchFamily="49" charset="-122"/>
              </a:rPr>
              <a:t>makes the environment very </a:t>
            </a:r>
          </a:p>
          <a:p>
            <a:pPr eaLnBrk="0" hangingPunct="0">
              <a:buFont typeface="Arial" panose="020B0604020202020204" pitchFamily="34" charset="0"/>
              <a:buNone/>
            </a:pPr>
            <a:r>
              <a:rPr lang="en-US" altLang="zh-CN" sz="2800" b="1" dirty="0">
                <a:solidFill>
                  <a:srgbClr val="FF0000"/>
                </a:solidFill>
                <a:latin typeface="Times New Roman" panose="02020603050405020304" pitchFamily="18" charset="0"/>
                <a:ea typeface="黑体" panose="02010609060101010101" pitchFamily="49" charset="-122"/>
              </a:rPr>
              <a:t>unhealthy</a:t>
            </a:r>
            <a:r>
              <a:rPr lang="en-US" altLang="zh-CN" sz="2800" b="1" dirty="0">
                <a:latin typeface="Times New Roman" panose="02020603050405020304" pitchFamily="18" charset="0"/>
                <a:ea typeface="黑体" panose="02010609060101010101" pitchFamily="49" charset="-122"/>
              </a:rPr>
              <a:t>. The ploblem is there because the rubbish </a:t>
            </a:r>
          </a:p>
        </p:txBody>
      </p:sp>
      <p:sp>
        <p:nvSpPr>
          <p:cNvPr id="80899" name="矩形 2"/>
          <p:cNvSpPr>
            <a:spLocks noChangeArrowheads="1"/>
          </p:cNvSpPr>
          <p:nvPr/>
        </p:nvSpPr>
        <p:spPr bwMode="auto">
          <a:xfrm>
            <a:off x="3493874" y="306643"/>
            <a:ext cx="2148665" cy="49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lnSpc>
                <a:spcPct val="130000"/>
              </a:lnSpc>
              <a:buFont typeface="Arial" panose="020B0604020202020204" pitchFamily="34" charset="0"/>
              <a:buNone/>
            </a:pPr>
            <a:r>
              <a:rPr lang="zh-CN" altLang="en-US" sz="2400" b="1" dirty="0">
                <a:solidFill>
                  <a:srgbClr val="FF0000"/>
                </a:solidFill>
                <a:latin typeface="Times New Roman" panose="02020603050405020304" pitchFamily="18" charset="0"/>
                <a:ea typeface="楷体_GB2312" pitchFamily="49" charset="-122"/>
              </a:rPr>
              <a:t>【参考范文</a:t>
            </a:r>
            <a:r>
              <a:rPr lang="en-US" altLang="zh-CN" sz="2400" b="1" dirty="0">
                <a:solidFill>
                  <a:srgbClr val="FF0000"/>
                </a:solidFill>
                <a:latin typeface="Times New Roman" panose="02020603050405020304" pitchFamily="18" charset="0"/>
                <a:ea typeface="楷体_GB2312" pitchFamily="49" charset="-122"/>
              </a:rPr>
              <a:t>2</a:t>
            </a:r>
            <a:r>
              <a:rPr lang="zh-CN" altLang="en-US" sz="2400" b="1" dirty="0">
                <a:solidFill>
                  <a:srgbClr val="FF0000"/>
                </a:solidFill>
                <a:latin typeface="Times New Roman" panose="02020603050405020304" pitchFamily="18" charset="0"/>
                <a:ea typeface="楷体_GB2312" pitchFamily="49"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fade">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fade">
                                      <p:cBhvr>
                                        <p:cTn id="12" dur="5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txBox="1">
            <a:spLocks noChangeArrowheads="1"/>
          </p:cNvSpPr>
          <p:nvPr/>
        </p:nvSpPr>
        <p:spPr bwMode="auto">
          <a:xfrm>
            <a:off x="684514" y="843558"/>
            <a:ext cx="7776864"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0" hangingPunct="0"/>
            <a:r>
              <a:rPr lang="en-US" altLang="zh-CN" sz="2800" b="1" dirty="0">
                <a:latin typeface="Times New Roman" panose="02020603050405020304" pitchFamily="18" charset="0"/>
                <a:ea typeface="黑体" panose="02010609060101010101" pitchFamily="49" charset="-122"/>
              </a:rPr>
              <a:t>collectors do not come often enough to collect the rubbish. The people living here may also be throwing away too much rubbish.</a:t>
            </a:r>
          </a:p>
          <a:p>
            <a:pPr marL="0" indent="0"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    We could try to ask </a:t>
            </a:r>
            <a:r>
              <a:rPr lang="en-US" altLang="zh-CN" sz="2800" b="1" dirty="0">
                <a:solidFill>
                  <a:srgbClr val="FF0000"/>
                </a:solidFill>
                <a:latin typeface="Times New Roman" panose="02020603050405020304" pitchFamily="18" charset="0"/>
                <a:ea typeface="黑体" panose="02010609060101010101" pitchFamily="49" charset="-122"/>
              </a:rPr>
              <a:t>people to produce less rubbish</a:t>
            </a:r>
            <a:r>
              <a:rPr lang="en-US" altLang="zh-CN" sz="2800" b="1" dirty="0">
                <a:latin typeface="Times New Roman" panose="02020603050405020304" pitchFamily="18" charset="0"/>
                <a:ea typeface="黑体" panose="02010609060101010101" pitchFamily="49" charset="-122"/>
              </a:rPr>
              <a:t>. I suggest that </a:t>
            </a:r>
            <a:r>
              <a:rPr lang="en-US" altLang="zh-CN" sz="2800" b="1" dirty="0">
                <a:solidFill>
                  <a:srgbClr val="FF0000"/>
                </a:solidFill>
                <a:latin typeface="Times New Roman" panose="02020603050405020304" pitchFamily="18" charset="0"/>
                <a:ea typeface="黑体" panose="02010609060101010101" pitchFamily="49" charset="-122"/>
              </a:rPr>
              <a:t>rubbish collectors collect rubbish more often as well</a:t>
            </a:r>
            <a:r>
              <a:rPr lang="en-US" altLang="zh-CN" sz="2800" b="1" dirty="0">
                <a:latin typeface="Times New Roman" panose="02020603050405020304" pitchFamily="18" charset="0"/>
                <a:ea typeface="黑体" panose="02010609060101010101" pitchFamily="49" charset="-122"/>
              </a:rPr>
              <a:t>. </a:t>
            </a:r>
            <a:r>
              <a:rPr lang="en-US" altLang="zh-CN" sz="2800" b="1" dirty="0">
                <a:solidFill>
                  <a:srgbClr val="0099CC"/>
                </a:solidFill>
                <a:latin typeface="Times New Roman" panose="02020603050405020304" pitchFamily="18" charset="0"/>
                <a:ea typeface="黑体" panose="02010609060101010101" pitchFamily="49" charset="-122"/>
              </a:rPr>
              <a:t>I believe that a better environment can be created in this town and we could all work together to acheive it.</a:t>
            </a:r>
          </a:p>
          <a:p>
            <a:pPr marL="0" indent="0"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                                                      Your faithfully,</a:t>
            </a:r>
          </a:p>
          <a:p>
            <a:pPr marL="0" indent="0" eaLnBrk="0" hangingPunct="0">
              <a:buFont typeface="Arial" panose="020B0604020202020204" pitchFamily="34" charset="0"/>
              <a:buNone/>
            </a:pPr>
            <a:r>
              <a:rPr lang="en-US" altLang="zh-CN" sz="2800" b="1" dirty="0">
                <a:latin typeface="Times New Roman" panose="02020603050405020304" pitchFamily="18" charset="0"/>
                <a:ea typeface="黑体" panose="02010609060101010101" pitchFamily="49" charset="-122"/>
              </a:rPr>
              <a:t>                                                            Wang Xi</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fade">
                                      <p:cBhvr>
                                        <p:cTn id="7" dur="500"/>
                                        <p:tgtEl>
                                          <p:spTgt spid="8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5"/>
          <p:cNvSpPr txBox="1">
            <a:spLocks noChangeArrowheads="1"/>
          </p:cNvSpPr>
          <p:nvPr/>
        </p:nvSpPr>
        <p:spPr bwMode="auto">
          <a:xfrm>
            <a:off x="779347" y="1309596"/>
            <a:ext cx="7416824" cy="78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ts val="2800"/>
              </a:lnSpc>
            </a:pPr>
            <a:r>
              <a:rPr lang="en-US" altLang="zh-CN" sz="2700" b="1" dirty="0">
                <a:solidFill>
                  <a:srgbClr val="0000E1"/>
                </a:solidFill>
              </a:rPr>
              <a:t>1 Write different forms of the words. Then </a:t>
            </a:r>
          </a:p>
          <a:p>
            <a:pPr>
              <a:lnSpc>
                <a:spcPts val="2800"/>
              </a:lnSpc>
            </a:pPr>
            <a:r>
              <a:rPr lang="en-US" altLang="zh-CN" sz="2700" b="1" dirty="0">
                <a:solidFill>
                  <a:srgbClr val="0000E1"/>
                </a:solidFill>
              </a:rPr>
              <a:t>   add more to each group.</a:t>
            </a:r>
          </a:p>
        </p:txBody>
      </p:sp>
      <p:sp>
        <p:nvSpPr>
          <p:cNvPr id="28675" name="Text Box 6"/>
          <p:cNvSpPr txBox="1">
            <a:spLocks noChangeArrowheads="1"/>
          </p:cNvSpPr>
          <p:nvPr/>
        </p:nvSpPr>
        <p:spPr bwMode="auto">
          <a:xfrm>
            <a:off x="3851920" y="1995686"/>
            <a:ext cx="1112604"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i="1" dirty="0">
                <a:solidFill>
                  <a:srgbClr val="FF0000"/>
                </a:solidFill>
                <a:effectLst>
                  <a:outerShdw blurRad="38100" dist="38100" dir="2700000" algn="tl">
                    <a:srgbClr val="000000">
                      <a:alpha val="43137"/>
                    </a:srgbClr>
                  </a:outerShdw>
                </a:effectLst>
                <a:latin typeface="Times New Roman" panose="02020603050405020304" pitchFamily="18" charset="0"/>
              </a:rPr>
              <a:t>v.— n.</a:t>
            </a:r>
          </a:p>
        </p:txBody>
      </p:sp>
      <p:sp>
        <p:nvSpPr>
          <p:cNvPr id="28676" name="Text Box 8"/>
          <p:cNvSpPr txBox="1">
            <a:spLocks noChangeArrowheads="1"/>
          </p:cNvSpPr>
          <p:nvPr/>
        </p:nvSpPr>
        <p:spPr bwMode="auto">
          <a:xfrm>
            <a:off x="1043608" y="2457786"/>
            <a:ext cx="2047305" cy="265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dirty="0">
                <a:solidFill>
                  <a:srgbClr val="000000"/>
                </a:solidFill>
                <a:latin typeface="Times New Roman" panose="02020603050405020304" pitchFamily="18" charset="0"/>
              </a:rPr>
              <a:t>pollute  —act         —protect  —inspire  —build     —create   —</a:t>
            </a:r>
          </a:p>
        </p:txBody>
      </p:sp>
      <p:sp>
        <p:nvSpPr>
          <p:cNvPr id="10" name="Text Box 11"/>
          <p:cNvSpPr txBox="1">
            <a:spLocks noChangeArrowheads="1"/>
          </p:cNvSpPr>
          <p:nvPr/>
        </p:nvSpPr>
        <p:spPr bwMode="auto">
          <a:xfrm>
            <a:off x="2900784" y="2355726"/>
            <a:ext cx="2463304" cy="265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dirty="0">
                <a:solidFill>
                  <a:srgbClr val="FF0000"/>
                </a:solidFill>
                <a:latin typeface="Times New Roman" panose="02020603050405020304" pitchFamily="18" charset="0"/>
              </a:rPr>
              <a:t>pollution</a:t>
            </a:r>
          </a:p>
          <a:p>
            <a:r>
              <a:rPr lang="en-US" altLang="zh-CN" sz="2800" b="1" dirty="0">
                <a:solidFill>
                  <a:srgbClr val="FF0000"/>
                </a:solidFill>
                <a:latin typeface="Times New Roman" panose="02020603050405020304" pitchFamily="18" charset="0"/>
              </a:rPr>
              <a:t>action</a:t>
            </a:r>
          </a:p>
          <a:p>
            <a:r>
              <a:rPr lang="en-US" altLang="zh-CN" sz="2800" b="1" dirty="0">
                <a:solidFill>
                  <a:srgbClr val="FF0000"/>
                </a:solidFill>
                <a:latin typeface="Times New Roman" panose="02020603050405020304" pitchFamily="18" charset="0"/>
              </a:rPr>
              <a:t>protection</a:t>
            </a:r>
          </a:p>
          <a:p>
            <a:r>
              <a:rPr lang="en-US" altLang="zh-CN" sz="2800" b="1" dirty="0">
                <a:solidFill>
                  <a:srgbClr val="FF0000"/>
                </a:solidFill>
                <a:latin typeface="Times New Roman" panose="02020603050405020304" pitchFamily="18" charset="0"/>
              </a:rPr>
              <a:t>inspiration</a:t>
            </a:r>
          </a:p>
          <a:p>
            <a:r>
              <a:rPr lang="en-US" altLang="zh-CN" sz="2800" b="1" dirty="0">
                <a:solidFill>
                  <a:srgbClr val="FF0000"/>
                </a:solidFill>
                <a:latin typeface="Times New Roman" panose="02020603050405020304" pitchFamily="18" charset="0"/>
              </a:rPr>
              <a:t>building</a:t>
            </a:r>
          </a:p>
          <a:p>
            <a:r>
              <a:rPr lang="en-US" altLang="zh-CN" sz="2800" b="1" dirty="0">
                <a:solidFill>
                  <a:srgbClr val="FF0000"/>
                </a:solidFill>
                <a:latin typeface="Times New Roman" panose="02020603050405020304" pitchFamily="18" charset="0"/>
              </a:rPr>
              <a:t>creativity</a:t>
            </a:r>
          </a:p>
        </p:txBody>
      </p:sp>
      <p:sp>
        <p:nvSpPr>
          <p:cNvPr id="14" name="Text Box 9"/>
          <p:cNvSpPr txBox="1">
            <a:spLocks noChangeArrowheads="1"/>
          </p:cNvSpPr>
          <p:nvPr/>
        </p:nvSpPr>
        <p:spPr bwMode="auto">
          <a:xfrm>
            <a:off x="5026770" y="2479518"/>
            <a:ext cx="1483411" cy="265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solidFill>
                  <a:srgbClr val="000000"/>
                </a:solidFill>
                <a:latin typeface="Times New Roman" panose="02020603050405020304" pitchFamily="18" charset="0"/>
              </a:rPr>
              <a:t>farm  —</a:t>
            </a:r>
          </a:p>
          <a:p>
            <a:r>
              <a:rPr lang="en-US" altLang="zh-CN" sz="2800" b="1" dirty="0">
                <a:solidFill>
                  <a:srgbClr val="000000"/>
                </a:solidFill>
                <a:latin typeface="Times New Roman" panose="02020603050405020304" pitchFamily="18" charset="0"/>
              </a:rPr>
              <a:t>sing    —</a:t>
            </a:r>
          </a:p>
          <a:p>
            <a:r>
              <a:rPr lang="en-US" altLang="zh-CN" sz="2800" b="1" dirty="0">
                <a:solidFill>
                  <a:srgbClr val="000000"/>
                </a:solidFill>
                <a:latin typeface="Times New Roman" panose="02020603050405020304" pitchFamily="18" charset="0"/>
              </a:rPr>
              <a:t>travel —</a:t>
            </a:r>
          </a:p>
          <a:p>
            <a:r>
              <a:rPr lang="en-US" altLang="zh-CN" sz="2800" b="1" dirty="0">
                <a:solidFill>
                  <a:srgbClr val="000000"/>
                </a:solidFill>
                <a:latin typeface="Times New Roman" panose="02020603050405020304" pitchFamily="18" charset="0"/>
              </a:rPr>
              <a:t>drive  —</a:t>
            </a:r>
          </a:p>
          <a:p>
            <a:r>
              <a:rPr lang="en-US" altLang="zh-CN" sz="2800" b="1" dirty="0">
                <a:solidFill>
                  <a:srgbClr val="000000"/>
                </a:solidFill>
                <a:latin typeface="Times New Roman" panose="02020603050405020304" pitchFamily="18" charset="0"/>
              </a:rPr>
              <a:t>run    —</a:t>
            </a:r>
          </a:p>
          <a:p>
            <a:r>
              <a:rPr lang="en-US" altLang="zh-CN" sz="2800" b="1" dirty="0">
                <a:solidFill>
                  <a:srgbClr val="000000"/>
                </a:solidFill>
                <a:latin typeface="Times New Roman" panose="02020603050405020304" pitchFamily="18" charset="0"/>
              </a:rPr>
              <a:t>write  —</a:t>
            </a:r>
          </a:p>
        </p:txBody>
      </p:sp>
      <p:sp>
        <p:nvSpPr>
          <p:cNvPr id="15" name="Text Box 12"/>
          <p:cNvSpPr txBox="1">
            <a:spLocks noChangeArrowheads="1"/>
          </p:cNvSpPr>
          <p:nvPr/>
        </p:nvSpPr>
        <p:spPr bwMode="auto">
          <a:xfrm>
            <a:off x="6460395" y="2437461"/>
            <a:ext cx="1351965" cy="265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solidFill>
                  <a:srgbClr val="FF0000"/>
                </a:solidFill>
                <a:latin typeface="Times New Roman" panose="02020603050405020304" pitchFamily="18" charset="0"/>
              </a:rPr>
              <a:t>farmer</a:t>
            </a:r>
          </a:p>
          <a:p>
            <a:r>
              <a:rPr lang="en-US" altLang="zh-CN" sz="2800" b="1" dirty="0">
                <a:solidFill>
                  <a:srgbClr val="FF0000"/>
                </a:solidFill>
                <a:latin typeface="Times New Roman" panose="02020603050405020304" pitchFamily="18" charset="0"/>
              </a:rPr>
              <a:t>singer</a:t>
            </a:r>
          </a:p>
          <a:p>
            <a:r>
              <a:rPr lang="en-US" altLang="zh-CN" sz="2800" b="1" dirty="0">
                <a:solidFill>
                  <a:srgbClr val="FF0000"/>
                </a:solidFill>
                <a:latin typeface="Times New Roman" panose="02020603050405020304" pitchFamily="18" charset="0"/>
              </a:rPr>
              <a:t>traveler</a:t>
            </a:r>
          </a:p>
          <a:p>
            <a:r>
              <a:rPr lang="en-US" altLang="zh-CN" sz="2800" b="1" dirty="0">
                <a:solidFill>
                  <a:srgbClr val="FF0000"/>
                </a:solidFill>
                <a:latin typeface="Times New Roman" panose="02020603050405020304" pitchFamily="18" charset="0"/>
              </a:rPr>
              <a:t>driver</a:t>
            </a:r>
          </a:p>
          <a:p>
            <a:r>
              <a:rPr lang="en-US" altLang="zh-CN" sz="2800" b="1" dirty="0">
                <a:solidFill>
                  <a:srgbClr val="FF0000"/>
                </a:solidFill>
                <a:latin typeface="Times New Roman" panose="02020603050405020304" pitchFamily="18" charset="0"/>
              </a:rPr>
              <a:t>runner</a:t>
            </a:r>
          </a:p>
          <a:p>
            <a:r>
              <a:rPr lang="en-US" altLang="zh-CN" sz="2800" b="1" dirty="0">
                <a:solidFill>
                  <a:srgbClr val="FF0000"/>
                </a:solidFill>
                <a:latin typeface="Times New Roman" panose="02020603050405020304" pitchFamily="18" charset="0"/>
              </a:rPr>
              <a:t>writer</a:t>
            </a:r>
          </a:p>
        </p:txBody>
      </p:sp>
      <p:sp>
        <p:nvSpPr>
          <p:cNvPr id="9" name="椭圆 8"/>
          <p:cNvSpPr/>
          <p:nvPr/>
        </p:nvSpPr>
        <p:spPr>
          <a:xfrm>
            <a:off x="3107757" y="564237"/>
            <a:ext cx="2664296" cy="720080"/>
          </a:xfrm>
          <a:prstGeom prst="ellipse">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47864" y="627534"/>
            <a:ext cx="2279791" cy="584775"/>
          </a:xfrm>
          <a:prstGeom prst="rect">
            <a:avLst/>
          </a:prstGeom>
        </p:spPr>
        <p:txBody>
          <a:bodyPr wrap="none">
            <a:spAutoFit/>
          </a:bodyPr>
          <a:lstStyle/>
          <a:p>
            <a:pPr lvl="0" algn="ctr"/>
            <a:r>
              <a:rPr lang="en-US" altLang="zh-CN" sz="3200" b="1" dirty="0">
                <a:solidFill>
                  <a:srgbClr val="7030A0"/>
                </a:solidFill>
                <a:latin typeface="Arial" panose="020B0604020202020204"/>
                <a:cs typeface="Arial" panose="020B0604020202020204"/>
              </a:rPr>
              <a:t>Self Check</a:t>
            </a:r>
            <a:endParaRPr lang="zh-CN" altLang="en-US" sz="3200" b="1" dirty="0">
              <a:solidFill>
                <a:srgbClr val="7030A0"/>
              </a:solidFill>
              <a:latin typeface="Arial" panose="020B0604020202020204"/>
              <a:cs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p:bldP spid="15"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4"/>
          <p:cNvSpPr txBox="1">
            <a:spLocks noChangeArrowheads="1"/>
          </p:cNvSpPr>
          <p:nvPr/>
        </p:nvSpPr>
        <p:spPr bwMode="auto">
          <a:xfrm>
            <a:off x="3491880" y="713918"/>
            <a:ext cx="1711038" cy="56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3200" b="1" i="1">
                <a:solidFill>
                  <a:srgbClr val="FF0000"/>
                </a:solidFill>
                <a:effectLst>
                  <a:outerShdw blurRad="38100" dist="38100" dir="2700000" algn="tl">
                    <a:srgbClr val="000000">
                      <a:alpha val="43137"/>
                    </a:srgbClr>
                  </a:outerShdw>
                </a:effectLst>
                <a:latin typeface="Times New Roman" panose="02020603050405020304" pitchFamily="18" charset="0"/>
              </a:rPr>
              <a:t>n. — adj.</a:t>
            </a:r>
          </a:p>
        </p:txBody>
      </p:sp>
      <p:sp>
        <p:nvSpPr>
          <p:cNvPr id="29698" name="Text Box 5"/>
          <p:cNvSpPr txBox="1">
            <a:spLocks noChangeArrowheads="1"/>
          </p:cNvSpPr>
          <p:nvPr/>
        </p:nvSpPr>
        <p:spPr bwMode="auto">
          <a:xfrm>
            <a:off x="1331640" y="1491630"/>
            <a:ext cx="2160240" cy="317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120000"/>
              </a:lnSpc>
            </a:pPr>
            <a:r>
              <a:rPr lang="en-US" altLang="zh-CN" sz="2800" b="1" dirty="0">
                <a:solidFill>
                  <a:srgbClr val="000000"/>
                </a:solidFill>
                <a:latin typeface="Times New Roman" panose="02020603050405020304" pitchFamily="18" charset="0"/>
              </a:rPr>
              <a:t>fame   —</a:t>
            </a:r>
          </a:p>
          <a:p>
            <a:pPr>
              <a:lnSpc>
                <a:spcPct val="120000"/>
              </a:lnSpc>
            </a:pPr>
            <a:r>
              <a:rPr lang="en-US" altLang="zh-CN" sz="2800" b="1" dirty="0">
                <a:solidFill>
                  <a:srgbClr val="000000"/>
                </a:solidFill>
                <a:latin typeface="Times New Roman" panose="02020603050405020304" pitchFamily="18" charset="0"/>
              </a:rPr>
              <a:t>wood   —</a:t>
            </a:r>
          </a:p>
          <a:p>
            <a:pPr>
              <a:lnSpc>
                <a:spcPct val="120000"/>
              </a:lnSpc>
            </a:pPr>
            <a:r>
              <a:rPr lang="en-US" altLang="zh-CN" sz="2800" b="1" dirty="0">
                <a:solidFill>
                  <a:srgbClr val="000000"/>
                </a:solidFill>
                <a:latin typeface="Times New Roman" panose="02020603050405020304" pitchFamily="18" charset="0"/>
              </a:rPr>
              <a:t>science —</a:t>
            </a:r>
          </a:p>
          <a:p>
            <a:pPr>
              <a:lnSpc>
                <a:spcPct val="120000"/>
              </a:lnSpc>
            </a:pPr>
            <a:r>
              <a:rPr lang="en-US" altLang="zh-CN" sz="2800" b="1" dirty="0">
                <a:solidFill>
                  <a:srgbClr val="000000"/>
                </a:solidFill>
                <a:latin typeface="Times New Roman" panose="02020603050405020304" pitchFamily="18" charset="0"/>
              </a:rPr>
              <a:t>health  —</a:t>
            </a:r>
          </a:p>
          <a:p>
            <a:pPr>
              <a:lnSpc>
                <a:spcPct val="120000"/>
              </a:lnSpc>
            </a:pPr>
            <a:r>
              <a:rPr lang="en-US" altLang="zh-CN" sz="2800" b="1" dirty="0">
                <a:solidFill>
                  <a:srgbClr val="000000"/>
                </a:solidFill>
                <a:latin typeface="Times New Roman" panose="02020603050405020304" pitchFamily="18" charset="0"/>
              </a:rPr>
              <a:t>south   —</a:t>
            </a:r>
          </a:p>
          <a:p>
            <a:pPr>
              <a:lnSpc>
                <a:spcPct val="120000"/>
              </a:lnSpc>
            </a:pPr>
            <a:r>
              <a:rPr lang="en-US" altLang="zh-CN" sz="2800" b="1" dirty="0">
                <a:solidFill>
                  <a:srgbClr val="000000"/>
                </a:solidFill>
                <a:latin typeface="Times New Roman" panose="02020603050405020304" pitchFamily="18" charset="0"/>
              </a:rPr>
              <a:t>care     —</a:t>
            </a:r>
            <a:endParaRPr lang="en-US" altLang="zh-CN" sz="2800" b="1" dirty="0">
              <a:solidFill>
                <a:srgbClr val="FF0066"/>
              </a:solidFill>
              <a:latin typeface="Times New Roman" panose="02020603050405020304" pitchFamily="18" charset="0"/>
            </a:endParaRPr>
          </a:p>
        </p:txBody>
      </p:sp>
      <p:sp>
        <p:nvSpPr>
          <p:cNvPr id="7" name="Text Box 8"/>
          <p:cNvSpPr txBox="1">
            <a:spLocks noChangeArrowheads="1"/>
          </p:cNvSpPr>
          <p:nvPr/>
        </p:nvSpPr>
        <p:spPr bwMode="auto">
          <a:xfrm>
            <a:off x="2987824" y="1501155"/>
            <a:ext cx="1582798" cy="317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lnSpc>
                <a:spcPct val="120000"/>
              </a:lnSpc>
            </a:pPr>
            <a:r>
              <a:rPr lang="en-US" altLang="zh-CN" sz="2800" b="1" dirty="0">
                <a:solidFill>
                  <a:srgbClr val="FF0000"/>
                </a:solidFill>
                <a:latin typeface="Times New Roman" panose="02020603050405020304" pitchFamily="18" charset="0"/>
              </a:rPr>
              <a:t>famous</a:t>
            </a:r>
          </a:p>
          <a:p>
            <a:pPr>
              <a:lnSpc>
                <a:spcPct val="120000"/>
              </a:lnSpc>
            </a:pPr>
            <a:r>
              <a:rPr lang="en-US" altLang="zh-CN" sz="2800" b="1" dirty="0">
                <a:solidFill>
                  <a:srgbClr val="FF0000"/>
                </a:solidFill>
                <a:latin typeface="Times New Roman" panose="02020603050405020304" pitchFamily="18" charset="0"/>
              </a:rPr>
              <a:t>wooden</a:t>
            </a:r>
          </a:p>
          <a:p>
            <a:pPr>
              <a:lnSpc>
                <a:spcPct val="120000"/>
              </a:lnSpc>
            </a:pPr>
            <a:r>
              <a:rPr lang="en-US" altLang="zh-CN" sz="2800" b="1" dirty="0">
                <a:solidFill>
                  <a:srgbClr val="FF0000"/>
                </a:solidFill>
                <a:latin typeface="Times New Roman" panose="02020603050405020304" pitchFamily="18" charset="0"/>
              </a:rPr>
              <a:t> scientific</a:t>
            </a:r>
          </a:p>
          <a:p>
            <a:pPr>
              <a:lnSpc>
                <a:spcPct val="120000"/>
              </a:lnSpc>
            </a:pPr>
            <a:r>
              <a:rPr lang="en-US" altLang="zh-CN" sz="2800" b="1" dirty="0">
                <a:solidFill>
                  <a:srgbClr val="FF0000"/>
                </a:solidFill>
                <a:latin typeface="Times New Roman" panose="02020603050405020304" pitchFamily="18" charset="0"/>
              </a:rPr>
              <a:t>healthy</a:t>
            </a:r>
          </a:p>
          <a:p>
            <a:pPr>
              <a:lnSpc>
                <a:spcPct val="120000"/>
              </a:lnSpc>
            </a:pPr>
            <a:r>
              <a:rPr lang="en-US" altLang="zh-CN" sz="2800" b="1" dirty="0">
                <a:solidFill>
                  <a:srgbClr val="FF0000"/>
                </a:solidFill>
                <a:latin typeface="Times New Roman" panose="02020603050405020304" pitchFamily="18" charset="0"/>
              </a:rPr>
              <a:t>southern</a:t>
            </a:r>
          </a:p>
          <a:p>
            <a:pPr>
              <a:lnSpc>
                <a:spcPct val="120000"/>
              </a:lnSpc>
            </a:pPr>
            <a:r>
              <a:rPr lang="en-US" altLang="zh-CN" sz="2800" b="1" dirty="0">
                <a:solidFill>
                  <a:srgbClr val="FF0000"/>
                </a:solidFill>
                <a:latin typeface="Times New Roman" panose="02020603050405020304" pitchFamily="18" charset="0"/>
              </a:rPr>
              <a:t>careful</a:t>
            </a:r>
          </a:p>
        </p:txBody>
      </p:sp>
      <p:sp>
        <p:nvSpPr>
          <p:cNvPr id="9" name="Text Box 6"/>
          <p:cNvSpPr txBox="1">
            <a:spLocks noChangeArrowheads="1"/>
          </p:cNvSpPr>
          <p:nvPr/>
        </p:nvSpPr>
        <p:spPr bwMode="auto">
          <a:xfrm>
            <a:off x="4761047" y="1488349"/>
            <a:ext cx="1683161" cy="317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120000"/>
              </a:lnSpc>
            </a:pPr>
            <a:r>
              <a:rPr lang="en-US" altLang="zh-CN" sz="2800" b="1" dirty="0">
                <a:solidFill>
                  <a:srgbClr val="000000"/>
                </a:solidFill>
                <a:latin typeface="Times New Roman" panose="02020603050405020304" pitchFamily="18" charset="0"/>
              </a:rPr>
              <a:t>rain  —cloud —luck  —help  —color —day    —</a:t>
            </a:r>
            <a:endParaRPr lang="en-US" altLang="zh-CN" sz="2800" b="1" dirty="0">
              <a:solidFill>
                <a:srgbClr val="FF0066"/>
              </a:solidFill>
              <a:latin typeface="Times New Roman" panose="02020603050405020304" pitchFamily="18" charset="0"/>
            </a:endParaRPr>
          </a:p>
        </p:txBody>
      </p:sp>
      <p:sp>
        <p:nvSpPr>
          <p:cNvPr id="10" name="Text Box 9"/>
          <p:cNvSpPr txBox="1">
            <a:spLocks noChangeArrowheads="1"/>
          </p:cNvSpPr>
          <p:nvPr/>
        </p:nvSpPr>
        <p:spPr bwMode="auto">
          <a:xfrm>
            <a:off x="6283027" y="1533489"/>
            <a:ext cx="1457325" cy="317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p>
            <a:pPr>
              <a:lnSpc>
                <a:spcPct val="120000"/>
              </a:lnSpc>
            </a:pPr>
            <a:r>
              <a:rPr lang="en-US" altLang="zh-CN" sz="2800" b="1" dirty="0">
                <a:solidFill>
                  <a:srgbClr val="FF0000"/>
                </a:solidFill>
                <a:latin typeface="Times New Roman" panose="02020603050405020304" pitchFamily="18" charset="0"/>
              </a:rPr>
              <a:t>rainy</a:t>
            </a:r>
          </a:p>
          <a:p>
            <a:pPr>
              <a:lnSpc>
                <a:spcPct val="120000"/>
              </a:lnSpc>
            </a:pPr>
            <a:r>
              <a:rPr lang="en-US" altLang="zh-CN" sz="2800" b="1" dirty="0">
                <a:solidFill>
                  <a:srgbClr val="FF0000"/>
                </a:solidFill>
                <a:latin typeface="Times New Roman" panose="02020603050405020304" pitchFamily="18" charset="0"/>
              </a:rPr>
              <a:t>cloudy</a:t>
            </a:r>
          </a:p>
          <a:p>
            <a:pPr>
              <a:lnSpc>
                <a:spcPct val="120000"/>
              </a:lnSpc>
            </a:pPr>
            <a:r>
              <a:rPr lang="en-US" altLang="zh-CN" sz="2800" b="1" dirty="0">
                <a:solidFill>
                  <a:srgbClr val="FF0000"/>
                </a:solidFill>
                <a:latin typeface="Times New Roman" panose="02020603050405020304" pitchFamily="18" charset="0"/>
              </a:rPr>
              <a:t>lucky</a:t>
            </a:r>
          </a:p>
          <a:p>
            <a:pPr>
              <a:lnSpc>
                <a:spcPct val="120000"/>
              </a:lnSpc>
            </a:pPr>
            <a:r>
              <a:rPr lang="en-US" altLang="zh-CN" sz="2800" b="1" dirty="0">
                <a:solidFill>
                  <a:srgbClr val="FF0000"/>
                </a:solidFill>
                <a:latin typeface="Times New Roman" panose="02020603050405020304" pitchFamily="18" charset="0"/>
              </a:rPr>
              <a:t>helpful</a:t>
            </a:r>
          </a:p>
          <a:p>
            <a:pPr>
              <a:lnSpc>
                <a:spcPct val="120000"/>
              </a:lnSpc>
            </a:pPr>
            <a:r>
              <a:rPr lang="en-US" altLang="zh-CN" sz="2800" b="1" dirty="0">
                <a:solidFill>
                  <a:srgbClr val="FF0000"/>
                </a:solidFill>
                <a:latin typeface="Times New Roman" panose="02020603050405020304" pitchFamily="18" charset="0"/>
              </a:rPr>
              <a:t>colorful</a:t>
            </a:r>
          </a:p>
          <a:p>
            <a:pPr>
              <a:lnSpc>
                <a:spcPct val="120000"/>
              </a:lnSpc>
            </a:pPr>
            <a:r>
              <a:rPr lang="en-US" altLang="zh-CN" sz="2800" b="1" dirty="0">
                <a:solidFill>
                  <a:srgbClr val="FF0000"/>
                </a:solidFill>
                <a:latin typeface="Times New Roman" panose="02020603050405020304" pitchFamily="18" charset="0"/>
              </a:rPr>
              <a:t>daily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1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4"/>
          <p:cNvSpPr txBox="1">
            <a:spLocks noChangeArrowheads="1"/>
          </p:cNvSpPr>
          <p:nvPr/>
        </p:nvSpPr>
        <p:spPr bwMode="auto">
          <a:xfrm>
            <a:off x="3935017" y="699542"/>
            <a:ext cx="1425703"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i="1" dirty="0">
                <a:solidFill>
                  <a:srgbClr val="FF0000"/>
                </a:solidFill>
                <a:effectLst>
                  <a:outerShdw blurRad="38100" dist="38100" dir="2700000" algn="tl">
                    <a:srgbClr val="000000">
                      <a:alpha val="43137"/>
                    </a:srgbClr>
                  </a:outerShdw>
                </a:effectLst>
                <a:latin typeface="Times New Roman" panose="02020603050405020304" pitchFamily="18" charset="0"/>
              </a:rPr>
              <a:t>adj.— n.</a:t>
            </a:r>
          </a:p>
        </p:txBody>
      </p:sp>
      <p:sp>
        <p:nvSpPr>
          <p:cNvPr id="30722" name="Text Box 5"/>
          <p:cNvSpPr txBox="1">
            <a:spLocks noChangeArrowheads="1"/>
          </p:cNvSpPr>
          <p:nvPr/>
        </p:nvSpPr>
        <p:spPr bwMode="auto">
          <a:xfrm>
            <a:off x="2609801" y="1203598"/>
            <a:ext cx="2394247" cy="368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120000"/>
              </a:lnSpc>
            </a:pPr>
            <a:r>
              <a:rPr lang="en-US" altLang="zh-CN" sz="2800" b="1" dirty="0">
                <a:solidFill>
                  <a:srgbClr val="000000"/>
                </a:solidFill>
                <a:latin typeface="Times New Roman" panose="02020603050405020304" pitchFamily="18" charset="0"/>
                <a:sym typeface="宋体" panose="02010600030101010101" pitchFamily="2" charset="-122"/>
              </a:rPr>
              <a:t>different  —important—</a:t>
            </a:r>
            <a:r>
              <a:rPr lang="en-US" altLang="zh-CN" sz="2800" b="1" dirty="0">
                <a:solidFill>
                  <a:srgbClr val="000000"/>
                </a:solidFill>
                <a:latin typeface="Times New Roman" panose="02020603050405020304" pitchFamily="18" charset="0"/>
              </a:rPr>
              <a:t>sunny       —noisy        —harmful   —beautiful  —woolen     —</a:t>
            </a:r>
            <a:endParaRPr lang="en-US" altLang="zh-CN" sz="2800" b="1" dirty="0">
              <a:solidFill>
                <a:srgbClr val="FF0066"/>
              </a:solidFill>
              <a:latin typeface="Times New Roman" panose="02020603050405020304" pitchFamily="18" charset="0"/>
            </a:endParaRPr>
          </a:p>
        </p:txBody>
      </p:sp>
      <p:sp>
        <p:nvSpPr>
          <p:cNvPr id="6" name="Text Box 7"/>
          <p:cNvSpPr txBox="1">
            <a:spLocks noChangeArrowheads="1"/>
          </p:cNvSpPr>
          <p:nvPr/>
        </p:nvSpPr>
        <p:spPr bwMode="auto">
          <a:xfrm>
            <a:off x="4860032" y="1203598"/>
            <a:ext cx="2394248" cy="368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120000"/>
              </a:lnSpc>
            </a:pPr>
            <a:r>
              <a:rPr lang="en-US" altLang="zh-CN" sz="2800" b="1" dirty="0">
                <a:solidFill>
                  <a:srgbClr val="FF0000"/>
                </a:solidFill>
                <a:latin typeface="Times New Roman" panose="02020603050405020304" pitchFamily="18" charset="0"/>
                <a:sym typeface="宋体" panose="02010600030101010101" pitchFamily="2" charset="-122"/>
              </a:rPr>
              <a:t>difference</a:t>
            </a:r>
            <a:endParaRPr lang="en-US" altLang="zh-CN" sz="2800" b="1" dirty="0">
              <a:solidFill>
                <a:srgbClr val="FF0000"/>
              </a:solidFill>
              <a:latin typeface="Times New Roman" panose="02020603050405020304" pitchFamily="18" charset="0"/>
            </a:endParaRPr>
          </a:p>
          <a:p>
            <a:pPr>
              <a:lnSpc>
                <a:spcPct val="120000"/>
              </a:lnSpc>
            </a:pPr>
            <a:r>
              <a:rPr lang="en-US" altLang="zh-CN" sz="2800" b="1" dirty="0">
                <a:solidFill>
                  <a:srgbClr val="FF0000"/>
                </a:solidFill>
                <a:latin typeface="Times New Roman" panose="02020603050405020304" pitchFamily="18" charset="0"/>
                <a:sym typeface="宋体" panose="02010600030101010101" pitchFamily="2" charset="-122"/>
              </a:rPr>
              <a:t>importance</a:t>
            </a:r>
            <a:endParaRPr lang="en-US" altLang="zh-CN" sz="2800" b="1" dirty="0">
              <a:solidFill>
                <a:srgbClr val="FF0000"/>
              </a:solidFill>
              <a:latin typeface="Times New Roman" panose="02020603050405020304" pitchFamily="18" charset="0"/>
            </a:endParaRPr>
          </a:p>
          <a:p>
            <a:pPr>
              <a:lnSpc>
                <a:spcPct val="120000"/>
              </a:lnSpc>
            </a:pPr>
            <a:r>
              <a:rPr lang="en-US" altLang="zh-CN" sz="2800" b="1" dirty="0">
                <a:solidFill>
                  <a:srgbClr val="FF0000"/>
                </a:solidFill>
                <a:latin typeface="Times New Roman" panose="02020603050405020304" pitchFamily="18" charset="0"/>
              </a:rPr>
              <a:t>sun</a:t>
            </a:r>
          </a:p>
          <a:p>
            <a:pPr>
              <a:lnSpc>
                <a:spcPct val="120000"/>
              </a:lnSpc>
            </a:pPr>
            <a:r>
              <a:rPr lang="en-US" altLang="zh-CN" sz="2800" b="1" dirty="0">
                <a:solidFill>
                  <a:srgbClr val="FF0000"/>
                </a:solidFill>
                <a:latin typeface="Times New Roman" panose="02020603050405020304" pitchFamily="18" charset="0"/>
              </a:rPr>
              <a:t>noise</a:t>
            </a:r>
          </a:p>
          <a:p>
            <a:pPr>
              <a:lnSpc>
                <a:spcPct val="120000"/>
              </a:lnSpc>
            </a:pPr>
            <a:r>
              <a:rPr lang="en-US" altLang="zh-CN" sz="2800" b="1" dirty="0">
                <a:solidFill>
                  <a:srgbClr val="FF0000"/>
                </a:solidFill>
                <a:latin typeface="Times New Roman" panose="02020603050405020304" pitchFamily="18" charset="0"/>
              </a:rPr>
              <a:t>harm</a:t>
            </a:r>
          </a:p>
          <a:p>
            <a:pPr>
              <a:lnSpc>
                <a:spcPct val="120000"/>
              </a:lnSpc>
            </a:pPr>
            <a:r>
              <a:rPr lang="en-US" altLang="zh-CN" sz="2800" b="1" dirty="0">
                <a:solidFill>
                  <a:srgbClr val="FF0000"/>
                </a:solidFill>
                <a:latin typeface="Times New Roman" panose="02020603050405020304" pitchFamily="18" charset="0"/>
              </a:rPr>
              <a:t>beauty</a:t>
            </a:r>
          </a:p>
          <a:p>
            <a:pPr>
              <a:lnSpc>
                <a:spcPct val="120000"/>
              </a:lnSpc>
            </a:pPr>
            <a:r>
              <a:rPr lang="en-US" altLang="zh-CN" sz="2800" b="1" dirty="0">
                <a:solidFill>
                  <a:srgbClr val="FF0000"/>
                </a:solidFill>
                <a:latin typeface="Times New Roman" panose="02020603050405020304" pitchFamily="18" charset="0"/>
              </a:rPr>
              <a:t>wool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4"/>
          <p:cNvSpPr txBox="1">
            <a:spLocks noChangeArrowheads="1"/>
          </p:cNvSpPr>
          <p:nvPr/>
        </p:nvSpPr>
        <p:spPr bwMode="auto">
          <a:xfrm>
            <a:off x="3275856" y="670287"/>
            <a:ext cx="1819529"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i="1" dirty="0">
                <a:solidFill>
                  <a:srgbClr val="FF0000"/>
                </a:solidFill>
                <a:effectLst>
                  <a:outerShdw blurRad="38100" dist="38100" dir="2700000" algn="tl">
                    <a:srgbClr val="000000">
                      <a:alpha val="43137"/>
                    </a:srgbClr>
                  </a:outerShdw>
                </a:effectLst>
                <a:latin typeface="Times New Roman" panose="02020603050405020304" pitchFamily="18" charset="0"/>
              </a:rPr>
              <a:t>adj. — adv.</a:t>
            </a:r>
          </a:p>
        </p:txBody>
      </p:sp>
      <p:sp>
        <p:nvSpPr>
          <p:cNvPr id="31747" name="Text Box 6"/>
          <p:cNvSpPr txBox="1">
            <a:spLocks noChangeArrowheads="1"/>
          </p:cNvSpPr>
          <p:nvPr/>
        </p:nvSpPr>
        <p:spPr bwMode="auto">
          <a:xfrm>
            <a:off x="4910137" y="1491630"/>
            <a:ext cx="1595622" cy="335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lnSpc>
                <a:spcPct val="110000"/>
              </a:lnSpc>
            </a:pPr>
            <a:r>
              <a:rPr lang="en-US" altLang="zh-CN" sz="2800" b="1" dirty="0">
                <a:solidFill>
                  <a:srgbClr val="000000"/>
                </a:solidFill>
                <a:latin typeface="Times New Roman" panose="02020603050405020304" pitchFamily="18" charset="0"/>
              </a:rPr>
              <a:t>happy —</a:t>
            </a:r>
          </a:p>
          <a:p>
            <a:pPr>
              <a:lnSpc>
                <a:spcPct val="110000"/>
              </a:lnSpc>
            </a:pPr>
            <a:r>
              <a:rPr lang="en-US" altLang="zh-CN" sz="2800" b="1" dirty="0">
                <a:solidFill>
                  <a:srgbClr val="000000"/>
                </a:solidFill>
                <a:latin typeface="Times New Roman" panose="02020603050405020304" pitchFamily="18" charset="0"/>
              </a:rPr>
              <a:t>loud    —</a:t>
            </a:r>
          </a:p>
          <a:p>
            <a:pPr>
              <a:lnSpc>
                <a:spcPct val="110000"/>
              </a:lnSpc>
            </a:pPr>
            <a:r>
              <a:rPr lang="en-US" altLang="zh-CN" sz="2800" b="1" dirty="0">
                <a:solidFill>
                  <a:srgbClr val="000000"/>
                </a:solidFill>
                <a:latin typeface="Times New Roman" panose="02020603050405020304" pitchFamily="18" charset="0"/>
              </a:rPr>
              <a:t>quiet   —</a:t>
            </a:r>
          </a:p>
          <a:p>
            <a:pPr>
              <a:lnSpc>
                <a:spcPct val="110000"/>
              </a:lnSpc>
            </a:pPr>
            <a:r>
              <a:rPr lang="en-US" altLang="zh-CN" sz="2800" b="1" dirty="0">
                <a:solidFill>
                  <a:srgbClr val="000000"/>
                </a:solidFill>
                <a:latin typeface="Times New Roman" panose="02020603050405020304" pitchFamily="18" charset="0"/>
              </a:rPr>
              <a:t>heavy  —</a:t>
            </a:r>
          </a:p>
          <a:p>
            <a:pPr>
              <a:lnSpc>
                <a:spcPct val="110000"/>
              </a:lnSpc>
            </a:pPr>
            <a:r>
              <a:rPr lang="en-US" altLang="zh-CN" sz="2800" b="1" dirty="0">
                <a:solidFill>
                  <a:srgbClr val="000000"/>
                </a:solidFill>
                <a:latin typeface="Times New Roman" panose="02020603050405020304" pitchFamily="18" charset="0"/>
              </a:rPr>
              <a:t>easy    —</a:t>
            </a:r>
          </a:p>
          <a:p>
            <a:pPr>
              <a:lnSpc>
                <a:spcPct val="110000"/>
              </a:lnSpc>
            </a:pPr>
            <a:r>
              <a:rPr lang="en-US" altLang="zh-CN" sz="2800" b="1" dirty="0">
                <a:solidFill>
                  <a:srgbClr val="000000"/>
                </a:solidFill>
                <a:latin typeface="Times New Roman" panose="02020603050405020304" pitchFamily="18" charset="0"/>
              </a:rPr>
              <a:t>angry  —</a:t>
            </a:r>
          </a:p>
          <a:p>
            <a:pPr>
              <a:lnSpc>
                <a:spcPct val="110000"/>
              </a:lnSpc>
            </a:pPr>
            <a:r>
              <a:rPr lang="en-US" altLang="zh-CN" sz="2800" b="1" dirty="0">
                <a:solidFill>
                  <a:srgbClr val="000000"/>
                </a:solidFill>
                <a:latin typeface="Times New Roman" panose="02020603050405020304" pitchFamily="18" charset="0"/>
              </a:rPr>
              <a:t>good    —</a:t>
            </a:r>
            <a:endParaRPr lang="en-US" altLang="zh-CN" sz="2800" b="1" dirty="0">
              <a:solidFill>
                <a:srgbClr val="FF0066"/>
              </a:solidFill>
              <a:latin typeface="Times New Roman" panose="02020603050405020304" pitchFamily="18" charset="0"/>
            </a:endParaRPr>
          </a:p>
        </p:txBody>
      </p:sp>
      <p:sp>
        <p:nvSpPr>
          <p:cNvPr id="8" name="Text Box 9"/>
          <p:cNvSpPr txBox="1">
            <a:spLocks noChangeArrowheads="1"/>
          </p:cNvSpPr>
          <p:nvPr/>
        </p:nvSpPr>
        <p:spPr bwMode="auto">
          <a:xfrm>
            <a:off x="6538214" y="1503090"/>
            <a:ext cx="1297463" cy="335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lnSpc>
                <a:spcPct val="110000"/>
              </a:lnSpc>
            </a:pPr>
            <a:r>
              <a:rPr lang="en-US" altLang="zh-CN" sz="2800" b="1" dirty="0">
                <a:solidFill>
                  <a:srgbClr val="FF0000"/>
                </a:solidFill>
                <a:latin typeface="Times New Roman" panose="02020603050405020304" pitchFamily="18" charset="0"/>
              </a:rPr>
              <a:t>happily</a:t>
            </a:r>
          </a:p>
          <a:p>
            <a:pPr>
              <a:lnSpc>
                <a:spcPct val="110000"/>
              </a:lnSpc>
            </a:pPr>
            <a:r>
              <a:rPr lang="en-US" altLang="zh-CN" sz="2800" b="1" dirty="0">
                <a:solidFill>
                  <a:srgbClr val="FF0000"/>
                </a:solidFill>
                <a:latin typeface="Times New Roman" panose="02020603050405020304" pitchFamily="18" charset="0"/>
              </a:rPr>
              <a:t>loudly</a:t>
            </a:r>
          </a:p>
          <a:p>
            <a:pPr>
              <a:lnSpc>
                <a:spcPct val="110000"/>
              </a:lnSpc>
            </a:pPr>
            <a:r>
              <a:rPr lang="en-US" altLang="zh-CN" sz="2800" b="1" dirty="0">
                <a:solidFill>
                  <a:srgbClr val="FF0000"/>
                </a:solidFill>
                <a:latin typeface="Times New Roman" panose="02020603050405020304" pitchFamily="18" charset="0"/>
              </a:rPr>
              <a:t>quietly</a:t>
            </a:r>
          </a:p>
          <a:p>
            <a:pPr>
              <a:lnSpc>
                <a:spcPct val="110000"/>
              </a:lnSpc>
            </a:pPr>
            <a:r>
              <a:rPr lang="en-US" altLang="zh-CN" sz="2800" b="1" dirty="0">
                <a:solidFill>
                  <a:srgbClr val="FF0000"/>
                </a:solidFill>
                <a:latin typeface="Times New Roman" panose="02020603050405020304" pitchFamily="18" charset="0"/>
              </a:rPr>
              <a:t>heavily</a:t>
            </a:r>
          </a:p>
          <a:p>
            <a:pPr>
              <a:lnSpc>
                <a:spcPct val="110000"/>
              </a:lnSpc>
            </a:pPr>
            <a:r>
              <a:rPr lang="en-US" altLang="zh-CN" sz="2800" b="1" dirty="0">
                <a:solidFill>
                  <a:srgbClr val="FF0000"/>
                </a:solidFill>
                <a:latin typeface="Times New Roman" panose="02020603050405020304" pitchFamily="18" charset="0"/>
              </a:rPr>
              <a:t>easily</a:t>
            </a:r>
          </a:p>
          <a:p>
            <a:pPr>
              <a:lnSpc>
                <a:spcPct val="110000"/>
              </a:lnSpc>
            </a:pPr>
            <a:r>
              <a:rPr lang="en-US" altLang="zh-CN" sz="2800" b="1" dirty="0">
                <a:solidFill>
                  <a:srgbClr val="FF0000"/>
                </a:solidFill>
                <a:latin typeface="Times New Roman" panose="02020603050405020304" pitchFamily="18" charset="0"/>
              </a:rPr>
              <a:t>angrily</a:t>
            </a:r>
          </a:p>
          <a:p>
            <a:pPr>
              <a:lnSpc>
                <a:spcPct val="110000"/>
              </a:lnSpc>
            </a:pPr>
            <a:r>
              <a:rPr lang="en-US" altLang="zh-CN" sz="2800" b="1" dirty="0">
                <a:solidFill>
                  <a:srgbClr val="FF0000"/>
                </a:solidFill>
                <a:latin typeface="Times New Roman" panose="02020603050405020304" pitchFamily="18" charset="0"/>
              </a:rPr>
              <a:t>well </a:t>
            </a:r>
          </a:p>
        </p:txBody>
      </p:sp>
      <p:sp>
        <p:nvSpPr>
          <p:cNvPr id="9" name="Text Box 5"/>
          <p:cNvSpPr txBox="1">
            <a:spLocks noChangeArrowheads="1"/>
          </p:cNvSpPr>
          <p:nvPr/>
        </p:nvSpPr>
        <p:spPr bwMode="auto">
          <a:xfrm>
            <a:off x="1092383" y="1427617"/>
            <a:ext cx="1804012" cy="335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lnSpc>
                <a:spcPct val="110000"/>
              </a:lnSpc>
            </a:pPr>
            <a:r>
              <a:rPr lang="en-US" altLang="zh-CN" sz="2800" b="1" dirty="0">
                <a:solidFill>
                  <a:srgbClr val="000000"/>
                </a:solidFill>
                <a:latin typeface="Times New Roman" panose="02020603050405020304" pitchFamily="18" charset="0"/>
              </a:rPr>
              <a:t>slow      —</a:t>
            </a:r>
          </a:p>
          <a:p>
            <a:pPr>
              <a:lnSpc>
                <a:spcPct val="110000"/>
              </a:lnSpc>
            </a:pPr>
            <a:r>
              <a:rPr lang="en-US" altLang="zh-CN" sz="2800" b="1" dirty="0">
                <a:solidFill>
                  <a:srgbClr val="000000"/>
                </a:solidFill>
                <a:latin typeface="Times New Roman" panose="02020603050405020304" pitchFamily="18" charset="0"/>
              </a:rPr>
              <a:t>wide      —</a:t>
            </a:r>
          </a:p>
          <a:p>
            <a:pPr>
              <a:lnSpc>
                <a:spcPct val="110000"/>
              </a:lnSpc>
            </a:pPr>
            <a:r>
              <a:rPr lang="en-US" altLang="zh-CN" sz="2800" b="1" dirty="0">
                <a:solidFill>
                  <a:srgbClr val="000000"/>
                </a:solidFill>
                <a:latin typeface="Times New Roman" panose="02020603050405020304" pitchFamily="18" charset="0"/>
              </a:rPr>
              <a:t>sudden —</a:t>
            </a:r>
          </a:p>
          <a:p>
            <a:pPr>
              <a:lnSpc>
                <a:spcPct val="110000"/>
              </a:lnSpc>
            </a:pPr>
            <a:r>
              <a:rPr lang="en-US" altLang="zh-CN" sz="2800" b="1" dirty="0">
                <a:solidFill>
                  <a:srgbClr val="000000"/>
                </a:solidFill>
                <a:latin typeface="Times New Roman" panose="02020603050405020304" pitchFamily="18" charset="0"/>
              </a:rPr>
              <a:t>real       —</a:t>
            </a:r>
          </a:p>
          <a:p>
            <a:pPr>
              <a:lnSpc>
                <a:spcPct val="110000"/>
              </a:lnSpc>
            </a:pPr>
            <a:r>
              <a:rPr lang="en-US" altLang="zh-CN" sz="2800" b="1" dirty="0">
                <a:solidFill>
                  <a:srgbClr val="000000"/>
                </a:solidFill>
                <a:latin typeface="Times New Roman" panose="02020603050405020304" pitchFamily="18" charset="0"/>
              </a:rPr>
              <a:t>quick    —</a:t>
            </a:r>
          </a:p>
          <a:p>
            <a:pPr>
              <a:lnSpc>
                <a:spcPct val="110000"/>
              </a:lnSpc>
            </a:pPr>
            <a:r>
              <a:rPr lang="en-US" altLang="zh-CN" sz="2800" b="1" dirty="0">
                <a:solidFill>
                  <a:srgbClr val="000000"/>
                </a:solidFill>
                <a:latin typeface="Times New Roman" panose="02020603050405020304" pitchFamily="18" charset="0"/>
              </a:rPr>
              <a:t>true      —</a:t>
            </a:r>
          </a:p>
          <a:p>
            <a:pPr>
              <a:lnSpc>
                <a:spcPct val="110000"/>
              </a:lnSpc>
            </a:pPr>
            <a:r>
              <a:rPr lang="en-US" altLang="zh-CN" sz="2800" b="1" dirty="0">
                <a:solidFill>
                  <a:srgbClr val="000000"/>
                </a:solidFill>
                <a:latin typeface="Times New Roman" panose="02020603050405020304" pitchFamily="18" charset="0"/>
              </a:rPr>
              <a:t>possible —</a:t>
            </a:r>
            <a:endParaRPr lang="en-US" altLang="zh-CN" sz="2800" b="1" dirty="0">
              <a:solidFill>
                <a:srgbClr val="FF0066"/>
              </a:solidFill>
              <a:latin typeface="Times New Roman" panose="02020603050405020304" pitchFamily="18" charset="0"/>
            </a:endParaRPr>
          </a:p>
        </p:txBody>
      </p:sp>
      <p:sp>
        <p:nvSpPr>
          <p:cNvPr id="10" name="Text Box 8"/>
          <p:cNvSpPr txBox="1">
            <a:spLocks noChangeArrowheads="1"/>
          </p:cNvSpPr>
          <p:nvPr/>
        </p:nvSpPr>
        <p:spPr bwMode="auto">
          <a:xfrm>
            <a:off x="2893691" y="1419622"/>
            <a:ext cx="1517074" cy="335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lnSpc>
                <a:spcPct val="110000"/>
              </a:lnSpc>
            </a:pPr>
            <a:r>
              <a:rPr lang="en-US" altLang="zh-CN" sz="2800" b="1" dirty="0">
                <a:solidFill>
                  <a:srgbClr val="FF0000"/>
                </a:solidFill>
                <a:latin typeface="Times New Roman" panose="02020603050405020304" pitchFamily="18" charset="0"/>
              </a:rPr>
              <a:t>slowly</a:t>
            </a:r>
          </a:p>
          <a:p>
            <a:pPr>
              <a:lnSpc>
                <a:spcPct val="110000"/>
              </a:lnSpc>
            </a:pPr>
            <a:r>
              <a:rPr lang="en-US" altLang="zh-CN" sz="2800" b="1" dirty="0">
                <a:solidFill>
                  <a:srgbClr val="FF0000"/>
                </a:solidFill>
                <a:latin typeface="Times New Roman" panose="02020603050405020304" pitchFamily="18" charset="0"/>
              </a:rPr>
              <a:t>widely</a:t>
            </a:r>
          </a:p>
          <a:p>
            <a:pPr>
              <a:lnSpc>
                <a:spcPct val="110000"/>
              </a:lnSpc>
            </a:pPr>
            <a:r>
              <a:rPr lang="en-US" altLang="zh-CN" sz="2800" b="1" dirty="0">
                <a:solidFill>
                  <a:srgbClr val="FF0000"/>
                </a:solidFill>
                <a:latin typeface="Times New Roman" panose="02020603050405020304" pitchFamily="18" charset="0"/>
              </a:rPr>
              <a:t>suddenly</a:t>
            </a:r>
          </a:p>
          <a:p>
            <a:pPr>
              <a:lnSpc>
                <a:spcPct val="110000"/>
              </a:lnSpc>
            </a:pPr>
            <a:r>
              <a:rPr lang="en-US" altLang="zh-CN" sz="2800" b="1" dirty="0">
                <a:solidFill>
                  <a:srgbClr val="FF0000"/>
                </a:solidFill>
                <a:latin typeface="Times New Roman" panose="02020603050405020304" pitchFamily="18" charset="0"/>
              </a:rPr>
              <a:t>really</a:t>
            </a:r>
          </a:p>
          <a:p>
            <a:pPr>
              <a:lnSpc>
                <a:spcPct val="110000"/>
              </a:lnSpc>
            </a:pPr>
            <a:r>
              <a:rPr lang="en-US" altLang="zh-CN" sz="2800" b="1" dirty="0">
                <a:solidFill>
                  <a:srgbClr val="FF0000"/>
                </a:solidFill>
                <a:latin typeface="Times New Roman" panose="02020603050405020304" pitchFamily="18" charset="0"/>
              </a:rPr>
              <a:t>quickly</a:t>
            </a:r>
          </a:p>
          <a:p>
            <a:pPr>
              <a:lnSpc>
                <a:spcPct val="110000"/>
              </a:lnSpc>
            </a:pPr>
            <a:r>
              <a:rPr lang="en-US" altLang="zh-CN" sz="2800" b="1" dirty="0">
                <a:solidFill>
                  <a:srgbClr val="FF0000"/>
                </a:solidFill>
                <a:latin typeface="Times New Roman" panose="02020603050405020304" pitchFamily="18" charset="0"/>
              </a:rPr>
              <a:t>truly</a:t>
            </a:r>
          </a:p>
          <a:p>
            <a:pPr>
              <a:lnSpc>
                <a:spcPct val="110000"/>
              </a:lnSpc>
            </a:pPr>
            <a:r>
              <a:rPr lang="en-US" altLang="zh-CN" sz="2800" b="1" dirty="0">
                <a:solidFill>
                  <a:srgbClr val="FF0000"/>
                </a:solidFill>
                <a:latin typeface="Times New Roman" panose="02020603050405020304" pitchFamily="18" charset="0"/>
              </a:rPr>
              <a:t>possibly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10"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4"/>
          <p:cNvSpPr txBox="1">
            <a:spLocks noChangeArrowheads="1"/>
          </p:cNvSpPr>
          <p:nvPr/>
        </p:nvSpPr>
        <p:spPr bwMode="auto">
          <a:xfrm>
            <a:off x="1694260" y="415529"/>
            <a:ext cx="138556" cy="19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buFont typeface="Arial" panose="020B0604020202020204" pitchFamily="34" charset="0"/>
              <a:buNone/>
            </a:pPr>
            <a:endParaRPr lang="zh-CN" altLang="zh-CN" sz="800">
              <a:solidFill>
                <a:srgbClr val="000000"/>
              </a:solidFill>
              <a:ea typeface="黑体" panose="02010609060101010101" pitchFamily="49" charset="-122"/>
            </a:endParaRPr>
          </a:p>
        </p:txBody>
      </p:sp>
      <p:sp>
        <p:nvSpPr>
          <p:cNvPr id="32770" name="Text Box 5"/>
          <p:cNvSpPr txBox="1">
            <a:spLocks noChangeArrowheads="1"/>
          </p:cNvSpPr>
          <p:nvPr/>
        </p:nvSpPr>
        <p:spPr bwMode="auto">
          <a:xfrm>
            <a:off x="539552" y="757587"/>
            <a:ext cx="8496944" cy="73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80000"/>
              </a:lnSpc>
              <a:buFont typeface="Arial" panose="020B0604020202020204" pitchFamily="34" charset="0"/>
              <a:buNone/>
            </a:pPr>
            <a:r>
              <a:rPr lang="en-US" altLang="zh-CN" sz="2700" b="1" dirty="0">
                <a:solidFill>
                  <a:srgbClr val="0000E1"/>
                </a:solidFill>
              </a:rPr>
              <a:t>2  Match each statement with the grammar </a:t>
            </a:r>
          </a:p>
          <a:p>
            <a:pPr>
              <a:lnSpc>
                <a:spcPct val="80000"/>
              </a:lnSpc>
              <a:buFont typeface="Arial" panose="020B0604020202020204" pitchFamily="34" charset="0"/>
              <a:buNone/>
            </a:pPr>
            <a:r>
              <a:rPr lang="en-US" altLang="zh-CN" sz="2700" b="1" dirty="0">
                <a:solidFill>
                  <a:srgbClr val="0000E1"/>
                </a:solidFill>
              </a:rPr>
              <a:t>    structure.</a:t>
            </a:r>
          </a:p>
        </p:txBody>
      </p:sp>
      <p:graphicFrame>
        <p:nvGraphicFramePr>
          <p:cNvPr id="87075" name="表格 87074"/>
          <p:cNvGraphicFramePr/>
          <p:nvPr/>
        </p:nvGraphicFramePr>
        <p:xfrm>
          <a:off x="323528" y="1635646"/>
          <a:ext cx="8136904" cy="2668761"/>
        </p:xfrm>
        <a:graphic>
          <a:graphicData uri="http://schemas.openxmlformats.org/drawingml/2006/table">
            <a:tbl>
              <a:tblPr/>
              <a:tblGrid>
                <a:gridCol w="5616624">
                  <a:extLst>
                    <a:ext uri="{9D8B030D-6E8A-4147-A177-3AD203B41FA5}">
                      <a16:colId xmlns:a16="http://schemas.microsoft.com/office/drawing/2014/main" val="20000"/>
                    </a:ext>
                  </a:extLst>
                </a:gridCol>
                <a:gridCol w="2520280">
                  <a:extLst>
                    <a:ext uri="{9D8B030D-6E8A-4147-A177-3AD203B41FA5}">
                      <a16:colId xmlns:a16="http://schemas.microsoft.com/office/drawing/2014/main" val="20001"/>
                    </a:ext>
                  </a:extLst>
                </a:gridCol>
              </a:tblGrid>
              <a:tr h="432048">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r>
                        <a:rPr lang="en-US" altLang="zh-CN" sz="2800" b="1" dirty="0">
                          <a:solidFill>
                            <a:srgbClr val="7030A0"/>
                          </a:solidFill>
                          <a:latin typeface="Times New Roman" panose="02020603050405020304" pitchFamily="18" charset="0"/>
                        </a:rPr>
                        <a:t>Statement </a:t>
                      </a:r>
                      <a:endParaRPr lang="zh-CN" altLang="en-US" sz="2800" b="1" dirty="0">
                        <a:solidFill>
                          <a:srgbClr val="7030A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r>
                        <a:rPr lang="en-US" altLang="zh-CN" sz="2800" b="1" dirty="0">
                          <a:solidFill>
                            <a:srgbClr val="7030A0"/>
                          </a:solidFill>
                          <a:latin typeface="Times New Roman" panose="02020603050405020304" pitchFamily="18" charset="0"/>
                        </a:rPr>
                        <a:t>Grammar </a:t>
                      </a:r>
                      <a:endParaRPr lang="zh-CN" altLang="en-US" sz="2800" b="1" dirty="0">
                        <a:solidFill>
                          <a:srgbClr val="7030A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3103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100" b="1">
                          <a:solidFill>
                            <a:srgbClr val="002060"/>
                          </a:solidFill>
                          <a:latin typeface="Times New Roman" panose="02020603050405020304" pitchFamily="18" charset="0"/>
                        </a:rPr>
                        <a:t>The river used to be so clean.</a:t>
                      </a:r>
                      <a:endParaRPr lang="zh-CN" altLang="en-US" sz="2100" b="1">
                        <a:solidFill>
                          <a:srgbClr val="00206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spcBef>
                          <a:spcPct val="0"/>
                        </a:spcBef>
                        <a:buNone/>
                      </a:pPr>
                      <a:r>
                        <a:rPr lang="en-US" altLang="zh-CN" sz="2100" b="1" dirty="0">
                          <a:solidFill>
                            <a:srgbClr val="002060"/>
                          </a:solidFill>
                          <a:latin typeface="Times New Roman" panose="02020603050405020304" pitchFamily="18" charset="0"/>
                        </a:rPr>
                        <a:t>Present progressive</a:t>
                      </a:r>
                      <a:endParaRPr lang="zh-CN" altLang="en-US" sz="2100" b="1" dirty="0">
                        <a:solidFill>
                          <a:srgbClr val="00206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586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100" b="1">
                          <a:solidFill>
                            <a:srgbClr val="002060"/>
                          </a:solidFill>
                          <a:latin typeface="Times New Roman" panose="02020603050405020304" pitchFamily="18" charset="0"/>
                        </a:rPr>
                        <a:t>We have seen many changes in the environment.</a:t>
                      </a:r>
                      <a:endParaRPr lang="zh-CN" altLang="en-US" sz="2100" b="1">
                        <a:solidFill>
                          <a:srgbClr val="00206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spcBef>
                          <a:spcPct val="0"/>
                        </a:spcBef>
                        <a:buNone/>
                      </a:pPr>
                      <a:r>
                        <a:rPr lang="en-US" altLang="zh-CN" sz="2100" b="1" dirty="0">
                          <a:solidFill>
                            <a:srgbClr val="002060"/>
                          </a:solidFill>
                          <a:latin typeface="Times New Roman" panose="02020603050405020304" pitchFamily="18" charset="0"/>
                        </a:rPr>
                        <a:t>Modal verbs</a:t>
                      </a:r>
                      <a:endParaRPr lang="zh-CN" altLang="en-US" sz="2100" b="1" dirty="0">
                        <a:solidFill>
                          <a:srgbClr val="00206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0437">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100" b="1" dirty="0">
                          <a:solidFill>
                            <a:srgbClr val="002060"/>
                          </a:solidFill>
                          <a:latin typeface="Times New Roman" panose="02020603050405020304" pitchFamily="18" charset="0"/>
                        </a:rPr>
                        <a:t>People should take public transportation more.</a:t>
                      </a:r>
                      <a:endParaRPr lang="zh-CN" altLang="en-US" sz="2100" b="1" dirty="0">
                        <a:solidFill>
                          <a:srgbClr val="00206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spcBef>
                          <a:spcPct val="0"/>
                        </a:spcBef>
                        <a:buNone/>
                      </a:pPr>
                      <a:r>
                        <a:rPr lang="en-US" altLang="zh-CN" sz="2100" b="1" dirty="0">
                          <a:solidFill>
                            <a:srgbClr val="002060"/>
                          </a:solidFill>
                          <a:latin typeface="Times New Roman" panose="02020603050405020304" pitchFamily="18" charset="0"/>
                        </a:rPr>
                        <a:t>Passive voice</a:t>
                      </a:r>
                      <a:endParaRPr lang="zh-CN" altLang="en-US" sz="2100" b="1" dirty="0">
                        <a:solidFill>
                          <a:srgbClr val="00206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2074">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100" b="1" dirty="0">
                          <a:solidFill>
                            <a:srgbClr val="002060"/>
                          </a:solidFill>
                          <a:latin typeface="Times New Roman" panose="02020603050405020304" pitchFamily="18" charset="0"/>
                        </a:rPr>
                        <a:t>The river is polluted by factories.</a:t>
                      </a:r>
                      <a:endParaRPr lang="zh-CN" altLang="en-US" sz="2100" b="1" dirty="0">
                        <a:solidFill>
                          <a:srgbClr val="00206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spcBef>
                          <a:spcPct val="0"/>
                        </a:spcBef>
                        <a:buNone/>
                      </a:pPr>
                      <a:r>
                        <a:rPr lang="en-US" altLang="zh-CN" sz="2100" b="1" i="1" dirty="0">
                          <a:solidFill>
                            <a:srgbClr val="002060"/>
                          </a:solidFill>
                          <a:latin typeface="Times New Roman" panose="02020603050405020304" pitchFamily="18" charset="0"/>
                        </a:rPr>
                        <a:t>used to </a:t>
                      </a:r>
                      <a:endParaRPr lang="zh-CN" altLang="en-US" sz="2100" b="1" i="1" dirty="0">
                        <a:solidFill>
                          <a:srgbClr val="00206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7514">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100" b="1" dirty="0">
                          <a:solidFill>
                            <a:srgbClr val="002060"/>
                          </a:solidFill>
                          <a:latin typeface="Times New Roman" panose="02020603050405020304" pitchFamily="18" charset="0"/>
                        </a:rPr>
                        <a:t>The air pollution is getting worse and worse.</a:t>
                      </a:r>
                      <a:endParaRPr lang="zh-CN" altLang="en-US" sz="2100" b="1" dirty="0">
                        <a:solidFill>
                          <a:srgbClr val="002060"/>
                        </a:solidFill>
                        <a:latin typeface="Times New Roman" panose="02020603050405020304" pitchFamily="18" charset="0"/>
                      </a:endParaRPr>
                    </a:p>
                  </a:txBody>
                  <a:tcPr marL="68576" marR="68576" marT="34288" marB="34288" anchor="ct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spcBef>
                          <a:spcPct val="0"/>
                        </a:spcBef>
                        <a:buNone/>
                      </a:pPr>
                      <a:r>
                        <a:rPr lang="en-US" altLang="zh-CN" sz="2100" b="1" dirty="0">
                          <a:solidFill>
                            <a:srgbClr val="002060"/>
                          </a:solidFill>
                          <a:latin typeface="Times New Roman" panose="02020603050405020304" pitchFamily="18" charset="0"/>
                        </a:rPr>
                        <a:t>Present perfect</a:t>
                      </a:r>
                      <a:endParaRPr lang="zh-CN" altLang="en-US" sz="2100" b="1" dirty="0">
                        <a:solidFill>
                          <a:srgbClr val="002060"/>
                        </a:solidFill>
                        <a:latin typeface="Times New Roman" panose="02020603050405020304" pitchFamily="18" charset="0"/>
                      </a:endParaRPr>
                    </a:p>
                  </a:txBody>
                  <a:tcPr marL="68576" marR="68576" marT="34288" marB="34288" anchor="ct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Line 65"/>
          <p:cNvSpPr>
            <a:spLocks noChangeShapeType="1"/>
          </p:cNvSpPr>
          <p:nvPr/>
        </p:nvSpPr>
        <p:spPr bwMode="auto">
          <a:xfrm flipV="1">
            <a:off x="4521591" y="3309829"/>
            <a:ext cx="1634585" cy="41568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a:buFont typeface="Arial" panose="020B0604020202020204" pitchFamily="34" charset="0"/>
              <a:buNone/>
            </a:pPr>
            <a:endParaRPr lang="zh-CN" altLang="zh-CN" sz="800">
              <a:latin typeface="Calibri" panose="020F0502020204030204" charset="0"/>
            </a:endParaRPr>
          </a:p>
        </p:txBody>
      </p:sp>
      <p:sp>
        <p:nvSpPr>
          <p:cNvPr id="6" name="Line 66"/>
          <p:cNvSpPr>
            <a:spLocks noChangeShapeType="1"/>
          </p:cNvSpPr>
          <p:nvPr/>
        </p:nvSpPr>
        <p:spPr bwMode="auto">
          <a:xfrm flipV="1">
            <a:off x="5661484" y="2877801"/>
            <a:ext cx="494692" cy="486036"/>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a:buFont typeface="Arial" panose="020B0604020202020204" pitchFamily="34" charset="0"/>
              <a:buNone/>
            </a:pPr>
            <a:endParaRPr lang="zh-CN" altLang="zh-CN" sz="800">
              <a:latin typeface="Calibri" panose="020F0502020204030204" charset="0"/>
            </a:endParaRPr>
          </a:p>
        </p:txBody>
      </p:sp>
      <p:sp>
        <p:nvSpPr>
          <p:cNvPr id="7" name="Line 67"/>
          <p:cNvSpPr>
            <a:spLocks noChangeShapeType="1"/>
          </p:cNvSpPr>
          <p:nvPr/>
        </p:nvSpPr>
        <p:spPr bwMode="auto">
          <a:xfrm flipH="1" flipV="1">
            <a:off x="4211960" y="2427731"/>
            <a:ext cx="1798424" cy="1368153"/>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a:buFont typeface="Arial" panose="020B0604020202020204" pitchFamily="34" charset="0"/>
              <a:buNone/>
            </a:pPr>
            <a:endParaRPr lang="zh-CN" altLang="zh-CN" sz="800">
              <a:latin typeface="Calibri" panose="020F0502020204030204" charset="0"/>
            </a:endParaRPr>
          </a:p>
        </p:txBody>
      </p:sp>
      <p:sp>
        <p:nvSpPr>
          <p:cNvPr id="8" name="Line 68"/>
          <p:cNvSpPr>
            <a:spLocks noChangeShapeType="1"/>
          </p:cNvSpPr>
          <p:nvPr/>
        </p:nvSpPr>
        <p:spPr bwMode="auto">
          <a:xfrm>
            <a:off x="5492355" y="2835759"/>
            <a:ext cx="518029" cy="135617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a:buFont typeface="Arial" panose="020B0604020202020204" pitchFamily="34" charset="0"/>
              <a:buNone/>
            </a:pPr>
            <a:endParaRPr lang="zh-CN" altLang="zh-CN" sz="800">
              <a:latin typeface="Calibri" panose="020F0502020204030204" charset="0"/>
            </a:endParaRPr>
          </a:p>
        </p:txBody>
      </p:sp>
      <p:sp>
        <p:nvSpPr>
          <p:cNvPr id="9" name="Line 76"/>
          <p:cNvSpPr>
            <a:spLocks noChangeShapeType="1"/>
          </p:cNvSpPr>
          <p:nvPr/>
        </p:nvSpPr>
        <p:spPr bwMode="auto">
          <a:xfrm flipV="1">
            <a:off x="5569911" y="2427731"/>
            <a:ext cx="440474" cy="176419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lIns="68580" tIns="34290" rIns="68580" bIns="34290"/>
          <a:lstStyle/>
          <a:p>
            <a:pPr>
              <a:buFont typeface="Arial" panose="020B0604020202020204" pitchFamily="34" charset="0"/>
              <a:buNone/>
            </a:pPr>
            <a:endParaRPr lang="zh-CN" altLang="zh-CN" sz="800">
              <a:latin typeface="Calibri" panose="020F050202020403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75"/>
                                        </p:tgtEl>
                                        <p:attrNameLst>
                                          <p:attrName>style.visibility</p:attrName>
                                        </p:attrNameLst>
                                      </p:cBhvr>
                                      <p:to>
                                        <p:strVal val="visible"/>
                                      </p:to>
                                    </p:set>
                                    <p:animEffect transition="in" filter="blinds(horizontal)">
                                      <p:cBhvr>
                                        <p:cTn id="7" dur="500"/>
                                        <p:tgtEl>
                                          <p:spTgt spid="870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8084" name="表格 88083"/>
          <p:cNvGraphicFramePr/>
          <p:nvPr>
            <p:extLst>
              <p:ext uri="{D42A27DB-BD31-4B8C-83A1-F6EECF244321}">
                <p14:modId xmlns:p14="http://schemas.microsoft.com/office/powerpoint/2010/main" val="3125910048"/>
              </p:ext>
            </p:extLst>
          </p:nvPr>
        </p:nvGraphicFramePr>
        <p:xfrm>
          <a:off x="683568" y="1625876"/>
          <a:ext cx="7776864" cy="3137466"/>
        </p:xfrm>
        <a:graphic>
          <a:graphicData uri="http://schemas.openxmlformats.org/drawingml/2006/table">
            <a:tbl>
              <a:tblPr/>
              <a:tblGrid>
                <a:gridCol w="2319728">
                  <a:extLst>
                    <a:ext uri="{9D8B030D-6E8A-4147-A177-3AD203B41FA5}">
                      <a16:colId xmlns:a16="http://schemas.microsoft.com/office/drawing/2014/main" val="20000"/>
                    </a:ext>
                  </a:extLst>
                </a:gridCol>
                <a:gridCol w="5457136">
                  <a:extLst>
                    <a:ext uri="{9D8B030D-6E8A-4147-A177-3AD203B41FA5}">
                      <a16:colId xmlns:a16="http://schemas.microsoft.com/office/drawing/2014/main" val="20001"/>
                    </a:ext>
                  </a:extLst>
                </a:gridCol>
              </a:tblGrid>
              <a:tr h="74851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Comic Sans MS" panose="030F0702030302020204" pitchFamily="66" charset="0"/>
                        </a:rPr>
                        <a:t>Kinds of pollution</a:t>
                      </a:r>
                      <a:endParaRPr lang="zh-CN" altLang="en-US" sz="2400" b="1" dirty="0">
                        <a:solidFill>
                          <a:srgbClr val="002060"/>
                        </a:solidFill>
                        <a:latin typeface="Comic Sans MS" panose="030F0702030302020204" pitchFamily="66" charset="0"/>
                      </a:endParaRPr>
                    </a:p>
                  </a:txBody>
                  <a:tcPr marL="67622" marR="67622" marT="35231" marB="35231"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FF6D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Comic Sans MS" panose="030F0702030302020204" pitchFamily="66" charset="0"/>
                        </a:rPr>
                        <a:t>Ways to cut down</a:t>
                      </a:r>
                      <a:endParaRPr lang="zh-CN" altLang="en-US" sz="2400" b="1" dirty="0">
                        <a:solidFill>
                          <a:srgbClr val="002060"/>
                        </a:solidFill>
                        <a:latin typeface="Comic Sans MS" panose="030F0702030302020204" pitchFamily="66" charset="0"/>
                      </a:endParaRPr>
                    </a:p>
                  </a:txBody>
                  <a:tcPr marL="67622" marR="67622" marT="35231" marB="35231"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FF6DF"/>
                    </a:solidFill>
                  </a:tcPr>
                </a:tc>
                <a:extLst>
                  <a:ext uri="{0D108BD9-81ED-4DB2-BD59-A6C34878D82A}">
                    <a16:rowId xmlns:a16="http://schemas.microsoft.com/office/drawing/2014/main" val="10000"/>
                  </a:ext>
                </a:extLst>
              </a:tr>
              <a:tr h="74851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Times New Roman" panose="02020603050405020304" pitchFamily="18" charset="0"/>
                        </a:rPr>
                        <a:t>water pollution</a:t>
                      </a:r>
                      <a:endParaRPr lang="zh-CN" altLang="en-US" sz="2400" b="1" dirty="0">
                        <a:solidFill>
                          <a:srgbClr val="002060"/>
                        </a:solidFill>
                        <a:latin typeface="Times New Roman" panose="02020603050405020304" pitchFamily="18" charset="0"/>
                      </a:endParaRPr>
                    </a:p>
                  </a:txBody>
                  <a:tcPr marL="67622" marR="67622" marT="35231" marB="35231"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solidFill>
                            <a:srgbClr val="FF0000"/>
                          </a:solidFill>
                          <a:latin typeface="Times New Roman" panose="02020603050405020304" pitchFamily="18" charset="0"/>
                        </a:rPr>
                        <a:t>ask factories not to throw wast into the river; remind people not to litter</a:t>
                      </a:r>
                      <a:endParaRPr lang="zh-CN" altLang="en-US" sz="2400" b="1" dirty="0">
                        <a:solidFill>
                          <a:srgbClr val="FF0000"/>
                        </a:solidFill>
                        <a:latin typeface="Times New Roman" panose="02020603050405020304" pitchFamily="18" charset="0"/>
                      </a:endParaRPr>
                    </a:p>
                  </a:txBody>
                  <a:tcPr marL="67622" marR="67622" marT="35231" marB="35231"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358134">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Times New Roman" panose="02020603050405020304" pitchFamily="18" charset="0"/>
                        </a:rPr>
                        <a:t>land pollution</a:t>
                      </a:r>
                      <a:endParaRPr lang="zh-CN" altLang="en-US" sz="2400" b="1" dirty="0">
                        <a:solidFill>
                          <a:srgbClr val="002060"/>
                        </a:solidFill>
                        <a:latin typeface="Times New Roman" panose="02020603050405020304" pitchFamily="18" charset="0"/>
                      </a:endParaRPr>
                    </a:p>
                  </a:txBody>
                  <a:tcPr marL="67622" marR="67622" marT="35231" marB="35231"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400" b="1" dirty="0">
                          <a:solidFill>
                            <a:srgbClr val="FF0000"/>
                          </a:solidFill>
                          <a:latin typeface="Times New Roman" panose="02020603050405020304" pitchFamily="18" charset="0"/>
                        </a:rPr>
                        <a:t>ensure that factories throw away industrial </a:t>
                      </a:r>
                      <a:r>
                        <a:rPr lang="en-US" altLang="zh-CN" sz="2400" b="1" u="none" kern="1200" baseline="0" dirty="0">
                          <a:solidFill>
                            <a:srgbClr val="FF0000"/>
                          </a:solidFill>
                          <a:latin typeface="Times New Roman" panose="02020603050405020304" pitchFamily="18" charset="0"/>
                          <a:ea typeface="宋体" panose="02010600030101010101" pitchFamily="2" charset="-122"/>
                          <a:cs typeface="+mn-cs"/>
                        </a:rPr>
                        <a:t>waste i</a:t>
                      </a:r>
                      <a:r>
                        <a:rPr lang="en-US" altLang="zh-CN" sz="2400" b="1" dirty="0">
                          <a:solidFill>
                            <a:srgbClr val="FF0000"/>
                          </a:solidFill>
                          <a:latin typeface="Times New Roman" panose="02020603050405020304" pitchFamily="18" charset="0"/>
                        </a:rPr>
                        <a:t>n a responsible way; try not to use plastic bags when shopping</a:t>
                      </a:r>
                      <a:endParaRPr lang="zh-CN" altLang="en-US" sz="2400" b="1" dirty="0">
                        <a:solidFill>
                          <a:srgbClr val="FF0000"/>
                        </a:solidFill>
                        <a:latin typeface="Times New Roman" panose="02020603050405020304" pitchFamily="18" charset="0"/>
                      </a:endParaRPr>
                    </a:p>
                  </a:txBody>
                  <a:tcPr marL="67622" marR="67622" marT="35231" marB="35231"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bl>
          </a:graphicData>
        </a:graphic>
      </p:graphicFrame>
      <p:sp>
        <p:nvSpPr>
          <p:cNvPr id="33807" name="Text Box 22"/>
          <p:cNvSpPr txBox="1">
            <a:spLocks noChangeArrowheads="1"/>
          </p:cNvSpPr>
          <p:nvPr/>
        </p:nvSpPr>
        <p:spPr bwMode="auto">
          <a:xfrm>
            <a:off x="2005012" y="282179"/>
            <a:ext cx="5081588" cy="20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buFont typeface="Arial" panose="020B0604020202020204" pitchFamily="34" charset="0"/>
              <a:buNone/>
            </a:pPr>
            <a:endParaRPr lang="zh-CN" altLang="zh-CN" sz="900">
              <a:solidFill>
                <a:srgbClr val="000000"/>
              </a:solidFill>
              <a:ea typeface="黑体" panose="02010609060101010101" pitchFamily="49" charset="-122"/>
            </a:endParaRPr>
          </a:p>
        </p:txBody>
      </p:sp>
      <p:sp>
        <p:nvSpPr>
          <p:cNvPr id="33808" name="Text Box 23"/>
          <p:cNvSpPr txBox="1">
            <a:spLocks noChangeArrowheads="1"/>
          </p:cNvSpPr>
          <p:nvPr/>
        </p:nvSpPr>
        <p:spPr bwMode="auto">
          <a:xfrm>
            <a:off x="683568" y="617219"/>
            <a:ext cx="6917531"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marL="514350" indent="-514350">
              <a:buAutoNum type="arabicPlain" startAt="3"/>
            </a:pPr>
            <a:r>
              <a:rPr lang="en-US" altLang="zh-CN" sz="2700" b="1" dirty="0">
                <a:solidFill>
                  <a:srgbClr val="0000E1"/>
                </a:solidFill>
              </a:rPr>
              <a:t>Write ways to cut down on these kinds of pollution.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084"/>
                                        </p:tgtEl>
                                        <p:attrNameLst>
                                          <p:attrName>style.visibility</p:attrName>
                                        </p:attrNameLst>
                                      </p:cBhvr>
                                      <p:to>
                                        <p:strVal val="visible"/>
                                      </p:to>
                                    </p:set>
                                    <p:animEffect transition="in" filter="fade">
                                      <p:cBhvr>
                                        <p:cTn id="7" dur="500"/>
                                        <p:tgtEl>
                                          <p:spTgt spid="88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571605" y="744478"/>
            <a:ext cx="2776259" cy="675144"/>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571605" y="1435798"/>
            <a:ext cx="7992888" cy="3252493"/>
          </a:xfrm>
          <a:prstGeom prst="rect">
            <a:avLst/>
          </a:prstGeom>
          <a:ln w="38100">
            <a:solidFill>
              <a:schemeClr val="accent5"/>
            </a:solidFill>
          </a:ln>
        </p:spPr>
        <p:txBody>
          <a:bodyPr wrap="square">
            <a:spAutoFit/>
          </a:bodyPr>
          <a:lstStyle/>
          <a:p>
            <a:pPr>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talk about ways to protect the  </a:t>
            </a:r>
          </a:p>
          <a:p>
            <a:pPr>
              <a:lnSpc>
                <a:spcPct val="150000"/>
              </a:lnSpc>
              <a:buClr>
                <a:schemeClr val="accent5"/>
              </a:buClr>
            </a:pPr>
            <a:r>
              <a:rPr lang="en-US" altLang="zh-CN" sz="2800" b="1" dirty="0">
                <a:solidFill>
                  <a:srgbClr val="002060"/>
                </a:solidFill>
                <a:latin typeface="Comic Sans MS" panose="030F0702030302020204" pitchFamily="66" charset="0"/>
              </a:rPr>
              <a:t>   environment. </a:t>
            </a:r>
          </a:p>
          <a:p>
            <a:pPr>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learn to pay attention to environmental</a:t>
            </a:r>
          </a:p>
          <a:p>
            <a:pPr>
              <a:lnSpc>
                <a:spcPct val="150000"/>
              </a:lnSpc>
              <a:buClr>
                <a:schemeClr val="accent5"/>
              </a:buClr>
            </a:pPr>
            <a:r>
              <a:rPr lang="en-US" altLang="zh-CN" sz="2800" b="1" dirty="0">
                <a:solidFill>
                  <a:srgbClr val="002060"/>
                </a:solidFill>
                <a:latin typeface="Comic Sans MS" panose="030F0702030302020204" pitchFamily="66" charset="0"/>
              </a:rPr>
              <a:t>   protection.</a:t>
            </a:r>
          </a:p>
          <a:p>
            <a:pPr>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To improve the skills of writing.</a:t>
            </a:r>
            <a:endParaRPr lang="zh-CN" altLang="en-US" sz="2800" b="1" dirty="0">
              <a:solidFill>
                <a:srgbClr val="002060"/>
              </a:solidFill>
              <a:latin typeface="Comic Sans MS" panose="030F0702030302020204" pitchFamily="66"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106" name="表格 89105"/>
          <p:cNvGraphicFramePr/>
          <p:nvPr>
            <p:extLst>
              <p:ext uri="{D42A27DB-BD31-4B8C-83A1-F6EECF244321}">
                <p14:modId xmlns:p14="http://schemas.microsoft.com/office/powerpoint/2010/main" val="2377928729"/>
              </p:ext>
            </p:extLst>
          </p:nvPr>
        </p:nvGraphicFramePr>
        <p:xfrm>
          <a:off x="899592" y="987574"/>
          <a:ext cx="7234040" cy="3137505"/>
        </p:xfrm>
        <a:graphic>
          <a:graphicData uri="http://schemas.openxmlformats.org/drawingml/2006/table">
            <a:tbl>
              <a:tblPr/>
              <a:tblGrid>
                <a:gridCol w="2015038">
                  <a:extLst>
                    <a:ext uri="{9D8B030D-6E8A-4147-A177-3AD203B41FA5}">
                      <a16:colId xmlns:a16="http://schemas.microsoft.com/office/drawing/2014/main" val="20000"/>
                    </a:ext>
                  </a:extLst>
                </a:gridCol>
                <a:gridCol w="5219002">
                  <a:extLst>
                    <a:ext uri="{9D8B030D-6E8A-4147-A177-3AD203B41FA5}">
                      <a16:colId xmlns:a16="http://schemas.microsoft.com/office/drawing/2014/main" val="20001"/>
                    </a:ext>
                  </a:extLst>
                </a:gridCol>
              </a:tblGrid>
              <a:tr h="80199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Comic Sans MS" panose="030F0702030302020204" pitchFamily="66" charset="0"/>
                        </a:rPr>
                        <a:t>Kinds of pollution</a:t>
                      </a:r>
                      <a:endParaRPr lang="zh-CN" altLang="en-US" sz="2400" b="1" dirty="0">
                        <a:solidFill>
                          <a:srgbClr val="002060"/>
                        </a:solidFill>
                        <a:latin typeface="Comic Sans MS" panose="030F0702030302020204" pitchFamily="66" charset="0"/>
                      </a:endParaRPr>
                    </a:p>
                  </a:txBody>
                  <a:tcPr marL="67628" marR="67628" marT="35237" marB="35237"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FF6D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Comic Sans MS" panose="030F0702030302020204" pitchFamily="66" charset="0"/>
                        </a:rPr>
                        <a:t>Ways to cut down</a:t>
                      </a:r>
                      <a:endParaRPr lang="zh-CN" altLang="en-US" sz="2400" b="1" dirty="0">
                        <a:solidFill>
                          <a:srgbClr val="002060"/>
                        </a:solidFill>
                        <a:latin typeface="Comic Sans MS" panose="030F0702030302020204" pitchFamily="66" charset="0"/>
                      </a:endParaRPr>
                    </a:p>
                  </a:txBody>
                  <a:tcPr marL="67628" marR="67628" marT="35237" marB="35237"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9BBB59"/>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FF6DF"/>
                    </a:solidFill>
                  </a:tcPr>
                </a:tc>
                <a:extLst>
                  <a:ext uri="{0D108BD9-81ED-4DB2-BD59-A6C34878D82A}">
                    <a16:rowId xmlns:a16="http://schemas.microsoft.com/office/drawing/2014/main" val="10000"/>
                  </a:ext>
                </a:extLst>
              </a:tr>
              <a:tr h="80199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Times New Roman" panose="02020603050405020304" pitchFamily="18" charset="0"/>
                        </a:rPr>
                        <a:t>noise pollution</a:t>
                      </a:r>
                      <a:endParaRPr lang="zh-CN" altLang="en-US" sz="2400" b="1" dirty="0">
                        <a:solidFill>
                          <a:srgbClr val="002060"/>
                        </a:solidFill>
                        <a:latin typeface="Times New Roman" panose="02020603050405020304" pitchFamily="18" charset="0"/>
                      </a:endParaRPr>
                    </a:p>
                  </a:txBody>
                  <a:tcPr marL="67628" marR="67628" marT="35237" marB="35237"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b="1" dirty="0">
                          <a:solidFill>
                            <a:srgbClr val="FF0000"/>
                          </a:solidFill>
                          <a:latin typeface="Times New Roman" panose="02020603050405020304" pitchFamily="18" charset="0"/>
                        </a:rPr>
                        <a:t>build airport away from places where people live</a:t>
                      </a:r>
                      <a:endParaRPr lang="zh-CN" altLang="en-US" sz="2400" b="1" dirty="0">
                        <a:solidFill>
                          <a:srgbClr val="FF0000"/>
                        </a:solidFill>
                        <a:latin typeface="Times New Roman" panose="02020603050405020304" pitchFamily="18" charset="0"/>
                      </a:endParaRPr>
                    </a:p>
                  </a:txBody>
                  <a:tcPr marL="67628" marR="67628" marT="35237" marB="35237"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533515">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2400" b="1" dirty="0">
                          <a:solidFill>
                            <a:srgbClr val="002060"/>
                          </a:solidFill>
                          <a:latin typeface="Times New Roman" panose="02020603050405020304" pitchFamily="18" charset="0"/>
                        </a:rPr>
                        <a:t>air pollution</a:t>
                      </a:r>
                      <a:endParaRPr lang="zh-CN" altLang="en-US" sz="2400" b="1" dirty="0">
                        <a:solidFill>
                          <a:srgbClr val="002060"/>
                        </a:solidFill>
                        <a:latin typeface="Times New Roman" panose="02020603050405020304" pitchFamily="18" charset="0"/>
                      </a:endParaRPr>
                    </a:p>
                  </a:txBody>
                  <a:tcPr marL="67628" marR="67628" marT="35237" marB="35237" anchor="ctr">
                    <a:lnL w="12700" cap="flat" cmpd="sng">
                      <a:solidFill>
                        <a:srgbClr val="9BBB59"/>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400" b="1" dirty="0">
                          <a:solidFill>
                            <a:srgbClr val="FF0000"/>
                          </a:solidFill>
                          <a:latin typeface="Times New Roman" panose="02020603050405020304" pitchFamily="18" charset="0"/>
                        </a:rPr>
                        <a:t>encourage people to use public transportation instead of driving; reduce the number of factories that </a:t>
                      </a:r>
                      <a:r>
                        <a:rPr lang="en-US" altLang="zh-CN" sz="2400" b="1" u="none" kern="1200" baseline="0" dirty="0">
                          <a:solidFill>
                            <a:srgbClr val="FF0000"/>
                          </a:solidFill>
                          <a:latin typeface="Times New Roman" panose="02020603050405020304" pitchFamily="18" charset="0"/>
                          <a:ea typeface="宋体" panose="02010600030101010101" pitchFamily="2" charset="-122"/>
                          <a:cs typeface="+mn-cs"/>
                        </a:rPr>
                        <a:t>burn coal</a:t>
                      </a:r>
                      <a:endParaRPr lang="zh-CN" altLang="en-US" sz="2400" b="1" u="none" kern="1200" baseline="0" dirty="0">
                        <a:solidFill>
                          <a:srgbClr val="FF0000"/>
                        </a:solidFill>
                        <a:latin typeface="Times New Roman" panose="02020603050405020304" pitchFamily="18" charset="0"/>
                        <a:ea typeface="宋体" panose="02010600030101010101" pitchFamily="2" charset="-122"/>
                        <a:cs typeface="+mn-cs"/>
                      </a:endParaRPr>
                    </a:p>
                  </a:txBody>
                  <a:tcPr marL="67628" marR="67628" marT="35237" marB="35237" anchor="ctr">
                    <a:lnL w="12700" cap="flat" cmpd="sng">
                      <a:solidFill>
                        <a:srgbClr val="000000"/>
                      </a:solidFill>
                      <a:prstDash val="solid"/>
                      <a:headEnd type="none" w="med" len="med"/>
                      <a:tailEnd type="none" w="med" len="med"/>
                    </a:lnL>
                    <a:lnR w="12700" cap="flat" cmpd="sng">
                      <a:solidFill>
                        <a:srgbClr val="9BBB59"/>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9BBB59"/>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9106"/>
                                        </p:tgtEl>
                                        <p:attrNameLst>
                                          <p:attrName>style.visibility</p:attrName>
                                        </p:attrNameLst>
                                      </p:cBhvr>
                                      <p:to>
                                        <p:strVal val="visible"/>
                                      </p:to>
                                    </p:set>
                                    <p:animEffect transition="in" filter="fade">
                                      <p:cBhvr>
                                        <p:cTn id="7" dur="500"/>
                                        <p:tgtEl>
                                          <p:spTgt spid="89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1360" y="1308322"/>
            <a:ext cx="8275166" cy="3688702"/>
          </a:xfrm>
          <a:prstGeom prst="rect">
            <a:avLst/>
          </a:prstGeom>
          <a:noFill/>
        </p:spPr>
        <p:txBody>
          <a:bodyPr wrap="square" lIns="68580" tIns="34290" rIns="68580" bIns="34290">
            <a:spAutoFit/>
          </a:bodyPr>
          <a:lstStyle/>
          <a:p>
            <a:pPr>
              <a:lnSpc>
                <a:spcPct val="120000"/>
              </a:lnSpc>
            </a:pPr>
            <a:r>
              <a:rPr lang="en-US" altLang="zh-CN" sz="2800" b="1" noProof="1">
                <a:solidFill>
                  <a:srgbClr val="002060"/>
                </a:solidFill>
                <a:latin typeface="微软雅黑" panose="020B0503020204020204" pitchFamily="34" charset="-122"/>
                <a:ea typeface="微软雅黑" panose="020B0503020204020204" pitchFamily="34" charset="-122"/>
                <a:sym typeface="+mn-ea"/>
              </a:rPr>
              <a:t>Ⅰ.</a:t>
            </a:r>
            <a:r>
              <a:rPr lang="zh-CN" altLang="en-US" sz="2800" b="1" noProof="1">
                <a:solidFill>
                  <a:srgbClr val="002060"/>
                </a:solidFill>
                <a:latin typeface="微软雅黑" panose="020B0503020204020204" pitchFamily="34" charset="-122"/>
                <a:ea typeface="微软雅黑" panose="020B0503020204020204" pitchFamily="34" charset="-122"/>
                <a:sym typeface="+mn-ea"/>
              </a:rPr>
              <a:t>根据句意，用括号中所给词的适当形式填空。</a:t>
            </a: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1. </a:t>
            </a:r>
            <a:r>
              <a:rPr lang="zh-CN" altLang="en-US" sz="2800" b="1" noProof="1">
                <a:latin typeface="Times New Roman" panose="02020603050405020304" pitchFamily="18" charset="0"/>
                <a:cs typeface="Times New Roman" panose="02020603050405020304" pitchFamily="18" charset="0"/>
                <a:sym typeface="+mn-ea"/>
              </a:rPr>
              <a:t>Our</a:t>
            </a:r>
            <a:r>
              <a:rPr lang="en-US" altLang="zh-CN" sz="2800" b="1" noProof="1">
                <a:latin typeface="Times New Roman" panose="02020603050405020304" pitchFamily="18" charset="0"/>
                <a:cs typeface="Times New Roman" panose="02020603050405020304" pitchFamily="18" charset="0"/>
                <a:sym typeface="+mn-ea"/>
              </a:rPr>
              <a:t>__________</a:t>
            </a:r>
            <a:r>
              <a:rPr lang="zh-CN" altLang="en-US" sz="2800" b="1" noProof="1">
                <a:latin typeface="Times New Roman" panose="02020603050405020304" pitchFamily="18" charset="0"/>
                <a:cs typeface="Times New Roman" panose="02020603050405020304" pitchFamily="18" charset="0"/>
                <a:sym typeface="+mn-ea"/>
              </a:rPr>
              <a:t>sofa seems not very</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comfortable. </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(wood)</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2</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It is</a:t>
            </a:r>
            <a:r>
              <a:rPr lang="en-US" altLang="zh-CN" sz="2800" b="1" noProof="1">
                <a:latin typeface="Times New Roman" panose="02020603050405020304" pitchFamily="18" charset="0"/>
                <a:cs typeface="Times New Roman" panose="02020603050405020304" pitchFamily="18" charset="0"/>
                <a:sym typeface="+mn-ea"/>
              </a:rPr>
              <a:t>__________</a:t>
            </a:r>
            <a:r>
              <a:rPr lang="zh-CN" altLang="en-US" sz="2800" b="1" noProof="1">
                <a:latin typeface="Times New Roman" panose="02020603050405020304" pitchFamily="18" charset="0"/>
                <a:cs typeface="Times New Roman" panose="02020603050405020304" pitchFamily="18" charset="0"/>
                <a:sym typeface="+mn-ea"/>
              </a:rPr>
              <a:t>to your health to drink too much.</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   (harm)</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3</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New</a:t>
            </a:r>
            <a:r>
              <a:rPr lang="en-US" altLang="zh-CN" sz="2800" b="1" noProof="1">
                <a:latin typeface="Times New Roman" panose="02020603050405020304" pitchFamily="18" charset="0"/>
                <a:cs typeface="Times New Roman" panose="02020603050405020304" pitchFamily="18" charset="0"/>
                <a:sym typeface="+mn-ea"/>
              </a:rPr>
              <a:t>___________</a:t>
            </a:r>
            <a:r>
              <a:rPr lang="zh-CN" altLang="en-US" sz="2800" b="1" noProof="1">
                <a:latin typeface="Times New Roman" panose="02020603050405020304" pitchFamily="18" charset="0"/>
                <a:cs typeface="Times New Roman" panose="02020603050405020304" pitchFamily="18" charset="0"/>
                <a:sym typeface="+mn-ea"/>
              </a:rPr>
              <a:t>discoveries are being made every </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day.(science)</a:t>
            </a:r>
          </a:p>
        </p:txBody>
      </p:sp>
      <p:sp>
        <p:nvSpPr>
          <p:cNvPr id="5" name="文本框 4"/>
          <p:cNvSpPr txBox="1"/>
          <p:nvPr/>
        </p:nvSpPr>
        <p:spPr>
          <a:xfrm>
            <a:off x="1619672" y="1851670"/>
            <a:ext cx="2036746"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wooden </a:t>
            </a:r>
          </a:p>
        </p:txBody>
      </p:sp>
      <p:sp>
        <p:nvSpPr>
          <p:cNvPr id="6" name="文本框 5"/>
          <p:cNvSpPr txBox="1"/>
          <p:nvPr/>
        </p:nvSpPr>
        <p:spPr>
          <a:xfrm>
            <a:off x="1716167" y="2902604"/>
            <a:ext cx="1843756"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harmful</a:t>
            </a:r>
          </a:p>
        </p:txBody>
      </p:sp>
      <p:sp>
        <p:nvSpPr>
          <p:cNvPr id="7" name="文本框 6"/>
          <p:cNvSpPr txBox="1"/>
          <p:nvPr/>
        </p:nvSpPr>
        <p:spPr>
          <a:xfrm>
            <a:off x="1619672" y="3946487"/>
            <a:ext cx="1782605"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scientific</a:t>
            </a:r>
          </a:p>
        </p:txBody>
      </p:sp>
      <p:sp>
        <p:nvSpPr>
          <p:cNvPr id="9" name="文本框 8"/>
          <p:cNvSpPr txBox="1"/>
          <p:nvPr/>
        </p:nvSpPr>
        <p:spPr>
          <a:xfrm>
            <a:off x="3197735" y="555526"/>
            <a:ext cx="2742417" cy="729047"/>
          </a:xfrm>
          <a:prstGeom prst="rect">
            <a:avLst/>
          </a:prstGeom>
          <a:noFill/>
        </p:spPr>
        <p:txBody>
          <a:bodyPr wrap="none" lIns="51435" tIns="25718" rIns="51435" bIns="25718">
            <a:spAutoFit/>
          </a:bodyPr>
          <a:lstStyle/>
          <a:p>
            <a:r>
              <a:rPr lang="en-US" altLang="zh-CN" sz="4400" b="1" noProof="1">
                <a:solidFill>
                  <a:srgbClr val="0000E1"/>
                </a:solidFill>
                <a:effectLst>
                  <a:outerShdw blurRad="38100" dist="38100" dir="2700000" algn="tl">
                    <a:srgbClr val="000000">
                      <a:alpha val="43137"/>
                    </a:srgbClr>
                  </a:outerShdw>
                </a:effectLst>
                <a:cs typeface="Arial" panose="020B0604020202020204" pitchFamily="34" charset="0"/>
              </a:rPr>
              <a:t>Exercises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84014" y="699542"/>
            <a:ext cx="8408466" cy="4205767"/>
          </a:xfrm>
          <a:prstGeom prst="rect">
            <a:avLst/>
          </a:prstGeom>
          <a:noFill/>
        </p:spPr>
        <p:txBody>
          <a:bodyPr wrap="square" lIns="68580" tIns="34290" rIns="68580" bIns="34290">
            <a:spAutoFit/>
          </a:bodyPr>
          <a:lstStyle/>
          <a:p>
            <a:pPr lvl="0">
              <a:lnSpc>
                <a:spcPct val="120000"/>
              </a:lnSpc>
            </a:pPr>
            <a:r>
              <a:rPr lang="zh-CN" altLang="en-US" sz="2800" b="1" noProof="1">
                <a:solidFill>
                  <a:prstClr val="black"/>
                </a:solidFill>
                <a:latin typeface="Times New Roman" panose="02020603050405020304" pitchFamily="18" charset="0"/>
                <a:cs typeface="Times New Roman" panose="02020603050405020304" pitchFamily="18" charset="0"/>
                <a:sym typeface="+mn-ea"/>
              </a:rPr>
              <a:t>4</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Many people are concerned about the </a:t>
            </a:r>
            <a:r>
              <a:rPr lang="zh-CN" altLang="en-US" sz="2800" b="1" u="sng"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of </a:t>
            </a:r>
            <a:endParaRPr lang="en-US" altLang="zh-CN" sz="2800" b="1" noProof="1">
              <a:solidFill>
                <a:prstClr val="black"/>
              </a:solidFill>
              <a:latin typeface="Times New Roman" panose="02020603050405020304" pitchFamily="18" charset="0"/>
              <a:cs typeface="Times New Roman" panose="02020603050405020304" pitchFamily="18" charset="0"/>
              <a:sym typeface="+mn-ea"/>
            </a:endParaRPr>
          </a:p>
          <a:p>
            <a:pPr lvl="0">
              <a:lnSpc>
                <a:spcPct val="120000"/>
              </a:lnSpc>
            </a:pP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the environment.(pollute)</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5</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Things that are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can be used more than </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once.(reuse)</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6</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This toy will help children with</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their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(create)</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7</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Someday you will come to realize the </a:t>
            </a:r>
            <a:r>
              <a:rPr lang="en-US" altLang="zh-CN" sz="2800" b="1" noProof="1">
                <a:latin typeface="Times New Roman" panose="02020603050405020304" pitchFamily="18" charset="0"/>
                <a:cs typeface="Times New Roman" panose="02020603050405020304" pitchFamily="18" charset="0"/>
                <a:sym typeface="+mn-ea"/>
              </a:rPr>
              <a:t>____________</a:t>
            </a: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of English. (important)</a:t>
            </a:r>
          </a:p>
        </p:txBody>
      </p:sp>
      <p:sp>
        <p:nvSpPr>
          <p:cNvPr id="6" name="文本框 5"/>
          <p:cNvSpPr txBox="1"/>
          <p:nvPr/>
        </p:nvSpPr>
        <p:spPr>
          <a:xfrm>
            <a:off x="3358221" y="1783581"/>
            <a:ext cx="1573819"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reusable  </a:t>
            </a:r>
          </a:p>
        </p:txBody>
      </p:sp>
      <p:sp>
        <p:nvSpPr>
          <p:cNvPr id="7" name="文本框 6"/>
          <p:cNvSpPr txBox="1"/>
          <p:nvPr/>
        </p:nvSpPr>
        <p:spPr>
          <a:xfrm>
            <a:off x="6523044" y="2719685"/>
            <a:ext cx="2225420"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creativity</a:t>
            </a:r>
          </a:p>
        </p:txBody>
      </p:sp>
      <p:sp>
        <p:nvSpPr>
          <p:cNvPr id="8" name="文本框 7"/>
          <p:cNvSpPr txBox="1"/>
          <p:nvPr/>
        </p:nvSpPr>
        <p:spPr>
          <a:xfrm>
            <a:off x="6653845" y="3799805"/>
            <a:ext cx="2382651"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importance</a:t>
            </a:r>
          </a:p>
        </p:txBody>
      </p:sp>
      <p:sp>
        <p:nvSpPr>
          <p:cNvPr id="12" name="文本框 7"/>
          <p:cNvSpPr txBox="1"/>
          <p:nvPr/>
        </p:nvSpPr>
        <p:spPr>
          <a:xfrm>
            <a:off x="6668727" y="699542"/>
            <a:ext cx="1863713"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pollution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110020"/>
            <a:ext cx="7920880" cy="3323987"/>
          </a:xfrm>
          <a:prstGeom prst="rect">
            <a:avLst/>
          </a:prstGeom>
        </p:spPr>
        <p:txBody>
          <a:bodyPr wrap="square">
            <a:spAutoFit/>
          </a:bodyPr>
          <a:lstStyle/>
          <a:p>
            <a:pPr lvl="0">
              <a:lnSpc>
                <a:spcPct val="150000"/>
              </a:lnSpc>
            </a:pPr>
            <a:r>
              <a:rPr lang="zh-CN" altLang="en-US" sz="2800" b="1" noProof="1">
                <a:solidFill>
                  <a:prstClr val="black"/>
                </a:solidFill>
                <a:latin typeface="Times New Roman" panose="02020603050405020304" pitchFamily="18" charset="0"/>
                <a:cs typeface="Times New Roman" panose="02020603050405020304" pitchFamily="18" charset="0"/>
                <a:sym typeface="+mn-ea"/>
              </a:rPr>
              <a:t>8</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I think we </a:t>
            </a:r>
            <a:r>
              <a:rPr lang="zh-CN" altLang="en-US" sz="2800" b="1" u="sng"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 pretty well so far. (do)</a:t>
            </a:r>
          </a:p>
          <a:p>
            <a:pPr lvl="0">
              <a:lnSpc>
                <a:spcPct val="150000"/>
              </a:lnSpc>
            </a:pPr>
            <a:r>
              <a:rPr lang="zh-CN" altLang="en-US" sz="2800" b="1" noProof="1">
                <a:solidFill>
                  <a:prstClr val="black"/>
                </a:solidFill>
                <a:latin typeface="Times New Roman" panose="02020603050405020304" pitchFamily="18" charset="0"/>
                <a:cs typeface="Times New Roman" panose="02020603050405020304" pitchFamily="18" charset="0"/>
                <a:sym typeface="+mn-ea"/>
              </a:rPr>
              <a:t>9</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What do you think of the</a:t>
            </a:r>
            <a:r>
              <a:rPr lang="en-US" altLang="zh-CN" sz="2800" b="1" noProof="1">
                <a:solidFill>
                  <a:prstClr val="black"/>
                </a:solidFill>
                <a:latin typeface="Times New Roman" panose="02020603050405020304" pitchFamily="18" charset="0"/>
                <a:cs typeface="Times New Roman" panose="02020603050405020304" pitchFamily="18" charset="0"/>
                <a:sym typeface="+mn-ea"/>
              </a:rPr>
              <a:t> _____________</a:t>
            </a:r>
          </a:p>
          <a:p>
            <a:pPr lvl="0">
              <a:lnSpc>
                <a:spcPct val="150000"/>
              </a:lnSpc>
            </a:pP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pollution</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(environment)</a:t>
            </a:r>
          </a:p>
          <a:p>
            <a:pPr lvl="0">
              <a:lnSpc>
                <a:spcPct val="150000"/>
              </a:lnSpc>
            </a:pPr>
            <a:r>
              <a:rPr lang="zh-CN" altLang="en-US" sz="2800" b="1" noProof="1">
                <a:solidFill>
                  <a:prstClr val="black"/>
                </a:solidFill>
                <a:latin typeface="Times New Roman" panose="02020603050405020304" pitchFamily="18" charset="0"/>
                <a:cs typeface="Times New Roman" panose="02020603050405020304" pitchFamily="18" charset="0"/>
                <a:sym typeface="+mn-ea"/>
              </a:rPr>
              <a:t>10</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Studying English ha</a:t>
            </a:r>
            <a:r>
              <a:rPr lang="en-US" altLang="zh-CN" sz="2800" b="1" noProof="1">
                <a:solidFill>
                  <a:prstClr val="black"/>
                </a:solidFill>
                <a:latin typeface="Times New Roman" panose="02020603050405020304" pitchFamily="18" charset="0"/>
                <a:cs typeface="Times New Roman" panose="02020603050405020304" pitchFamily="18" charset="0"/>
                <a:sym typeface="+mn-ea"/>
              </a:rPr>
              <a:t>s </a:t>
            </a:r>
            <a:r>
              <a:rPr lang="zh-CN" altLang="en-US" sz="2800" b="1" noProof="1">
                <a:solidFill>
                  <a:prstClr val="black"/>
                </a:solidFill>
                <a:latin typeface="Times New Roman" panose="02020603050405020304" pitchFamily="18" charset="0"/>
                <a:cs typeface="Times New Roman" panose="02020603050405020304" pitchFamily="18" charset="0"/>
                <a:sym typeface="+mn-ea"/>
              </a:rPr>
              <a:t>many</a:t>
            </a:r>
            <a:r>
              <a:rPr lang="zh-CN" altLang="en-US" sz="2800" b="1" u="sng" noProof="1">
                <a:solidFill>
                  <a:prstClr val="black"/>
                </a:solidFill>
                <a:latin typeface="Times New Roman" panose="02020603050405020304" pitchFamily="18" charset="0"/>
                <a:cs typeface="Times New Roman" panose="02020603050405020304" pitchFamily="18" charset="0"/>
                <a:sym typeface="+mn-ea"/>
              </a:rPr>
              <a:t>                       </a:t>
            </a: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p>
          <a:p>
            <a:pPr lvl="0">
              <a:lnSpc>
                <a:spcPct val="150000"/>
              </a:lnSpc>
            </a:pPr>
            <a:r>
              <a:rPr lang="en-US" altLang="zh-CN" sz="2800" b="1" noProof="1">
                <a:solidFill>
                  <a:prstClr val="black"/>
                </a:solidFill>
                <a:latin typeface="Times New Roman" panose="02020603050405020304" pitchFamily="18" charset="0"/>
                <a:cs typeface="Times New Roman" panose="02020603050405020304" pitchFamily="18" charset="0"/>
                <a:sym typeface="+mn-ea"/>
              </a:rPr>
              <a:t>      </a:t>
            </a:r>
            <a:r>
              <a:rPr lang="zh-CN" altLang="en-US" sz="2800" b="1" noProof="1">
                <a:solidFill>
                  <a:prstClr val="black"/>
                </a:solidFill>
                <a:latin typeface="Times New Roman" panose="02020603050405020304" pitchFamily="18" charset="0"/>
                <a:cs typeface="Times New Roman" panose="02020603050405020304" pitchFamily="18" charset="0"/>
                <a:sym typeface="+mn-ea"/>
              </a:rPr>
              <a:t>(advantage)</a:t>
            </a:r>
          </a:p>
        </p:txBody>
      </p:sp>
      <p:sp>
        <p:nvSpPr>
          <p:cNvPr id="3" name="文本框 8"/>
          <p:cNvSpPr txBox="1"/>
          <p:nvPr/>
        </p:nvSpPr>
        <p:spPr>
          <a:xfrm>
            <a:off x="2861510" y="1203598"/>
            <a:ext cx="2396096"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have done </a:t>
            </a:r>
          </a:p>
        </p:txBody>
      </p:sp>
      <p:sp>
        <p:nvSpPr>
          <p:cNvPr id="4" name="文本框 9"/>
          <p:cNvSpPr txBox="1"/>
          <p:nvPr/>
        </p:nvSpPr>
        <p:spPr>
          <a:xfrm>
            <a:off x="5076056" y="1923678"/>
            <a:ext cx="2730555"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environmental </a:t>
            </a:r>
          </a:p>
        </p:txBody>
      </p:sp>
      <p:sp>
        <p:nvSpPr>
          <p:cNvPr id="5" name="文本框 10"/>
          <p:cNvSpPr txBox="1"/>
          <p:nvPr/>
        </p:nvSpPr>
        <p:spPr>
          <a:xfrm>
            <a:off x="5652120" y="3147814"/>
            <a:ext cx="2272604"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advantages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7544" y="802349"/>
            <a:ext cx="7891885" cy="4205767"/>
          </a:xfrm>
          <a:prstGeom prst="rect">
            <a:avLst/>
          </a:prstGeom>
          <a:noFill/>
        </p:spPr>
        <p:txBody>
          <a:bodyPr wrap="square" lIns="68580" tIns="34290" rIns="68580" bIns="34290">
            <a:spAutoFit/>
          </a:bodyPr>
          <a:lstStyle/>
          <a:p>
            <a:pPr>
              <a:lnSpc>
                <a:spcPct val="120000"/>
              </a:lnSpc>
            </a:pPr>
            <a:r>
              <a:rPr lang="en-US" altLang="zh-CN" sz="2800" b="1" noProof="1">
                <a:solidFill>
                  <a:srgbClr val="002060"/>
                </a:solidFill>
                <a:latin typeface="微软雅黑"/>
                <a:ea typeface="微软雅黑"/>
                <a:sym typeface="+mn-ea"/>
              </a:rPr>
              <a:t>Ⅱ</a:t>
            </a:r>
            <a:r>
              <a:rPr lang="zh-CN" altLang="en-US" sz="2800" b="1" noProof="1">
                <a:solidFill>
                  <a:srgbClr val="002060"/>
                </a:solidFill>
                <a:latin typeface="微软雅黑" panose="020B0503020204020204" pitchFamily="34" charset="-122"/>
                <a:ea typeface="微软雅黑" panose="020B0503020204020204" pitchFamily="34" charset="-122"/>
                <a:sym typeface="+mn-ea"/>
              </a:rPr>
              <a:t>.将下列句子中汉语部分译成英语，注意使用适当的形式。</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1</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The wall between the two </a:t>
            </a:r>
            <a:r>
              <a:rPr lang="en-US" altLang="zh-CN" sz="2800" b="1" noProof="1">
                <a:latin typeface="Times New Roman" panose="02020603050405020304" pitchFamily="18" charset="0"/>
                <a:cs typeface="Times New Roman" panose="02020603050405020304" pitchFamily="18" charset="0"/>
                <a:sym typeface="+mn-ea"/>
              </a:rPr>
              <a:t>rooms</a:t>
            </a: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．(将被拆掉)</a:t>
            </a: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2</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That song always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 my memories </a:t>
            </a: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of school. (使想起)</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zh-CN" altLang="en-US" sz="2800" b="1" noProof="1">
                <a:latin typeface="Times New Roman" panose="02020603050405020304" pitchFamily="18" charset="0"/>
                <a:cs typeface="Times New Roman" panose="02020603050405020304" pitchFamily="18" charset="0"/>
                <a:sym typeface="+mn-ea"/>
              </a:rPr>
              <a:t>3</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We should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 school </a:t>
            </a:r>
            <a:endParaRPr lang="en-US" altLang="zh-CN" sz="2800" b="1" noProof="1">
              <a:latin typeface="Times New Roman" panose="02020603050405020304" pitchFamily="18" charset="0"/>
              <a:cs typeface="Times New Roman" panose="02020603050405020304" pitchFamily="18" charset="0"/>
              <a:sym typeface="+mn-ea"/>
            </a:endParaRPr>
          </a:p>
          <a:p>
            <a:pPr>
              <a:lnSpc>
                <a:spcPct val="12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activities.</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(积极参加)</a:t>
            </a:r>
          </a:p>
        </p:txBody>
      </p:sp>
      <p:sp>
        <p:nvSpPr>
          <p:cNvPr id="5" name="文本框 4"/>
          <p:cNvSpPr txBox="1"/>
          <p:nvPr/>
        </p:nvSpPr>
        <p:spPr>
          <a:xfrm>
            <a:off x="935596" y="2349696"/>
            <a:ext cx="3384376"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will be pulled down</a:t>
            </a:r>
          </a:p>
        </p:txBody>
      </p:sp>
      <p:sp>
        <p:nvSpPr>
          <p:cNvPr id="6" name="文本框 5"/>
          <p:cNvSpPr txBox="1"/>
          <p:nvPr/>
        </p:nvSpPr>
        <p:spPr>
          <a:xfrm>
            <a:off x="3707904" y="2725715"/>
            <a:ext cx="2170509" cy="638123"/>
          </a:xfrm>
          <a:prstGeom prst="rect">
            <a:avLst/>
          </a:prstGeom>
          <a:noFill/>
        </p:spPr>
        <p:txBody>
          <a:bodyPr lIns="68580" tIns="34290" rIns="68580" bIns="34290">
            <a:spAutoFit/>
          </a:bodyPr>
          <a:lstStyle/>
          <a:p>
            <a:pPr>
              <a:lnSpc>
                <a:spcPct val="150000"/>
              </a:lnSpc>
            </a:pPr>
            <a:r>
              <a:rPr lang="zh-CN" altLang="en-US" sz="2800" b="1" noProof="1">
                <a:solidFill>
                  <a:srgbClr val="FF0000"/>
                </a:solidFill>
                <a:latin typeface="Times New Roman" panose="02020603050405020304" pitchFamily="18" charset="0"/>
                <a:cs typeface="Times New Roman" panose="02020603050405020304" pitchFamily="18" charset="0"/>
                <a:sym typeface="+mn-ea"/>
              </a:rPr>
              <a:t>brings back</a:t>
            </a:r>
          </a:p>
        </p:txBody>
      </p:sp>
      <p:sp>
        <p:nvSpPr>
          <p:cNvPr id="7" name="文本框 4"/>
          <p:cNvSpPr txBox="1"/>
          <p:nvPr/>
        </p:nvSpPr>
        <p:spPr>
          <a:xfrm>
            <a:off x="2699792" y="3863724"/>
            <a:ext cx="3674269" cy="500137"/>
          </a:xfrm>
          <a:prstGeom prst="rect">
            <a:avLst/>
          </a:prstGeom>
          <a:noFill/>
        </p:spPr>
        <p:txBody>
          <a:bodyPr lIns="68580" tIns="34290" rIns="68580" bIns="34290">
            <a:spAutoFit/>
          </a:bodyPr>
          <a:lstStyle/>
          <a:p>
            <a:r>
              <a:rPr lang="en-US" altLang="zh-CN" sz="2800" b="1" noProof="1">
                <a:solidFill>
                  <a:srgbClr val="FF0000"/>
                </a:solidFill>
                <a:latin typeface="Times New Roman" panose="02020603050405020304" pitchFamily="18" charset="0"/>
                <a:cs typeface="Times New Roman" panose="02020603050405020304" pitchFamily="18" charset="0"/>
                <a:sym typeface="+mn-ea"/>
              </a:rPr>
              <a:t>t</a:t>
            </a:r>
            <a:r>
              <a:rPr lang="zh-CN" altLang="en-US" sz="2800" b="1" noProof="1">
                <a:solidFill>
                  <a:srgbClr val="FF0000"/>
                </a:solidFill>
                <a:latin typeface="Times New Roman" panose="02020603050405020304" pitchFamily="18" charset="0"/>
                <a:cs typeface="Times New Roman" panose="02020603050405020304" pitchFamily="18" charset="0"/>
                <a:sym typeface="+mn-ea"/>
              </a:rPr>
              <a:t>ake an active part  in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4350" y="1019175"/>
            <a:ext cx="7264004" cy="2654573"/>
          </a:xfrm>
          <a:prstGeom prst="rect">
            <a:avLst/>
          </a:prstGeom>
          <a:noFill/>
        </p:spPr>
        <p:txBody>
          <a:bodyPr lIns="68580" tIns="34290" rIns="68580" bIns="34290">
            <a:spAutoFit/>
          </a:bodyPr>
          <a:lstStyle/>
          <a:p>
            <a:pPr>
              <a:lnSpc>
                <a:spcPct val="150000"/>
              </a:lnSpc>
            </a:pPr>
            <a:r>
              <a:rPr lang="zh-CN" altLang="en-US" sz="2800" b="1" noProof="1">
                <a:latin typeface="Times New Roman" panose="02020603050405020304" pitchFamily="18" charset="0"/>
                <a:cs typeface="Times New Roman" panose="02020603050405020304" pitchFamily="18" charset="0"/>
                <a:sym typeface="+mn-ea"/>
              </a:rPr>
              <a:t>4</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They thought my father</a:t>
            </a:r>
            <a:r>
              <a:rPr lang="en-US" altLang="zh-CN" sz="2800" b="1" noProof="1">
                <a:latin typeface="Times New Roman" panose="02020603050405020304" pitchFamily="18" charset="0"/>
                <a:cs typeface="Times New Roman" panose="02020603050405020304" pitchFamily="18" charset="0"/>
                <a:sym typeface="+mn-ea"/>
              </a:rPr>
              <a:t>’</a:t>
            </a:r>
            <a:r>
              <a:rPr lang="zh-CN" altLang="en-US" sz="2800" b="1" noProof="1">
                <a:latin typeface="Times New Roman" panose="02020603050405020304" pitchFamily="18" charset="0"/>
                <a:cs typeface="Times New Roman" panose="02020603050405020304" pitchFamily="18" charset="0"/>
                <a:sym typeface="+mn-ea"/>
              </a:rPr>
              <a:t>s old tools could </a:t>
            </a:r>
            <a:endParaRPr lang="en-US" altLang="zh-CN" sz="2800" b="1" noProof="1">
              <a:latin typeface="Times New Roman" panose="02020603050405020304" pitchFamily="18" charset="0"/>
              <a:cs typeface="Times New Roman" panose="02020603050405020304" pitchFamily="18" charset="0"/>
              <a:sym typeface="+mn-ea"/>
            </a:endParaRPr>
          </a:p>
          <a:p>
            <a:pPr>
              <a:lnSpc>
                <a:spcPct val="15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probably be </a:t>
            </a:r>
            <a:r>
              <a:rPr lang="zh-CN" altLang="en-US" sz="2800" b="1" u="sng" noProof="1">
                <a:latin typeface="Times New Roman" panose="02020603050405020304" pitchFamily="18" charset="0"/>
                <a:cs typeface="Times New Roman" panose="02020603050405020304" pitchFamily="18" charset="0"/>
                <a:sym typeface="+mn-ea"/>
              </a:rPr>
              <a:t>                             </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(好好利用)</a:t>
            </a:r>
          </a:p>
          <a:p>
            <a:pPr>
              <a:lnSpc>
                <a:spcPct val="150000"/>
              </a:lnSpc>
            </a:pPr>
            <a:r>
              <a:rPr lang="zh-CN" altLang="en-US" sz="2800" b="1" noProof="1">
                <a:latin typeface="Times New Roman" panose="02020603050405020304" pitchFamily="18" charset="0"/>
                <a:cs typeface="Times New Roman" panose="02020603050405020304" pitchFamily="18" charset="0"/>
                <a:sym typeface="+mn-ea"/>
              </a:rPr>
              <a:t>5</a:t>
            </a: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If you turn the bag  </a:t>
            </a:r>
            <a:r>
              <a:rPr lang="zh-CN" altLang="en-US" sz="2800" b="1" u="sng"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a:t>
            </a:r>
          </a:p>
          <a:p>
            <a:pPr>
              <a:lnSpc>
                <a:spcPct val="150000"/>
              </a:lnSpc>
            </a:pPr>
            <a:r>
              <a:rPr lang="en-US" altLang="zh-CN" sz="2800" b="1" noProof="1">
                <a:latin typeface="Times New Roman" panose="02020603050405020304" pitchFamily="18" charset="0"/>
                <a:cs typeface="Times New Roman" panose="02020603050405020304" pitchFamily="18" charset="0"/>
                <a:sym typeface="+mn-ea"/>
              </a:rPr>
              <a:t>    </a:t>
            </a:r>
            <a:r>
              <a:rPr lang="zh-CN" altLang="en-US" sz="2800" b="1" noProof="1">
                <a:latin typeface="Times New Roman" panose="02020603050405020304" pitchFamily="18" charset="0"/>
                <a:cs typeface="Times New Roman" panose="02020603050405020304" pitchFamily="18" charset="0"/>
                <a:sym typeface="+mn-ea"/>
              </a:rPr>
              <a:t>the key will fall out. (倒转)</a:t>
            </a:r>
          </a:p>
        </p:txBody>
      </p:sp>
      <p:sp>
        <p:nvSpPr>
          <p:cNvPr id="6" name="文本框 5"/>
          <p:cNvSpPr txBox="1"/>
          <p:nvPr/>
        </p:nvSpPr>
        <p:spPr>
          <a:xfrm>
            <a:off x="2861245" y="1783581"/>
            <a:ext cx="2934891" cy="500137"/>
          </a:xfrm>
          <a:prstGeom prst="rect">
            <a:avLst/>
          </a:prstGeom>
          <a:noFill/>
        </p:spPr>
        <p:txBody>
          <a:bodyPr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put to good use</a:t>
            </a:r>
          </a:p>
        </p:txBody>
      </p:sp>
      <p:sp>
        <p:nvSpPr>
          <p:cNvPr id="7" name="文本框 6"/>
          <p:cNvSpPr txBox="1"/>
          <p:nvPr/>
        </p:nvSpPr>
        <p:spPr>
          <a:xfrm>
            <a:off x="4287242" y="2431653"/>
            <a:ext cx="2517006" cy="500137"/>
          </a:xfrm>
          <a:prstGeom prst="rect">
            <a:avLst/>
          </a:prstGeom>
          <a:noFill/>
        </p:spPr>
        <p:txBody>
          <a:bodyPr wrap="square" lIns="68580" tIns="34290" rIns="68580" bIns="34290">
            <a:spAutoFit/>
          </a:bodyPr>
          <a:lstStyle/>
          <a:p>
            <a:r>
              <a:rPr lang="zh-CN" altLang="en-US" sz="2800" b="1" noProof="1">
                <a:solidFill>
                  <a:srgbClr val="FF0000"/>
                </a:solidFill>
                <a:latin typeface="Times New Roman" panose="02020603050405020304" pitchFamily="18" charset="0"/>
                <a:cs typeface="Times New Roman" panose="02020603050405020304" pitchFamily="18" charset="0"/>
                <a:sym typeface="+mn-ea"/>
              </a:rPr>
              <a:t>upside down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2"/>
          <p:cNvSpPr txBox="1">
            <a:spLocks noChangeArrowheads="1"/>
          </p:cNvSpPr>
          <p:nvPr/>
        </p:nvSpPr>
        <p:spPr bwMode="auto">
          <a:xfrm>
            <a:off x="548879" y="864314"/>
            <a:ext cx="7675959" cy="394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50000"/>
              </a:lnSpc>
              <a:buFont typeface="Arial" panose="020B0604020202020204" pitchFamily="34" charset="0"/>
              <a:buNone/>
            </a:pPr>
            <a:r>
              <a:rPr lang="en-US" altLang="zh-CN" sz="2800" b="1" dirty="0">
                <a:solidFill>
                  <a:srgbClr val="002060"/>
                </a:solidFill>
                <a:latin typeface="微软雅黑" panose="020B0503020204020204" pitchFamily="34" charset="-122"/>
                <a:ea typeface="微软雅黑" panose="020B0503020204020204" pitchFamily="34" charset="-122"/>
                <a:sym typeface="宋体" panose="02010600030101010101" pitchFamily="2" charset="-122"/>
              </a:rPr>
              <a:t>Ⅲ.</a:t>
            </a:r>
            <a:r>
              <a:rPr lang="zh-CN" altLang="en-US" sz="2800" b="1" dirty="0">
                <a:solidFill>
                  <a:srgbClr val="002060"/>
                </a:solidFill>
                <a:latin typeface="微软雅黑" panose="020B0503020204020204" pitchFamily="34" charset="-122"/>
                <a:ea typeface="微软雅黑" panose="020B0503020204020204" pitchFamily="34" charset="-122"/>
                <a:sym typeface="宋体" panose="02010600030101010101" pitchFamily="2" charset="-122"/>
              </a:rPr>
              <a:t>单项选择。</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sym typeface="宋体" panose="02010600030101010101" pitchFamily="2" charset="-122"/>
              </a:rPr>
              <a:t>1. My alarm clock doesn</a:t>
            </a:r>
            <a:r>
              <a:rPr lang="en-US" altLang="zh-CN" sz="2800" b="1" dirty="0">
                <a:solidFill>
                  <a:srgbClr val="000000"/>
                </a:solidFill>
                <a:latin typeface="Times New Roman" panose="02020603050405020304" pitchFamily="18" charset="0"/>
                <a:sym typeface="Times New Roman" panose="02020603050405020304" pitchFamily="18" charset="0"/>
              </a:rPr>
              <a:t>’</a:t>
            </a:r>
            <a:r>
              <a:rPr lang="en-US" altLang="zh-CN" sz="2800" b="1" dirty="0">
                <a:solidFill>
                  <a:srgbClr val="000000"/>
                </a:solidFill>
                <a:latin typeface="Times New Roman" panose="02020603050405020304" pitchFamily="18" charset="0"/>
                <a:sym typeface="宋体" panose="02010600030101010101" pitchFamily="2" charset="-122"/>
              </a:rPr>
              <a:t>t work. </a:t>
            </a:r>
            <a:r>
              <a:rPr lang="en-US" altLang="zh-CN" sz="2800" b="1" dirty="0">
                <a:solidFill>
                  <a:srgbClr val="000000"/>
                </a:solidFill>
                <a:latin typeface="Times New Roman" panose="02020603050405020304" pitchFamily="18" charset="0"/>
                <a:sym typeface="Times New Roman" panose="02020603050405020304" pitchFamily="18" charset="0"/>
              </a:rPr>
              <a:t>I</a:t>
            </a:r>
            <a:r>
              <a:rPr lang="en-US" altLang="zh-CN" sz="2800" b="1" dirty="0">
                <a:solidFill>
                  <a:srgbClr val="000000"/>
                </a:solidFill>
                <a:latin typeface="Times New Roman" panose="02020603050405020304" pitchFamily="18" charset="0"/>
                <a:sym typeface="宋体" panose="02010600030101010101" pitchFamily="2" charset="-122"/>
              </a:rPr>
              <a:t>t needs ______.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sym typeface="宋体" panose="02010600030101010101" pitchFamily="2" charset="-122"/>
              </a:rPr>
              <a:t>    A. to be repaired	       B. repair</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sym typeface="宋体" panose="02010600030101010101" pitchFamily="2" charset="-122"/>
              </a:rPr>
              <a:t>    C. to repair		       D. for repairing</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2. His death was _____ by a high fever. </a:t>
            </a:r>
          </a:p>
          <a:p>
            <a:pPr>
              <a:lnSpc>
                <a:spcPct val="150000"/>
              </a:lnSpc>
              <a:buFont typeface="Arial" panose="020B0604020202020204" pitchFamily="34" charset="0"/>
              <a:buNone/>
            </a:pPr>
            <a:r>
              <a:rPr lang="en-US" altLang="zh-CN" sz="2800" b="1" dirty="0">
                <a:solidFill>
                  <a:srgbClr val="000000"/>
                </a:solidFill>
                <a:latin typeface="Times New Roman" panose="02020603050405020304" pitchFamily="18" charset="0"/>
              </a:rPr>
              <a:t>    A. spread	     B. caused      C. got	 D. showed </a:t>
            </a:r>
          </a:p>
        </p:txBody>
      </p:sp>
      <p:sp>
        <p:nvSpPr>
          <p:cNvPr id="90115" name="Text Box 40"/>
          <p:cNvSpPr txBox="1">
            <a:spLocks noChangeArrowheads="1"/>
          </p:cNvSpPr>
          <p:nvPr/>
        </p:nvSpPr>
        <p:spPr bwMode="auto">
          <a:xfrm>
            <a:off x="7156748" y="1635646"/>
            <a:ext cx="398178"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90116" name="Text Box 40"/>
          <p:cNvSpPr txBox="1">
            <a:spLocks noChangeArrowheads="1"/>
          </p:cNvSpPr>
          <p:nvPr/>
        </p:nvSpPr>
        <p:spPr bwMode="auto">
          <a:xfrm>
            <a:off x="3232168" y="3579862"/>
            <a:ext cx="614958"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p:cTn id="7" dur="500" fill="hold"/>
                                        <p:tgtEl>
                                          <p:spTgt spid="90115"/>
                                        </p:tgtEl>
                                        <p:attrNameLst>
                                          <p:attrName>ppt_x</p:attrName>
                                        </p:attrNameLst>
                                      </p:cBhvr>
                                      <p:tavLst>
                                        <p:tav tm="0">
                                          <p:val>
                                            <p:strVal val="#ppt_x"/>
                                          </p:val>
                                        </p:tav>
                                        <p:tav tm="100000">
                                          <p:val>
                                            <p:strVal val="#ppt_x"/>
                                          </p:val>
                                        </p:tav>
                                      </p:tavLst>
                                    </p:anim>
                                    <p:anim calcmode="lin" valueType="num">
                                      <p:cBhvr>
                                        <p:cTn id="8"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6"/>
                                        </p:tgtEl>
                                        <p:attrNameLst>
                                          <p:attrName>style.visibility</p:attrName>
                                        </p:attrNameLst>
                                      </p:cBhvr>
                                      <p:to>
                                        <p:strVal val="visible"/>
                                      </p:to>
                                    </p:set>
                                    <p:anim calcmode="lin" valueType="num">
                                      <p:cBhvr>
                                        <p:cTn id="13" dur="500" fill="hold"/>
                                        <p:tgtEl>
                                          <p:spTgt spid="90116"/>
                                        </p:tgtEl>
                                        <p:attrNameLst>
                                          <p:attrName>ppt_x</p:attrName>
                                        </p:attrNameLst>
                                      </p:cBhvr>
                                      <p:tavLst>
                                        <p:tav tm="0">
                                          <p:val>
                                            <p:strVal val="#ppt_x"/>
                                          </p:val>
                                        </p:tav>
                                        <p:tav tm="100000">
                                          <p:val>
                                            <p:strVal val="#ppt_x"/>
                                          </p:val>
                                        </p:tav>
                                      </p:tavLst>
                                    </p:anim>
                                    <p:anim calcmode="lin" valueType="num">
                                      <p:cBhvr>
                                        <p:cTn id="14" dur="500" fill="hold"/>
                                        <p:tgtEl>
                                          <p:spTgt spid="90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2"/>
          <p:cNvSpPr txBox="1">
            <a:spLocks noChangeArrowheads="1"/>
          </p:cNvSpPr>
          <p:nvPr/>
        </p:nvSpPr>
        <p:spPr bwMode="auto">
          <a:xfrm>
            <a:off x="1000497" y="843558"/>
            <a:ext cx="7675959" cy="39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3. His mother ____ a worker in that factory. </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     A. used to be		    B. used</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     C. used to being	    D. used be </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4. —Your classroom is very clean.</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    — Sure. It ________ after school every day.</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     A. is cleaned        	    B. cleans </a:t>
            </a:r>
          </a:p>
          <a:p>
            <a:pPr>
              <a:lnSpc>
                <a:spcPct val="130000"/>
              </a:lnSpc>
              <a:buFont typeface="Arial" panose="020B0604020202020204" pitchFamily="34" charset="0"/>
              <a:buNone/>
            </a:pPr>
            <a:r>
              <a:rPr lang="en-US" altLang="zh-CN" sz="2800" b="1" dirty="0">
                <a:solidFill>
                  <a:srgbClr val="000000"/>
                </a:solidFill>
                <a:latin typeface="Times New Roman" panose="02020603050405020304" pitchFamily="18" charset="0"/>
              </a:rPr>
              <a:t>     C. cleaned      	               D. is cleaning</a:t>
            </a:r>
            <a:endParaRPr lang="en-US" altLang="zh-CN" sz="2800" dirty="0">
              <a:solidFill>
                <a:srgbClr val="000000"/>
              </a:solidFill>
            </a:endParaRPr>
          </a:p>
        </p:txBody>
      </p:sp>
      <p:sp>
        <p:nvSpPr>
          <p:cNvPr id="90117" name="Text Box 40"/>
          <p:cNvSpPr txBox="1">
            <a:spLocks noChangeArrowheads="1"/>
          </p:cNvSpPr>
          <p:nvPr/>
        </p:nvSpPr>
        <p:spPr bwMode="auto">
          <a:xfrm>
            <a:off x="3314769" y="847481"/>
            <a:ext cx="497607"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buFont typeface="Arial" panose="020B0604020202020204" pitchFamily="34" charset="0"/>
              <a:buNone/>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90118" name="Text Box 40"/>
          <p:cNvSpPr txBox="1">
            <a:spLocks noChangeArrowheads="1"/>
          </p:cNvSpPr>
          <p:nvPr/>
        </p:nvSpPr>
        <p:spPr bwMode="auto">
          <a:xfrm>
            <a:off x="3585160" y="3147814"/>
            <a:ext cx="454432"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buFont typeface="Arial" panose="020B0604020202020204" pitchFamily="34" charset="0"/>
              <a:buNone/>
            </a:pPr>
            <a:r>
              <a:rPr lang="en-US" altLang="zh-CN" sz="2800" b="1">
                <a:solidFill>
                  <a:srgbClr val="FF0000"/>
                </a:solidFill>
                <a:latin typeface="Times New Roman" panose="02020603050405020304" pitchFamily="18" charset="0"/>
                <a:cs typeface="Times New Roman" panose="02020603050405020304" pitchFamily="18" charset="0"/>
              </a:rPr>
              <a:t>A</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p:cTn id="7" dur="500" fill="hold"/>
                                        <p:tgtEl>
                                          <p:spTgt spid="90117"/>
                                        </p:tgtEl>
                                        <p:attrNameLst>
                                          <p:attrName>ppt_x</p:attrName>
                                        </p:attrNameLst>
                                      </p:cBhvr>
                                      <p:tavLst>
                                        <p:tav tm="0">
                                          <p:val>
                                            <p:strVal val="#ppt_x"/>
                                          </p:val>
                                        </p:tav>
                                        <p:tav tm="100000">
                                          <p:val>
                                            <p:strVal val="#ppt_x"/>
                                          </p:val>
                                        </p:tav>
                                      </p:tavLst>
                                    </p:anim>
                                    <p:anim calcmode="lin" valueType="num">
                                      <p:cBhvr>
                                        <p:cTn id="8" dur="500" fill="hold"/>
                                        <p:tgtEl>
                                          <p:spTgt spid="901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8"/>
                                        </p:tgtEl>
                                        <p:attrNameLst>
                                          <p:attrName>style.visibility</p:attrName>
                                        </p:attrNameLst>
                                      </p:cBhvr>
                                      <p:to>
                                        <p:strVal val="visible"/>
                                      </p:to>
                                    </p:set>
                                    <p:anim calcmode="lin" valueType="num">
                                      <p:cBhvr>
                                        <p:cTn id="13" dur="500" fill="hold"/>
                                        <p:tgtEl>
                                          <p:spTgt spid="90118"/>
                                        </p:tgtEl>
                                        <p:attrNameLst>
                                          <p:attrName>ppt_x</p:attrName>
                                        </p:attrNameLst>
                                      </p:cBhvr>
                                      <p:tavLst>
                                        <p:tav tm="0">
                                          <p:val>
                                            <p:strVal val="#ppt_x"/>
                                          </p:val>
                                        </p:tav>
                                        <p:tav tm="100000">
                                          <p:val>
                                            <p:strVal val="#ppt_x"/>
                                          </p:val>
                                        </p:tav>
                                      </p:tavLst>
                                    </p:anim>
                                    <p:anim calcmode="lin" valueType="num">
                                      <p:cBhvr>
                                        <p:cTn id="14" dur="500" fill="hold"/>
                                        <p:tgtEl>
                                          <p:spTgt spid="90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p:bldP spid="901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2"/>
          <p:cNvSpPr txBox="1">
            <a:spLocks noChangeArrowheads="1"/>
          </p:cNvSpPr>
          <p:nvPr/>
        </p:nvSpPr>
        <p:spPr bwMode="auto">
          <a:xfrm>
            <a:off x="683568" y="944221"/>
            <a:ext cx="7704856" cy="3688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40000"/>
              </a:lnSpc>
            </a:pPr>
            <a:r>
              <a:rPr lang="en-US" altLang="zh-CN" sz="2800" b="1" dirty="0">
                <a:solidFill>
                  <a:srgbClr val="002060"/>
                </a:solidFill>
                <a:latin typeface="微软雅黑" panose="020B0503020204020204" pitchFamily="34" charset="-122"/>
                <a:ea typeface="微软雅黑" panose="020B0503020204020204" pitchFamily="34" charset="-122"/>
              </a:rPr>
              <a:t>Ⅳ. </a:t>
            </a:r>
            <a:r>
              <a:rPr lang="zh-CN" altLang="en-US" sz="2800" b="1" dirty="0">
                <a:solidFill>
                  <a:srgbClr val="002060"/>
                </a:solidFill>
                <a:latin typeface="微软雅黑" panose="020B0503020204020204" pitchFamily="34" charset="-122"/>
                <a:ea typeface="微软雅黑" panose="020B0503020204020204" pitchFamily="34" charset="-122"/>
              </a:rPr>
              <a:t>根据短文内容及所给首字母提示，补全文中所缺单词，使短文完整、通顺。</a:t>
            </a:r>
          </a:p>
          <a:p>
            <a:pPr>
              <a:lnSpc>
                <a:spcPct val="140000"/>
              </a:lnSpc>
            </a:pPr>
            <a:r>
              <a:rPr lang="en-US" altLang="zh-CN" sz="2800" b="1" dirty="0">
                <a:latin typeface="Times New Roman" panose="02020603050405020304" pitchFamily="18" charset="0"/>
              </a:rPr>
              <a:t>All of us need a healthy environment. But every day we produce a lot of l_______(1). And it is </a:t>
            </a:r>
          </a:p>
          <a:p>
            <a:pPr>
              <a:lnSpc>
                <a:spcPct val="140000"/>
              </a:lnSpc>
            </a:pPr>
            <a:r>
              <a:rPr lang="en-US" altLang="zh-CN" sz="2800" b="1" dirty="0">
                <a:latin typeface="Times New Roman" panose="02020603050405020304" pitchFamily="18" charset="0"/>
              </a:rPr>
              <a:t>h________(2) to our environment. Now our environment is becoming worse and worse. </a:t>
            </a:r>
          </a:p>
        </p:txBody>
      </p:sp>
      <p:sp>
        <p:nvSpPr>
          <p:cNvPr id="148483" name="Rectangle 3"/>
          <p:cNvSpPr>
            <a:spLocks noChangeArrowheads="1"/>
          </p:cNvSpPr>
          <p:nvPr/>
        </p:nvSpPr>
        <p:spPr bwMode="auto">
          <a:xfrm>
            <a:off x="4427984" y="2804945"/>
            <a:ext cx="124182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spAutoFit/>
          </a:bodyPr>
          <a:lstStyle/>
          <a:p>
            <a:r>
              <a:rPr lang="en-US" altLang="zh-CN" sz="2800" b="1" dirty="0" err="1">
                <a:solidFill>
                  <a:srgbClr val="FF0000"/>
                </a:solidFill>
                <a:latin typeface="Times New Roman" panose="02020603050405020304" pitchFamily="18" charset="0"/>
                <a:cs typeface="Times New Roman" panose="02020603050405020304" pitchFamily="18" charset="0"/>
              </a:rPr>
              <a:t>itter</a:t>
            </a:r>
            <a:r>
              <a:rPr lang="en-US" altLang="zh-CN" sz="2800" b="1" dirty="0">
                <a:solidFill>
                  <a:srgbClr val="FF0000"/>
                </a:solidFill>
                <a:latin typeface="Times New Roman" panose="02020603050405020304" pitchFamily="18" charset="0"/>
                <a:cs typeface="Times New Roman" panose="02020603050405020304" pitchFamily="18" charset="0"/>
              </a:rPr>
              <a:t>   </a:t>
            </a:r>
          </a:p>
        </p:txBody>
      </p:sp>
      <p:sp>
        <p:nvSpPr>
          <p:cNvPr id="148484" name="Rectangle 4"/>
          <p:cNvSpPr>
            <a:spLocks noChangeArrowheads="1"/>
          </p:cNvSpPr>
          <p:nvPr/>
        </p:nvSpPr>
        <p:spPr bwMode="auto">
          <a:xfrm>
            <a:off x="899592" y="3461416"/>
            <a:ext cx="165873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armful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8483"/>
                                        </p:tgtEl>
                                        <p:attrNameLst>
                                          <p:attrName>style.visibility</p:attrName>
                                        </p:attrNameLst>
                                      </p:cBhvr>
                                      <p:to>
                                        <p:strVal val="visible"/>
                                      </p:to>
                                    </p:set>
                                    <p:animEffect transition="in" filter="checkerboard(across)">
                                      <p:cBhvr>
                                        <p:cTn id="7" dur="500"/>
                                        <p:tgtEl>
                                          <p:spTgt spid="14848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8484"/>
                                        </p:tgtEl>
                                        <p:attrNameLst>
                                          <p:attrName>style.visibility</p:attrName>
                                        </p:attrNameLst>
                                      </p:cBhvr>
                                      <p:to>
                                        <p:strVal val="visible"/>
                                      </p:to>
                                    </p:set>
                                    <p:animEffect transition="in" filter="checkerboard(across)">
                                      <p:cBhvr>
                                        <p:cTn id="12" dur="500"/>
                                        <p:tgtEl>
                                          <p:spTgt spid="148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p:bldP spid="14848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683568" y="781100"/>
            <a:ext cx="7848872" cy="399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en-US" altLang="zh-CN" sz="2800" b="1" dirty="0">
                <a:latin typeface="Times New Roman" panose="02020603050405020304" pitchFamily="18" charset="0"/>
              </a:rPr>
              <a:t>We must do something to save it. How do we take</a:t>
            </a:r>
          </a:p>
          <a:p>
            <a:pPr>
              <a:lnSpc>
                <a:spcPct val="130000"/>
              </a:lnSpc>
            </a:pPr>
            <a:r>
              <a:rPr lang="en-US" altLang="zh-CN" sz="2800" b="1" dirty="0">
                <a:latin typeface="Times New Roman" panose="02020603050405020304" pitchFamily="18" charset="0"/>
              </a:rPr>
              <a:t>a_______(3)? Here are some good ideas for you.</a:t>
            </a:r>
          </a:p>
          <a:p>
            <a:pPr>
              <a:lnSpc>
                <a:spcPct val="130000"/>
              </a:lnSpc>
            </a:pPr>
            <a:r>
              <a:rPr lang="en-US" altLang="zh-CN" sz="2800" b="1" dirty="0">
                <a:latin typeface="Times New Roman" panose="02020603050405020304" pitchFamily="18" charset="0"/>
              </a:rPr>
              <a:t>First, don’t waste anything, including electricity. To save electricity, we should turn off the lights when we leave a room. Second, when we go shopping, try to use r_________(4) bags instead of plastic bags. </a:t>
            </a:r>
          </a:p>
        </p:txBody>
      </p:sp>
      <p:sp>
        <p:nvSpPr>
          <p:cNvPr id="149507" name="Rectangle 3"/>
          <p:cNvSpPr>
            <a:spLocks noChangeArrowheads="1"/>
          </p:cNvSpPr>
          <p:nvPr/>
        </p:nvSpPr>
        <p:spPr bwMode="auto">
          <a:xfrm>
            <a:off x="971600" y="1423540"/>
            <a:ext cx="168523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err="1">
                <a:solidFill>
                  <a:srgbClr val="FF0000"/>
                </a:solidFill>
                <a:latin typeface="Times New Roman" panose="02020603050405020304" pitchFamily="18" charset="0"/>
                <a:cs typeface="Times New Roman" panose="02020603050405020304" pitchFamily="18" charset="0"/>
              </a:rPr>
              <a:t>ctions</a:t>
            </a:r>
            <a:r>
              <a:rPr lang="en-US" altLang="zh-CN" sz="2800" b="1" dirty="0">
                <a:solidFill>
                  <a:srgbClr val="FF0000"/>
                </a:solidFill>
                <a:latin typeface="Times New Roman" panose="02020603050405020304" pitchFamily="18" charset="0"/>
                <a:cs typeface="Times New Roman" panose="02020603050405020304" pitchFamily="18" charset="0"/>
              </a:rPr>
              <a:t> </a:t>
            </a:r>
          </a:p>
        </p:txBody>
      </p:sp>
      <p:sp>
        <p:nvSpPr>
          <p:cNvPr id="149508" name="Rectangle 4"/>
          <p:cNvSpPr>
            <a:spLocks noChangeArrowheads="1"/>
          </p:cNvSpPr>
          <p:nvPr/>
        </p:nvSpPr>
        <p:spPr bwMode="auto">
          <a:xfrm>
            <a:off x="3995936" y="3651870"/>
            <a:ext cx="196713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err="1">
                <a:solidFill>
                  <a:srgbClr val="FF0000"/>
                </a:solidFill>
                <a:latin typeface="Times New Roman" panose="02020603050405020304" pitchFamily="18" charset="0"/>
                <a:cs typeface="Times New Roman" panose="02020603050405020304" pitchFamily="18" charset="0"/>
              </a:rPr>
              <a:t>eusable</a:t>
            </a:r>
            <a:r>
              <a:rPr lang="en-US" altLang="zh-CN" sz="2800" b="1" dirty="0">
                <a:solidFill>
                  <a:srgbClr val="FF0000"/>
                </a:solidFill>
                <a:latin typeface="Times New Roman" panose="02020603050405020304" pitchFamily="18" charset="0"/>
                <a:cs typeface="Times New Roman" panose="02020603050405020304" pitchFamily="18" charset="0"/>
              </a:rPr>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9507"/>
                                        </p:tgtEl>
                                        <p:attrNameLst>
                                          <p:attrName>style.visibility</p:attrName>
                                        </p:attrNameLst>
                                      </p:cBhvr>
                                      <p:to>
                                        <p:strVal val="visible"/>
                                      </p:to>
                                    </p:set>
                                    <p:animEffect transition="in" filter="checkerboard(across)">
                                      <p:cBhvr>
                                        <p:cTn id="7" dur="500"/>
                                        <p:tgtEl>
                                          <p:spTgt spid="14950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9508"/>
                                        </p:tgtEl>
                                        <p:attrNameLst>
                                          <p:attrName>style.visibility</p:attrName>
                                        </p:attrNameLst>
                                      </p:cBhvr>
                                      <p:to>
                                        <p:strVal val="visible"/>
                                      </p:to>
                                    </p:set>
                                    <p:animEffect transition="in" filter="checkerboard(across)">
                                      <p:cBhvr>
                                        <p:cTn id="12" dur="500"/>
                                        <p:tgtEl>
                                          <p:spTgt spid="149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p:bldP spid="14950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1"/>
          <p:cNvSpPr txBox="1">
            <a:spLocks noChangeArrowheads="1"/>
          </p:cNvSpPr>
          <p:nvPr/>
        </p:nvSpPr>
        <p:spPr bwMode="auto">
          <a:xfrm>
            <a:off x="553642" y="659217"/>
            <a:ext cx="2952411" cy="54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5" tIns="25718" rIns="51435" bIns="25718">
            <a:spAutoFit/>
          </a:bodyPr>
          <a:lstStyle>
            <a:lvl1pPr marL="514350" indent="-5143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en-US" altLang="zh-CN" sz="3200" b="1" dirty="0">
                <a:solidFill>
                  <a:srgbClr val="C00000"/>
                </a:solidFill>
                <a:effectLst>
                  <a:outerShdw blurRad="38100" dist="38100" dir="2700000" algn="tl">
                    <a:srgbClr val="000000">
                      <a:alpha val="43137"/>
                    </a:srgbClr>
                  </a:outerShdw>
                </a:effectLst>
                <a:latin typeface="Comic Sans MS" panose="030F0702030302020204" pitchFamily="66" charset="0"/>
              </a:rPr>
              <a:t>Warming up</a:t>
            </a:r>
          </a:p>
        </p:txBody>
      </p:sp>
      <p:pic>
        <p:nvPicPr>
          <p:cNvPr id="1026" name="Picture 2" descr="C:\Users\DMTBJ010\Desktop\山洪.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396657"/>
            <a:ext cx="4866903" cy="32109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899592" y="941780"/>
            <a:ext cx="7200800" cy="343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en-US" altLang="zh-CN" sz="2800" b="1" dirty="0">
                <a:latin typeface="Times New Roman" panose="02020603050405020304" pitchFamily="18" charset="0"/>
              </a:rPr>
              <a:t>Try to use handkerchiefs instead of paper napkins. Before t_________ (5) away things, try to sort (</a:t>
            </a:r>
            <a:r>
              <a:rPr lang="zh-CN" altLang="en-US" sz="2800" b="1" dirty="0">
                <a:latin typeface="宋体" panose="02010600030101010101" pitchFamily="2" charset="-122"/>
              </a:rPr>
              <a:t>把</a:t>
            </a:r>
            <a:r>
              <a:rPr lang="en-US" altLang="zh-CN" sz="2800" b="1" dirty="0">
                <a:latin typeface="宋体" panose="02010600030101010101" pitchFamily="2" charset="-122"/>
              </a:rPr>
              <a:t>……</a:t>
            </a:r>
            <a:r>
              <a:rPr lang="zh-CN" altLang="en-US" sz="2800" b="1" dirty="0">
                <a:latin typeface="宋体" panose="02010600030101010101" pitchFamily="2" charset="-122"/>
              </a:rPr>
              <a:t>分类</a:t>
            </a:r>
            <a:r>
              <a:rPr lang="en-US" altLang="zh-CN" sz="2800" b="1" dirty="0">
                <a:latin typeface="Times New Roman" panose="02020603050405020304" pitchFamily="18" charset="0"/>
              </a:rPr>
              <a:t>) them. Try to </a:t>
            </a:r>
          </a:p>
          <a:p>
            <a:pPr>
              <a:lnSpc>
                <a:spcPct val="130000"/>
              </a:lnSpc>
            </a:pPr>
            <a:r>
              <a:rPr lang="en-US" altLang="zh-CN" sz="2800" b="1" dirty="0">
                <a:latin typeface="Times New Roman" panose="02020603050405020304" pitchFamily="18" charset="0"/>
              </a:rPr>
              <a:t>r _________ (6) books and paper. If you do these things from now on, our environment will become better and better.</a:t>
            </a:r>
          </a:p>
        </p:txBody>
      </p:sp>
      <p:sp>
        <p:nvSpPr>
          <p:cNvPr id="150531" name="Rectangle 3"/>
          <p:cNvSpPr>
            <a:spLocks noChangeArrowheads="1"/>
          </p:cNvSpPr>
          <p:nvPr/>
        </p:nvSpPr>
        <p:spPr bwMode="auto">
          <a:xfrm>
            <a:off x="3635896" y="1563638"/>
            <a:ext cx="216737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err="1">
                <a:solidFill>
                  <a:srgbClr val="FF0000"/>
                </a:solidFill>
                <a:latin typeface="Times New Roman" panose="02020603050405020304" pitchFamily="18" charset="0"/>
                <a:cs typeface="Times New Roman" panose="02020603050405020304" pitchFamily="18" charset="0"/>
              </a:rPr>
              <a:t>hrowing</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50532" name="Rectangle 4"/>
          <p:cNvSpPr>
            <a:spLocks noChangeArrowheads="1"/>
          </p:cNvSpPr>
          <p:nvPr/>
        </p:nvSpPr>
        <p:spPr bwMode="auto">
          <a:xfrm>
            <a:off x="1115616" y="2719684"/>
            <a:ext cx="17480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ctr">
            <a:spAutoFit/>
          </a:bodyPr>
          <a:lstStyle/>
          <a:p>
            <a:r>
              <a:rPr lang="en-US" altLang="zh-CN" sz="2800" b="1" dirty="0" err="1">
                <a:solidFill>
                  <a:srgbClr val="FF0000"/>
                </a:solidFill>
                <a:latin typeface="Times New Roman" panose="02020603050405020304" pitchFamily="18" charset="0"/>
                <a:cs typeface="Times New Roman" panose="02020603050405020304" pitchFamily="18" charset="0"/>
              </a:rPr>
              <a:t>ecycle</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checkerboard(across)">
                                      <p:cBhvr>
                                        <p:cTn id="7" dur="500"/>
                                        <p:tgtEl>
                                          <p:spTgt spid="15053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50532"/>
                                        </p:tgtEl>
                                        <p:attrNameLst>
                                          <p:attrName>style.visibility</p:attrName>
                                        </p:attrNameLst>
                                      </p:cBhvr>
                                      <p:to>
                                        <p:strVal val="visible"/>
                                      </p:to>
                                    </p:set>
                                    <p:animEffect transition="in" filter="checkerboard(across)">
                                      <p:cBhvr>
                                        <p:cTn id="12" dur="500"/>
                                        <p:tgtEl>
                                          <p:spTgt spid="150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p:bldP spid="1505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Box 3"/>
          <p:cNvSpPr txBox="1">
            <a:spLocks noChangeArrowheads="1"/>
          </p:cNvSpPr>
          <p:nvPr/>
        </p:nvSpPr>
        <p:spPr bwMode="auto">
          <a:xfrm>
            <a:off x="395536" y="534642"/>
            <a:ext cx="2378323"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zh-CN" altLang="en-US" sz="3200" b="1">
                <a:solidFill>
                  <a:srgbClr val="C00000"/>
                </a:solidFill>
                <a:latin typeface="微软雅黑"/>
                <a:ea typeface="微软雅黑"/>
              </a:rPr>
              <a:t>中考链接</a:t>
            </a:r>
          </a:p>
        </p:txBody>
      </p:sp>
      <p:sp>
        <p:nvSpPr>
          <p:cNvPr id="4" name="矩形 3"/>
          <p:cNvSpPr/>
          <p:nvPr/>
        </p:nvSpPr>
        <p:spPr>
          <a:xfrm>
            <a:off x="899592" y="1106053"/>
            <a:ext cx="7237836" cy="2837187"/>
          </a:xfrm>
          <a:prstGeom prst="rect">
            <a:avLst/>
          </a:prstGeom>
        </p:spPr>
        <p:txBody>
          <a:bodyPr wrap="square">
            <a:spAutoFit/>
          </a:bodyPr>
          <a:lstStyle/>
          <a:p>
            <a:pPr>
              <a:lnSpc>
                <a:spcPct val="130000"/>
              </a:lnSpc>
            </a:pPr>
            <a:r>
              <a:rPr lang="zh-CN" altLang="zh-CN"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I hate sweeping the floor.</a:t>
            </a:r>
            <a:endParaRPr lang="zh-CN" altLang="zh-CN" sz="2800" b="1" dirty="0">
              <a:latin typeface="Times New Roman" panose="02020603050405020304" pitchFamily="18" charset="0"/>
              <a:ea typeface="黑体" panose="02010609060101010101" pitchFamily="49" charset="-122"/>
            </a:endParaRPr>
          </a:p>
          <a:p>
            <a:pPr>
              <a:lnSpc>
                <a:spcPct val="130000"/>
              </a:lnSpc>
            </a:pPr>
            <a:r>
              <a:rPr lang="zh-CN" altLang="zh-CN"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Why not buy a sweeping robot? It ________ </a:t>
            </a:r>
          </a:p>
          <a:p>
            <a:pPr>
              <a:lnSpc>
                <a:spcPct val="130000"/>
              </a:lnSpc>
            </a:pPr>
            <a:r>
              <a:rPr lang="en-US" altLang="zh-CN" sz="2800" b="1" dirty="0">
                <a:latin typeface="Times New Roman" panose="02020603050405020304" pitchFamily="18" charset="0"/>
                <a:ea typeface="黑体" panose="02010609060101010101" pitchFamily="49" charset="-122"/>
              </a:rPr>
              <a:t>    widely nowadays.</a:t>
            </a:r>
            <a:endParaRPr lang="zh-CN" altLang="zh-CN" sz="2800" b="1" dirty="0">
              <a:latin typeface="Times New Roman" panose="02020603050405020304" pitchFamily="18" charset="0"/>
              <a:ea typeface="黑体" panose="02010609060101010101" pitchFamily="49" charset="-122"/>
            </a:endParaRPr>
          </a:p>
          <a:p>
            <a:pPr>
              <a:lnSpc>
                <a:spcPct val="130000"/>
              </a:lnSpc>
            </a:pPr>
            <a:r>
              <a:rPr lang="en-US" altLang="zh-CN" sz="2800" b="1" dirty="0">
                <a:latin typeface="Times New Roman" panose="02020603050405020304" pitchFamily="18" charset="0"/>
                <a:ea typeface="黑体" panose="02010609060101010101" pitchFamily="49" charset="-122"/>
              </a:rPr>
              <a:t>    A. use                                B. is used</a:t>
            </a:r>
          </a:p>
          <a:p>
            <a:pPr>
              <a:lnSpc>
                <a:spcPct val="130000"/>
              </a:lnSpc>
            </a:pPr>
            <a:r>
              <a:rPr lang="en-US" altLang="zh-CN" sz="2800" b="1" dirty="0">
                <a:latin typeface="Times New Roman" panose="02020603050405020304" pitchFamily="18" charset="0"/>
                <a:ea typeface="黑体" panose="02010609060101010101" pitchFamily="49" charset="-122"/>
              </a:rPr>
              <a:t>   C. was used                       D. used</a:t>
            </a:r>
            <a:endParaRPr lang="zh-CN" altLang="zh-CN" sz="2800" b="1" dirty="0">
              <a:latin typeface="Times New Roman" panose="02020603050405020304" pitchFamily="18" charset="0"/>
              <a:ea typeface="黑体" panose="02010609060101010101" pitchFamily="49" charset="-122"/>
            </a:endParaRPr>
          </a:p>
        </p:txBody>
      </p:sp>
      <p:sp>
        <p:nvSpPr>
          <p:cNvPr id="6" name="圆角矩形标注 5"/>
          <p:cNvSpPr/>
          <p:nvPr/>
        </p:nvSpPr>
        <p:spPr>
          <a:xfrm>
            <a:off x="1805833" y="3961783"/>
            <a:ext cx="5286447" cy="1075614"/>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charset="0"/>
              <a:buNone/>
            </a:pPr>
            <a:r>
              <a:rPr lang="zh-CN" altLang="en-US" sz="1600" kern="0" dirty="0">
                <a:solidFill>
                  <a:schemeClr val="accent3">
                    <a:lumMod val="50000"/>
                  </a:schemeClr>
                </a:solidFill>
                <a:latin typeface="Calibri"/>
                <a:ea typeface="黑体" pitchFamily="49" charset="-122"/>
                <a:cs typeface="Times New Roman" pitchFamily="18" charset="0"/>
              </a:rPr>
              <a:t>句意为“我讨厌扫地。为什么不买扫地机器人呢？它如今被广泛应用。”根据句意可知，机器人被用，要使用被动语态；由</a:t>
            </a:r>
            <a:r>
              <a:rPr lang="en-US" altLang="zh-CN" sz="1600" kern="0" dirty="0">
                <a:solidFill>
                  <a:schemeClr val="accent3">
                    <a:lumMod val="50000"/>
                  </a:schemeClr>
                </a:solidFill>
                <a:latin typeface="Calibri"/>
                <a:ea typeface="黑体" pitchFamily="49" charset="-122"/>
                <a:cs typeface="Times New Roman" pitchFamily="18" charset="0"/>
              </a:rPr>
              <a:t>nowadays</a:t>
            </a:r>
            <a:r>
              <a:rPr lang="zh-CN" altLang="en-US" sz="1600" kern="0" dirty="0">
                <a:solidFill>
                  <a:schemeClr val="accent3">
                    <a:lumMod val="50000"/>
                  </a:schemeClr>
                </a:solidFill>
                <a:latin typeface="Calibri"/>
                <a:ea typeface="黑体" pitchFamily="49" charset="-122"/>
                <a:cs typeface="Times New Roman" pitchFamily="18" charset="0"/>
              </a:rPr>
              <a:t>“如今” 可知，要选择一般现在时的被动语态。</a:t>
            </a:r>
            <a:endParaRPr lang="en-US" altLang="zh-CN" sz="1600" kern="0" dirty="0">
              <a:solidFill>
                <a:schemeClr val="accent3">
                  <a:lumMod val="50000"/>
                </a:schemeClr>
              </a:solidFill>
              <a:latin typeface="Calibri"/>
              <a:ea typeface="黑体" pitchFamily="49" charset="-122"/>
              <a:cs typeface="Times New Roman" pitchFamily="18" charset="0"/>
            </a:endParaRPr>
          </a:p>
        </p:txBody>
      </p:sp>
      <p:sp>
        <p:nvSpPr>
          <p:cNvPr id="7" name=" 2050"/>
          <p:cNvSpPr>
            <a:spLocks/>
          </p:cNvSpPr>
          <p:nvPr/>
        </p:nvSpPr>
        <p:spPr bwMode="auto">
          <a:xfrm>
            <a:off x="4860032" y="2859782"/>
            <a:ext cx="1176337"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headEnd/>
            <a:tailEnd/>
          </a:ln>
        </p:spPr>
        <p:txBody>
          <a:bodyPr/>
          <a:lstStyle/>
          <a:p>
            <a:endParaRPr lang="zh-CN" altLang="en-US"/>
          </a:p>
        </p:txBody>
      </p:sp>
      <p:cxnSp>
        <p:nvCxnSpPr>
          <p:cNvPr id="8" name="直接连接符 7"/>
          <p:cNvCxnSpPr/>
          <p:nvPr/>
        </p:nvCxnSpPr>
        <p:spPr>
          <a:xfrm>
            <a:off x="2339752" y="2787774"/>
            <a:ext cx="165618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48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Box 4"/>
          <p:cNvSpPr txBox="1">
            <a:spLocks noChangeArrowheads="1"/>
          </p:cNvSpPr>
          <p:nvPr/>
        </p:nvSpPr>
        <p:spPr bwMode="auto">
          <a:xfrm>
            <a:off x="827584" y="1779662"/>
            <a:ext cx="7776864" cy="200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Revise your composition.</a:t>
            </a:r>
          </a:p>
          <a:p>
            <a:pPr marL="457200" indent="-457200">
              <a:lnSpc>
                <a:spcPct val="150000"/>
              </a:lnSpc>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Preview the new words and expressions</a:t>
            </a:r>
          </a:p>
          <a:p>
            <a:pPr>
              <a:lnSpc>
                <a:spcPct val="150000"/>
              </a:lnSpc>
              <a:buClr>
                <a:srgbClr val="002060"/>
              </a:buClr>
            </a:pPr>
            <a:r>
              <a:rPr lang="en-US" altLang="zh-CN" sz="2800" b="1" dirty="0">
                <a:solidFill>
                  <a:srgbClr val="002060"/>
                </a:solidFill>
                <a:latin typeface="Comic Sans MS" panose="030F0702030302020204" pitchFamily="66" charset="0"/>
              </a:rPr>
              <a:t>   in Unit 14.</a:t>
            </a:r>
          </a:p>
        </p:txBody>
      </p:sp>
      <p:sp>
        <p:nvSpPr>
          <p:cNvPr id="99330" name="文本框 3"/>
          <p:cNvSpPr txBox="1"/>
          <p:nvPr/>
        </p:nvSpPr>
        <p:spPr>
          <a:xfrm>
            <a:off x="3094888" y="699542"/>
            <a:ext cx="2989280" cy="815161"/>
          </a:xfrm>
          <a:prstGeom prst="rect">
            <a:avLst/>
          </a:prstGeom>
          <a:noFill/>
          <a:ln w="9525">
            <a:noFill/>
          </a:ln>
        </p:spPr>
        <p:txBody>
          <a:bodyPr wrap="none" lIns="51435" tIns="25718" rIns="51435" bIns="25718">
            <a:spAutoFit/>
          </a:bodyPr>
          <a:lstStyle/>
          <a:p>
            <a:pPr>
              <a:lnSpc>
                <a:spcPct val="125000"/>
              </a:lnSpc>
              <a:defRPr/>
            </a:pPr>
            <a:r>
              <a:rPr lang="en-US" altLang="zh-CN" sz="4400" b="1" noProof="1">
                <a:solidFill>
                  <a:srgbClr val="0000E1"/>
                </a:solidFill>
                <a:effectLst>
                  <a:outerShdw blurRad="38100" dist="38100" dir="2700000" algn="tl">
                    <a:srgbClr val="000000">
                      <a:alpha val="43137"/>
                    </a:srgbClr>
                  </a:outerShdw>
                </a:effectLst>
                <a:ea typeface="Arial Unicode MS" panose="020B0604020202020204" charset="-122"/>
                <a:cs typeface="Arial" panose="020B0604020202020204" pitchFamily="34" charset="0"/>
              </a:rPr>
              <a:t>Homework</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652463" y="1708150"/>
            <a:ext cx="78343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sz="3200" b="1">
                <a:solidFill>
                  <a:srgbClr val="3333FF"/>
                </a:solidFill>
                <a:latin typeface="Times New Roman" pitchFamily="18" charset="0"/>
                <a:ea typeface="宋体" pitchFamily="2" charset="-122"/>
              </a:defRPr>
            </a:lvl1pPr>
            <a:lvl2pPr defTabSz="685800" eaLnBrk="0" hangingPunct="0">
              <a:defRPr sz="3200" b="1">
                <a:solidFill>
                  <a:srgbClr val="3333FF"/>
                </a:solidFill>
                <a:latin typeface="Times New Roman" pitchFamily="18" charset="0"/>
                <a:ea typeface="宋体" pitchFamily="2" charset="-122"/>
              </a:defRPr>
            </a:lvl2pPr>
            <a:lvl3pPr defTabSz="685800" eaLnBrk="0" hangingPunct="0">
              <a:defRPr sz="3200" b="1">
                <a:solidFill>
                  <a:srgbClr val="3333FF"/>
                </a:solidFill>
                <a:latin typeface="Times New Roman" pitchFamily="18" charset="0"/>
                <a:ea typeface="宋体" pitchFamily="2" charset="-122"/>
              </a:defRPr>
            </a:lvl3pPr>
            <a:lvl4pPr defTabSz="685800" eaLnBrk="0" hangingPunct="0">
              <a:defRPr sz="3200" b="1">
                <a:solidFill>
                  <a:srgbClr val="3333FF"/>
                </a:solidFill>
                <a:latin typeface="Times New Roman" pitchFamily="18" charset="0"/>
                <a:ea typeface="宋体" pitchFamily="2" charset="-122"/>
              </a:defRPr>
            </a:lvl4pPr>
            <a:lvl5pPr defTabSz="685800" eaLnBrk="0" hangingPunct="0">
              <a:defRPr sz="3200" b="1">
                <a:solidFill>
                  <a:srgbClr val="3333FF"/>
                </a:solidFill>
                <a:latin typeface="Times New Roman" pitchFamily="18" charset="0"/>
                <a:ea typeface="宋体" pitchFamily="2" charset="-122"/>
              </a:defRPr>
            </a:lvl5pPr>
            <a:lvl6pPr marL="22844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6pPr>
            <a:lvl7pPr marL="27416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7pPr>
            <a:lvl8pPr marL="31988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8pPr>
            <a:lvl9pPr marL="3656013" indent="1588" defTabSz="685800" eaLnBrk="0" fontAlgn="base" hangingPunct="0">
              <a:spcBef>
                <a:spcPct val="0"/>
              </a:spcBef>
              <a:spcAft>
                <a:spcPct val="0"/>
              </a:spcAft>
              <a:buFont typeface="Arial" pitchFamily="34" charset="0"/>
              <a:defRPr sz="3200" b="1">
                <a:solidFill>
                  <a:srgbClr val="3333FF"/>
                </a:solidFill>
                <a:latin typeface="Times New Roman" pitchFamily="18" charset="0"/>
                <a:ea typeface="宋体" pitchFamily="2" charset="-122"/>
              </a:defRPr>
            </a:lvl9pPr>
          </a:lstStyle>
          <a:p>
            <a:pPr algn="ctr" eaLnBrk="1" hangingPunct="1">
              <a:buFont typeface="Arial" pitchFamily="34" charset="0"/>
              <a:buNone/>
            </a:pPr>
            <a:r>
              <a:rPr lang="zh-CN" altLang="en-US" sz="6600" noProof="1">
                <a:solidFill>
                  <a:srgbClr val="FF6600"/>
                </a:solidFill>
                <a:latin typeface="宋体" pitchFamily="2" charset="-122"/>
              </a:rPr>
              <a:t>七彩课堂  伴你成长</a:t>
            </a:r>
          </a:p>
        </p:txBody>
      </p:sp>
    </p:spTree>
    <p:extLst>
      <p:ext uri="{BB962C8B-B14F-4D97-AF65-F5344CB8AC3E}">
        <p14:creationId xmlns:p14="http://schemas.microsoft.com/office/powerpoint/2010/main" val="124588337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7043"/>
          <p:cNvSpPr>
            <a:spLocks noTextEdit="1"/>
          </p:cNvSpPr>
          <p:nvPr/>
        </p:nvSpPr>
        <p:spPr>
          <a:xfrm>
            <a:off x="750675" y="744479"/>
            <a:ext cx="2597189" cy="675144"/>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Free talk</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971600" y="1635646"/>
            <a:ext cx="6408712" cy="2031325"/>
          </a:xfrm>
          <a:prstGeom prst="rect">
            <a:avLst/>
          </a:prstGeom>
          <a:ln w="38100">
            <a:noFill/>
          </a:ln>
        </p:spPr>
        <p:txBody>
          <a:bodyPr wrap="square">
            <a:spAutoFit/>
          </a:bodyPr>
          <a:lstStyle/>
          <a:p>
            <a:pPr marL="457200" indent="-457200">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What is the picture about? </a:t>
            </a:r>
          </a:p>
          <a:p>
            <a:pPr marL="457200" indent="-457200">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What do you think about it? </a:t>
            </a:r>
          </a:p>
          <a:p>
            <a:pPr marL="457200" indent="-457200">
              <a:lnSpc>
                <a:spcPct val="150000"/>
              </a:lnSpc>
              <a:buClr>
                <a:schemeClr val="accent5"/>
              </a:buClr>
              <a:buFont typeface="Wingdings" panose="05000000000000000000" pitchFamily="2" charset="2"/>
              <a:buChar char="u"/>
            </a:pPr>
            <a:r>
              <a:rPr lang="en-US" altLang="zh-CN" sz="2800" b="1" dirty="0">
                <a:solidFill>
                  <a:srgbClr val="002060"/>
                </a:solidFill>
                <a:latin typeface="Comic Sans MS" panose="030F0702030302020204" pitchFamily="66" charset="0"/>
              </a:rPr>
              <a:t>What caused the problems?</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2"/>
          <p:cNvSpPr txBox="1">
            <a:spLocks noChangeArrowheads="1"/>
          </p:cNvSpPr>
          <p:nvPr/>
        </p:nvSpPr>
        <p:spPr bwMode="auto">
          <a:xfrm>
            <a:off x="1403648" y="771550"/>
            <a:ext cx="6624736" cy="98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10000"/>
              </a:lnSpc>
            </a:pPr>
            <a:r>
              <a:rPr lang="en-US" altLang="zh-CN" sz="2700" b="1" dirty="0">
                <a:solidFill>
                  <a:srgbClr val="0000E1"/>
                </a:solidFill>
              </a:rPr>
              <a:t>Think about the environment in your town/city and complete the chart below.</a:t>
            </a:r>
          </a:p>
        </p:txBody>
      </p:sp>
      <p:sp>
        <p:nvSpPr>
          <p:cNvPr id="133123" name="Text Box 3"/>
          <p:cNvSpPr txBox="1">
            <a:spLocks noChangeArrowheads="1"/>
          </p:cNvSpPr>
          <p:nvPr/>
        </p:nvSpPr>
        <p:spPr bwMode="auto">
          <a:xfrm>
            <a:off x="1260798" y="2058232"/>
            <a:ext cx="6910436" cy="213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20000"/>
              </a:lnSpc>
            </a:pPr>
            <a:r>
              <a:rPr lang="en-US" altLang="zh-CN" sz="2800" b="1" dirty="0">
                <a:solidFill>
                  <a:srgbClr val="002060"/>
                </a:solidFill>
                <a:latin typeface="Comic Sans MS" panose="030F0702030302020204" pitchFamily="66" charset="0"/>
              </a:rPr>
              <a:t>Which parts of the town/city have a nice environment? Why are they nice?</a:t>
            </a:r>
          </a:p>
          <a:p>
            <a:pPr>
              <a:lnSpc>
                <a:spcPct val="120000"/>
              </a:lnSpc>
            </a:pPr>
            <a:r>
              <a:rPr lang="en-US" altLang="zh-CN" sz="2800" b="1" dirty="0">
                <a:solidFill>
                  <a:srgbClr val="002060"/>
                </a:solidFill>
                <a:latin typeface="Comic Sans MS" panose="030F0702030302020204" pitchFamily="66" charset="0"/>
              </a:rPr>
              <a:t>Which parts need to be improved? Why?</a:t>
            </a:r>
          </a:p>
        </p:txBody>
      </p:sp>
      <p:sp>
        <p:nvSpPr>
          <p:cNvPr id="5" name="单圆角矩形 4"/>
          <p:cNvSpPr/>
          <p:nvPr/>
        </p:nvSpPr>
        <p:spPr bwMode="auto">
          <a:xfrm>
            <a:off x="755576" y="891158"/>
            <a:ext cx="573732" cy="528464"/>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200" b="1" noProof="1">
                <a:solidFill>
                  <a:schemeClr val="bg1"/>
                </a:solidFill>
              </a:rPr>
              <a:t>3a</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checkerboard(across)">
                                      <p:cBhvr>
                                        <p:cTn id="7" dur="500"/>
                                        <p:tgtEl>
                                          <p:spTgt spid="13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146" name="Group 2"/>
          <p:cNvGraphicFramePr>
            <a:graphicFrameLocks noGrp="1"/>
          </p:cNvGraphicFramePr>
          <p:nvPr>
            <p:ph idx="4294967295"/>
            <p:extLst>
              <p:ext uri="{D42A27DB-BD31-4B8C-83A1-F6EECF244321}">
                <p14:modId xmlns:p14="http://schemas.microsoft.com/office/powerpoint/2010/main" val="2848777647"/>
              </p:ext>
            </p:extLst>
          </p:nvPr>
        </p:nvGraphicFramePr>
        <p:xfrm>
          <a:off x="717323" y="893763"/>
          <a:ext cx="7344816" cy="3617119"/>
        </p:xfrm>
        <a:graphic>
          <a:graphicData uri="http://schemas.openxmlformats.org/drawingml/2006/table">
            <a:tbl>
              <a:tblPr/>
              <a:tblGrid>
                <a:gridCol w="1872208">
                  <a:extLst>
                    <a:ext uri="{9D8B030D-6E8A-4147-A177-3AD203B41FA5}">
                      <a16:colId xmlns:a16="http://schemas.microsoft.com/office/drawing/2014/main" val="20000"/>
                    </a:ext>
                  </a:extLst>
                </a:gridCol>
                <a:gridCol w="1662919">
                  <a:extLst>
                    <a:ext uri="{9D8B030D-6E8A-4147-A177-3AD203B41FA5}">
                      <a16:colId xmlns:a16="http://schemas.microsoft.com/office/drawing/2014/main" val="20001"/>
                    </a:ext>
                  </a:extLst>
                </a:gridCol>
                <a:gridCol w="1937481">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tblGrid>
              <a:tr h="800096">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rPr>
                        <a:t>Good environment</a:t>
                      </a:r>
                    </a:p>
                  </a:txBody>
                  <a:tcPr marL="68579" marR="68579" marT="34288" marB="34288" anchor="ctr"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rPr>
                        <a:t>   Why </a:t>
                      </a:r>
                    </a:p>
                  </a:txBody>
                  <a:tcPr marL="68579" marR="68579" marT="34288" marB="34288" anchor="ctr"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rPr>
                        <a:t>Bad environment</a:t>
                      </a:r>
                    </a:p>
                  </a:txBody>
                  <a:tcPr marL="68579" marR="68579" marT="34288" marB="34288" anchor="ctr"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rPr>
                        <a:t>   Why </a:t>
                      </a:r>
                    </a:p>
                  </a:txBody>
                  <a:tcPr marL="68579" marR="68579" marT="34288" marB="34288" anchor="ctr"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7517">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75111">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439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68579" marR="68579" marT="34288" marB="34288" horzOverflow="overflow">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20508" name="Text Box 29"/>
          <p:cNvSpPr txBox="1">
            <a:spLocks noChangeArrowheads="1"/>
          </p:cNvSpPr>
          <p:nvPr/>
        </p:nvSpPr>
        <p:spPr bwMode="auto">
          <a:xfrm>
            <a:off x="1046353" y="1985938"/>
            <a:ext cx="877476"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latin typeface="Times New Roman" panose="02020603050405020304" pitchFamily="18" charset="0"/>
              </a:rPr>
              <a:t>park</a:t>
            </a:r>
          </a:p>
        </p:txBody>
      </p:sp>
      <p:sp>
        <p:nvSpPr>
          <p:cNvPr id="134174" name="Text Box 30"/>
          <p:cNvSpPr txBox="1">
            <a:spLocks noChangeArrowheads="1"/>
          </p:cNvSpPr>
          <p:nvPr/>
        </p:nvSpPr>
        <p:spPr bwMode="auto">
          <a:xfrm>
            <a:off x="2731758" y="1712738"/>
            <a:ext cx="1552210"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dirty="0">
                <a:solidFill>
                  <a:srgbClr val="FF0000"/>
                </a:solidFill>
                <a:latin typeface="Times New Roman" panose="02020603050405020304" pitchFamily="18" charset="0"/>
              </a:rPr>
              <a:t>the air is clean</a:t>
            </a:r>
          </a:p>
        </p:txBody>
      </p:sp>
      <p:sp>
        <p:nvSpPr>
          <p:cNvPr id="20510" name="Text Box 31"/>
          <p:cNvSpPr txBox="1">
            <a:spLocks noChangeArrowheads="1"/>
          </p:cNvSpPr>
          <p:nvPr/>
        </p:nvSpPr>
        <p:spPr bwMode="auto">
          <a:xfrm>
            <a:off x="1046353" y="2936315"/>
            <a:ext cx="1217248"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latin typeface="Times New Roman" panose="02020603050405020304" pitchFamily="18" charset="0"/>
              </a:rPr>
              <a:t>streets </a:t>
            </a:r>
          </a:p>
        </p:txBody>
      </p:sp>
      <p:sp>
        <p:nvSpPr>
          <p:cNvPr id="134176" name="Text Box 32"/>
          <p:cNvSpPr txBox="1">
            <a:spLocks noChangeArrowheads="1"/>
          </p:cNvSpPr>
          <p:nvPr/>
        </p:nvSpPr>
        <p:spPr bwMode="auto">
          <a:xfrm>
            <a:off x="2731758" y="2720850"/>
            <a:ext cx="1657973"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a:solidFill>
                  <a:srgbClr val="FF0000"/>
                </a:solidFill>
                <a:latin typeface="Times New Roman" panose="02020603050405020304" pitchFamily="18" charset="0"/>
              </a:rPr>
              <a:t>so many trees</a:t>
            </a:r>
          </a:p>
        </p:txBody>
      </p:sp>
      <p:sp>
        <p:nvSpPr>
          <p:cNvPr id="20512" name="Text Box 33"/>
          <p:cNvSpPr txBox="1">
            <a:spLocks noChangeArrowheads="1"/>
          </p:cNvSpPr>
          <p:nvPr/>
        </p:nvSpPr>
        <p:spPr bwMode="auto">
          <a:xfrm>
            <a:off x="683568" y="3733691"/>
            <a:ext cx="1887303"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latin typeface="Times New Roman" panose="02020603050405020304" pitchFamily="18" charset="0"/>
              </a:rPr>
              <a:t>restaurants</a:t>
            </a:r>
          </a:p>
        </p:txBody>
      </p:sp>
      <p:sp>
        <p:nvSpPr>
          <p:cNvPr id="134178" name="Text Box 34"/>
          <p:cNvSpPr txBox="1">
            <a:spLocks noChangeArrowheads="1"/>
          </p:cNvSpPr>
          <p:nvPr/>
        </p:nvSpPr>
        <p:spPr bwMode="auto">
          <a:xfrm>
            <a:off x="2771800" y="3579862"/>
            <a:ext cx="1404938"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p>
            <a:r>
              <a:rPr lang="en-US" altLang="zh-CN" sz="2800" b="1">
                <a:solidFill>
                  <a:srgbClr val="FF0000"/>
                </a:solidFill>
                <a:latin typeface="Times New Roman" panose="02020603050405020304" pitchFamily="18" charset="0"/>
              </a:rPr>
              <a:t>clean and tidy</a:t>
            </a:r>
          </a:p>
        </p:txBody>
      </p:sp>
      <p:sp>
        <p:nvSpPr>
          <p:cNvPr id="20514" name="Text Box 35"/>
          <p:cNvSpPr txBox="1">
            <a:spLocks noChangeArrowheads="1"/>
          </p:cNvSpPr>
          <p:nvPr/>
        </p:nvSpPr>
        <p:spPr bwMode="auto">
          <a:xfrm>
            <a:off x="4839281" y="1961901"/>
            <a:ext cx="1100871" cy="56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3200" b="1" dirty="0">
                <a:latin typeface="Times New Roman" panose="02020603050405020304" pitchFamily="18" charset="0"/>
              </a:rPr>
              <a:t>river </a:t>
            </a:r>
          </a:p>
        </p:txBody>
      </p:sp>
      <p:sp>
        <p:nvSpPr>
          <p:cNvPr id="134180" name="Text Box 36"/>
          <p:cNvSpPr txBox="1">
            <a:spLocks noChangeArrowheads="1"/>
          </p:cNvSpPr>
          <p:nvPr/>
        </p:nvSpPr>
        <p:spPr bwMode="auto">
          <a:xfrm>
            <a:off x="6411044" y="1745207"/>
            <a:ext cx="1545332"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dirty="0">
                <a:solidFill>
                  <a:srgbClr val="FF0000"/>
                </a:solidFill>
                <a:latin typeface="Times New Roman" panose="02020603050405020304" pitchFamily="18" charset="0"/>
              </a:rPr>
              <a:t>a lot of rubbish</a:t>
            </a:r>
          </a:p>
        </p:txBody>
      </p:sp>
      <p:sp>
        <p:nvSpPr>
          <p:cNvPr id="134181" name="Text Box 37"/>
          <p:cNvSpPr txBox="1">
            <a:spLocks noChangeArrowheads="1"/>
          </p:cNvSpPr>
          <p:nvPr/>
        </p:nvSpPr>
        <p:spPr bwMode="auto">
          <a:xfrm>
            <a:off x="6357466" y="2715766"/>
            <a:ext cx="1526902"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r>
              <a:rPr lang="en-US" altLang="zh-CN" sz="2800" b="1" dirty="0">
                <a:solidFill>
                  <a:srgbClr val="FF0000"/>
                </a:solidFill>
                <a:latin typeface="Times New Roman" panose="02020603050405020304" pitchFamily="18" charset="0"/>
              </a:rPr>
              <a:t>so many cars</a:t>
            </a:r>
          </a:p>
        </p:txBody>
      </p:sp>
      <p:sp>
        <p:nvSpPr>
          <p:cNvPr id="20517" name="Text Box 38"/>
          <p:cNvSpPr txBox="1">
            <a:spLocks noChangeArrowheads="1"/>
          </p:cNvSpPr>
          <p:nvPr/>
        </p:nvSpPr>
        <p:spPr bwMode="auto">
          <a:xfrm>
            <a:off x="5136733" y="3795886"/>
            <a:ext cx="659403"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dirty="0">
                <a:latin typeface="Times New Roman" panose="02020603050405020304" pitchFamily="18" charset="0"/>
              </a:rPr>
              <a:t>air </a:t>
            </a:r>
          </a:p>
        </p:txBody>
      </p:sp>
      <p:sp>
        <p:nvSpPr>
          <p:cNvPr id="134183" name="Text Box 39"/>
          <p:cNvSpPr txBox="1">
            <a:spLocks noChangeArrowheads="1"/>
          </p:cNvSpPr>
          <p:nvPr/>
        </p:nvSpPr>
        <p:spPr bwMode="auto">
          <a:xfrm>
            <a:off x="6371848" y="3591867"/>
            <a:ext cx="1656536" cy="93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a:solidFill>
                  <a:srgbClr val="FF0000"/>
                </a:solidFill>
                <a:latin typeface="Times New Roman" panose="02020603050405020304" pitchFamily="18" charset="0"/>
              </a:rPr>
              <a:t>too many </a:t>
            </a:r>
          </a:p>
          <a:p>
            <a:r>
              <a:rPr lang="en-US" altLang="zh-CN" sz="2800" b="1">
                <a:solidFill>
                  <a:srgbClr val="FF0000"/>
                </a:solidFill>
                <a:latin typeface="Times New Roman" panose="02020603050405020304" pitchFamily="18" charset="0"/>
              </a:rPr>
              <a:t>factories</a:t>
            </a:r>
          </a:p>
        </p:txBody>
      </p:sp>
      <p:sp>
        <p:nvSpPr>
          <p:cNvPr id="20519" name="Text Box 40"/>
          <p:cNvSpPr txBox="1">
            <a:spLocks noChangeArrowheads="1"/>
          </p:cNvSpPr>
          <p:nvPr/>
        </p:nvSpPr>
        <p:spPr bwMode="auto">
          <a:xfrm>
            <a:off x="4794912" y="2933451"/>
            <a:ext cx="1217248" cy="5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8" rIns="68576" bIns="34288">
            <a:spAutoFit/>
          </a:bodyPr>
          <a:lstStyle/>
          <a:p>
            <a:r>
              <a:rPr lang="en-US" altLang="zh-CN" sz="2800" b="1">
                <a:latin typeface="Times New Roman" panose="02020603050405020304" pitchFamily="18" charset="0"/>
              </a:rPr>
              <a:t>streets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4174"/>
                                        </p:tgtEl>
                                        <p:attrNameLst>
                                          <p:attrName>style.visibility</p:attrName>
                                        </p:attrNameLst>
                                      </p:cBhvr>
                                      <p:to>
                                        <p:strVal val="visible"/>
                                      </p:to>
                                    </p:set>
                                    <p:animEffect transition="in" filter="box(in)">
                                      <p:cBhvr>
                                        <p:cTn id="7" dur="500"/>
                                        <p:tgtEl>
                                          <p:spTgt spid="1341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4176"/>
                                        </p:tgtEl>
                                        <p:attrNameLst>
                                          <p:attrName>style.visibility</p:attrName>
                                        </p:attrNameLst>
                                      </p:cBhvr>
                                      <p:to>
                                        <p:strVal val="visible"/>
                                      </p:to>
                                    </p:set>
                                    <p:animEffect transition="in" filter="box(in)">
                                      <p:cBhvr>
                                        <p:cTn id="12" dur="500"/>
                                        <p:tgtEl>
                                          <p:spTgt spid="13417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4178"/>
                                        </p:tgtEl>
                                        <p:attrNameLst>
                                          <p:attrName>style.visibility</p:attrName>
                                        </p:attrNameLst>
                                      </p:cBhvr>
                                      <p:to>
                                        <p:strVal val="visible"/>
                                      </p:to>
                                    </p:set>
                                    <p:animEffect transition="in" filter="box(in)">
                                      <p:cBhvr>
                                        <p:cTn id="17" dur="500"/>
                                        <p:tgtEl>
                                          <p:spTgt spid="13417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4180"/>
                                        </p:tgtEl>
                                        <p:attrNameLst>
                                          <p:attrName>style.visibility</p:attrName>
                                        </p:attrNameLst>
                                      </p:cBhvr>
                                      <p:to>
                                        <p:strVal val="visible"/>
                                      </p:to>
                                    </p:set>
                                    <p:animEffect transition="in" filter="box(in)">
                                      <p:cBhvr>
                                        <p:cTn id="22" dur="500"/>
                                        <p:tgtEl>
                                          <p:spTgt spid="13418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4181"/>
                                        </p:tgtEl>
                                        <p:attrNameLst>
                                          <p:attrName>style.visibility</p:attrName>
                                        </p:attrNameLst>
                                      </p:cBhvr>
                                      <p:to>
                                        <p:strVal val="visible"/>
                                      </p:to>
                                    </p:set>
                                    <p:animEffect transition="in" filter="box(in)">
                                      <p:cBhvr>
                                        <p:cTn id="27" dur="500"/>
                                        <p:tgtEl>
                                          <p:spTgt spid="13418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4183"/>
                                        </p:tgtEl>
                                        <p:attrNameLst>
                                          <p:attrName>style.visibility</p:attrName>
                                        </p:attrNameLst>
                                      </p:cBhvr>
                                      <p:to>
                                        <p:strVal val="visible"/>
                                      </p:to>
                                    </p:set>
                                    <p:animEffect transition="in" filter="box(in)">
                                      <p:cBhvr>
                                        <p:cTn id="32" dur="500"/>
                                        <p:tgtEl>
                                          <p:spTgt spid="134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74" grpId="0"/>
      <p:bldP spid="134176" grpId="0"/>
      <p:bldP spid="134178" grpId="0"/>
      <p:bldP spid="134180" grpId="0"/>
      <p:bldP spid="134181" grpId="0"/>
      <p:bldP spid="13418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4"/>
          <p:cNvSpPr txBox="1">
            <a:spLocks noChangeArrowheads="1"/>
          </p:cNvSpPr>
          <p:nvPr/>
        </p:nvSpPr>
        <p:spPr bwMode="auto">
          <a:xfrm>
            <a:off x="1403648" y="843558"/>
            <a:ext cx="6263878" cy="9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spAutoFit/>
          </a:bodyPr>
          <a:lstStyle/>
          <a:p>
            <a:pPr>
              <a:lnSpc>
                <a:spcPct val="110000"/>
              </a:lnSpc>
            </a:pPr>
            <a:r>
              <a:rPr lang="en-US" altLang="zh-CN" sz="2700" b="1" dirty="0">
                <a:solidFill>
                  <a:srgbClr val="0000E1"/>
                </a:solidFill>
              </a:rPr>
              <a:t>Write a letter to the city mayor about the problems and your suggestions.</a:t>
            </a:r>
          </a:p>
        </p:txBody>
      </p:sp>
      <p:sp>
        <p:nvSpPr>
          <p:cNvPr id="135173" name="Text Box 5"/>
          <p:cNvSpPr txBox="1">
            <a:spLocks noChangeArrowheads="1"/>
          </p:cNvSpPr>
          <p:nvPr/>
        </p:nvSpPr>
        <p:spPr bwMode="auto">
          <a:xfrm>
            <a:off x="1349697" y="1923678"/>
            <a:ext cx="6822703" cy="2654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8" rIns="68576" bIns="34288">
            <a:spAutoFit/>
          </a:bodyPr>
          <a:lstStyle/>
          <a:p>
            <a:pPr>
              <a:lnSpc>
                <a:spcPct val="120000"/>
              </a:lnSpc>
            </a:pPr>
            <a:r>
              <a:rPr lang="en-US" altLang="zh-CN" sz="2800" b="1" dirty="0">
                <a:latin typeface="Times New Roman" panose="02020603050405020304" pitchFamily="18" charset="0"/>
              </a:rPr>
              <a:t>In your letter, describe the environmental</a:t>
            </a:r>
          </a:p>
          <a:p>
            <a:pPr>
              <a:lnSpc>
                <a:spcPct val="120000"/>
              </a:lnSpc>
            </a:pPr>
            <a:r>
              <a:rPr lang="en-US" altLang="zh-CN" sz="2800" b="1" dirty="0">
                <a:latin typeface="Times New Roman" panose="02020603050405020304" pitchFamily="18" charset="0"/>
              </a:rPr>
              <a:t>problems in your town/city.</a:t>
            </a:r>
          </a:p>
          <a:p>
            <a:pPr>
              <a:lnSpc>
                <a:spcPct val="120000"/>
              </a:lnSpc>
            </a:pPr>
            <a:r>
              <a:rPr lang="en-US" altLang="zh-CN" sz="2800" b="1" dirty="0">
                <a:solidFill>
                  <a:srgbClr val="FF0000"/>
                </a:solidFill>
                <a:latin typeface="Times New Roman" panose="02020603050405020304" pitchFamily="18" charset="0"/>
              </a:rPr>
              <a:t>1. What are the problems?</a:t>
            </a:r>
          </a:p>
          <a:p>
            <a:pPr>
              <a:lnSpc>
                <a:spcPct val="120000"/>
              </a:lnSpc>
            </a:pPr>
            <a:r>
              <a:rPr lang="en-US" altLang="zh-CN" sz="2800" b="1" dirty="0">
                <a:solidFill>
                  <a:srgbClr val="FF0000"/>
                </a:solidFill>
                <a:latin typeface="Times New Roman" panose="02020603050405020304" pitchFamily="18" charset="0"/>
              </a:rPr>
              <a:t>2. Where are they?</a:t>
            </a:r>
          </a:p>
          <a:p>
            <a:pPr>
              <a:lnSpc>
                <a:spcPct val="120000"/>
              </a:lnSpc>
            </a:pPr>
            <a:r>
              <a:rPr lang="en-US" altLang="zh-CN" sz="2800" b="1" dirty="0">
                <a:solidFill>
                  <a:srgbClr val="FF0000"/>
                </a:solidFill>
                <a:latin typeface="Times New Roman" panose="02020603050405020304" pitchFamily="18" charset="0"/>
              </a:rPr>
              <a:t>3. What or who is causing these problems?</a:t>
            </a:r>
          </a:p>
        </p:txBody>
      </p:sp>
      <p:sp>
        <p:nvSpPr>
          <p:cNvPr id="6" name="单圆角矩形 5"/>
          <p:cNvSpPr/>
          <p:nvPr/>
        </p:nvSpPr>
        <p:spPr bwMode="auto">
          <a:xfrm>
            <a:off x="683568" y="891158"/>
            <a:ext cx="573732" cy="528464"/>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3b</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5173">
                                            <p:txEl>
                                              <p:pRg st="0" end="0"/>
                                            </p:txEl>
                                          </p:spTgt>
                                        </p:tgtEl>
                                        <p:attrNameLst>
                                          <p:attrName>style.visibility</p:attrName>
                                        </p:attrNameLst>
                                      </p:cBhvr>
                                      <p:to>
                                        <p:strVal val="visible"/>
                                      </p:to>
                                    </p:set>
                                    <p:animEffect transition="in" filter="blinds(horizontal)">
                                      <p:cBhvr>
                                        <p:cTn id="7" dur="500"/>
                                        <p:tgtEl>
                                          <p:spTgt spid="13517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5173">
                                            <p:txEl>
                                              <p:pRg st="1" end="1"/>
                                            </p:txEl>
                                          </p:spTgt>
                                        </p:tgtEl>
                                        <p:attrNameLst>
                                          <p:attrName>style.visibility</p:attrName>
                                        </p:attrNameLst>
                                      </p:cBhvr>
                                      <p:to>
                                        <p:strVal val="visible"/>
                                      </p:to>
                                    </p:set>
                                    <p:animEffect transition="in" filter="blinds(horizontal)">
                                      <p:cBhvr>
                                        <p:cTn id="10" dur="500"/>
                                        <p:tgtEl>
                                          <p:spTgt spid="13517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5173">
                                            <p:txEl>
                                              <p:pRg st="2" end="2"/>
                                            </p:txEl>
                                          </p:spTgt>
                                        </p:tgtEl>
                                        <p:attrNameLst>
                                          <p:attrName>style.visibility</p:attrName>
                                        </p:attrNameLst>
                                      </p:cBhvr>
                                      <p:to>
                                        <p:strVal val="visible"/>
                                      </p:to>
                                    </p:set>
                                    <p:animEffect transition="in" filter="blinds(horizontal)">
                                      <p:cBhvr>
                                        <p:cTn id="15" dur="500"/>
                                        <p:tgtEl>
                                          <p:spTgt spid="13517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35173">
                                            <p:txEl>
                                              <p:pRg st="3" end="3"/>
                                            </p:txEl>
                                          </p:spTgt>
                                        </p:tgtEl>
                                        <p:attrNameLst>
                                          <p:attrName>style.visibility</p:attrName>
                                        </p:attrNameLst>
                                      </p:cBhvr>
                                      <p:to>
                                        <p:strVal val="visible"/>
                                      </p:to>
                                    </p:set>
                                    <p:animEffect transition="in" filter="blinds(horizontal)">
                                      <p:cBhvr>
                                        <p:cTn id="18" dur="500"/>
                                        <p:tgtEl>
                                          <p:spTgt spid="13517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35173">
                                            <p:txEl>
                                              <p:pRg st="4" end="4"/>
                                            </p:txEl>
                                          </p:spTgt>
                                        </p:tgtEl>
                                        <p:attrNameLst>
                                          <p:attrName>style.visibility</p:attrName>
                                        </p:attrNameLst>
                                      </p:cBhvr>
                                      <p:to>
                                        <p:strVal val="visible"/>
                                      </p:to>
                                    </p:set>
                                    <p:animEffect transition="in" filter="blinds(horizontal)">
                                      <p:cBhvr>
                                        <p:cTn id="21" dur="500"/>
                                        <p:tgtEl>
                                          <p:spTgt spid="1351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ext Box 2"/>
          <p:cNvSpPr txBox="1">
            <a:spLocks noChangeArrowheads="1"/>
          </p:cNvSpPr>
          <p:nvPr/>
        </p:nvSpPr>
        <p:spPr bwMode="auto">
          <a:xfrm>
            <a:off x="899592" y="1092026"/>
            <a:ext cx="6777558" cy="322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en-US" altLang="zh-CN" sz="2800" b="1" dirty="0">
                <a:latin typeface="Times New Roman" panose="02020603050405020304" pitchFamily="18" charset="0"/>
              </a:rPr>
              <a:t>Then, give suggestions or possible ways to solve the problems.</a:t>
            </a:r>
          </a:p>
          <a:p>
            <a:pPr>
              <a:lnSpc>
                <a:spcPct val="150000"/>
              </a:lnSpc>
              <a:buFont typeface="Wingdings" panose="05000000000000000000" pitchFamily="2" charset="2"/>
              <a:buChar char="Ø"/>
            </a:pPr>
            <a:r>
              <a:rPr lang="en-US" altLang="zh-CN" sz="2800" b="1" i="1" dirty="0">
                <a:solidFill>
                  <a:srgbClr val="FF0000"/>
                </a:solidFill>
                <a:latin typeface="Times New Roman" panose="02020603050405020304" pitchFamily="18" charset="0"/>
              </a:rPr>
              <a:t> I think that…</a:t>
            </a:r>
          </a:p>
          <a:p>
            <a:pPr>
              <a:lnSpc>
                <a:spcPct val="150000"/>
              </a:lnSpc>
              <a:buFont typeface="Wingdings" panose="05000000000000000000" pitchFamily="2" charset="2"/>
              <a:buChar char="Ø"/>
            </a:pPr>
            <a:r>
              <a:rPr lang="en-US" altLang="zh-CN" sz="2800" b="1" i="1" dirty="0">
                <a:solidFill>
                  <a:srgbClr val="FF0000"/>
                </a:solidFill>
                <a:latin typeface="Times New Roman" panose="02020603050405020304" pitchFamily="18" charset="0"/>
              </a:rPr>
              <a:t> We should/ could…</a:t>
            </a:r>
          </a:p>
          <a:p>
            <a:pPr>
              <a:lnSpc>
                <a:spcPct val="150000"/>
              </a:lnSpc>
              <a:buFont typeface="Wingdings" panose="05000000000000000000" pitchFamily="2" charset="2"/>
              <a:buChar char="Ø"/>
            </a:pPr>
            <a:r>
              <a:rPr lang="en-US" altLang="zh-CN" sz="2800" b="1" i="1" dirty="0">
                <a:solidFill>
                  <a:srgbClr val="FF0000"/>
                </a:solidFill>
                <a:latin typeface="Times New Roman" panose="02020603050405020304" pitchFamily="18" charset="0"/>
              </a:rPr>
              <a:t> I suggest…</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6194">
                                            <p:txEl>
                                              <p:pRg st="1" end="1"/>
                                            </p:txEl>
                                          </p:spTgt>
                                        </p:tgtEl>
                                        <p:attrNameLst>
                                          <p:attrName>style.visibility</p:attrName>
                                        </p:attrNameLst>
                                      </p:cBhvr>
                                      <p:to>
                                        <p:strVal val="visible"/>
                                      </p:to>
                                    </p:set>
                                    <p:animEffect transition="in" filter="blinds(horizontal)">
                                      <p:cBhvr>
                                        <p:cTn id="7" dur="500"/>
                                        <p:tgtEl>
                                          <p:spTgt spid="13619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6194">
                                            <p:txEl>
                                              <p:pRg st="2" end="2"/>
                                            </p:txEl>
                                          </p:spTgt>
                                        </p:tgtEl>
                                        <p:attrNameLst>
                                          <p:attrName>style.visibility</p:attrName>
                                        </p:attrNameLst>
                                      </p:cBhvr>
                                      <p:to>
                                        <p:strVal val="visible"/>
                                      </p:to>
                                    </p:set>
                                    <p:animEffect transition="in" filter="blinds(horizontal)">
                                      <p:cBhvr>
                                        <p:cTn id="10" dur="500"/>
                                        <p:tgtEl>
                                          <p:spTgt spid="13619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6194">
                                            <p:txEl>
                                              <p:pRg st="3" end="3"/>
                                            </p:txEl>
                                          </p:spTgt>
                                        </p:tgtEl>
                                        <p:attrNameLst>
                                          <p:attrName>style.visibility</p:attrName>
                                        </p:attrNameLst>
                                      </p:cBhvr>
                                      <p:to>
                                        <p:strVal val="visible"/>
                                      </p:to>
                                    </p:set>
                                    <p:animEffect transition="in" filter="blinds(horizontal)">
                                      <p:cBhvr>
                                        <p:cTn id="13" dur="500"/>
                                        <p:tgtEl>
                                          <p:spTgt spid="1361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2339752" y="674425"/>
            <a:ext cx="3024336"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a:buFont typeface="Arial" panose="020B0604020202020204" pitchFamily="34" charset="0"/>
              <a:buNone/>
            </a:pPr>
            <a:r>
              <a:rPr lang="zh-CN" altLang="en-US" sz="2400" b="1" dirty="0">
                <a:solidFill>
                  <a:srgbClr val="000000"/>
                </a:solidFill>
                <a:latin typeface="Times New Roman" panose="02020603050405020304" pitchFamily="18" charset="0"/>
              </a:rPr>
              <a:t>体裁</a:t>
            </a:r>
            <a:r>
              <a:rPr lang="en-US" altLang="zh-CN" sz="2400" b="1" dirty="0">
                <a:solidFill>
                  <a:srgbClr val="000000"/>
                </a:solidFill>
                <a:latin typeface="Times New Roman" panose="02020603050405020304" pitchFamily="18" charset="0"/>
              </a:rPr>
              <a:t>: </a:t>
            </a:r>
            <a:r>
              <a:rPr lang="zh-CN" altLang="en-US" sz="2400" b="1" dirty="0">
                <a:solidFill>
                  <a:srgbClr val="000000"/>
                </a:solidFill>
                <a:latin typeface="Times New Roman" panose="02020603050405020304" pitchFamily="18" charset="0"/>
              </a:rPr>
              <a:t>说明文。</a:t>
            </a:r>
          </a:p>
          <a:p>
            <a:pPr algn="just">
              <a:buFont typeface="Arial" panose="020B0604020202020204" pitchFamily="34" charset="0"/>
              <a:buNone/>
            </a:pPr>
            <a:r>
              <a:rPr lang="zh-CN" altLang="en-US" sz="2400" b="1" dirty="0">
                <a:solidFill>
                  <a:srgbClr val="000000"/>
                </a:solidFill>
                <a:latin typeface="Times New Roman" panose="02020603050405020304" pitchFamily="18" charset="0"/>
              </a:rPr>
              <a:t>人称</a:t>
            </a:r>
            <a:r>
              <a:rPr lang="en-US" altLang="zh-CN" sz="2400" b="1" dirty="0">
                <a:solidFill>
                  <a:srgbClr val="000000"/>
                </a:solidFill>
                <a:latin typeface="Times New Roman" panose="02020603050405020304" pitchFamily="18" charset="0"/>
              </a:rPr>
              <a:t>: </a:t>
            </a:r>
            <a:r>
              <a:rPr lang="zh-CN" altLang="en-US" sz="2400" b="1" dirty="0">
                <a:solidFill>
                  <a:srgbClr val="000000"/>
                </a:solidFill>
                <a:latin typeface="Times New Roman" panose="02020603050405020304" pitchFamily="18" charset="0"/>
              </a:rPr>
              <a:t>第一人称。</a:t>
            </a:r>
          </a:p>
          <a:p>
            <a:pPr algn="just">
              <a:buFont typeface="Arial" panose="020B0604020202020204" pitchFamily="34" charset="0"/>
              <a:buNone/>
            </a:pPr>
            <a:r>
              <a:rPr lang="zh-CN" altLang="en-US" sz="2400" b="1" dirty="0">
                <a:solidFill>
                  <a:srgbClr val="000000"/>
                </a:solidFill>
                <a:latin typeface="Times New Roman" panose="02020603050405020304" pitchFamily="18" charset="0"/>
              </a:rPr>
              <a:t>时态</a:t>
            </a:r>
            <a:r>
              <a:rPr lang="en-US" altLang="zh-CN" sz="2400" b="1" dirty="0">
                <a:solidFill>
                  <a:srgbClr val="000000"/>
                </a:solidFill>
                <a:latin typeface="Times New Roman" panose="02020603050405020304" pitchFamily="18" charset="0"/>
              </a:rPr>
              <a:t>: </a:t>
            </a:r>
            <a:r>
              <a:rPr lang="zh-CN" altLang="en-US" sz="2400" b="1" dirty="0">
                <a:solidFill>
                  <a:srgbClr val="000000"/>
                </a:solidFill>
                <a:latin typeface="Times New Roman" panose="02020603050405020304" pitchFamily="18" charset="0"/>
              </a:rPr>
              <a:t>一般现在时。</a:t>
            </a:r>
            <a:endParaRPr lang="zh-CN" altLang="en-US" sz="2400" b="1" dirty="0">
              <a:solidFill>
                <a:srgbClr val="000000"/>
              </a:solidFill>
              <a:latin typeface="Times New Roman" panose="02020603050405020304" pitchFamily="18" charset="0"/>
              <a:cs typeface="Times New Roman" panose="02020603050405020304" pitchFamily="18" charset="0"/>
            </a:endParaRPr>
          </a:p>
        </p:txBody>
      </p:sp>
      <p:sp>
        <p:nvSpPr>
          <p:cNvPr id="77827" name="Text Box 2"/>
          <p:cNvSpPr txBox="1">
            <a:spLocks noChangeArrowheads="1"/>
          </p:cNvSpPr>
          <p:nvPr/>
        </p:nvSpPr>
        <p:spPr bwMode="auto">
          <a:xfrm>
            <a:off x="323528" y="2592412"/>
            <a:ext cx="1672803" cy="55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a:lnSpc>
                <a:spcPct val="150000"/>
              </a:lnSpc>
              <a:buFont typeface="Arial" panose="020B0604020202020204" pitchFamily="34" charset="0"/>
              <a:buNone/>
            </a:pPr>
            <a:r>
              <a:rPr lang="zh-CN" altLang="en-US" sz="2400" b="1" dirty="0">
                <a:solidFill>
                  <a:srgbClr val="FF0000"/>
                </a:solidFill>
                <a:latin typeface="Times New Roman" panose="02020603050405020304" pitchFamily="18" charset="0"/>
              </a:rPr>
              <a:t>【写作模板】</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pic>
        <p:nvPicPr>
          <p:cNvPr id="4" name="Image0086.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819" y="1851670"/>
            <a:ext cx="5604549" cy="303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9" name="矩形 4"/>
          <p:cNvSpPr>
            <a:spLocks noChangeArrowheads="1"/>
          </p:cNvSpPr>
          <p:nvPr/>
        </p:nvSpPr>
        <p:spPr bwMode="auto">
          <a:xfrm>
            <a:off x="380728" y="1006882"/>
            <a:ext cx="1994777" cy="55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just">
              <a:lnSpc>
                <a:spcPct val="150000"/>
              </a:lnSpc>
              <a:buFont typeface="Arial" panose="020B0604020202020204" pitchFamily="34" charset="0"/>
              <a:buNone/>
            </a:pPr>
            <a:r>
              <a:rPr lang="zh-CN" altLang="en-US" sz="2400" b="1" dirty="0">
                <a:solidFill>
                  <a:srgbClr val="FF0000"/>
                </a:solidFill>
                <a:latin typeface="Times New Roman" panose="02020603050405020304" pitchFamily="18" charset="0"/>
              </a:rPr>
              <a:t>【思路点拨】</a:t>
            </a:r>
            <a:endParaRPr lang="zh-CN" altLang="en-US" sz="24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829"/>
                                        </p:tgtEl>
                                        <p:attrNameLst>
                                          <p:attrName>style.visibility</p:attrName>
                                        </p:attrNameLst>
                                      </p:cBhvr>
                                      <p:to>
                                        <p:strVal val="visible"/>
                                      </p:to>
                                    </p:set>
                                    <p:animEffect transition="in" filter="fade">
                                      <p:cBhvr>
                                        <p:cTn id="7" dur="500"/>
                                        <p:tgtEl>
                                          <p:spTgt spid="778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826"/>
                                        </p:tgtEl>
                                        <p:attrNameLst>
                                          <p:attrName>style.visibility</p:attrName>
                                        </p:attrNameLst>
                                      </p:cBhvr>
                                      <p:to>
                                        <p:strVal val="visible"/>
                                      </p:to>
                                    </p:set>
                                    <p:animEffect transition="in" filter="fade">
                                      <p:cBhvr>
                                        <p:cTn id="12" dur="500"/>
                                        <p:tgtEl>
                                          <p:spTgt spid="778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7827"/>
                                        </p:tgtEl>
                                        <p:attrNameLst>
                                          <p:attrName>style.visibility</p:attrName>
                                        </p:attrNameLst>
                                      </p:cBhvr>
                                      <p:to>
                                        <p:strVal val="visible"/>
                                      </p:to>
                                    </p:set>
                                    <p:animEffect transition="in" filter="fade">
                                      <p:cBhvr>
                                        <p:cTn id="17" dur="500"/>
                                        <p:tgtEl>
                                          <p:spTgt spid="778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p:bldP spid="7782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2"/>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1210</TotalTime>
  <Words>1708</Words>
  <Application>Microsoft Office PowerPoint</Application>
  <PresentationFormat>全屏显示(16:9)</PresentationFormat>
  <Paragraphs>283</Paragraphs>
  <Slides>33</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33</vt:i4>
      </vt:variant>
    </vt:vector>
  </HeadingPairs>
  <TitlesOfParts>
    <vt:vector size="44" baseType="lpstr">
      <vt:lpstr>Al Bayan</vt:lpstr>
      <vt:lpstr>宋体</vt:lpstr>
      <vt:lpstr>微软雅黑</vt:lpstr>
      <vt:lpstr>Arial</vt:lpstr>
      <vt:lpstr>Calibri</vt:lpstr>
      <vt:lpstr>Calibri Light</vt:lpstr>
      <vt:lpstr>Comic Sans MS</vt:lpstr>
      <vt:lpstr>Times New Roman</vt:lpstr>
      <vt:lpstr>Wingdings</vt:lpstr>
      <vt:lpstr>3_自定义设计方案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 do</dc:creator>
  <cp:lastModifiedBy>ma xiaojie</cp:lastModifiedBy>
  <cp:revision>53</cp:revision>
  <dcterms:created xsi:type="dcterms:W3CDTF">2019-06-19T17:19:00Z</dcterms:created>
  <dcterms:modified xsi:type="dcterms:W3CDTF">2022-10-28T06:09:59Z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2052-11.1.0.8863</vt:lpwstr>
  </property>
</Properties>
</file>