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3"/>
  </p:sldMasterIdLst>
  <p:notesMasterIdLst>
    <p:notesMasterId r:id="rId7"/>
  </p:notesMasterIdLst>
  <p:sldIdLst>
    <p:sldId id="256" r:id="rId4"/>
    <p:sldId id="293" r:id="rId5"/>
    <p:sldId id="258" r:id="rId6"/>
    <p:sldId id="259" r:id="rId8"/>
    <p:sldId id="316" r:id="rId9"/>
    <p:sldId id="260" r:id="rId10"/>
    <p:sldId id="261" r:id="rId11"/>
    <p:sldId id="262" r:id="rId12"/>
    <p:sldId id="276" r:id="rId13"/>
    <p:sldId id="263" r:id="rId14"/>
    <p:sldId id="264" r:id="rId15"/>
    <p:sldId id="278" r:id="rId16"/>
    <p:sldId id="277" r:id="rId17"/>
    <p:sldId id="279" r:id="rId18"/>
    <p:sldId id="280" r:id="rId19"/>
    <p:sldId id="281" r:id="rId20"/>
    <p:sldId id="265" r:id="rId21"/>
    <p:sldId id="266" r:id="rId22"/>
    <p:sldId id="267" r:id="rId23"/>
    <p:sldId id="268" r:id="rId24"/>
    <p:sldId id="282" r:id="rId25"/>
    <p:sldId id="270" r:id="rId26"/>
    <p:sldId id="294" r:id="rId27"/>
    <p:sldId id="323" r:id="rId28"/>
    <p:sldId id="295" r:id="rId29"/>
    <p:sldId id="324" r:id="rId30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91" d="100"/>
          <a:sy n="91" d="100"/>
        </p:scale>
        <p:origin x="-450" y="-102"/>
      </p:cViewPr>
      <p:guideLst>
        <p:guide orient="horz" pos="1638"/>
        <p:guide pos="289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6D84C1-DBBB-4D39-9FCA-F5A9367EF50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299450-93A4-48EB-BF62-106692A61B4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299450-93A4-48EB-BF62-106692A61B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299450-93A4-48EB-BF62-106692A61B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2040"/>
            <a:ext cx="6858000" cy="1791273"/>
          </a:xfrm>
        </p:spPr>
        <p:txBody>
          <a:bodyPr anchor="b"/>
          <a:lstStyle>
            <a:lvl1pPr algn="ctr">
              <a:defRPr sz="4505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392"/>
            <a:ext cx="6858000" cy="1242218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5460"/>
            <a:ext cx="6400443" cy="13148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8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484"/>
            <a:ext cx="8229481" cy="339541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image" Target="../media/image2.png"/><Relationship Id="rId17" Type="http://schemas.openxmlformats.org/officeDocument/2006/relationships/image" Target="../media/image1.png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5.xml"/><Relationship Id="rId8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4" Type="http://schemas.openxmlformats.org/officeDocument/2006/relationships/theme" Target="../theme/theme2.xml"/><Relationship Id="rId13" Type="http://schemas.openxmlformats.org/officeDocument/2006/relationships/image" Target="../media/image3.png"/><Relationship Id="rId12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6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九年级第一单元02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-3175" y="1270"/>
            <a:ext cx="9144000" cy="5144655"/>
          </a:xfrm>
          <a:prstGeom prst="rect">
            <a:avLst/>
          </a:prstGeom>
        </p:spPr>
      </p:pic>
      <p:pic>
        <p:nvPicPr>
          <p:cNvPr id="4" name="图片 3" descr="初中七彩图标"/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7425872" y="61585"/>
            <a:ext cx="1426936" cy="576134"/>
          </a:xfrm>
          <a:prstGeom prst="rect">
            <a:avLst/>
          </a:prstGeom>
        </p:spPr>
      </p:pic>
      <p:sp>
        <p:nvSpPr>
          <p:cNvPr id="5" name="文本框 4"/>
          <p:cNvSpPr txBox="1"/>
          <p:nvPr userDrawn="1"/>
        </p:nvSpPr>
        <p:spPr>
          <a:xfrm>
            <a:off x="-3175" y="7992"/>
            <a:ext cx="2061760" cy="357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535" b="1" dirty="0">
                <a:solidFill>
                  <a:srgbClr val="595758"/>
                </a:solidFill>
                <a:latin typeface="方正粗圆简体" panose="02010601030101010101" charset="-122"/>
                <a:ea typeface="方正粗圆简体" panose="02010601030101010101" charset="-122"/>
              </a:rPr>
              <a:t>UNIT </a:t>
            </a:r>
            <a:r>
              <a:rPr lang="en-US" altLang="zh-CN" sz="1535" b="1" dirty="0" smtClean="0">
                <a:solidFill>
                  <a:srgbClr val="595758"/>
                </a:solidFill>
                <a:latin typeface="方正粗圆简体" panose="02010601030101010101" charset="-122"/>
                <a:ea typeface="方正粗圆简体" panose="02010601030101010101" charset="-122"/>
              </a:rPr>
              <a:t>9  SECTION </a:t>
            </a:r>
            <a:r>
              <a:rPr lang="en-US" altLang="zh-CN" sz="1535" b="1" dirty="0">
                <a:solidFill>
                  <a:srgbClr val="595758"/>
                </a:solidFill>
                <a:latin typeface="方正粗圆简体" panose="02010601030101010101" charset="-122"/>
                <a:ea typeface="方正粗圆简体" panose="02010601030101010101" charset="-122"/>
              </a:rPr>
              <a:t>B</a:t>
            </a:r>
            <a:r>
              <a:rPr lang="zh-CN" altLang="zh-CN" sz="1725" b="1" dirty="0">
                <a:solidFill>
                  <a:srgbClr val="595758"/>
                </a:solidFill>
                <a:latin typeface="方正粗圆简体" panose="02010601030101010101" charset="-122"/>
                <a:ea typeface="方正粗圆简体" panose="02010601030101010101" charset="-122"/>
              </a:rPr>
              <a:t> </a:t>
            </a:r>
            <a:endParaRPr kumimoji="1" lang="zh-CN" altLang="en-US" sz="1725" b="1" dirty="0">
              <a:solidFill>
                <a:srgbClr val="595758"/>
              </a:solidFill>
              <a:latin typeface="方正粗圆简体" panose="02010601030101010101" charset="-122"/>
              <a:ea typeface="方正粗圆简体" panose="0201060103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4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8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135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6.xml"/><Relationship Id="rId3" Type="http://schemas.openxmlformats.org/officeDocument/2006/relationships/tags" Target="../tags/tag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九年级第一单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-635"/>
            <a:ext cx="9144000" cy="5144928"/>
          </a:xfrm>
          <a:prstGeom prst="rect">
            <a:avLst/>
          </a:prstGeom>
        </p:spPr>
      </p:pic>
      <p:sp>
        <p:nvSpPr>
          <p:cNvPr id="10" name="TextBox 1"/>
          <p:cNvSpPr txBox="1"/>
          <p:nvPr/>
        </p:nvSpPr>
        <p:spPr>
          <a:xfrm>
            <a:off x="2283710" y="2278999"/>
            <a:ext cx="4691472" cy="113069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3455" b="1" i="0" u="none" strike="noStrike" kern="1200" cap="none" spc="0" normalizeH="0" baseline="0" noProof="0" dirty="0">
              <a:ln>
                <a:noFill/>
              </a:ln>
              <a:solidFill>
                <a:srgbClr val="EBBE0D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5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 Bayan"/>
                <a:ea typeface="华康勘亭流W9(P)" panose="03000900000000000000" charset="-122"/>
                <a:cs typeface="Calibri" panose="020F0502020204030204" charset="0"/>
              </a:rPr>
              <a:t>Section B 3a-Self Check</a:t>
            </a:r>
            <a:endParaRPr lang="en-US" altLang="zh-CN" sz="25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 Bayan"/>
              <a:ea typeface="华康勘亭流W9(P)" panose="03000900000000000000" charset="-122"/>
              <a:cs typeface="Calibri" panose="020F0502020204030204" charset="0"/>
            </a:endParaRPr>
          </a:p>
        </p:txBody>
      </p:sp>
      <p:pic>
        <p:nvPicPr>
          <p:cNvPr id="7" name="图片 6" descr="初中七彩图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5872" y="61585"/>
            <a:ext cx="1426936" cy="576134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3568" y="627534"/>
            <a:ext cx="8064896" cy="3970337"/>
          </a:xfrm>
          <a:prstGeom prst="rect">
            <a:avLst/>
          </a:prstGeom>
        </p:spPr>
        <p:txBody>
          <a:bodyPr lIns="68580" tIns="34290" rIns="68580" bIns="34290"/>
          <a:lstStyle/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CC00FF"/>
                </a:solidFill>
                <a:latin typeface="Times New Roman" panose="02020603050405020304" pitchFamily="18" charset="0"/>
              </a:rPr>
              <a:t>Example1:</a:t>
            </a:r>
            <a:endParaRPr lang="en-US" altLang="zh-CN" sz="2800" b="1" dirty="0">
              <a:solidFill>
                <a:srgbClr val="CC00FF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      I prefer music that is old. </a:t>
            </a: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</a:rPr>
              <a:t>My favorite is</a:t>
            </a:r>
            <a:r>
              <a:rPr lang="en-US" altLang="zh-CN" b="1" dirty="0">
                <a:latin typeface="Times New Roman" panose="02020603050405020304" pitchFamily="18" charset="0"/>
              </a:rPr>
              <a:t> a popular song</a:t>
            </a:r>
            <a:endParaRPr lang="en-US" altLang="zh-CN" b="1" dirty="0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that is called </a:t>
            </a:r>
            <a:r>
              <a:rPr lang="en-US" altLang="zh-CN" b="1" i="1" dirty="0">
                <a:latin typeface="Times New Roman" panose="02020603050405020304" pitchFamily="18" charset="0"/>
              </a:rPr>
              <a:t>I’ll Never Forget My Mom</a:t>
            </a:r>
            <a:r>
              <a:rPr lang="en-US" altLang="zh-CN" b="1" dirty="0">
                <a:latin typeface="Times New Roman" panose="02020603050405020304" pitchFamily="18" charset="0"/>
              </a:rPr>
              <a:t>. I like it because it is</a:t>
            </a:r>
            <a:endParaRPr lang="en-US" altLang="zh-CN" b="1" dirty="0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beautiful. The lyrics are very great. It was written by Liu</a:t>
            </a:r>
            <a:endParaRPr lang="en-US" altLang="zh-CN" b="1" dirty="0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Zheng. Many famous singers like Cheng Lin, Liu Hegang, </a:t>
            </a:r>
            <a:endParaRPr lang="en-US" altLang="zh-CN" b="1" dirty="0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and Tan Jing once sang it. When I listened to it, I thought of </a:t>
            </a:r>
            <a:endParaRPr lang="en-US" altLang="zh-CN" b="1" dirty="0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my mom. The mother’s love is the greatest love in the world. </a:t>
            </a:r>
            <a:endParaRPr lang="en-US" altLang="zh-CN" b="1" dirty="0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I was moved by these lyrics. I think you should listen to it, </a:t>
            </a:r>
            <a:endParaRPr lang="en-US" altLang="zh-CN" b="1" dirty="0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because it can help us love our mothers more.</a:t>
            </a:r>
            <a:endParaRPr lang="en-US" altLang="zh-CN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90113"/>
          <p:cNvSpPr txBox="1">
            <a:spLocks noChangeArrowheads="1"/>
          </p:cNvSpPr>
          <p:nvPr/>
        </p:nvSpPr>
        <p:spPr bwMode="auto">
          <a:xfrm>
            <a:off x="423416" y="757238"/>
            <a:ext cx="8397056" cy="3711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Example2: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      My favorite kind of music is 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Erquan Yingyue</a:t>
            </a:r>
            <a:r>
              <a:rPr lang="en-US" altLang="zh-CN" sz="2400" b="1" dirty="0">
                <a:latin typeface="Times New Roman" panose="02020603050405020304" pitchFamily="18" charset="0"/>
              </a:rPr>
              <a:t>. It was played on a kind of instrument 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Erhu</a:t>
            </a:r>
            <a:r>
              <a:rPr lang="en-US" altLang="zh-CN" sz="2400" b="1" dirty="0">
                <a:latin typeface="Times New Roman" panose="02020603050405020304" pitchFamily="18" charset="0"/>
              </a:rPr>
              <a:t> by Abing. I like it because I can recall Abing’s poor life and I’m proud of his amazing musical skills when I listen to it. I feel like crying when I listen to it. But I would like to listen to it as soon as I’m free. I think you should listen to it at your spare time because it was one of China’s national treasures. </a:t>
            </a:r>
            <a:endParaRPr lang="en-US" altLang="zh-CN" sz="24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3275856" y="627534"/>
            <a:ext cx="2664296" cy="720080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12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115616" y="1491630"/>
            <a:ext cx="7705725" cy="611187"/>
          </a:xfrm>
          <a:prstGeom prst="rect">
            <a:avLst/>
          </a:prstGeom>
        </p:spPr>
        <p:txBody>
          <a:bodyPr lIns="68577" tIns="34287" rIns="68577" bIns="34287"/>
          <a:lstStyle/>
          <a:p>
            <a:pPr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1  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Fill in the blanks with the words in the box.</a:t>
            </a:r>
            <a:endParaRPr lang="en-US" altLang="zh-CN" sz="28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59" name="Text Box 10"/>
          <p:cNvSpPr txBox="1">
            <a:spLocks noChangeArrowheads="1"/>
          </p:cNvSpPr>
          <p:nvPr/>
        </p:nvSpPr>
        <p:spPr bwMode="auto">
          <a:xfrm>
            <a:off x="1547664" y="2571750"/>
            <a:ext cx="6045200" cy="138499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rgbClr val="0000FF"/>
            </a:solidFill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plenty of   suppose 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  </a:t>
            </a:r>
            <a:r>
              <a:rPr lang="en-US" altLang="zh-CN" sz="2800" b="1" dirty="0">
                <a:latin typeface="Times New Roman" panose="02020603050405020304" pitchFamily="18" charset="0"/>
              </a:rPr>
              <a:t>war  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 electronic  </a:t>
            </a:r>
            <a:r>
              <a:rPr lang="en-US" altLang="zh-CN" sz="2800" b="1" dirty="0">
                <a:latin typeface="Times New Roman" panose="02020603050405020304" pitchFamily="18" charset="0"/>
              </a:rPr>
              <a:t>actor  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       spare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32104" y="699542"/>
            <a:ext cx="22797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200" b="1" dirty="0">
                <a:solidFill>
                  <a:srgbClr val="7030A0"/>
                </a:solidFill>
                <a:latin typeface="Arial" panose="020B0604020202020204"/>
                <a:cs typeface="Arial" panose="020B0604020202020204"/>
              </a:rPr>
              <a:t>Self Check</a:t>
            </a:r>
            <a:endParaRPr lang="zh-CN" altLang="en-US" sz="3200" b="1" dirty="0">
              <a:solidFill>
                <a:srgbClr val="7030A0"/>
              </a:solidFill>
              <a:latin typeface="Arial" panose="020B0604020202020204"/>
              <a:cs typeface="Arial" panose="020B06040202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412464" y="771550"/>
            <a:ext cx="8424863" cy="3306762"/>
          </a:xfrm>
          <a:prstGeom prst="rect">
            <a:avLst/>
          </a:prstGeom>
        </p:spPr>
        <p:txBody>
          <a:bodyPr lIns="68580" tIns="34290" rIns="68580" bIns="34290"/>
          <a:lstStyle/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1. The comedy has </a:t>
            </a:r>
            <a:r>
              <a:rPr lang="en-US" altLang="zh-CN" b="1" dirty="0" smtClean="0">
                <a:latin typeface="Times New Roman" panose="02020603050405020304" pitchFamily="18" charset="0"/>
              </a:rPr>
              <a:t>__________ </a:t>
            </a:r>
            <a:r>
              <a:rPr lang="en-US" altLang="zh-CN" b="1" dirty="0">
                <a:latin typeface="Times New Roman" panose="02020603050405020304" pitchFamily="18" charset="0"/>
              </a:rPr>
              <a:t>dialog which is very humorous.</a:t>
            </a:r>
            <a:endParaRPr lang="en-US" altLang="zh-CN" b="1" dirty="0">
              <a:latin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2. Since you prefer music that is relaxing, I don’t ________ you </a:t>
            </a:r>
            <a:endParaRPr lang="en-US" altLang="zh-CN" b="1" dirty="0">
              <a:latin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    would want to buy this __________ music CD.</a:t>
            </a:r>
            <a:endParaRPr lang="en-US" altLang="zh-CN" b="1" dirty="0">
              <a:latin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3. Christmas is a time for spreading joy, so you should find </a:t>
            </a:r>
            <a:endParaRPr lang="en-US" altLang="zh-CN" b="1" dirty="0">
              <a:latin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    some _______ time to spend with your loved ones.</a:t>
            </a:r>
            <a:endParaRPr lang="en-US" altLang="zh-CN" b="1" dirty="0">
              <a:latin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4. Although he is an </a:t>
            </a:r>
            <a:r>
              <a:rPr lang="en-US" altLang="zh-CN" b="1" dirty="0" smtClean="0">
                <a:latin typeface="Times New Roman" panose="02020603050405020304" pitchFamily="18" charset="0"/>
              </a:rPr>
              <a:t>______ </a:t>
            </a:r>
            <a:r>
              <a:rPr lang="en-US" altLang="zh-CN" b="1" dirty="0">
                <a:latin typeface="Times New Roman" panose="02020603050405020304" pitchFamily="18" charset="0"/>
              </a:rPr>
              <a:t>who does not have much experience, </a:t>
            </a:r>
            <a:endParaRPr lang="en-US" altLang="zh-CN" b="1" dirty="0">
              <a:latin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    he did an excellent job in the new </a:t>
            </a:r>
            <a:r>
              <a:rPr lang="en-US" altLang="zh-CN" b="1" dirty="0" smtClean="0">
                <a:latin typeface="Times New Roman" panose="02020603050405020304" pitchFamily="18" charset="0"/>
              </a:rPr>
              <a:t>_____ </a:t>
            </a:r>
            <a:r>
              <a:rPr lang="en-US" altLang="zh-CN" b="1" dirty="0">
                <a:latin typeface="Times New Roman" panose="02020603050405020304" pitchFamily="18" charset="0"/>
              </a:rPr>
              <a:t>film. </a:t>
            </a:r>
            <a:endParaRPr lang="en-US" altLang="zh-CN" b="1" dirty="0">
              <a:latin typeface="Times New Roman" panose="02020603050405020304" pitchFamily="18" charset="0"/>
            </a:endParaRPr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2915816" y="711349"/>
            <a:ext cx="1619250" cy="564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plenty of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8" name="Text Box 12"/>
          <p:cNvSpPr txBox="1">
            <a:spLocks noChangeArrowheads="1"/>
          </p:cNvSpPr>
          <p:nvPr/>
        </p:nvSpPr>
        <p:spPr bwMode="auto">
          <a:xfrm>
            <a:off x="6841182" y="1347614"/>
            <a:ext cx="1619250" cy="564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suppose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9" name="Text Box 13"/>
          <p:cNvSpPr txBox="1">
            <a:spLocks noChangeArrowheads="1"/>
          </p:cNvSpPr>
          <p:nvPr/>
        </p:nvSpPr>
        <p:spPr bwMode="auto">
          <a:xfrm>
            <a:off x="3725441" y="1851670"/>
            <a:ext cx="197800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electronic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50" name="Text Box 14"/>
          <p:cNvSpPr txBox="1">
            <a:spLocks noChangeArrowheads="1"/>
          </p:cNvSpPr>
          <p:nvPr/>
        </p:nvSpPr>
        <p:spPr bwMode="auto">
          <a:xfrm>
            <a:off x="3059832" y="3507854"/>
            <a:ext cx="1152128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actor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51" name="Text Box 15"/>
          <p:cNvSpPr txBox="1">
            <a:spLocks noChangeArrowheads="1"/>
          </p:cNvSpPr>
          <p:nvPr/>
        </p:nvSpPr>
        <p:spPr bwMode="auto">
          <a:xfrm>
            <a:off x="5076056" y="4083918"/>
            <a:ext cx="106997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war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52" name="Text Box 16"/>
          <p:cNvSpPr txBox="1">
            <a:spLocks noChangeArrowheads="1"/>
          </p:cNvSpPr>
          <p:nvPr/>
        </p:nvSpPr>
        <p:spPr bwMode="auto">
          <a:xfrm>
            <a:off x="1547664" y="3003749"/>
            <a:ext cx="1115194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spare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3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3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3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3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3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uiExpand="1" build="p"/>
      <p:bldP spid="14347" grpId="0"/>
      <p:bldP spid="14348" grpId="0"/>
      <p:bldP spid="14349" grpId="0"/>
      <p:bldP spid="14350" grpId="0"/>
      <p:bldP spid="14351" grpId="0"/>
      <p:bldP spid="1435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179336" y="596547"/>
            <a:ext cx="7242175" cy="1130300"/>
          </a:xfrm>
          <a:prstGeom prst="rect">
            <a:avLst/>
          </a:prstGeom>
        </p:spPr>
        <p:txBody>
          <a:bodyPr lIns="68580" tIns="34290" rIns="68580" bIns="34290"/>
          <a:lstStyle/>
          <a:p>
            <a:pPr marL="514350" indent="-514350">
              <a:lnSpc>
                <a:spcPct val="120000"/>
              </a:lnSpc>
              <a:spcBef>
                <a:spcPct val="0"/>
              </a:spcBef>
              <a:buFontTx/>
              <a:buAutoNum type="arabicPlain" startAt="2"/>
            </a:pPr>
            <a:r>
              <a:rPr lang="en-US" altLang="zh-CN" sz="27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Fill </a:t>
            </a:r>
            <a:r>
              <a:rPr lang="en-US" altLang="zh-CN" sz="27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in the blanks with </a:t>
            </a:r>
            <a:r>
              <a:rPr lang="en-US" altLang="zh-CN" sz="27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>who, that </a:t>
            </a:r>
            <a:r>
              <a:rPr lang="en-US" altLang="zh-CN" sz="27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or</a:t>
            </a:r>
            <a:r>
              <a:rPr lang="en-US" altLang="zh-CN" sz="27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> which</a:t>
            </a:r>
            <a:r>
              <a:rPr lang="en-US" altLang="zh-CN" sz="27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. </a:t>
            </a:r>
            <a:r>
              <a:rPr lang="en-US" altLang="zh-CN" sz="27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 </a:t>
            </a:r>
            <a:endParaRPr lang="en-US" altLang="zh-CN" sz="2700" b="1" dirty="0" smtClean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7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7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     More </a:t>
            </a:r>
            <a:r>
              <a:rPr lang="en-US" altLang="zh-CN" sz="27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than one answer may be possible. </a:t>
            </a:r>
            <a:endParaRPr lang="en-US" altLang="zh-CN" sz="27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779662"/>
            <a:ext cx="3927880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899592" y="627534"/>
            <a:ext cx="7550150" cy="4090987"/>
          </a:xfrm>
          <a:prstGeom prst="rect">
            <a:avLst/>
          </a:prstGeom>
        </p:spPr>
        <p:txBody>
          <a:bodyPr lIns="68580" tIns="34290" rIns="68580" bIns="34290"/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A: Hi, Cindy! Would you like to see </a:t>
            </a:r>
            <a:r>
              <a:rPr lang="en-US" altLang="zh-CN" b="1" i="1" dirty="0">
                <a:latin typeface="Times New Roman" panose="02020603050405020304" pitchFamily="18" charset="0"/>
              </a:rPr>
              <a:t>Sky High in 2050   </a:t>
            </a:r>
            <a:endParaRPr lang="en-US" altLang="zh-CN" b="1" i="1" dirty="0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      this weekend?</a:t>
            </a:r>
            <a:endParaRPr lang="en-US" altLang="zh-CN" b="1" dirty="0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B: Hmm…no, I don’t think movies ____________ try to    </a:t>
            </a:r>
            <a:endParaRPr lang="en-US" altLang="zh-CN" b="1" dirty="0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     describe the future are very interesting. Could we see </a:t>
            </a:r>
            <a:endParaRPr lang="en-US" altLang="zh-CN" b="1" dirty="0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     </a:t>
            </a:r>
            <a:r>
              <a:rPr lang="en-US" altLang="zh-CN" b="1" i="1" dirty="0">
                <a:latin typeface="Times New Roman" panose="02020603050405020304" pitchFamily="18" charset="0"/>
              </a:rPr>
              <a:t>City Danger </a:t>
            </a:r>
            <a:r>
              <a:rPr lang="en-US" altLang="zh-CN" b="1" dirty="0">
                <a:latin typeface="Times New Roman" panose="02020603050405020304" pitchFamily="18" charset="0"/>
              </a:rPr>
              <a:t>instead?</a:t>
            </a:r>
            <a:endParaRPr lang="en-US" altLang="zh-CN" b="1" dirty="0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A: You mean, the new police story ____________ was  </a:t>
            </a:r>
            <a:endParaRPr lang="en-US" altLang="zh-CN" b="1" dirty="0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     filmed in five countries?</a:t>
            </a:r>
            <a:endParaRPr lang="en-US" altLang="zh-CN" b="1" dirty="0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B: Yes, that’s the one. The actor _______ plays the hero   </a:t>
            </a:r>
            <a:endParaRPr lang="en-US" altLang="zh-CN" b="1" dirty="0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     used to be a school teacher!</a:t>
            </a:r>
            <a:endParaRPr lang="en-US" altLang="zh-CN" b="1" dirty="0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A: OK, sure. It sounds like something ____________ we   </a:t>
            </a:r>
            <a:endParaRPr lang="en-US" altLang="zh-CN" b="1" dirty="0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     both will enjoy!</a:t>
            </a:r>
            <a:endParaRPr lang="en-US" altLang="zh-CN" b="1" dirty="0">
              <a:latin typeface="Times New Roman" panose="02020603050405020304" pitchFamily="18" charset="0"/>
            </a:endParaRPr>
          </a:p>
        </p:txBody>
      </p:sp>
      <p:sp>
        <p:nvSpPr>
          <p:cNvPr id="22530" name="Text Box 5"/>
          <p:cNvSpPr txBox="1">
            <a:spLocks noChangeArrowheads="1"/>
          </p:cNvSpPr>
          <p:nvPr/>
        </p:nvSpPr>
        <p:spPr bwMode="auto">
          <a:xfrm>
            <a:off x="5868988" y="1006475"/>
            <a:ext cx="7556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400"/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5579616" y="1347614"/>
            <a:ext cx="20167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that/which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5399435" y="2427734"/>
            <a:ext cx="205288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that/which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5220072" y="3147814"/>
            <a:ext cx="8651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who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5959748" y="3867894"/>
            <a:ext cx="18526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that/which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/>
      <p:bldP spid="16391" grpId="0"/>
      <p:bldP spid="16392" grpId="0"/>
      <p:bldP spid="1639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1547664" y="1264279"/>
            <a:ext cx="6799262" cy="3394075"/>
          </a:xfrm>
          <a:prstGeom prst="rect">
            <a:avLst/>
          </a:prstGeom>
        </p:spPr>
        <p:txBody>
          <a:bodyPr lIns="68580" tIns="34290" rIns="68580" bIns="34290"/>
          <a:lstStyle/>
          <a:p>
            <a:pPr marL="609600" indent="-609600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1. I don’t like music _______________________.</a:t>
            </a:r>
            <a:endParaRPr lang="en-US" altLang="zh-CN" b="1" dirty="0">
              <a:latin typeface="Times New Roman" panose="02020603050405020304" pitchFamily="18" charset="0"/>
            </a:endParaRPr>
          </a:p>
          <a:p>
            <a:pPr marL="609600" indent="-609600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2. I enjoy spending time in places </a:t>
            </a:r>
            <a:endParaRPr lang="en-US" altLang="zh-CN" b="1" dirty="0">
              <a:latin typeface="Times New Roman" panose="02020603050405020304" pitchFamily="18" charset="0"/>
            </a:endParaRPr>
          </a:p>
          <a:p>
            <a:pPr marL="609600" indent="-609600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    ___________________________.</a:t>
            </a:r>
            <a:endParaRPr lang="en-US" altLang="zh-CN" b="1" dirty="0">
              <a:latin typeface="Times New Roman" panose="02020603050405020304" pitchFamily="18" charset="0"/>
            </a:endParaRPr>
          </a:p>
          <a:p>
            <a:pPr marL="609600" indent="-609600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3. I have friends </a:t>
            </a:r>
            <a:endParaRPr lang="en-US" altLang="zh-CN" b="1" dirty="0">
              <a:latin typeface="Times New Roman" panose="02020603050405020304" pitchFamily="18" charset="0"/>
            </a:endParaRPr>
          </a:p>
          <a:p>
            <a:pPr marL="609600" indent="-609600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    ___________________________________.</a:t>
            </a:r>
            <a:endParaRPr lang="en-US" altLang="zh-CN" b="1" dirty="0">
              <a:latin typeface="Times New Roman" panose="02020603050405020304" pitchFamily="18" charset="0"/>
            </a:endParaRPr>
          </a:p>
          <a:p>
            <a:pPr marL="609600" indent="-609600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4. I like movie stars</a:t>
            </a:r>
            <a:endParaRPr lang="en-US" altLang="zh-CN" b="1" dirty="0">
              <a:latin typeface="Times New Roman" panose="02020603050405020304" pitchFamily="18" charset="0"/>
            </a:endParaRPr>
          </a:p>
          <a:p>
            <a:pPr marL="609600" indent="-609600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    __________________________________.</a:t>
            </a:r>
            <a:endParaRPr lang="en-US" altLang="zh-CN" b="1" dirty="0">
              <a:latin typeface="Times New Roman" panose="02020603050405020304" pitchFamily="18" charset="0"/>
            </a:endParaRPr>
          </a:p>
        </p:txBody>
      </p:sp>
      <p:sp>
        <p:nvSpPr>
          <p:cNvPr id="23554" name="Text Box 6"/>
          <p:cNvSpPr txBox="1">
            <a:spLocks noChangeArrowheads="1"/>
          </p:cNvSpPr>
          <p:nvPr/>
        </p:nvSpPr>
        <p:spPr bwMode="auto">
          <a:xfrm>
            <a:off x="1187624" y="725839"/>
            <a:ext cx="691276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3 </a:t>
            </a:r>
            <a:r>
              <a:rPr lang="en-US" altLang="zh-CN" sz="28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Complete 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the sentences about yourself.</a:t>
            </a:r>
            <a:endParaRPr lang="en-US" altLang="zh-CN" sz="28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4228926" y="1275606"/>
            <a:ext cx="27193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that is too loud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1872283" y="2139702"/>
            <a:ext cx="37798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that are relaxing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1763713" y="3056642"/>
            <a:ext cx="493199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who are friendly and helpful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1918295" y="3920738"/>
            <a:ext cx="55340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who are beautiful or handsome 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/>
      <p:bldP spid="17416" grpId="0"/>
      <p:bldP spid="17417" grpId="0"/>
      <p:bldP spid="174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4338" y="895350"/>
            <a:ext cx="7472362" cy="421038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>
              <a:lnSpc>
                <a:spcPct val="120000"/>
              </a:lnSpc>
              <a:spcBef>
                <a:spcPts val="0"/>
              </a:spcBef>
            </a:pPr>
            <a:r>
              <a:rPr lang="en-US" altLang="zh-CN" sz="2800" b="1" noProof="1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Ⅰ.</a:t>
            </a:r>
            <a:r>
              <a:rPr lang="zh-CN" altLang="en-US" sz="2800" b="1" noProof="1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</a:t>
            </a:r>
            <a:r>
              <a:rPr lang="zh-CN" altLang="en-US" sz="2800" b="1" noProof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项</a:t>
            </a:r>
            <a:r>
              <a:rPr lang="zh-CN" altLang="zh-CN" sz="2800" b="1" noProof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选择</a:t>
            </a:r>
            <a:r>
              <a:rPr lang="zh-CN" altLang="en-US" sz="2800" b="1" noProof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en-US" altLang="zh-CN" sz="2800" b="1" noProof="1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42900" indent="-342900">
              <a:lnSpc>
                <a:spcPct val="120000"/>
              </a:lnSpc>
              <a:spcBef>
                <a:spcPts val="0"/>
              </a:spcBef>
            </a:pPr>
            <a:r>
              <a:rPr lang="en-US" altLang="zh-CN" sz="2600" b="1" noProof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1</a:t>
            </a:r>
            <a:r>
              <a:rPr lang="en-US" altLang="zh-CN" sz="26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I am sure Cindy will be able to find the hotel, </a:t>
            </a:r>
            <a:r>
              <a:rPr lang="en-US" altLang="zh-CN" sz="2600" b="1" noProof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endParaRPr lang="en-US" altLang="zh-CN" sz="2600" b="1" noProof="1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 indent="-342900">
              <a:lnSpc>
                <a:spcPct val="120000"/>
              </a:lnSpc>
              <a:spcBef>
                <a:spcPts val="0"/>
              </a:spcBef>
            </a:pPr>
            <a:r>
              <a:rPr lang="en-US" altLang="zh-CN" sz="26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600" b="1" noProof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she </a:t>
            </a:r>
            <a:r>
              <a:rPr lang="en-US" altLang="zh-CN" sz="26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has a pretty good  ______ of direction.</a:t>
            </a:r>
            <a:endParaRPr lang="en-US" altLang="zh-CN" sz="26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20000"/>
              </a:lnSpc>
              <a:spcBef>
                <a:spcPts val="0"/>
              </a:spcBef>
            </a:pPr>
            <a:r>
              <a:rPr lang="en-US" altLang="zh-CN" sz="26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</a:t>
            </a:r>
            <a:r>
              <a:rPr lang="en-US" altLang="zh-CN" sz="2600" b="1" noProof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A</a:t>
            </a:r>
            <a:r>
              <a:rPr lang="en-US" altLang="zh-CN" sz="26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idea                          B. feeling </a:t>
            </a:r>
            <a:endParaRPr lang="en-US" altLang="zh-CN" sz="26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20000"/>
              </a:lnSpc>
              <a:spcBef>
                <a:spcPts val="0"/>
              </a:spcBef>
            </a:pPr>
            <a:r>
              <a:rPr lang="en-US" altLang="zh-CN" sz="26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</a:t>
            </a:r>
            <a:r>
              <a:rPr lang="en-US" altLang="zh-CN" sz="2600" b="1" noProof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C</a:t>
            </a:r>
            <a:r>
              <a:rPr lang="en-US" altLang="zh-CN" sz="26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experience               D. sense</a:t>
            </a:r>
            <a:endParaRPr lang="en-US" altLang="zh-CN" sz="26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</a:pPr>
            <a:r>
              <a:rPr lang="en-US" altLang="zh-CN" sz="2600" b="1" noProof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2</a:t>
            </a:r>
            <a:r>
              <a:rPr lang="en-US" altLang="zh-CN" sz="26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Most students like the teachers ______ </a:t>
            </a:r>
            <a:r>
              <a:rPr lang="en-US" altLang="zh-CN" sz="2600" b="1" noProof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endParaRPr lang="en-US" altLang="zh-CN" sz="2600" b="1" noProof="1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</a:pPr>
            <a:r>
              <a:rPr lang="en-US" altLang="zh-CN" sz="2600" b="1" noProof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understand </a:t>
            </a:r>
            <a:r>
              <a:rPr lang="en-US" altLang="zh-CN" sz="26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them well.</a:t>
            </a:r>
            <a:endParaRPr lang="en-US" altLang="zh-CN" sz="26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</a:pPr>
            <a:r>
              <a:rPr lang="en-US" altLang="zh-CN" sz="26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</a:t>
            </a:r>
            <a:r>
              <a:rPr lang="en-US" altLang="zh-CN" sz="2600" b="1" noProof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A</a:t>
            </a:r>
            <a:r>
              <a:rPr lang="en-US" altLang="zh-CN" sz="26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what  </a:t>
            </a:r>
            <a:r>
              <a:rPr lang="en-US" altLang="zh-CN" sz="2600" b="1" noProof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</a:t>
            </a:r>
            <a:r>
              <a:rPr lang="en-US" altLang="zh-CN" sz="26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who  </a:t>
            </a:r>
            <a:r>
              <a:rPr lang="en-US" altLang="zh-CN" sz="2600" b="1" noProof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lang="en-US" altLang="zh-CN" sz="26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that   </a:t>
            </a:r>
            <a:r>
              <a:rPr lang="en-US" altLang="zh-CN" sz="2600" b="1" noProof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D</a:t>
            </a:r>
            <a:r>
              <a:rPr lang="en-US" altLang="zh-CN" sz="26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which</a:t>
            </a:r>
            <a:endParaRPr lang="zh-CN" altLang="en-US" sz="2600" b="1" noProof="1">
              <a:ea typeface="Times New Roman" panose="02020603050405020304" pitchFamily="18" charset="0"/>
            </a:endParaRPr>
          </a:p>
        </p:txBody>
      </p:sp>
      <p:sp>
        <p:nvSpPr>
          <p:cNvPr id="17410" name="文本框 2"/>
          <p:cNvSpPr txBox="1">
            <a:spLocks noChangeArrowheads="1"/>
          </p:cNvSpPr>
          <p:nvPr/>
        </p:nvSpPr>
        <p:spPr bwMode="auto">
          <a:xfrm>
            <a:off x="4424198" y="1851670"/>
            <a:ext cx="63182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11" name="文本框 3"/>
          <p:cNvSpPr txBox="1">
            <a:spLocks noChangeArrowheads="1"/>
          </p:cNvSpPr>
          <p:nvPr/>
        </p:nvSpPr>
        <p:spPr bwMode="auto">
          <a:xfrm>
            <a:off x="5739607" y="3402512"/>
            <a:ext cx="506412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01988" y="339502"/>
            <a:ext cx="2790825" cy="9032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400" b="1" noProof="1">
                <a:solidFill>
                  <a:srgbClr val="0000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Exercises</a:t>
            </a:r>
            <a:endParaRPr lang="en-US" altLang="zh-CN" sz="4400" b="1" noProof="1">
              <a:solidFill>
                <a:srgbClr val="0000E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87002" y="771550"/>
            <a:ext cx="7945438" cy="4173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3. Teenagers like reading the books ______ are written </a:t>
            </a:r>
            <a:endParaRPr lang="en-US" altLang="zh-CN" sz="2600" b="1" noProof="1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600" b="1" noProof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by </a:t>
            </a:r>
            <a:r>
              <a:rPr lang="en-US" altLang="zh-CN" sz="26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J.K.Rowling. </a:t>
            </a:r>
            <a:endParaRPr lang="en-US" altLang="zh-CN" sz="26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A. who         B. what         C. whose          D. that</a:t>
            </a:r>
            <a:endParaRPr lang="en-US" altLang="zh-CN" sz="2600" b="1" noProof="1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4. —I will go to the countryside to see my grandmother </a:t>
            </a:r>
            <a:endParaRPr lang="en-US" altLang="zh-CN" sz="2600" b="1" noProof="1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this afternoon, so I can’t go swimming with you.</a:t>
            </a:r>
            <a:endParaRPr lang="en-US" altLang="zh-CN" sz="26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>
              <a:lnSpc>
                <a:spcPct val="120000"/>
              </a:lnSpc>
              <a:spcBef>
                <a:spcPct val="20000"/>
              </a:spcBef>
            </a:pPr>
            <a:r>
              <a:rPr lang="en-US" altLang="zh-CN" sz="26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—______ .</a:t>
            </a:r>
            <a:endParaRPr lang="en-US" altLang="zh-CN" sz="26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>
              <a:lnSpc>
                <a:spcPct val="120000"/>
              </a:lnSpc>
              <a:spcBef>
                <a:spcPct val="20000"/>
              </a:spcBef>
            </a:pPr>
            <a:r>
              <a:rPr lang="en-US" altLang="zh-CN" sz="26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A. It’s my pleasure          B. You are welcome    </a:t>
            </a:r>
            <a:endParaRPr lang="en-US" altLang="zh-CN" sz="26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>
              <a:lnSpc>
                <a:spcPct val="120000"/>
              </a:lnSpc>
              <a:spcBef>
                <a:spcPct val="20000"/>
              </a:spcBef>
            </a:pPr>
            <a:r>
              <a:rPr lang="en-US" altLang="zh-CN" sz="26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C. That’s a pity                D. Sure, I am</a:t>
            </a:r>
            <a:endParaRPr lang="en-US" altLang="zh-CN" sz="26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34" name="文本框 2"/>
          <p:cNvSpPr txBox="1">
            <a:spLocks noChangeArrowheads="1"/>
          </p:cNvSpPr>
          <p:nvPr/>
        </p:nvSpPr>
        <p:spPr bwMode="auto">
          <a:xfrm>
            <a:off x="5796136" y="773166"/>
            <a:ext cx="69215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35" name="文本框 3"/>
          <p:cNvSpPr txBox="1">
            <a:spLocks noChangeArrowheads="1"/>
          </p:cNvSpPr>
          <p:nvPr/>
        </p:nvSpPr>
        <p:spPr bwMode="auto">
          <a:xfrm>
            <a:off x="1547664" y="3219822"/>
            <a:ext cx="69780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本框 1"/>
          <p:cNvSpPr txBox="1">
            <a:spLocks noChangeArrowheads="1"/>
          </p:cNvSpPr>
          <p:nvPr/>
        </p:nvSpPr>
        <p:spPr bwMode="auto">
          <a:xfrm>
            <a:off x="726803" y="946407"/>
            <a:ext cx="7776864" cy="3693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600" b="1" dirty="0">
                <a:latin typeface="Times New Roman" panose="02020603050405020304" pitchFamily="18" charset="0"/>
              </a:rPr>
              <a:t>5</a:t>
            </a:r>
            <a:r>
              <a:rPr lang="zh-CN" altLang="en-US" sz="2600" b="1" dirty="0">
                <a:latin typeface="Times New Roman" panose="02020603050405020304" pitchFamily="18" charset="0"/>
              </a:rPr>
              <a:t>.I prefer watching TV to ________ music.</a:t>
            </a:r>
            <a:endParaRPr lang="zh-CN" altLang="en-US" sz="2600" b="1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>
                <a:latin typeface="Times New Roman" panose="02020603050405020304" pitchFamily="18" charset="0"/>
              </a:rPr>
              <a:t>    A. listen to    </a:t>
            </a:r>
            <a:r>
              <a:rPr lang="zh-CN" altLang="en-US" sz="2600" b="1" dirty="0" smtClean="0">
                <a:latin typeface="Times New Roman" panose="02020603050405020304" pitchFamily="18" charset="0"/>
              </a:rPr>
              <a:t> B</a:t>
            </a:r>
            <a:r>
              <a:rPr lang="zh-CN" altLang="en-US" sz="2600" b="1" dirty="0">
                <a:latin typeface="Times New Roman" panose="02020603050405020304" pitchFamily="18" charset="0"/>
              </a:rPr>
              <a:t>. listen   </a:t>
            </a:r>
            <a:r>
              <a:rPr lang="zh-CN" altLang="en-US" sz="2600" b="1" dirty="0" smtClean="0">
                <a:latin typeface="Times New Roman" panose="02020603050405020304" pitchFamily="18" charset="0"/>
              </a:rPr>
              <a:t> C</a:t>
            </a:r>
            <a:r>
              <a:rPr lang="zh-CN" altLang="en-US" sz="2600" b="1" dirty="0">
                <a:latin typeface="Times New Roman" panose="02020603050405020304" pitchFamily="18" charset="0"/>
              </a:rPr>
              <a:t>. listening to    D. listening</a:t>
            </a:r>
            <a:endParaRPr lang="zh-CN" altLang="en-US" sz="2600" b="1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latin typeface="Times New Roman" panose="02020603050405020304" pitchFamily="18" charset="0"/>
              </a:rPr>
              <a:t>6</a:t>
            </a:r>
            <a:r>
              <a:rPr lang="zh-CN" altLang="en-US" sz="2600" b="1" dirty="0">
                <a:latin typeface="Times New Roman" panose="02020603050405020304" pitchFamily="18" charset="0"/>
              </a:rPr>
              <a:t>. Having _______ exercise every day will be good for your health.</a:t>
            </a:r>
            <a:endParaRPr lang="zh-CN" altLang="en-US" sz="2600" b="1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>
                <a:latin typeface="Times New Roman" panose="02020603050405020304" pitchFamily="18" charset="0"/>
              </a:rPr>
              <a:t>   A. many     </a:t>
            </a:r>
            <a:r>
              <a:rPr lang="zh-CN" altLang="en-US" sz="2600" b="1" dirty="0" smtClean="0">
                <a:latin typeface="Times New Roman" panose="02020603050405020304" pitchFamily="18" charset="0"/>
              </a:rPr>
              <a:t>                      B</a:t>
            </a:r>
            <a:r>
              <a:rPr lang="zh-CN" altLang="en-US" sz="2600" b="1" dirty="0">
                <a:latin typeface="Times New Roman" panose="02020603050405020304" pitchFamily="18" charset="0"/>
              </a:rPr>
              <a:t>. plenty of    </a:t>
            </a:r>
            <a:endParaRPr lang="en-US" altLang="zh-CN" sz="2600" b="1" dirty="0" smtClean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latin typeface="Times New Roman" panose="02020603050405020304" pitchFamily="18" charset="0"/>
              </a:rPr>
              <a:t> </a:t>
            </a:r>
            <a:r>
              <a:rPr lang="en-US" altLang="zh-CN" sz="2600" b="1" dirty="0" smtClean="0">
                <a:latin typeface="Times New Roman" panose="02020603050405020304" pitchFamily="18" charset="0"/>
              </a:rPr>
              <a:t>  </a:t>
            </a:r>
            <a:r>
              <a:rPr lang="zh-CN" altLang="en-US" sz="2600" b="1" dirty="0" smtClean="0">
                <a:latin typeface="Times New Roman" panose="02020603050405020304" pitchFamily="18" charset="0"/>
              </a:rPr>
              <a:t>C</a:t>
            </a:r>
            <a:r>
              <a:rPr lang="zh-CN" altLang="en-US" sz="2600" b="1" dirty="0">
                <a:latin typeface="Times New Roman" panose="02020603050405020304" pitchFamily="18" charset="0"/>
              </a:rPr>
              <a:t>. a lots of    </a:t>
            </a:r>
            <a:r>
              <a:rPr lang="zh-CN" altLang="en-US" sz="2600" b="1" dirty="0" smtClean="0">
                <a:latin typeface="Times New Roman" panose="02020603050405020304" pitchFamily="18" charset="0"/>
              </a:rPr>
              <a:t>                   D</a:t>
            </a:r>
            <a:r>
              <a:rPr lang="zh-CN" altLang="en-US" sz="2600" b="1" dirty="0">
                <a:latin typeface="Times New Roman" panose="02020603050405020304" pitchFamily="18" charset="0"/>
              </a:rPr>
              <a:t>. </a:t>
            </a:r>
            <a:r>
              <a:rPr lang="en-US" altLang="zh-CN" sz="2600" b="1" dirty="0">
                <a:latin typeface="Times New Roman" panose="02020603050405020304" pitchFamily="18" charset="0"/>
              </a:rPr>
              <a:t>the</a:t>
            </a:r>
            <a:r>
              <a:rPr lang="zh-CN" altLang="en-US" sz="2600" b="1" dirty="0">
                <a:latin typeface="Times New Roman" panose="02020603050405020304" pitchFamily="18" charset="0"/>
              </a:rPr>
              <a:t> number of</a:t>
            </a:r>
            <a:endParaRPr lang="zh-CN" altLang="en-US" sz="2600" b="1" dirty="0">
              <a:latin typeface="Times New Roman" panose="02020603050405020304" pitchFamily="18" charset="0"/>
            </a:endParaRPr>
          </a:p>
        </p:txBody>
      </p:sp>
      <p:sp>
        <p:nvSpPr>
          <p:cNvPr id="19458" name="文本框 2"/>
          <p:cNvSpPr txBox="1">
            <a:spLocks noChangeArrowheads="1"/>
          </p:cNvSpPr>
          <p:nvPr/>
        </p:nvSpPr>
        <p:spPr bwMode="auto">
          <a:xfrm>
            <a:off x="4615235" y="915566"/>
            <a:ext cx="60483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59" name="文本框 3"/>
          <p:cNvSpPr txBox="1">
            <a:spLocks noChangeArrowheads="1"/>
          </p:cNvSpPr>
          <p:nvPr/>
        </p:nvSpPr>
        <p:spPr bwMode="auto">
          <a:xfrm>
            <a:off x="2524944" y="2139702"/>
            <a:ext cx="49371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87043"/>
          <p:cNvSpPr>
            <a:spLocks noTextEdit="1"/>
          </p:cNvSpPr>
          <p:nvPr/>
        </p:nvSpPr>
        <p:spPr>
          <a:xfrm>
            <a:off x="778119" y="699542"/>
            <a:ext cx="3649865" cy="720080"/>
          </a:xfrm>
          <a:prstGeom prst="rect">
            <a:avLst/>
          </a:prstGeom>
        </p:spPr>
        <p:txBody>
          <a:bodyPr wrap="none" lIns="68574" tIns="34288" rIns="68574" bIns="34288" fromWordArt="1">
            <a:scene3d>
              <a:camera prst="orthographicFront"/>
              <a:lightRig rig="threePt" dir="t"/>
            </a:scene3d>
          </a:bodyPr>
          <a:lstStyle/>
          <a:p>
            <a:pPr marL="514350" indent="-514350">
              <a:lnSpc>
                <a:spcPct val="125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3600" b="1" noProof="1">
                <a:ln w="127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  <a:sym typeface="+mn-ea"/>
              </a:rPr>
              <a:t>Objectives</a:t>
            </a:r>
            <a:endParaRPr lang="zh-CN" altLang="en-US" sz="3600" b="1" noProof="1">
              <a:ln w="1270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78119" y="1635646"/>
            <a:ext cx="7560840" cy="2677656"/>
          </a:xfrm>
          <a:prstGeom prst="rect">
            <a:avLst/>
          </a:prstGeom>
          <a:ln w="38100"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Clr>
                <a:schemeClr val="accent5"/>
              </a:buClr>
              <a:buFont typeface="Wingdings" panose="05000000000000000000" pitchFamily="2" charset="2"/>
              <a:buChar char="u"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To review the usage of the Attributive </a:t>
            </a:r>
            <a:endParaRPr lang="en-US" altLang="zh-CN" sz="28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>
              <a:lnSpc>
                <a:spcPct val="120000"/>
              </a:lnSpc>
              <a:buClr>
                <a:schemeClr val="accent5"/>
              </a:buClr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   </a:t>
            </a:r>
            <a:r>
              <a:rPr lang="en-US" altLang="zh-CN" sz="28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Clauses.</a:t>
            </a:r>
            <a:endParaRPr lang="en-US" altLang="zh-CN" sz="28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>
              <a:lnSpc>
                <a:spcPct val="120000"/>
              </a:lnSpc>
              <a:buClr>
                <a:schemeClr val="accent5"/>
              </a:buClr>
              <a:buFont typeface="Wingdings" panose="05000000000000000000" pitchFamily="2" charset="2"/>
              <a:buChar char="u"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To write short passages with common </a:t>
            </a:r>
            <a:endParaRPr lang="en-US" altLang="zh-CN" sz="28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>
              <a:lnSpc>
                <a:spcPct val="120000"/>
              </a:lnSpc>
              <a:buClr>
                <a:schemeClr val="accent5"/>
              </a:buClr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   sentence structures in this </a:t>
            </a:r>
            <a:r>
              <a:rPr lang="en-US" altLang="zh-CN" sz="28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unit.</a:t>
            </a:r>
            <a:endParaRPr lang="en-US" altLang="zh-CN" sz="28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>
              <a:lnSpc>
                <a:spcPct val="120000"/>
              </a:lnSpc>
              <a:buClr>
                <a:schemeClr val="accent5"/>
              </a:buClr>
              <a:buFont typeface="Wingdings" panose="05000000000000000000" pitchFamily="2" charset="2"/>
              <a:buChar char="u"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To improve writing </a:t>
            </a:r>
            <a:r>
              <a:rPr lang="en-US" altLang="zh-CN" sz="28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ability.</a:t>
            </a:r>
            <a:endParaRPr lang="en-US" altLang="zh-CN" sz="28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55576" y="617656"/>
            <a:ext cx="7632848" cy="4293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When you read, don’t</a:t>
            </a:r>
            <a:r>
              <a:rPr lang="en-US" altLang="zh-CN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every new word in </a:t>
            </a:r>
            <a:r>
              <a:rPr lang="en-US" altLang="zh-CN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dictionary</a:t>
            </a: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Try to guess its meaning.</a:t>
            </a:r>
            <a:endParaRPr lang="en-US" altLang="zh-CN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look up    B. work out    C. make up    D. give up</a:t>
            </a:r>
            <a:endParaRPr lang="en-US" altLang="zh-CN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The tomato is in fact a kind of fruit, </a:t>
            </a:r>
            <a:r>
              <a:rPr lang="en-US" altLang="zh-CN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 </a:t>
            </a: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</a:t>
            </a:r>
            <a:endParaRPr lang="en-US" altLang="zh-CN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eaten as a kind of vegetable.</a:t>
            </a:r>
            <a:endParaRPr lang="en-US" altLang="zh-CN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A. because                      B. if    </a:t>
            </a:r>
            <a:endParaRPr lang="en-US" altLang="zh-CN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C. when                         D. although</a:t>
            </a:r>
            <a:endParaRPr lang="en-US" altLang="zh-CN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82" name="文本框 2"/>
          <p:cNvSpPr txBox="1">
            <a:spLocks noChangeArrowheads="1"/>
          </p:cNvSpPr>
          <p:nvPr/>
        </p:nvSpPr>
        <p:spPr bwMode="auto">
          <a:xfrm>
            <a:off x="4499992" y="574451"/>
            <a:ext cx="71596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83" name="文本框 3"/>
          <p:cNvSpPr txBox="1">
            <a:spLocks noChangeArrowheads="1"/>
          </p:cNvSpPr>
          <p:nvPr/>
        </p:nvSpPr>
        <p:spPr bwMode="auto">
          <a:xfrm>
            <a:off x="6444208" y="2502787"/>
            <a:ext cx="584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7504" y="843558"/>
            <a:ext cx="8712968" cy="37733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>
              <a:lnSpc>
                <a:spcPct val="130000"/>
              </a:lnSpc>
              <a:spcBef>
                <a:spcPts val="0"/>
              </a:spcBef>
            </a:pPr>
            <a:r>
              <a:rPr lang="en-US" altLang="zh-CN" sz="2800" b="1" noProof="1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Ⅱ. </a:t>
            </a:r>
            <a:r>
              <a:rPr lang="zh-CN" altLang="en-US" sz="2800" b="1" noProof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用所给词的适当形式填空。</a:t>
            </a:r>
            <a:endParaRPr lang="zh-CN" altLang="en-US" sz="2800" b="1" noProof="1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42900">
              <a:lnSpc>
                <a:spcPct val="130000"/>
              </a:lnSpc>
              <a:spcBef>
                <a:spcPts val="0"/>
              </a:spcBef>
            </a:pPr>
            <a:r>
              <a:rPr lang="zh-CN" altLang="en-US" sz="26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altLang="zh-CN" sz="26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zh-CN" altLang="en-US" sz="26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 work for a big</a:t>
            </a:r>
            <a:r>
              <a:rPr lang="zh-CN" altLang="en-US" sz="2600" b="1" u="sng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</a:t>
            </a:r>
            <a:r>
              <a:rPr lang="zh-CN" altLang="en-US" sz="2600" b="1" noProof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26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Australia) company.</a:t>
            </a:r>
            <a:endParaRPr lang="zh-CN" altLang="en-US" sz="2600" b="1" noProof="1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>
              <a:lnSpc>
                <a:spcPct val="130000"/>
              </a:lnSpc>
              <a:spcBef>
                <a:spcPts val="0"/>
              </a:spcBef>
            </a:pPr>
            <a:r>
              <a:rPr lang="zh-CN" altLang="en-US" sz="26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sz="26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zh-CN" altLang="en-US" sz="26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Is your back still </a:t>
            </a:r>
            <a:r>
              <a:rPr lang="zh-CN" altLang="en-US" sz="2600" b="1" u="sng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</a:t>
            </a:r>
            <a:r>
              <a:rPr lang="zh-CN" altLang="en-US" sz="2600" b="1" noProof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26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pain)?</a:t>
            </a:r>
            <a:endParaRPr lang="zh-CN" altLang="en-US" sz="2600" b="1" noProof="1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>
              <a:lnSpc>
                <a:spcPct val="130000"/>
              </a:lnSpc>
              <a:spcBef>
                <a:spcPts val="0"/>
              </a:spcBef>
            </a:pPr>
            <a:r>
              <a:rPr lang="zh-CN" altLang="en-US" sz="26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en-US" altLang="zh-CN" sz="26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zh-CN" altLang="en-US" sz="2600" b="1" u="sng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</a:t>
            </a:r>
            <a:r>
              <a:rPr lang="zh-CN" altLang="en-US" sz="26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(laugh) for two hours is a good way to relax!</a:t>
            </a:r>
            <a:endParaRPr lang="zh-CN" altLang="en-US" sz="2600" b="1" noProof="1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>
              <a:lnSpc>
                <a:spcPct val="130000"/>
              </a:lnSpc>
              <a:spcBef>
                <a:spcPts val="0"/>
              </a:spcBef>
            </a:pPr>
            <a:r>
              <a:rPr lang="zh-CN" altLang="en-US" sz="26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en-US" altLang="zh-CN" sz="26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zh-CN" altLang="en-US" sz="26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They try their best </a:t>
            </a:r>
            <a:r>
              <a:rPr lang="zh-CN" altLang="en-US" sz="2600" b="1" u="sng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</a:t>
            </a:r>
            <a:r>
              <a:rPr lang="zh-CN" altLang="en-US" sz="26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(solve) their problems.</a:t>
            </a:r>
            <a:endParaRPr lang="zh-CN" altLang="en-US" sz="2600" b="1" noProof="1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defTabSz="457200" eaLnBrk="0" hangingPunct="0">
              <a:lnSpc>
                <a:spcPct val="130000"/>
              </a:lnSpc>
            </a:pPr>
            <a:r>
              <a:rPr lang="en-US" altLang="zh-CN" sz="2600" b="1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  </a:t>
            </a:r>
            <a:r>
              <a:rPr lang="en-US" altLang="zh-CN" sz="2600" b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5</a:t>
            </a:r>
            <a:r>
              <a:rPr lang="en-US" altLang="zh-CN" sz="2600" b="1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. Now more and more people ride ________ (electricity)</a:t>
            </a:r>
            <a:endParaRPr lang="en-US" altLang="zh-CN" sz="2600" b="1" noProof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defTabSz="457200" eaLnBrk="0" hangingPunct="0">
              <a:lnSpc>
                <a:spcPct val="130000"/>
              </a:lnSpc>
            </a:pPr>
            <a:r>
              <a:rPr lang="en-US" altLang="zh-CN" sz="2600" b="1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       bikes instead of </a:t>
            </a:r>
            <a:r>
              <a:rPr lang="en-US" altLang="zh-CN" sz="2600" b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_______ </a:t>
            </a:r>
            <a:r>
              <a:rPr lang="en-US" altLang="zh-CN" sz="2600" b="1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(drive)cars.</a:t>
            </a:r>
            <a:endParaRPr lang="en-US" altLang="zh-CN" sz="2600" b="1" noProof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506" name="文本框 4"/>
          <p:cNvSpPr txBox="1">
            <a:spLocks noChangeArrowheads="1"/>
          </p:cNvSpPr>
          <p:nvPr/>
        </p:nvSpPr>
        <p:spPr bwMode="auto">
          <a:xfrm>
            <a:off x="3149187" y="1399111"/>
            <a:ext cx="2605252" cy="61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>
              <a:lnSpc>
                <a:spcPct val="13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Australian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07" name="文本框 5"/>
          <p:cNvSpPr txBox="1">
            <a:spLocks noChangeArrowheads="1"/>
          </p:cNvSpPr>
          <p:nvPr/>
        </p:nvSpPr>
        <p:spPr bwMode="auto">
          <a:xfrm>
            <a:off x="3347864" y="1923678"/>
            <a:ext cx="2086230" cy="61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>
              <a:lnSpc>
                <a:spcPct val="13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painful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08" name="文本框 6"/>
          <p:cNvSpPr txBox="1">
            <a:spLocks noChangeArrowheads="1"/>
          </p:cNvSpPr>
          <p:nvPr/>
        </p:nvSpPr>
        <p:spPr bwMode="auto">
          <a:xfrm>
            <a:off x="879178" y="2431334"/>
            <a:ext cx="2876928" cy="61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>
              <a:lnSpc>
                <a:spcPct val="13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Laughing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09" name="文本框 8"/>
          <p:cNvSpPr txBox="1">
            <a:spLocks noChangeArrowheads="1"/>
          </p:cNvSpPr>
          <p:nvPr/>
        </p:nvSpPr>
        <p:spPr bwMode="auto">
          <a:xfrm>
            <a:off x="3531666" y="2957538"/>
            <a:ext cx="2524156" cy="61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>
              <a:lnSpc>
                <a:spcPct val="13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to 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solve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" name="TextBox 29"/>
          <p:cNvSpPr txBox="1">
            <a:spLocks noChangeArrowheads="1"/>
          </p:cNvSpPr>
          <p:nvPr/>
        </p:nvSpPr>
        <p:spPr bwMode="auto">
          <a:xfrm>
            <a:off x="5436095" y="3482105"/>
            <a:ext cx="1887541" cy="61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electric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" name="TextBox 29"/>
          <p:cNvSpPr txBox="1">
            <a:spLocks noChangeArrowheads="1"/>
          </p:cNvSpPr>
          <p:nvPr/>
        </p:nvSpPr>
        <p:spPr bwMode="auto">
          <a:xfrm>
            <a:off x="3170064" y="4016474"/>
            <a:ext cx="1473944" cy="61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driving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/>
      <p:bldP spid="21508" grpId="0"/>
      <p:bldP spid="21509" grpId="0"/>
      <p:bldP spid="22" grpId="0"/>
      <p:bldP spid="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框 1"/>
          <p:cNvSpPr txBox="1">
            <a:spLocks noChangeArrowheads="1"/>
          </p:cNvSpPr>
          <p:nvPr/>
        </p:nvSpPr>
        <p:spPr bwMode="auto">
          <a:xfrm>
            <a:off x="755576" y="555526"/>
            <a:ext cx="7969250" cy="433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Ⅲ.</a:t>
            </a: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句型转换。</a:t>
            </a:r>
            <a:endParaRPr lang="zh-CN" altLang="en-US" sz="28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>
                <a:latin typeface="Times New Roman" panose="02020603050405020304" pitchFamily="18" charset="0"/>
              </a:rPr>
              <a:t>1．I didn</a:t>
            </a:r>
            <a:r>
              <a:rPr lang="en-US" altLang="zh-CN" sz="2600" b="1" dirty="0">
                <a:latin typeface="Times New Roman" panose="02020603050405020304" pitchFamily="18" charset="0"/>
              </a:rPr>
              <a:t>’</a:t>
            </a:r>
            <a:r>
              <a:rPr lang="zh-CN" altLang="en-US" sz="2600" b="1" dirty="0">
                <a:latin typeface="Times New Roman" panose="02020603050405020304" pitchFamily="18" charset="0"/>
              </a:rPr>
              <a:t>t know how I could repair the bike</a:t>
            </a:r>
            <a:r>
              <a:rPr lang="zh-CN" altLang="en-US" sz="2600" b="1" dirty="0" smtClean="0">
                <a:latin typeface="Times New Roman" panose="02020603050405020304" pitchFamily="18" charset="0"/>
              </a:rPr>
              <a:t>.</a:t>
            </a:r>
            <a:endParaRPr lang="en-US" altLang="zh-CN" sz="2600" b="1" dirty="0" smtClean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 smtClean="0">
                <a:latin typeface="Times New Roman" panose="02020603050405020304" pitchFamily="18" charset="0"/>
              </a:rPr>
              <a:t>(</a:t>
            </a:r>
            <a:r>
              <a:rPr lang="zh-CN" altLang="en-US" sz="2600" b="1" dirty="0">
                <a:latin typeface="Times New Roman" panose="02020603050405020304" pitchFamily="18" charset="0"/>
              </a:rPr>
              <a:t>改为简单句)</a:t>
            </a:r>
            <a:endParaRPr lang="zh-CN" altLang="en-US" sz="2600" b="1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>
                <a:latin typeface="Times New Roman" panose="02020603050405020304" pitchFamily="18" charset="0"/>
              </a:rPr>
              <a:t>      I did</a:t>
            </a:r>
            <a:r>
              <a:rPr lang="en-US" altLang="zh-CN" sz="2600" b="1" dirty="0">
                <a:latin typeface="Times New Roman" panose="02020603050405020304" pitchFamily="18" charset="0"/>
              </a:rPr>
              <a:t>n’</a:t>
            </a:r>
            <a:r>
              <a:rPr lang="zh-CN" altLang="en-US" sz="2600" b="1" dirty="0">
                <a:latin typeface="Times New Roman" panose="02020603050405020304" pitchFamily="18" charset="0"/>
              </a:rPr>
              <a:t>t know </a:t>
            </a:r>
            <a:r>
              <a:rPr lang="en-US" altLang="zh-CN" sz="2600" b="1" dirty="0"/>
              <a:t>________</a:t>
            </a:r>
            <a:r>
              <a:rPr lang="zh-CN" altLang="en-US" sz="2600" b="1" dirty="0">
                <a:latin typeface="Times New Roman" panose="02020603050405020304" pitchFamily="18" charset="0"/>
              </a:rPr>
              <a:t> repair the bike.</a:t>
            </a:r>
            <a:endParaRPr lang="zh-CN" altLang="en-US" sz="2600" b="1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>
                <a:latin typeface="Times New Roman" panose="02020603050405020304" pitchFamily="18" charset="0"/>
              </a:rPr>
              <a:t>2．She was ill, but she still went on working</a:t>
            </a:r>
            <a:r>
              <a:rPr lang="zh-CN" altLang="en-US" sz="2600" b="1" dirty="0" smtClean="0">
                <a:latin typeface="Times New Roman" panose="02020603050405020304" pitchFamily="18" charset="0"/>
              </a:rPr>
              <a:t>.</a:t>
            </a:r>
            <a:endParaRPr lang="en-US" altLang="zh-CN" sz="2600" b="1" dirty="0" smtClean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 smtClean="0">
                <a:latin typeface="Times New Roman" panose="02020603050405020304" pitchFamily="18" charset="0"/>
              </a:rPr>
              <a:t>(</a:t>
            </a:r>
            <a:r>
              <a:rPr lang="zh-CN" altLang="en-US" sz="2600" b="1" dirty="0">
                <a:latin typeface="Times New Roman" panose="02020603050405020304" pitchFamily="18" charset="0"/>
              </a:rPr>
              <a:t>改为同义句)</a:t>
            </a:r>
            <a:endParaRPr lang="zh-CN" altLang="en-US" sz="2600" b="1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/>
              <a:t>     ________ </a:t>
            </a:r>
            <a:r>
              <a:rPr lang="zh-CN" altLang="en-US" sz="2600" b="1" dirty="0">
                <a:latin typeface="Times New Roman" panose="02020603050405020304" pitchFamily="18" charset="0"/>
              </a:rPr>
              <a:t>she was ill, she still went on working.</a:t>
            </a:r>
            <a:endParaRPr lang="zh-CN" altLang="en-US" sz="2600" b="1" dirty="0">
              <a:latin typeface="Times New Roman" panose="02020603050405020304" pitchFamily="18" charset="0"/>
            </a:endParaRPr>
          </a:p>
        </p:txBody>
      </p:sp>
      <p:sp>
        <p:nvSpPr>
          <p:cNvPr id="23554" name="文本框 2"/>
          <p:cNvSpPr txBox="1">
            <a:spLocks noChangeArrowheads="1"/>
          </p:cNvSpPr>
          <p:nvPr/>
        </p:nvSpPr>
        <p:spPr bwMode="auto">
          <a:xfrm>
            <a:off x="3463438" y="2283718"/>
            <a:ext cx="1250950" cy="661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how to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55" name="文本框 3"/>
          <p:cNvSpPr txBox="1">
            <a:spLocks noChangeArrowheads="1"/>
          </p:cNvSpPr>
          <p:nvPr/>
        </p:nvSpPr>
        <p:spPr bwMode="auto">
          <a:xfrm>
            <a:off x="1259632" y="4222903"/>
            <a:ext cx="1619250" cy="579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Although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60374" y="627534"/>
            <a:ext cx="8072065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en-US" altLang="zh-CN" sz="24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en-US" altLang="zh-CN" sz="2400" b="1" noProof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Tu Youyou </a:t>
            </a:r>
            <a:r>
              <a:rPr lang="zh-CN" altLang="en-US" sz="2400" b="1" noProof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is </a:t>
            </a:r>
            <a:r>
              <a:rPr lang="zh-CN" altLang="en-US" sz="24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known all over the world</a:t>
            </a:r>
            <a:r>
              <a:rPr lang="zh-CN" altLang="en-US" sz="2400" b="1" noProof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en-US" altLang="zh-CN" sz="2400" b="1" noProof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Sh</a:t>
            </a:r>
            <a:r>
              <a:rPr lang="zh-CN" altLang="en-US" sz="2400" b="1" noProof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 </a:t>
            </a:r>
            <a:r>
              <a:rPr lang="zh-CN" altLang="en-US" sz="24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won the </a:t>
            </a:r>
            <a:endParaRPr lang="en-US" altLang="zh-CN" sz="2400" b="1" noProof="1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noProof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Nobel Prize</a:t>
            </a:r>
            <a:r>
              <a:rPr lang="zh-CN" altLang="en-US" sz="24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.(合并成一句)</a:t>
            </a:r>
            <a:endParaRPr lang="zh-CN" altLang="en-US" sz="24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400" b="1" noProof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r>
              <a:rPr lang="en-US" altLang="zh-CN" sz="2400" b="1" noProof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Tu </a:t>
            </a:r>
            <a:r>
              <a:rPr lang="en-US" altLang="zh-CN" sz="24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Youyou </a:t>
            </a:r>
            <a:r>
              <a:rPr lang="en-US" altLang="zh-CN" sz="2400" b="1" dirty="0" smtClean="0"/>
              <a:t>___________ </a:t>
            </a:r>
            <a:r>
              <a:rPr lang="zh-CN" altLang="en-US" sz="24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won the Nobel Prize </a:t>
            </a:r>
            <a:r>
              <a:rPr lang="en-US" altLang="zh-CN" sz="2400" b="1" dirty="0"/>
              <a:t>______</a:t>
            </a:r>
            <a:r>
              <a:rPr lang="zh-CN" altLang="en-US" sz="24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en-US" altLang="zh-CN" sz="2400" b="1" noProof="1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lang="zh-CN" altLang="en-US" sz="24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known</a:t>
            </a:r>
            <a:r>
              <a:rPr lang="en-US" altLang="zh-CN" sz="24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4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all over the world.</a:t>
            </a:r>
            <a:endParaRPr lang="zh-CN" altLang="en-US" sz="24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en-US" altLang="zh-CN" sz="24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zh-CN" altLang="en-US" sz="24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Where is the beautiful </a:t>
            </a:r>
            <a:r>
              <a:rPr lang="zh-CN" altLang="en-US" sz="2400" b="1" noProof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picture</a:t>
            </a:r>
            <a:r>
              <a:rPr lang="en-US" altLang="zh-CN" sz="2400" b="1" noProof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? </a:t>
            </a:r>
            <a:r>
              <a:rPr lang="zh-CN" altLang="en-US" sz="2400" b="1" noProof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You </a:t>
            </a:r>
            <a:r>
              <a:rPr lang="zh-CN" altLang="en-US" sz="24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bought it last week.</a:t>
            </a:r>
            <a:endParaRPr lang="en-US" altLang="zh-CN" sz="2400" b="1" noProof="1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lang="zh-CN" altLang="en-US" sz="24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(合并成一句)</a:t>
            </a:r>
            <a:endParaRPr lang="zh-CN" altLang="en-US" sz="24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lang="zh-CN" altLang="en-US" sz="24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Where is the beautiful picture </a:t>
            </a:r>
            <a:r>
              <a:rPr lang="en-US" altLang="zh-CN" sz="2400" b="1" dirty="0"/>
              <a:t>___________________   </a:t>
            </a:r>
            <a:endParaRPr lang="en-US" altLang="zh-CN" sz="2400" b="1" dirty="0"/>
          </a:p>
          <a:p>
            <a:pPr>
              <a:lnSpc>
                <a:spcPct val="130000"/>
              </a:lnSpc>
            </a:pPr>
            <a:r>
              <a:rPr lang="en-US" altLang="zh-CN" sz="24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lang="zh-CN" altLang="en-US" sz="2400" b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last week?</a:t>
            </a:r>
            <a:endParaRPr lang="zh-CN" altLang="en-US" sz="24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556" name="文本框 4"/>
          <p:cNvSpPr txBox="1">
            <a:spLocks noChangeArrowheads="1"/>
          </p:cNvSpPr>
          <p:nvPr/>
        </p:nvSpPr>
        <p:spPr bwMode="auto">
          <a:xfrm>
            <a:off x="2339752" y="1434050"/>
            <a:ext cx="1562100" cy="661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that/who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57" name="文本框 5"/>
          <p:cNvSpPr txBox="1">
            <a:spLocks noChangeArrowheads="1"/>
          </p:cNvSpPr>
          <p:nvPr/>
        </p:nvSpPr>
        <p:spPr bwMode="auto">
          <a:xfrm>
            <a:off x="7164288" y="1434050"/>
            <a:ext cx="1092200" cy="661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is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58" name="文本框 6"/>
          <p:cNvSpPr txBox="1">
            <a:spLocks noChangeArrowheads="1"/>
          </p:cNvSpPr>
          <p:nvPr/>
        </p:nvSpPr>
        <p:spPr bwMode="auto">
          <a:xfrm>
            <a:off x="4644008" y="3291830"/>
            <a:ext cx="3794125" cy="661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that/which you bought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  <p:bldP spid="23557" grpId="0"/>
      <p:bldP spid="2355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2355" y="629245"/>
            <a:ext cx="21515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中考链接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71600" y="1275606"/>
            <a:ext cx="784887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-How exciting the speech is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-Pretty good! This is the best speech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I’ve ever heard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which         B.that               C.who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2583906" y="3874442"/>
            <a:ext cx="4508374" cy="1001563"/>
          </a:xfrm>
          <a:prstGeom prst="wedgeRoundRectCallout">
            <a:avLst>
              <a:gd name="adj1" fmla="val -3821"/>
              <a:gd name="adj2" fmla="val -46896"/>
              <a:gd name="adj3" fmla="val 16667"/>
            </a:avLst>
          </a:prstGeom>
          <a:noFill/>
          <a:ln w="12700" cap="flat" cmpd="sng" algn="ctr">
            <a:solidFill>
              <a:srgbClr val="00B050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600" b="0" kern="0" dirty="0">
                <a:solidFill>
                  <a:schemeClr val="accent3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句意为</a:t>
            </a:r>
            <a:r>
              <a:rPr lang="zh-CN" altLang="en-US" sz="1600" b="0" kern="0" dirty="0" smtClean="0">
                <a:solidFill>
                  <a:schemeClr val="accent3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“演讲多么令人激动！太棒啦！这是我听过的最棒的演讲。</a:t>
            </a:r>
            <a:r>
              <a:rPr lang="zh-CN" altLang="en-US" sz="1600" kern="0" dirty="0" smtClean="0">
                <a:solidFill>
                  <a:schemeClr val="accent3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en-US" altLang="zh-CN" sz="1600" kern="0" dirty="0" smtClean="0">
                <a:solidFill>
                  <a:schemeClr val="accent3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 the best speech</a:t>
            </a:r>
            <a:r>
              <a:rPr lang="zh-CN" altLang="en-US" sz="1600" kern="0" dirty="0" smtClean="0">
                <a:solidFill>
                  <a:schemeClr val="accent3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，有形容词最高级修饰，只能选择</a:t>
            </a:r>
            <a:r>
              <a:rPr lang="en-US" altLang="zh-CN" sz="1600" kern="0" dirty="0" smtClean="0">
                <a:solidFill>
                  <a:schemeClr val="accent3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that</a:t>
            </a:r>
            <a:r>
              <a:rPr lang="zh-CN" altLang="en-US" sz="1600" kern="0" dirty="0" smtClean="0">
                <a:solidFill>
                  <a:schemeClr val="accent3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引导定语从句。</a:t>
            </a:r>
            <a:r>
              <a:rPr lang="zh-CN" altLang="en-US" sz="1600" kern="0" dirty="0">
                <a:solidFill>
                  <a:schemeClr val="accent3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en-US" sz="1600" kern="0" dirty="0">
              <a:solidFill>
                <a:schemeClr val="accent3">
                  <a:lumMod val="50000"/>
                </a:schemeClr>
              </a:solidFill>
              <a:latin typeface="Calibri" panose="020F0502020204030204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 2050"/>
          <p:cNvSpPr/>
          <p:nvPr/>
        </p:nvSpPr>
        <p:spPr bwMode="auto">
          <a:xfrm>
            <a:off x="2987824" y="3291830"/>
            <a:ext cx="1176337" cy="582613"/>
          </a:xfrm>
          <a:custGeom>
            <a:avLst/>
            <a:gdLst>
              <a:gd name="T0" fmla="*/ 0 w 1360"/>
              <a:gd name="T1" fmla="*/ 2147483647 h 1358"/>
              <a:gd name="T2" fmla="*/ 2147483647 w 1360"/>
              <a:gd name="T3" fmla="*/ 2147483647 h 1358"/>
              <a:gd name="T4" fmla="*/ 2147483647 w 1360"/>
              <a:gd name="T5" fmla="*/ 2147483647 h 1358"/>
              <a:gd name="T6" fmla="*/ 2147483647 w 1360"/>
              <a:gd name="T7" fmla="*/ 2147483647 h 1358"/>
              <a:gd name="T8" fmla="*/ 2147483647 w 1360"/>
              <a:gd name="T9" fmla="*/ 2147483647 h 1358"/>
              <a:gd name="T10" fmla="*/ 2147483647 w 1360"/>
              <a:gd name="T11" fmla="*/ 2147483647 h 1358"/>
              <a:gd name="T12" fmla="*/ 2147483647 w 1360"/>
              <a:gd name="T13" fmla="*/ 2147483647 h 1358"/>
              <a:gd name="T14" fmla="*/ 2147483647 w 1360"/>
              <a:gd name="T15" fmla="*/ 2147483647 h 1358"/>
              <a:gd name="T16" fmla="*/ 2147483647 w 1360"/>
              <a:gd name="T17" fmla="*/ 2147483647 h 1358"/>
              <a:gd name="T18" fmla="*/ 2147483647 w 1360"/>
              <a:gd name="T19" fmla="*/ 2147483647 h 1358"/>
              <a:gd name="T20" fmla="*/ 2147483647 w 1360"/>
              <a:gd name="T21" fmla="*/ 2147483647 h 1358"/>
              <a:gd name="T22" fmla="*/ 2147483647 w 1360"/>
              <a:gd name="T23" fmla="*/ 2147483647 h 1358"/>
              <a:gd name="T24" fmla="*/ 2147483647 w 1360"/>
              <a:gd name="T25" fmla="*/ 2147483647 h 1358"/>
              <a:gd name="T26" fmla="*/ 2147483647 w 1360"/>
              <a:gd name="T27" fmla="*/ 2147483647 h 1358"/>
              <a:gd name="T28" fmla="*/ 2147483647 w 1360"/>
              <a:gd name="T29" fmla="*/ 2147483647 h 1358"/>
              <a:gd name="T30" fmla="*/ 2147483647 w 1360"/>
              <a:gd name="T31" fmla="*/ 2147483647 h 1358"/>
              <a:gd name="T32" fmla="*/ 2147483647 w 1360"/>
              <a:gd name="T33" fmla="*/ 2147483647 h 1358"/>
              <a:gd name="T34" fmla="*/ 2147483647 w 1360"/>
              <a:gd name="T35" fmla="*/ 2147483647 h 1358"/>
              <a:gd name="T36" fmla="*/ 2147483647 w 1360"/>
              <a:gd name="T37" fmla="*/ 2147483647 h 1358"/>
              <a:gd name="T38" fmla="*/ 2147483647 w 1360"/>
              <a:gd name="T39" fmla="*/ 2147483647 h 1358"/>
              <a:gd name="T40" fmla="*/ 2147483647 w 1360"/>
              <a:gd name="T41" fmla="*/ 2147483647 h 1358"/>
              <a:gd name="T42" fmla="*/ 0 w 1360"/>
              <a:gd name="T43" fmla="*/ 2147483647 h 1358"/>
              <a:gd name="T44" fmla="*/ 2147483647 w 1360"/>
              <a:gd name="T45" fmla="*/ 2147483647 h 1358"/>
              <a:gd name="T46" fmla="*/ 2147483647 w 1360"/>
              <a:gd name="T47" fmla="*/ 2147483647 h 1358"/>
              <a:gd name="T48" fmla="*/ 2147483647 w 1360"/>
              <a:gd name="T49" fmla="*/ 2147483647 h 1358"/>
              <a:gd name="T50" fmla="*/ 2147483647 w 1360"/>
              <a:gd name="T51" fmla="*/ 2147483647 h 1358"/>
              <a:gd name="T52" fmla="*/ 2147483647 w 1360"/>
              <a:gd name="T53" fmla="*/ 2147483647 h 1358"/>
              <a:gd name="T54" fmla="*/ 2147483647 w 1360"/>
              <a:gd name="T55" fmla="*/ 2147483647 h 1358"/>
              <a:gd name="T56" fmla="*/ 2147483647 w 1360"/>
              <a:gd name="T57" fmla="*/ 2147483647 h 1358"/>
              <a:gd name="T58" fmla="*/ 2147483647 w 1360"/>
              <a:gd name="T59" fmla="*/ 2147483647 h 1358"/>
              <a:gd name="T60" fmla="*/ 2147483647 w 1360"/>
              <a:gd name="T61" fmla="*/ 2147483647 h 1358"/>
              <a:gd name="T62" fmla="*/ 2147483647 w 1360"/>
              <a:gd name="T63" fmla="*/ 2147483647 h 1358"/>
              <a:gd name="T64" fmla="*/ 2147483647 w 1360"/>
              <a:gd name="T65" fmla="*/ 2147483647 h 1358"/>
              <a:gd name="T66" fmla="*/ 2147483647 w 1360"/>
              <a:gd name="T67" fmla="*/ 2147483647 h 1358"/>
              <a:gd name="T68" fmla="*/ 2147483647 w 1360"/>
              <a:gd name="T69" fmla="*/ 2147483647 h 1358"/>
              <a:gd name="T70" fmla="*/ 2147483647 w 1360"/>
              <a:gd name="T71" fmla="*/ 2147483647 h 1358"/>
              <a:gd name="T72" fmla="*/ 2147483647 w 1360"/>
              <a:gd name="T73" fmla="*/ 2147483647 h 1358"/>
              <a:gd name="T74" fmla="*/ 2147483647 w 1360"/>
              <a:gd name="T75" fmla="*/ 2147483647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360"/>
              <a:gd name="T115" fmla="*/ 0 h 1358"/>
              <a:gd name="T116" fmla="*/ 1360 w 1360"/>
              <a:gd name="T117" fmla="*/ 1358 h 1358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gradFill rotWithShape="1">
            <a:gsLst>
              <a:gs pos="0">
                <a:srgbClr val="E30000"/>
              </a:gs>
              <a:gs pos="100000">
                <a:srgbClr val="760303"/>
              </a:gs>
            </a:gsLst>
            <a:lin ang="5400000"/>
          </a:gra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4164161" y="2499742"/>
            <a:ext cx="235205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文本框 3"/>
          <p:cNvSpPr txBox="1"/>
          <p:nvPr/>
        </p:nvSpPr>
        <p:spPr>
          <a:xfrm>
            <a:off x="2771800" y="691991"/>
            <a:ext cx="3332964" cy="10156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en-US" altLang="zh-CN" sz="4800" b="1" noProof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charset="-122"/>
                <a:cs typeface="Arial" panose="020B0604020202020204" pitchFamily="34" charset="0"/>
              </a:rPr>
              <a:t>Homework</a:t>
            </a:r>
            <a:endParaRPr lang="en-US" altLang="zh-CN" sz="4800" b="1" noProof="1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rial Unicode MS" panose="020B0604020202020204" charset="-122"/>
              <a:cs typeface="Arial" panose="020B0604020202020204" pitchFamily="34" charset="0"/>
            </a:endParaRPr>
          </a:p>
        </p:txBody>
      </p:sp>
      <p:sp>
        <p:nvSpPr>
          <p:cNvPr id="33794" name="文本框 1"/>
          <p:cNvSpPr txBox="1">
            <a:spLocks noChangeArrowheads="1"/>
          </p:cNvSpPr>
          <p:nvPr/>
        </p:nvSpPr>
        <p:spPr bwMode="auto">
          <a:xfrm>
            <a:off x="971600" y="1779662"/>
            <a:ext cx="7364685" cy="2160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altLang="zh-CN" sz="28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Review </a:t>
            </a: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the new words and expressions </a:t>
            </a:r>
            <a:endParaRPr lang="en-US" altLang="zh-CN" sz="28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   we’ve learned </a:t>
            </a:r>
            <a:r>
              <a:rPr lang="en-US" altLang="zh-CN" sz="28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in this unit.</a:t>
            </a:r>
            <a:endParaRPr lang="en-US" altLang="zh-CN" sz="28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altLang="zh-CN" sz="28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Write </a:t>
            </a: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an article on your own as 3b </a:t>
            </a:r>
            <a:r>
              <a:rPr lang="en-US" altLang="zh-CN" sz="28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endParaRPr lang="en-US" altLang="zh-CN" sz="2800" b="1" dirty="0" smtClean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28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 reqests. </a:t>
            </a:r>
            <a:endParaRPr lang="en-US" altLang="zh-CN" sz="28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3"/>
          <p:cNvSpPr txBox="1">
            <a:spLocks noChangeArrowheads="1"/>
          </p:cNvSpPr>
          <p:nvPr/>
        </p:nvSpPr>
        <p:spPr bwMode="auto">
          <a:xfrm>
            <a:off x="652463" y="1708150"/>
            <a:ext cx="7834312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 eaLnBrk="0" hangingPunct="0"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defTabSz="685800" eaLnBrk="0" hangingPunct="0"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defTabSz="685800" eaLnBrk="0" hangingPunct="0"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defTabSz="685800" eaLnBrk="0" hangingPunct="0"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defTabSz="685800" eaLnBrk="0" hangingPunct="0"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284730" indent="1905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741930" indent="1905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199130" indent="1905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656330" indent="1905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6600" noProof="1" smtClean="0">
                <a:solidFill>
                  <a:srgbClr val="FF6600"/>
                </a:solidFill>
                <a:latin typeface="宋体" panose="02010600030101010101" pitchFamily="2" charset="-122"/>
              </a:rPr>
              <a:t>七彩课堂  伴你成长</a:t>
            </a:r>
            <a:endParaRPr lang="zh-CN" altLang="en-US" sz="6600" noProof="1" smtClean="0">
              <a:solidFill>
                <a:srgbClr val="FF66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7" name="Text Box 5"/>
          <p:cNvSpPr txBox="1">
            <a:spLocks noChangeArrowheads="1"/>
          </p:cNvSpPr>
          <p:nvPr/>
        </p:nvSpPr>
        <p:spPr bwMode="auto">
          <a:xfrm>
            <a:off x="683568" y="1203598"/>
            <a:ext cx="8353425" cy="3371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600" b="1" i="1" dirty="0">
                <a:solidFill>
                  <a:srgbClr val="00B0F0"/>
                </a:solidFill>
                <a:latin typeface="Times New Roman" panose="02020603050405020304" pitchFamily="18" charset="0"/>
              </a:rPr>
              <a:t>Role-play the following conversation.</a:t>
            </a:r>
            <a:endParaRPr lang="en-US" altLang="zh-CN" sz="2600" b="1" dirty="0">
              <a:solidFill>
                <a:srgbClr val="CC33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A: What kind of music do you like best?</a:t>
            </a:r>
            <a:endParaRPr lang="en-US" altLang="zh-CN" sz="26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B: I like music that is sad. </a:t>
            </a:r>
            <a:endParaRPr lang="en-US" altLang="zh-CN" sz="26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A: Why do you like this kind of music? </a:t>
            </a:r>
            <a:endParaRPr lang="en-US" altLang="zh-CN" sz="26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B: I think sad music is strangely beautiful. </a:t>
            </a:r>
            <a:endParaRPr lang="en-US" altLang="zh-CN" sz="26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A: How do you feel when you listen to this kind of music? </a:t>
            </a:r>
            <a:endParaRPr lang="en-US" altLang="zh-CN" sz="26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B: I feel sad and want to cry when I listen to it.</a:t>
            </a:r>
            <a:endParaRPr lang="en-US" altLang="zh-CN" sz="26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7347" name="矩形 87043"/>
          <p:cNvSpPr>
            <a:spLocks noTextEdit="1"/>
          </p:cNvSpPr>
          <p:nvPr/>
        </p:nvSpPr>
        <p:spPr>
          <a:xfrm>
            <a:off x="593304" y="362181"/>
            <a:ext cx="3713147" cy="709731"/>
          </a:xfrm>
          <a:prstGeom prst="rect">
            <a:avLst/>
          </a:prstGeom>
        </p:spPr>
        <p:txBody>
          <a:bodyPr wrap="none" fromWordArt="1"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25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3600" b="1" noProof="1">
                <a:ln w="127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  <a:sym typeface="+mn-ea"/>
              </a:rPr>
              <a:t> Warming-up</a:t>
            </a:r>
            <a:endParaRPr lang="zh-CN" altLang="en-US" sz="3600" b="1" noProof="1">
              <a:ln w="1270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  <a:sym typeface="+mn-ea"/>
            </a:endParaRPr>
          </a:p>
        </p:txBody>
      </p:sp>
      <p:pic>
        <p:nvPicPr>
          <p:cNvPr id="10243" name="图片 1" descr="6eeaacfc8c96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347614"/>
            <a:ext cx="2351906" cy="2351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5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47664" y="713184"/>
            <a:ext cx="6553200" cy="1412875"/>
          </a:xfrm>
          <a:prstGeom prst="rect">
            <a:avLst/>
          </a:prstGeom>
        </p:spPr>
        <p:txBody>
          <a:bodyPr lIns="68577" tIns="34287" rIns="68577" bIns="34287"/>
          <a:lstStyle/>
          <a:p>
            <a:pPr algn="l">
              <a:lnSpc>
                <a:spcPct val="110000"/>
              </a:lnSpc>
            </a:pPr>
            <a:r>
              <a:rPr lang="en-US" altLang="zh-CN" sz="2700" b="1" dirty="0">
                <a:solidFill>
                  <a:srgbClr val="0000E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kind of music or movies do you like best? What is your favorite song/ movie? Make notes in the chart below. </a:t>
            </a:r>
            <a:endParaRPr lang="en-US" altLang="zh-CN" sz="2700" b="1" dirty="0">
              <a:solidFill>
                <a:srgbClr val="0000E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单圆角矩形 4"/>
          <p:cNvSpPr/>
          <p:nvPr/>
        </p:nvSpPr>
        <p:spPr>
          <a:xfrm>
            <a:off x="753592" y="843558"/>
            <a:ext cx="578048" cy="504056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lnSpc>
                <a:spcPct val="125000"/>
              </a:lnSpc>
              <a:defRPr/>
            </a:pPr>
            <a:r>
              <a:rPr kumimoji="1" lang="en-US" altLang="zh-CN" sz="32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3a</a:t>
            </a:r>
            <a:endParaRPr kumimoji="1" lang="en-US" altLang="zh-CN" sz="32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99" t="7010" r="9114" b="8545"/>
          <a:stretch>
            <a:fillRect/>
          </a:stretch>
        </p:blipFill>
        <p:spPr bwMode="auto">
          <a:xfrm>
            <a:off x="3275856" y="2134920"/>
            <a:ext cx="2396066" cy="2734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6980" name="Group 4"/>
          <p:cNvGraphicFramePr>
            <a:graphicFrameLocks noGrp="1"/>
          </p:cNvGraphicFramePr>
          <p:nvPr>
            <p:ph idx="4294967295"/>
          </p:nvPr>
        </p:nvGraphicFramePr>
        <p:xfrm>
          <a:off x="971600" y="915566"/>
          <a:ext cx="7272808" cy="3610396"/>
        </p:xfrm>
        <a:graphic>
          <a:graphicData uri="http://schemas.openxmlformats.org/drawingml/2006/table">
            <a:tbl>
              <a:tblPr/>
              <a:tblGrid>
                <a:gridCol w="4848523"/>
                <a:gridCol w="2424285"/>
              </a:tblGrid>
              <a:tr h="5860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otum" panose="020B0600000101010101" pitchFamily="34" charset="-127"/>
                          <a:cs typeface="Times New Roman" panose="02020603050405020304" pitchFamily="18" charset="0"/>
                        </a:rPr>
                        <a:t>Favorite kind of music/movie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otum" panose="020B0600000101010101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6" marR="68586" marT="34285" marB="34285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95000">
                          <a:srgbClr val="DDF0F1">
                            <a:alpha val="100000"/>
                          </a:srgbClr>
                        </a:gs>
                        <a:gs pos="0">
                          <a:schemeClr val="accent1">
                            <a:alpha val="50000"/>
                          </a:schemeClr>
                        </a:gs>
                        <a:gs pos="100000">
                          <a:schemeClr val="bg1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otum" panose="020B0600000101010101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6" marR="68586" marT="34285" marB="3428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95000">
                          <a:srgbClr val="DDF0F1">
                            <a:alpha val="100000"/>
                          </a:srgbClr>
                        </a:gs>
                        <a:gs pos="0">
                          <a:schemeClr val="accent1">
                            <a:alpha val="50000"/>
                          </a:schemeClr>
                        </a:gs>
                        <a:gs pos="100000">
                          <a:schemeClr val="bg1"/>
                        </a:gs>
                      </a:gsLst>
                      <a:lin ang="2700000" scaled="1"/>
                    </a:gra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otum" panose="020B0600000101010101" pitchFamily="34" charset="-127"/>
                          <a:cs typeface="Times New Roman" panose="02020603050405020304" pitchFamily="18" charset="0"/>
                        </a:rPr>
                        <a:t>Why I like this kind of music/movie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otum" panose="020B0600000101010101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6" marR="68586" marT="34285" marB="34285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95000">
                          <a:srgbClr val="DDF0F1">
                            <a:alpha val="100000"/>
                          </a:srgbClr>
                        </a:gs>
                        <a:gs pos="0">
                          <a:schemeClr val="accent1">
                            <a:alpha val="50000"/>
                          </a:schemeClr>
                        </a:gs>
                        <a:gs pos="100000">
                          <a:schemeClr val="bg1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otum" panose="020B0600000101010101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6" marR="68586" marT="34285" marB="3428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95000">
                          <a:srgbClr val="DDF0F1">
                            <a:alpha val="100000"/>
                          </a:srgbClr>
                        </a:gs>
                        <a:gs pos="0">
                          <a:schemeClr val="accent1">
                            <a:alpha val="50000"/>
                          </a:schemeClr>
                        </a:gs>
                        <a:gs pos="100000">
                          <a:schemeClr val="bg1"/>
                        </a:gs>
                      </a:gsLst>
                      <a:lin ang="2700000" scaled="1"/>
                    </a:gra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otum" panose="020B0600000101010101" pitchFamily="34" charset="-127"/>
                          <a:cs typeface="Times New Roman" panose="02020603050405020304" pitchFamily="18" charset="0"/>
                        </a:rPr>
                        <a:t>Favorite song/movie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otum" panose="020B0600000101010101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6" marR="68586" marT="34285" marB="34285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95000">
                          <a:srgbClr val="DDF0F1">
                            <a:alpha val="100000"/>
                          </a:srgbClr>
                        </a:gs>
                        <a:gs pos="0">
                          <a:schemeClr val="accent1">
                            <a:alpha val="50000"/>
                          </a:schemeClr>
                        </a:gs>
                        <a:gs pos="100000">
                          <a:schemeClr val="bg1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otum" panose="020B0600000101010101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6" marR="68586" marT="34285" marB="3428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95000">
                          <a:srgbClr val="DDF0F1">
                            <a:alpha val="100000"/>
                          </a:srgbClr>
                        </a:gs>
                        <a:gs pos="0">
                          <a:schemeClr val="accent1">
                            <a:alpha val="50000"/>
                          </a:schemeClr>
                        </a:gs>
                        <a:gs pos="100000">
                          <a:schemeClr val="bg1"/>
                        </a:gs>
                      </a:gsLst>
                      <a:lin ang="2700000" scaled="1"/>
                    </a:gra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otum" panose="020B0600000101010101" pitchFamily="34" charset="-127"/>
                          <a:cs typeface="Times New Roman" panose="02020603050405020304" pitchFamily="18" charset="0"/>
                        </a:rPr>
                        <a:t>Why I like this song/movie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otum" panose="020B0600000101010101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6" marR="68586" marT="34285" marB="34285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95000">
                          <a:srgbClr val="DDF0F1">
                            <a:alpha val="100000"/>
                          </a:srgbClr>
                        </a:gs>
                        <a:gs pos="0">
                          <a:schemeClr val="accent1">
                            <a:alpha val="50000"/>
                          </a:schemeClr>
                        </a:gs>
                        <a:gs pos="100000">
                          <a:schemeClr val="bg1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otum" panose="020B0600000101010101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6" marR="68586" marT="34285" marB="3428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95000">
                          <a:srgbClr val="DDF0F1">
                            <a:alpha val="100000"/>
                          </a:srgbClr>
                        </a:gs>
                        <a:gs pos="0">
                          <a:schemeClr val="accent1">
                            <a:alpha val="50000"/>
                          </a:schemeClr>
                        </a:gs>
                        <a:gs pos="100000">
                          <a:schemeClr val="bg1"/>
                        </a:gs>
                      </a:gsLst>
                      <a:lin ang="2700000" scaled="1"/>
                    </a:gra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otum" panose="020B0600000101010101" pitchFamily="34" charset="-127"/>
                          <a:cs typeface="Times New Roman" panose="02020603050405020304" pitchFamily="18" charset="0"/>
                        </a:rPr>
                        <a:t>How this song/movie makes me feel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otum" panose="020B0600000101010101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6" marR="68586" marT="34285" marB="34285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95000">
                          <a:srgbClr val="DDF0F1">
                            <a:alpha val="100000"/>
                          </a:srgbClr>
                        </a:gs>
                        <a:gs pos="0">
                          <a:schemeClr val="accent1">
                            <a:alpha val="50000"/>
                          </a:schemeClr>
                        </a:gs>
                        <a:gs pos="100000">
                          <a:schemeClr val="bg1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otum" panose="020B0600000101010101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6" marR="68586" marT="34285" marB="3428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95000">
                          <a:srgbClr val="DDF0F1">
                            <a:alpha val="100000"/>
                          </a:srgbClr>
                        </a:gs>
                        <a:gs pos="0">
                          <a:schemeClr val="accent1">
                            <a:alpha val="50000"/>
                          </a:schemeClr>
                        </a:gs>
                        <a:gs pos="100000">
                          <a:schemeClr val="bg1"/>
                        </a:gs>
                      </a:gsLst>
                      <a:lin ang="2700000" scaled="1"/>
                    </a:gradFill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otum" panose="020B0600000101010101" pitchFamily="34" charset="-127"/>
                          <a:cs typeface="Times New Roman" panose="02020603050405020304" pitchFamily="18" charset="0"/>
                        </a:rPr>
                        <a:t>Why I think others should listen to/watch this song/movie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otum" panose="020B0600000101010101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6" marR="68586" marT="34285" marB="34285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95000">
                          <a:srgbClr val="DDF0F1">
                            <a:alpha val="100000"/>
                          </a:srgbClr>
                        </a:gs>
                        <a:gs pos="0">
                          <a:schemeClr val="accent1">
                            <a:alpha val="50000"/>
                          </a:schemeClr>
                        </a:gs>
                        <a:gs pos="100000">
                          <a:schemeClr val="bg1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otum" panose="020B0600000101010101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6" marR="68586" marT="34285" marB="3428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95000">
                          <a:srgbClr val="DDF0F1">
                            <a:alpha val="100000"/>
                          </a:srgbClr>
                        </a:gs>
                        <a:gs pos="0">
                          <a:schemeClr val="accent1">
                            <a:alpha val="50000"/>
                          </a:schemeClr>
                        </a:gs>
                        <a:gs pos="100000">
                          <a:schemeClr val="bg1"/>
                        </a:gs>
                      </a:gsLst>
                      <a:lin ang="2700000" scaled="1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002" name="Group 2"/>
          <p:cNvGraphicFramePr>
            <a:graphicFrameLocks noGrp="1"/>
          </p:cNvGraphicFramePr>
          <p:nvPr/>
        </p:nvGraphicFramePr>
        <p:xfrm>
          <a:off x="1050130" y="897275"/>
          <a:ext cx="7050262" cy="3662362"/>
        </p:xfrm>
        <a:graphic>
          <a:graphicData uri="http://schemas.openxmlformats.org/drawingml/2006/table">
            <a:tbl>
              <a:tblPr/>
              <a:tblGrid>
                <a:gridCol w="3165029"/>
                <a:gridCol w="3885233"/>
              </a:tblGrid>
              <a:tr h="9436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Favorite kind of music/movie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3" marB="34293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1">
                            <a:alpha val="50000"/>
                          </a:schemeClr>
                        </a:gs>
                        <a:gs pos="100000">
                          <a:schemeClr val="bg1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1">
                            <a:alpha val="50000"/>
                          </a:schemeClr>
                        </a:gs>
                        <a:gs pos="100000">
                          <a:schemeClr val="bg1"/>
                        </a:gs>
                      </a:gsLst>
                      <a:lin ang="2700000" scaled="1"/>
                    </a:gradFill>
                  </a:tcPr>
                </a:tc>
              </a:tr>
              <a:tr h="1944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Why I like this kind of music/movie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3" marB="34293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1">
                            <a:alpha val="50000"/>
                          </a:schemeClr>
                        </a:gs>
                        <a:gs pos="100000">
                          <a:schemeClr val="bg1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1">
                            <a:alpha val="50000"/>
                          </a:schemeClr>
                        </a:gs>
                        <a:gs pos="100000">
                          <a:schemeClr val="bg1"/>
                        </a:gs>
                      </a:gsLst>
                      <a:lin ang="2700000" scaled="1"/>
                    </a:gradFill>
                  </a:tcPr>
                </a:tc>
              </a:tr>
              <a:tr h="7741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Favorite song/movie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3" marB="34293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1">
                            <a:alpha val="50000"/>
                          </a:schemeClr>
                        </a:gs>
                        <a:gs pos="100000">
                          <a:schemeClr val="bg1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1">
                            <a:alpha val="50000"/>
                          </a:schemeClr>
                        </a:gs>
                        <a:gs pos="100000">
                          <a:schemeClr val="bg1"/>
                        </a:gs>
                      </a:gsLst>
                      <a:lin ang="2700000" scaled="1"/>
                    </a:gradFill>
                  </a:tcPr>
                </a:tc>
              </a:tr>
            </a:tbl>
          </a:graphicData>
        </a:graphic>
      </p:graphicFrame>
      <p:sp>
        <p:nvSpPr>
          <p:cNvPr id="128016" name="Text Box 16"/>
          <p:cNvSpPr txBox="1">
            <a:spLocks noChangeArrowheads="1"/>
          </p:cNvSpPr>
          <p:nvPr/>
        </p:nvSpPr>
        <p:spPr bwMode="auto">
          <a:xfrm>
            <a:off x="4754636" y="1090141"/>
            <a:ext cx="25923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Historical drama.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8017" name="Text Box 17"/>
          <p:cNvSpPr txBox="1">
            <a:spLocks noChangeArrowheads="1"/>
          </p:cNvSpPr>
          <p:nvPr/>
        </p:nvSpPr>
        <p:spPr bwMode="auto">
          <a:xfrm>
            <a:off x="4283968" y="1985579"/>
            <a:ext cx="3888432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Makes me aware of some important historical events and how they affected people’s lives.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8018" name="Text Box 18"/>
          <p:cNvSpPr txBox="1">
            <a:spLocks noChangeArrowheads="1"/>
          </p:cNvSpPr>
          <p:nvPr/>
        </p:nvSpPr>
        <p:spPr bwMode="auto">
          <a:xfrm>
            <a:off x="4648869" y="3873326"/>
            <a:ext cx="28622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Gone with the Wind.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8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8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28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16" grpId="0"/>
      <p:bldP spid="128017" grpId="0"/>
      <p:bldP spid="1280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043" name="Group 19"/>
          <p:cNvGraphicFramePr>
            <a:graphicFrameLocks noGrp="1"/>
          </p:cNvGraphicFramePr>
          <p:nvPr/>
        </p:nvGraphicFramePr>
        <p:xfrm>
          <a:off x="899592" y="915566"/>
          <a:ext cx="7416824" cy="3664495"/>
        </p:xfrm>
        <a:graphic>
          <a:graphicData uri="http://schemas.openxmlformats.org/drawingml/2006/table">
            <a:tbl>
              <a:tblPr/>
              <a:tblGrid>
                <a:gridCol w="3096344"/>
                <a:gridCol w="4320480"/>
              </a:tblGrid>
              <a:tr h="10571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Why I like this song/movie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3" marR="68583" marT="34287" marB="3428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1">
                            <a:alpha val="50000"/>
                          </a:schemeClr>
                        </a:gs>
                        <a:gs pos="100000">
                          <a:schemeClr val="bg1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3" marR="68583" marT="34287" marB="3428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1">
                            <a:alpha val="50000"/>
                          </a:schemeClr>
                        </a:gs>
                        <a:gs pos="100000">
                          <a:schemeClr val="bg1"/>
                        </a:gs>
                      </a:gsLst>
                      <a:lin ang="2700000" scaled="1"/>
                    </a:gradFill>
                  </a:tcPr>
                </a:tc>
              </a:tr>
              <a:tr h="14108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How this song/movie makes me feel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3" marR="68583" marT="34287" marB="3428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1">
                            <a:alpha val="50000"/>
                          </a:schemeClr>
                        </a:gs>
                        <a:gs pos="100000">
                          <a:schemeClr val="bg1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3" marR="68583" marT="34287" marB="3428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1">
                            <a:alpha val="50000"/>
                          </a:schemeClr>
                        </a:gs>
                        <a:gs pos="100000">
                          <a:schemeClr val="bg1"/>
                        </a:gs>
                      </a:gsLst>
                      <a:lin ang="2700000" scaled="1"/>
                    </a:gradFill>
                  </a:tcPr>
                </a:tc>
              </a:tr>
              <a:tr h="11964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Why I think others should listen to/watch this song/movie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3" marR="68583" marT="34287" marB="3428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1">
                            <a:alpha val="50000"/>
                          </a:schemeClr>
                        </a:gs>
                        <a:gs pos="100000">
                          <a:schemeClr val="bg1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3" marR="68583" marT="34287" marB="3428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1">
                            <a:alpha val="50000"/>
                          </a:schemeClr>
                        </a:gs>
                        <a:gs pos="100000">
                          <a:schemeClr val="bg1"/>
                        </a:gs>
                      </a:gsLst>
                      <a:lin ang="2700000" scaled="1"/>
                    </a:gradFill>
                  </a:tcPr>
                </a:tc>
              </a:tr>
            </a:tbl>
          </a:graphicData>
        </a:graphic>
      </p:graphicFrame>
      <p:sp>
        <p:nvSpPr>
          <p:cNvPr id="129040" name="Text Box 16"/>
          <p:cNvSpPr txBox="1">
            <a:spLocks noChangeArrowheads="1"/>
          </p:cNvSpPr>
          <p:nvPr/>
        </p:nvSpPr>
        <p:spPr bwMode="auto">
          <a:xfrm>
            <a:off x="4067944" y="987518"/>
            <a:ext cx="410445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It has a very interesting storyline and an excellent cast.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9041" name="Text Box 17"/>
          <p:cNvSpPr txBox="1">
            <a:spLocks noChangeArrowheads="1"/>
          </p:cNvSpPr>
          <p:nvPr/>
        </p:nvSpPr>
        <p:spPr bwMode="auto">
          <a:xfrm>
            <a:off x="4149104" y="2058124"/>
            <a:ext cx="394213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Deeply moved-sad about the effects of war, but has hope in the human spirit.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9042" name="Text Box 18"/>
          <p:cNvSpPr txBox="1">
            <a:spLocks noChangeArrowheads="1"/>
          </p:cNvSpPr>
          <p:nvPr/>
        </p:nvSpPr>
        <p:spPr bwMode="auto">
          <a:xfrm>
            <a:off x="4149090" y="3578860"/>
            <a:ext cx="385699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one of the best movies of all time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9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9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29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40" grpId="0"/>
      <p:bldP spid="129041" grpId="0"/>
      <p:bldP spid="1290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2"/>
          <p:cNvSpPr txBox="1">
            <a:spLocks noChangeArrowheads="1"/>
          </p:cNvSpPr>
          <p:nvPr/>
        </p:nvSpPr>
        <p:spPr bwMode="auto">
          <a:xfrm>
            <a:off x="827584" y="2283718"/>
            <a:ext cx="7522769" cy="230832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Use the following expressions to help </a:t>
            </a:r>
            <a:r>
              <a:rPr lang="en-US" altLang="zh-CN" sz="2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you:</a:t>
            </a:r>
            <a:endParaRPr lang="zh-CN" altLang="en-US" sz="24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My </a:t>
            </a:r>
            <a:r>
              <a:rPr lang="en-US" altLang="zh-CN" sz="2400" dirty="0">
                <a:solidFill>
                  <a:srgbClr val="002060"/>
                </a:solidFill>
                <a:latin typeface="Comic Sans MS" panose="030F0702030302020204" pitchFamily="66" charset="0"/>
              </a:rPr>
              <a:t>favorite kind of music/movie is...</a:t>
            </a:r>
            <a:endParaRPr lang="en-US" altLang="zh-CN" sz="2400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I </a:t>
            </a:r>
            <a:r>
              <a:rPr lang="en-US" altLang="zh-CN" sz="2400" dirty="0">
                <a:solidFill>
                  <a:srgbClr val="002060"/>
                </a:solidFill>
                <a:latin typeface="Comic Sans MS" panose="030F0702030302020204" pitchFamily="66" charset="0"/>
              </a:rPr>
              <a:t>like...because...</a:t>
            </a:r>
            <a:endParaRPr lang="en-US" altLang="zh-CN" sz="2400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It </a:t>
            </a:r>
            <a:r>
              <a:rPr lang="en-US" altLang="zh-CN" sz="2400" dirty="0">
                <a:solidFill>
                  <a:srgbClr val="002060"/>
                </a:solidFill>
                <a:latin typeface="Comic Sans MS" panose="030F0702030302020204" pitchFamily="66" charset="0"/>
              </a:rPr>
              <a:t>was...by...</a:t>
            </a:r>
            <a:endParaRPr lang="en-US" altLang="zh-CN" sz="2400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When </a:t>
            </a:r>
            <a:r>
              <a:rPr lang="en-US" altLang="zh-CN" sz="2400" dirty="0">
                <a:solidFill>
                  <a:srgbClr val="002060"/>
                </a:solidFill>
                <a:latin typeface="Comic Sans MS" panose="030F0702030302020204" pitchFamily="66" charset="0"/>
              </a:rPr>
              <a:t>I listen to/watch it</a:t>
            </a:r>
            <a:r>
              <a:rPr lang="zh-CN" altLang="en-US" sz="2400" dirty="0">
                <a:solidFill>
                  <a:srgbClr val="002060"/>
                </a:solidFill>
                <a:latin typeface="Comic Sans MS" panose="030F0702030302020204" pitchFamily="66" charset="0"/>
              </a:rPr>
              <a:t>，</a:t>
            </a:r>
            <a:r>
              <a:rPr lang="en-US" altLang="zh-CN" sz="2400" dirty="0">
                <a:solidFill>
                  <a:srgbClr val="002060"/>
                </a:solidFill>
                <a:latin typeface="Comic Sans MS" panose="030F0702030302020204" pitchFamily="66" charset="0"/>
              </a:rPr>
              <a:t>I feel...</a:t>
            </a:r>
            <a:endParaRPr lang="en-US" altLang="zh-CN" sz="2400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I </a:t>
            </a:r>
            <a:r>
              <a:rPr lang="en-US" altLang="zh-CN" sz="2400" dirty="0">
                <a:solidFill>
                  <a:srgbClr val="002060"/>
                </a:solidFill>
                <a:latin typeface="Comic Sans MS" panose="030F0702030302020204" pitchFamily="66" charset="0"/>
              </a:rPr>
              <a:t>think you should listen to/watch it too because...</a:t>
            </a:r>
            <a:endParaRPr lang="en-US" altLang="zh-CN" sz="2400" dirty="0">
              <a:solidFill>
                <a:srgbClr val="00206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5" name="单圆角矩形 4"/>
          <p:cNvSpPr/>
          <p:nvPr/>
        </p:nvSpPr>
        <p:spPr>
          <a:xfrm>
            <a:off x="395536" y="771550"/>
            <a:ext cx="578048" cy="504056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lnSpc>
                <a:spcPct val="125000"/>
              </a:lnSpc>
              <a:defRPr/>
            </a:pPr>
            <a:r>
              <a:rPr kumimoji="1"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3b</a:t>
            </a:r>
            <a:endParaRPr kumimoji="1" lang="en-US" altLang="zh-CN" sz="28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43608" y="699542"/>
            <a:ext cx="7416824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2700" b="1" dirty="0">
                <a:solidFill>
                  <a:srgbClr val="0000E1"/>
                </a:solidFill>
              </a:rPr>
              <a:t>Use your notes to write an article for a newspaper or magazine to tell people about your favorite kind of music/movie and your favorite song/movie.</a:t>
            </a:r>
            <a:endParaRPr lang="en-US" altLang="zh-CN" sz="2700" b="1" dirty="0">
              <a:solidFill>
                <a:srgbClr val="0000E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框 88065"/>
          <p:cNvSpPr txBox="1">
            <a:spLocks noChangeArrowheads="1"/>
          </p:cNvSpPr>
          <p:nvPr/>
        </p:nvSpPr>
        <p:spPr bwMode="auto">
          <a:xfrm>
            <a:off x="3275856" y="612775"/>
            <a:ext cx="2646858" cy="70429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3200" b="1" dirty="0">
                <a:solidFill>
                  <a:srgbClr val="00206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写 作 模 板</a:t>
            </a:r>
            <a:endParaRPr lang="zh-CN" altLang="en-US" sz="3200" b="1" dirty="0">
              <a:solidFill>
                <a:srgbClr val="002060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6386" name="Image0178.jpe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9" y="1561918"/>
            <a:ext cx="6660530" cy="2881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6702</Words>
  <Application>WPS 演示</Application>
  <PresentationFormat>全屏显示(16:9)</PresentationFormat>
  <Paragraphs>267</Paragraphs>
  <Slides>26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6" baseType="lpstr">
      <vt:lpstr>Arial</vt:lpstr>
      <vt:lpstr>宋体</vt:lpstr>
      <vt:lpstr>Wingdings</vt:lpstr>
      <vt:lpstr>方正粗圆简体</vt:lpstr>
      <vt:lpstr>Impact</vt:lpstr>
      <vt:lpstr>微软雅黑</vt:lpstr>
      <vt:lpstr>Calibri</vt:lpstr>
      <vt:lpstr>Al Bayan</vt:lpstr>
      <vt:lpstr>华康勘亭流W9(P)</vt:lpstr>
      <vt:lpstr>Comic Sans MS</vt:lpstr>
      <vt:lpstr>Times New Roman</vt:lpstr>
      <vt:lpstr>Dotum</vt:lpstr>
      <vt:lpstr>方正卡通简体</vt:lpstr>
      <vt:lpstr>Segoe Print</vt:lpstr>
      <vt:lpstr>Arial Unicode MS</vt:lpstr>
      <vt:lpstr>Arial</vt:lpstr>
      <vt:lpstr>黑体</vt:lpstr>
      <vt:lpstr>Calibri</vt:lpstr>
      <vt:lpstr>3_自定义设计方案</vt:lpstr>
      <vt:lpstr>《七彩课堂》课件模板（新）</vt:lpstr>
      <vt:lpstr>PowerPoint 演示文稿</vt:lpstr>
      <vt:lpstr>PowerPoint 演示文稿</vt:lpstr>
      <vt:lpstr>PowerPoint 演示文稿</vt:lpstr>
      <vt:lpstr>What kind of music or movies do you like best? What is your favorite song/ movie? Make notes in the chart below.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tian</dc:creator>
  <cp:lastModifiedBy>递增恩情</cp:lastModifiedBy>
  <cp:revision>65</cp:revision>
  <dcterms:created xsi:type="dcterms:W3CDTF">2019-04-29T07:56:00Z</dcterms:created>
  <dcterms:modified xsi:type="dcterms:W3CDTF">2022-10-24T04:00:03Z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2052-10.8.2.6543</vt:lpwstr>
  </property>
  <property fmtid="{D5CDD505-2E9C-101B-9397-08002B2CF9AE}" pid="3" name="ICV">
    <vt:lpwstr>7EC7D9D1F3FE44AD8CAF53F3150CA1FE</vt:lpwstr>
  </property>
</Properties>
</file>