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  <p:sldMasterId id="2147483682" r:id="rId2"/>
    <p:sldMasterId id="2147483693" r:id="rId3"/>
    <p:sldMasterId id="2147483706" r:id="rId4"/>
    <p:sldMasterId id="2147483722" r:id="rId5"/>
  </p:sldMasterIdLst>
  <p:notesMasterIdLst>
    <p:notesMasterId r:id="rId49"/>
  </p:notesMasterIdLst>
  <p:sldIdLst>
    <p:sldId id="262" r:id="rId6"/>
    <p:sldId id="330" r:id="rId7"/>
    <p:sldId id="261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315" r:id="rId18"/>
    <p:sldId id="324" r:id="rId19"/>
    <p:sldId id="316" r:id="rId20"/>
    <p:sldId id="317" r:id="rId21"/>
    <p:sldId id="325" r:id="rId22"/>
    <p:sldId id="318" r:id="rId23"/>
    <p:sldId id="326" r:id="rId24"/>
    <p:sldId id="284" r:id="rId25"/>
    <p:sldId id="285" r:id="rId26"/>
    <p:sldId id="286" r:id="rId27"/>
    <p:sldId id="256" r:id="rId28"/>
    <p:sldId id="287" r:id="rId29"/>
    <p:sldId id="294" r:id="rId30"/>
    <p:sldId id="295" r:id="rId31"/>
    <p:sldId id="296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8" r:id="rId40"/>
    <p:sldId id="309" r:id="rId41"/>
    <p:sldId id="306" r:id="rId42"/>
    <p:sldId id="319" r:id="rId43"/>
    <p:sldId id="327" r:id="rId44"/>
    <p:sldId id="331" r:id="rId45"/>
    <p:sldId id="328" r:id="rId46"/>
    <p:sldId id="312" r:id="rId47"/>
    <p:sldId id="329" r:id="rId48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243" y="36"/>
      </p:cViewPr>
      <p:guideLst>
        <p:guide orient="horz" pos="165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2022/10/27</a:t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0597863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幻灯片图像占位符 1638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文本占位符 16384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30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8" name="幻灯片图像占位符 1843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文本占位符 18432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6" name="幻灯片图像占位符 1853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文本占位符 185346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4" name="幻灯片图像占位符 1863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文本占位符 186370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33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2" name="幻灯片图像占位符 1873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187394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0" name="幻灯片图像占位符 1884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文本占位符 188418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37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6" name="幻灯片图像占位符 1904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文本占位符 190466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幻灯片图像占位符 1658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文本占位符 165890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幻灯片图像占位符 1669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文本占位符 166914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幻灯片图像占位符 1689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文本占位符 16896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7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幻灯片图像占位符 169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文本占位符 169986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8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幻灯片图像占位符 1710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文本占位符 171010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幻灯片图像占位符 1720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文本占位符 172034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26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4" name="幻灯片图像占位符 1781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文本占位符 178178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29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幻灯片图像占位符 1832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183298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38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4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68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22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19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03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6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665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57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442894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70393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687215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83878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825706"/>
      </p:ext>
    </p:extLst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4819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67057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506989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607750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482069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38179530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2456778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314263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88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11814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2061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7672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7055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3274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312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6184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755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7638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611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9221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6695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363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618175"/>
      </p:ext>
    </p:extLst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4883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2477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6694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226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0998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26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24910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739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0207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4791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5167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0250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4676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572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9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4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十一单元02">
            <a:extLst>
              <a:ext uri="{FF2B5EF4-FFF2-40B4-BE49-F238E27FC236}">
                <a16:creationId xmlns:a16="http://schemas.microsoft.com/office/drawing/2014/main" id="{F6BCD2F9-C69F-408A-8151-DCBCC81419D5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-635"/>
            <a:ext cx="9144000" cy="5144655"/>
          </a:xfrm>
          <a:prstGeom prst="rect">
            <a:avLst/>
          </a:prstGeom>
        </p:spPr>
      </p:pic>
      <p:pic>
        <p:nvPicPr>
          <p:cNvPr id="3" name="图片 2" descr="初中七彩图标">
            <a:extLst>
              <a:ext uri="{FF2B5EF4-FFF2-40B4-BE49-F238E27FC236}">
                <a16:creationId xmlns:a16="http://schemas.microsoft.com/office/drawing/2014/main" id="{F515C6F0-8F29-4D62-93CB-5FD652BACE77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92B3FBC-DC49-448D-B7B4-ADC70D47D94E}"/>
              </a:ext>
            </a:extLst>
          </p:cNvPr>
          <p:cNvSpPr txBox="1"/>
          <p:nvPr userDrawn="1"/>
        </p:nvSpPr>
        <p:spPr>
          <a:xfrm>
            <a:off x="0" y="36418"/>
            <a:ext cx="2191449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11 SECTION 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787"/>
            <a:ext cx="30861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787"/>
            <a:ext cx="2057400" cy="2739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45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7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21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十一单元02">
            <a:extLst>
              <a:ext uri="{FF2B5EF4-FFF2-40B4-BE49-F238E27FC236}">
                <a16:creationId xmlns:a16="http://schemas.microsoft.com/office/drawing/2014/main" id="{32C3EC26-C932-46CF-953E-38916100F1A1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-635"/>
            <a:ext cx="9144000" cy="5144655"/>
          </a:xfrm>
          <a:prstGeom prst="rect">
            <a:avLst/>
          </a:prstGeom>
        </p:spPr>
      </p:pic>
      <p:pic>
        <p:nvPicPr>
          <p:cNvPr id="3" name="图片 2" descr="初中七彩图标">
            <a:extLst>
              <a:ext uri="{FF2B5EF4-FFF2-40B4-BE49-F238E27FC236}">
                <a16:creationId xmlns:a16="http://schemas.microsoft.com/office/drawing/2014/main" id="{96039ED1-A789-402D-9802-4B9DC438BE6C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A55DBB-B717-4683-B010-576ABD5A1AB0}"/>
              </a:ext>
            </a:extLst>
          </p:cNvPr>
          <p:cNvSpPr txBox="1"/>
          <p:nvPr userDrawn="1"/>
        </p:nvSpPr>
        <p:spPr>
          <a:xfrm>
            <a:off x="0" y="36418"/>
            <a:ext cx="2191449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11 SECTION 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83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</p:sldLayoutIdLst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7938"/>
            <a:ext cx="91694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48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</p:sldLayoutIdLst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九年级第十一单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9144000" cy="5144655"/>
          </a:xfrm>
          <a:prstGeom prst="rect">
            <a:avLst/>
          </a:prstGeom>
        </p:spPr>
      </p:pic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3808" y="3075806"/>
            <a:ext cx="4824536" cy="46166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l Bayan" charset="0"/>
                <a:ea typeface="华康勘亭流W9(P)" panose="03000900000000000000" charset="-122"/>
                <a:cs typeface="Al Bayan" charset="0"/>
              </a:rPr>
              <a:t>Section A Grammar Focus-4b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矩形 3"/>
          <p:cNvSpPr/>
          <p:nvPr/>
        </p:nvSpPr>
        <p:spPr>
          <a:xfrm>
            <a:off x="683568" y="1635646"/>
            <a:ext cx="7855967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loud music makes me nervous.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Soft and quiet music makes me relax.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Money and fame don’t always make people happy.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said that the sad movie made her cry.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063" y="699542"/>
            <a:ext cx="337357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矩形 3"/>
          <p:cNvSpPr/>
          <p:nvPr/>
        </p:nvSpPr>
        <p:spPr>
          <a:xfrm>
            <a:off x="467544" y="1190238"/>
            <a:ext cx="8280920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loud music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makes 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nervous.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Soft and quiet music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makes 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relax.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Money and fame don’t always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 people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happy.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said that the sad movie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made her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cry.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矩形 3"/>
          <p:cNvSpPr/>
          <p:nvPr/>
        </p:nvSpPr>
        <p:spPr>
          <a:xfrm>
            <a:off x="611560" y="1262246"/>
            <a:ext cx="7956674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loud music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makes 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nervous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Soft and quiet music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makes me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relax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Money and fame don’t always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 people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happy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She said that the sad movie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made her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3"/>
          <p:cNvSpPr txBox="1"/>
          <p:nvPr/>
        </p:nvSpPr>
        <p:spPr>
          <a:xfrm>
            <a:off x="2483768" y="555526"/>
            <a:ext cx="5225876" cy="729043"/>
          </a:xfrm>
          <a:prstGeom prst="rect">
            <a:avLst/>
          </a:prstGeom>
          <a:noFill/>
          <a:ln w="9525">
            <a:noFill/>
          </a:ln>
        </p:spPr>
        <p:txBody>
          <a:bodyPr wrap="square" lIns="51432" tIns="25716" rIns="51432" bIns="2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charset="-122"/>
                <a:cs typeface="Arial" panose="020B0604020202020204" pitchFamily="34" charset="0"/>
              </a:rPr>
              <a:t>Language points</a:t>
            </a:r>
          </a:p>
        </p:txBody>
      </p:sp>
      <p:sp>
        <p:nvSpPr>
          <p:cNvPr id="38914" name="文本框 1"/>
          <p:cNvSpPr txBox="1"/>
          <p:nvPr/>
        </p:nvSpPr>
        <p:spPr>
          <a:xfrm>
            <a:off x="395536" y="1635646"/>
            <a:ext cx="8197850" cy="2893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make的用法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make作为使役动词，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意为“使；使成为”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。在表示“使(要)某人(事物)做什么(怎么样)”时，它除了要有一个“宾语”之外，还要求宾语后面带上一个宾语补足语，整个句子才能完整，其用法有：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71550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“make+名词/代词+形容词(短语)”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“使某人／某物（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感到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……”。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是谓语动词，名词/代词是make的宾语，后面的形容词或形容词短语在此作宾语补足语。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Drinking coffee can make me energetic.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喝咖啡能使我活力充沛。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/>
          <p:nvPr/>
        </p:nvSpPr>
        <p:spPr>
          <a:xfrm>
            <a:off x="683567" y="915566"/>
            <a:ext cx="7704857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“make+名词/代词+动词原形”意为“使某人做某事”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，此处的动词原形是省略to的不定式，也作宾补。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Nobody made us go to bed at a certain time.　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没有人让我们在某一固定时间就寝。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/>
          <p:nvPr/>
        </p:nvSpPr>
        <p:spPr>
          <a:xfrm>
            <a:off x="279400" y="739775"/>
            <a:ext cx="8281988" cy="40134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像这样的词常见的有：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听（hear）、观（see, watch, notice）、感（feel）、使（make）、让（let, have）、助（help）等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。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【归纳拓展】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make只能跟动词不定式(省略to)作宾补，但不能跟现在分词作宾补。但是有些动词，如see, find, watch, notice, hear等，它们既可以接不带to的不定式作宾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915566"/>
            <a:ext cx="74888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补，表示已经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完成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。也可以接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现在分词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作宾补，表示动作正在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进行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或发生。 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 heard him singing in the classroom.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我听到他在教室里唱歌。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（“唱”这个动作正在进行）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1"/>
          <p:cNvSpPr txBox="1"/>
          <p:nvPr/>
        </p:nvSpPr>
        <p:spPr>
          <a:xfrm>
            <a:off x="1043608" y="918846"/>
            <a:ext cx="7210697" cy="345325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“make+名词/代词+名词(短语)”意为“使某人／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某物(变得)……”，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名词(短语)作宾补。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made him our monitor.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我们选他当我们的班长。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4.“make+宾语+过去分词”意为“使某人/某事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被……”</a:t>
            </a:r>
            <a:r>
              <a:rPr lang="zh-CN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宾语补足语是过去分词时，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102900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宾语是过去分词的逻辑宾语，宾语与过去分词之间存在逻辑上的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</a:rPr>
              <a:t>被动关系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We must make it done in two hours.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</a:rPr>
              <a:t>我们必须 在两个小时内做完这件事。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71474" y="658032"/>
            <a:ext cx="3230865" cy="693248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3" y="1704340"/>
            <a:ext cx="7272808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</a:rPr>
              <a:t>To learn to use the structure “ make sb.do sth.” and “make sb.+adj.”.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/>
              </a:rPr>
              <a:t>To learn to make a survey about how things affect people.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50504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1"/>
          <p:cNvSpPr/>
          <p:nvPr/>
        </p:nvSpPr>
        <p:spPr>
          <a:xfrm>
            <a:off x="1083632" y="843558"/>
            <a:ext cx="7776864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buFont typeface="Arial" panose="020B0604020202020204" pitchFamily="34" charset="0"/>
            </a:pPr>
            <a:r>
              <a:rPr lang="en-US" altLang="zh-CN" sz="2700" b="1" strike="noStrike" noProof="1">
                <a:solidFill>
                  <a:srgbClr val="0000E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Think of appropriate words for the blanks.</a:t>
            </a:r>
            <a:r>
              <a:rPr lang="en-US" altLang="zh-CN" sz="2700" b="1" strike="noStrike" noProof="1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Then compare your choices with your partner.</a:t>
            </a:r>
          </a:p>
        </p:txBody>
      </p:sp>
      <p:sp>
        <p:nvSpPr>
          <p:cNvPr id="47106" name="矩形 3"/>
          <p:cNvSpPr/>
          <p:nvPr/>
        </p:nvSpPr>
        <p:spPr>
          <a:xfrm>
            <a:off x="1083632" y="1995335"/>
            <a:ext cx="7016760" cy="2677656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</a:rPr>
              <a:t>Dear Diary,                                   June 29th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</a:rPr>
              <a:t>I thought today was going to be really bad. To start with, it was cloudy and grey, and cloudy days make me ________. And this was the day we would get our exam results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9637" name="Text Box 4"/>
          <p:cNvSpPr txBox="1"/>
          <p:nvPr/>
        </p:nvSpPr>
        <p:spPr>
          <a:xfrm>
            <a:off x="4832201" y="3507854"/>
            <a:ext cx="13239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sad</a:t>
            </a:r>
          </a:p>
        </p:txBody>
      </p:sp>
      <p:sp>
        <p:nvSpPr>
          <p:cNvPr id="6" name="单圆角矩形 5"/>
          <p:cNvSpPr/>
          <p:nvPr/>
        </p:nvSpPr>
        <p:spPr bwMode="auto">
          <a:xfrm>
            <a:off x="458990" y="907093"/>
            <a:ext cx="624642" cy="58885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4a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3"/>
          <p:cNvSpPr/>
          <p:nvPr/>
        </p:nvSpPr>
        <p:spPr>
          <a:xfrm>
            <a:off x="730250" y="889197"/>
            <a:ext cx="7658174" cy="3711785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</a:rPr>
              <a:t>back, but I didn’t answer the exam questions very well last week. That made me _________. I walked to school with my best friend Holly. She didn’t say much to me. That made me a little ______. In class, the teacher handed back our exams. That made me __________. But I found out that I didn’t do too badly. That made me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70659" name="Text Box 4"/>
          <p:cNvSpPr txBox="1"/>
          <p:nvPr/>
        </p:nvSpPr>
        <p:spPr>
          <a:xfrm>
            <a:off x="6156176" y="1419622"/>
            <a:ext cx="185501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anxious</a:t>
            </a:r>
          </a:p>
        </p:txBody>
      </p:sp>
      <p:sp>
        <p:nvSpPr>
          <p:cNvPr id="70660" name="Text Box 4"/>
          <p:cNvSpPr txBox="1"/>
          <p:nvPr/>
        </p:nvSpPr>
        <p:spPr>
          <a:xfrm>
            <a:off x="880715" y="2984634"/>
            <a:ext cx="1243013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upset</a:t>
            </a:r>
          </a:p>
        </p:txBody>
      </p:sp>
      <p:sp>
        <p:nvSpPr>
          <p:cNvPr id="70661" name="Text Box 4"/>
          <p:cNvSpPr txBox="1"/>
          <p:nvPr/>
        </p:nvSpPr>
        <p:spPr>
          <a:xfrm>
            <a:off x="4355976" y="3488690"/>
            <a:ext cx="145891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nervous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  <p:bldP spid="706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4"/>
          <p:cNvSpPr/>
          <p:nvPr/>
        </p:nvSpPr>
        <p:spPr>
          <a:xfrm>
            <a:off x="1115616" y="1123679"/>
            <a:ext cx="6931868" cy="2677656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Times New Roman" panose="02020603050405020304" pitchFamily="18" charset="0"/>
              </a:rPr>
              <a:t>very _______. Then things got even better. Holly bought me my favorite lemon drink and a turkey sandwich for lunch, and we talked a lot. That made me _________. </a:t>
            </a:r>
          </a:p>
        </p:txBody>
      </p:sp>
      <p:sp>
        <p:nvSpPr>
          <p:cNvPr id="71683" name="Text Box 4"/>
          <p:cNvSpPr txBox="1"/>
          <p:nvPr/>
        </p:nvSpPr>
        <p:spPr>
          <a:xfrm>
            <a:off x="1979712" y="1203598"/>
            <a:ext cx="1296987" cy="5642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glad</a:t>
            </a:r>
          </a:p>
        </p:txBody>
      </p:sp>
      <p:sp>
        <p:nvSpPr>
          <p:cNvPr id="71684" name="Text Box 4"/>
          <p:cNvSpPr txBox="1"/>
          <p:nvPr/>
        </p:nvSpPr>
        <p:spPr>
          <a:xfrm>
            <a:off x="5436096" y="3117551"/>
            <a:ext cx="1854523" cy="5474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happy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矩形 3"/>
          <p:cNvSpPr/>
          <p:nvPr/>
        </p:nvSpPr>
        <p:spPr>
          <a:xfrm>
            <a:off x="611560" y="661906"/>
            <a:ext cx="7920880" cy="43581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解题策略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第一遍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快速阅读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4a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的日记，只阅读，不填空。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第二遍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阅读日记，同时完成填空。遇到不会的内容可以暂时留空，不要影响答题的整体进度，等填完之后，再次阅读，推敲之前不会的内容，完成所有的空格。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第三遍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阅读，要求从语义和语法角度推敲自己的答案是否正确，尤其要注意所填答案是否能够满足上下文语境的要求。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文本框 212993"/>
          <p:cNvSpPr txBox="1"/>
          <p:nvPr/>
        </p:nvSpPr>
        <p:spPr>
          <a:xfrm>
            <a:off x="755576" y="555526"/>
            <a:ext cx="8041010" cy="43581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 start with, it was cloudy and grey.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(1)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 start with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起初，开始时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”，作为“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”来讲时，相当于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firstly, first of all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。如：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 start with, he is a politician.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首先必须说，他是一个政治家。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（2）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grey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（天空）阴沉的；昏暗的；灰色的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”。如：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 was a grey, wet, April Sunday.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那是一个阴沉、潮湿、四月里的星期天。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2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2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2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2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2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2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2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2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2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2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"/>
          <p:cNvSpPr/>
          <p:nvPr/>
        </p:nvSpPr>
        <p:spPr>
          <a:xfrm>
            <a:off x="1475656" y="618674"/>
            <a:ext cx="6696744" cy="81047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ts val="2800"/>
              </a:lnSpc>
            </a:pPr>
            <a:r>
              <a:rPr lang="en-US" altLang="zh-CN" sz="2700" b="1" strike="noStrike" noProof="1">
                <a:solidFill>
                  <a:srgbClr val="0000E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Complete the survey. Then ask two other students.</a:t>
            </a:r>
            <a:endParaRPr lang="en-US" altLang="zh-CN" sz="2700" b="1" strike="noStrike" noProof="1">
              <a:solidFill>
                <a:srgbClr val="0000E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508" name="表格 21507"/>
          <p:cNvGraphicFramePr/>
          <p:nvPr>
            <p:extLst>
              <p:ext uri="{D42A27DB-BD31-4B8C-83A1-F6EECF244321}">
                <p14:modId xmlns:p14="http://schemas.microsoft.com/office/powerpoint/2010/main" val="2106161015"/>
              </p:ext>
            </p:extLst>
          </p:nvPr>
        </p:nvGraphicFramePr>
        <p:xfrm>
          <a:off x="1154926" y="1491630"/>
          <a:ext cx="6835566" cy="3227271"/>
        </p:xfrm>
        <a:graphic>
          <a:graphicData uri="http://schemas.openxmlformats.org/drawingml/2006/table">
            <a:tbl>
              <a:tblPr/>
              <a:tblGrid>
                <a:gridCol w="316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74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makes you ...?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1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2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9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happy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9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 to cry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9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uncomfortable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9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angry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9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nervous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005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feel like dancing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F81B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单圆角矩形 4"/>
          <p:cNvSpPr/>
          <p:nvPr/>
        </p:nvSpPr>
        <p:spPr bwMode="auto">
          <a:xfrm>
            <a:off x="683568" y="594143"/>
            <a:ext cx="624642" cy="58885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4b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47457" descr="新闻纸"/>
          <p:cNvSpPr/>
          <p:nvPr/>
        </p:nvSpPr>
        <p:spPr>
          <a:xfrm>
            <a:off x="1043608" y="785813"/>
            <a:ext cx="6696744" cy="1938992"/>
          </a:xfrm>
          <a:prstGeom prst="rect">
            <a:avLst/>
          </a:prstGeom>
          <a:blipFill rotWithShape="1">
            <a:blip r:embed="rId3" cstate="print">
              <a:alphaModFix amt="79999"/>
            </a:blip>
          </a:blipFill>
          <a:ln w="38100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A: What makes you angry?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B: When people throw rubbish on the streets, it 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makes me angry.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C: Me, too. It makes me want to tell them to clean 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up the streets.</a:t>
            </a:r>
          </a:p>
        </p:txBody>
      </p:sp>
      <p:pic>
        <p:nvPicPr>
          <p:cNvPr id="53250" name="图片 14745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14450" y="2800350"/>
            <a:ext cx="331470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14745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3954115"/>
            <a:ext cx="2414587" cy="77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35846"/>
          <p:cNvSpPr txBox="1"/>
          <p:nvPr/>
        </p:nvSpPr>
        <p:spPr>
          <a:xfrm>
            <a:off x="2303463" y="1978025"/>
            <a:ext cx="4443412" cy="414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1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5298" name="文本框 35848"/>
          <p:cNvSpPr txBox="1"/>
          <p:nvPr/>
        </p:nvSpPr>
        <p:spPr>
          <a:xfrm>
            <a:off x="971600" y="1347614"/>
            <a:ext cx="7416824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 are three people in our team. Lily plays the piano very well. Playing the piano makes her happy. Bob has many hobbies. But he thinks that </a:t>
            </a:r>
            <a:r>
              <a:rPr lang="en-US" altLang="zh-CN" sz="2800" b="1" dirty="0">
                <a:latin typeface="Times New Roman" panose="02020603050405020304" pitchFamily="18" charset="0"/>
              </a:rPr>
              <a:t>playing chess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makes him happy. The last one is me. I</a:t>
            </a:r>
            <a:r>
              <a:rPr lang="en-US" altLang="zh-CN" sz="2800" b="1" dirty="0">
                <a:latin typeface="Calibri" panose="020F0502020204030204" charset="0"/>
                <a:ea typeface="宋体" panose="02010600030101010101" pitchFamily="2" charset="-122"/>
              </a:rPr>
              <a:t>…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3808" y="771550"/>
            <a:ext cx="306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anose="030F0702030302020204" pitchFamily="66" charset="0"/>
                <a:ea typeface="+mn-ea"/>
              </a:rPr>
              <a:t>Make a report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/>
          <p:nvPr/>
        </p:nvGrpSpPr>
        <p:grpSpPr>
          <a:xfrm>
            <a:off x="5651500" y="1899637"/>
            <a:ext cx="2587185" cy="2053238"/>
            <a:chOff x="0" y="0"/>
            <a:chExt cx="1359" cy="2158"/>
          </a:xfrm>
        </p:grpSpPr>
        <p:sp>
          <p:nvSpPr>
            <p:cNvPr id="15363" name="未知"/>
            <p:cNvSpPr/>
            <p:nvPr/>
          </p:nvSpPr>
          <p:spPr bwMode="auto">
            <a:xfrm>
              <a:off x="0" y="0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mpd="sng">
              <a:rou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323" name="未知"/>
            <p:cNvSpPr/>
            <p:nvPr/>
          </p:nvSpPr>
          <p:spPr>
            <a:xfrm>
              <a:off x="8" y="4"/>
              <a:ext cx="1348" cy="377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309" y="622"/>
                </a:cxn>
                <a:cxn ang="0">
                  <a:pos x="670" y="410"/>
                </a:cxn>
                <a:cxn ang="0">
                  <a:pos x="1042" y="15"/>
                </a:cxn>
                <a:cxn ang="0">
                  <a:pos x="1348" y="300"/>
                </a:cxn>
              </a:cxnLst>
              <a:rect l="0" t="0" r="0" b="0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 cap="flat" cmpd="sng">
              <a:solidFill>
                <a:srgbClr val="FFFFFF">
                  <a:alpha val="50194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4" name="未知"/>
            <p:cNvSpPr/>
            <p:nvPr/>
          </p:nvSpPr>
          <p:spPr>
            <a:xfrm>
              <a:off x="11" y="1901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0" b="0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2980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66" name="Group 6"/>
          <p:cNvGrpSpPr/>
          <p:nvPr/>
        </p:nvGrpSpPr>
        <p:grpSpPr>
          <a:xfrm>
            <a:off x="3240088" y="1978025"/>
            <a:ext cx="2268016" cy="1974850"/>
            <a:chOff x="0" y="0"/>
            <a:chExt cx="1359" cy="2158"/>
          </a:xfrm>
        </p:grpSpPr>
        <p:sp>
          <p:nvSpPr>
            <p:cNvPr id="56326" name="未知"/>
            <p:cNvSpPr/>
            <p:nvPr/>
          </p:nvSpPr>
          <p:spPr>
            <a:xfrm>
              <a:off x="0" y="0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0" b="0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/>
            <a:scene3d>
              <a:camera prst="legacyPerspectiveTop">
                <a:rot lat="0" lon="0" rev="0"/>
              </a:camera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7" name="未知"/>
            <p:cNvSpPr/>
            <p:nvPr/>
          </p:nvSpPr>
          <p:spPr>
            <a:xfrm>
              <a:off x="8" y="4"/>
              <a:ext cx="1348" cy="377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309" y="622"/>
                </a:cxn>
                <a:cxn ang="0">
                  <a:pos x="670" y="410"/>
                </a:cxn>
                <a:cxn ang="0">
                  <a:pos x="1042" y="15"/>
                </a:cxn>
                <a:cxn ang="0">
                  <a:pos x="1348" y="300"/>
                </a:cxn>
              </a:cxnLst>
              <a:rect l="0" t="0" r="0" b="0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 cap="flat" cmpd="sng">
              <a:solidFill>
                <a:srgbClr val="FFFFFF">
                  <a:alpha val="50194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未知"/>
            <p:cNvSpPr/>
            <p:nvPr/>
          </p:nvSpPr>
          <p:spPr>
            <a:xfrm>
              <a:off x="11" y="1901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0" b="0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2980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6329" name="Picture 10" descr="shadow_1_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2438" y="3592513"/>
            <a:ext cx="1762125" cy="127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71" name="Group 11"/>
          <p:cNvGrpSpPr/>
          <p:nvPr/>
        </p:nvGrpSpPr>
        <p:grpSpPr>
          <a:xfrm>
            <a:off x="755576" y="1981686"/>
            <a:ext cx="2355800" cy="2002691"/>
            <a:chOff x="0" y="0"/>
            <a:chExt cx="1359" cy="2158"/>
          </a:xfrm>
        </p:grpSpPr>
        <p:sp>
          <p:nvSpPr>
            <p:cNvPr id="15372" name="未知"/>
            <p:cNvSpPr/>
            <p:nvPr/>
          </p:nvSpPr>
          <p:spPr bwMode="auto">
            <a:xfrm>
              <a:off x="0" y="0"/>
              <a:ext cx="1359" cy="2158"/>
            </a:xfrm>
            <a:custGeom>
              <a:avLst/>
              <a:gdLst/>
              <a:ahLst/>
              <a:cxnLst>
                <a:cxn ang="0">
                  <a:pos x="0" y="207"/>
                </a:cxn>
                <a:cxn ang="0">
                  <a:pos x="1" y="1987"/>
                </a:cxn>
                <a:cxn ang="0">
                  <a:pos x="309" y="2154"/>
                </a:cxn>
                <a:cxn ang="0">
                  <a:pos x="681" y="2040"/>
                </a:cxn>
                <a:cxn ang="0">
                  <a:pos x="999" y="1902"/>
                </a:cxn>
                <a:cxn ang="0">
                  <a:pos x="1359" y="2017"/>
                </a:cxn>
                <a:cxn ang="0">
                  <a:pos x="1359" y="180"/>
                </a:cxn>
                <a:cxn ang="0">
                  <a:pos x="1025" y="21"/>
                </a:cxn>
                <a:cxn ang="0">
                  <a:pos x="366" y="378"/>
                </a:cxn>
                <a:cxn ang="0">
                  <a:pos x="0" y="207"/>
                </a:cxn>
              </a:cxnLst>
              <a:rect l="0" t="0" r="r" b="b"/>
              <a:pathLst>
                <a:path w="1359" h="2158">
                  <a:moveTo>
                    <a:pt x="0" y="207"/>
                  </a:moveTo>
                  <a:cubicBezTo>
                    <a:pt x="0" y="1097"/>
                    <a:pt x="1" y="1987"/>
                    <a:pt x="1" y="1987"/>
                  </a:cubicBezTo>
                  <a:cubicBezTo>
                    <a:pt x="105" y="2151"/>
                    <a:pt x="210" y="2148"/>
                    <a:pt x="309" y="2154"/>
                  </a:cubicBezTo>
                  <a:cubicBezTo>
                    <a:pt x="421" y="2158"/>
                    <a:pt x="576" y="2091"/>
                    <a:pt x="681" y="2040"/>
                  </a:cubicBezTo>
                  <a:cubicBezTo>
                    <a:pt x="786" y="1989"/>
                    <a:pt x="843" y="1908"/>
                    <a:pt x="999" y="1902"/>
                  </a:cubicBezTo>
                  <a:cubicBezTo>
                    <a:pt x="1155" y="1896"/>
                    <a:pt x="1224" y="1908"/>
                    <a:pt x="1359" y="2017"/>
                  </a:cubicBezTo>
                  <a:lnTo>
                    <a:pt x="1359" y="180"/>
                  </a:lnTo>
                  <a:cubicBezTo>
                    <a:pt x="1272" y="72"/>
                    <a:pt x="1219" y="0"/>
                    <a:pt x="1025" y="21"/>
                  </a:cubicBezTo>
                  <a:cubicBezTo>
                    <a:pt x="831" y="42"/>
                    <a:pt x="644" y="378"/>
                    <a:pt x="366" y="378"/>
                  </a:cubicBezTo>
                  <a:cubicBezTo>
                    <a:pt x="88" y="378"/>
                    <a:pt x="87" y="222"/>
                    <a:pt x="0" y="20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mpd="sng">
              <a:round/>
            </a:ln>
            <a:effectLst/>
            <a:scene3d>
              <a:camera prst="legacyPerspectiveTop"/>
              <a:lightRig rig="legacyNormal2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32" name="未知"/>
            <p:cNvSpPr/>
            <p:nvPr/>
          </p:nvSpPr>
          <p:spPr>
            <a:xfrm>
              <a:off x="8" y="4"/>
              <a:ext cx="1348" cy="377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309" y="622"/>
                </a:cxn>
                <a:cxn ang="0">
                  <a:pos x="670" y="410"/>
                </a:cxn>
                <a:cxn ang="0">
                  <a:pos x="1042" y="15"/>
                </a:cxn>
                <a:cxn ang="0">
                  <a:pos x="1348" y="300"/>
                </a:cxn>
              </a:cxnLst>
              <a:rect l="0" t="0" r="0" b="0"/>
              <a:pathLst>
                <a:path w="1348" h="341">
                  <a:moveTo>
                    <a:pt x="0" y="183"/>
                  </a:moveTo>
                  <a:cubicBezTo>
                    <a:pt x="84" y="205"/>
                    <a:pt x="78" y="326"/>
                    <a:pt x="309" y="340"/>
                  </a:cubicBezTo>
                  <a:cubicBezTo>
                    <a:pt x="421" y="341"/>
                    <a:pt x="563" y="306"/>
                    <a:pt x="670" y="225"/>
                  </a:cubicBezTo>
                  <a:cubicBezTo>
                    <a:pt x="777" y="144"/>
                    <a:pt x="932" y="17"/>
                    <a:pt x="1042" y="9"/>
                  </a:cubicBezTo>
                  <a:cubicBezTo>
                    <a:pt x="1237" y="0"/>
                    <a:pt x="1300" y="105"/>
                    <a:pt x="1348" y="165"/>
                  </a:cubicBezTo>
                </a:path>
              </a:pathLst>
            </a:custGeom>
            <a:noFill/>
            <a:ln w="9525" cap="flat" cmpd="sng">
              <a:solidFill>
                <a:srgbClr val="FFFFFF">
                  <a:alpha val="50194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33" name="未知"/>
            <p:cNvSpPr/>
            <p:nvPr/>
          </p:nvSpPr>
          <p:spPr>
            <a:xfrm>
              <a:off x="11" y="1901"/>
              <a:ext cx="1345" cy="255"/>
            </a:xfrm>
            <a:custGeom>
              <a:avLst/>
              <a:gdLst/>
              <a:ahLst/>
              <a:cxnLst>
                <a:cxn ang="0">
                  <a:pos x="1345" y="118"/>
                </a:cxn>
                <a:cxn ang="0">
                  <a:pos x="1015" y="1"/>
                </a:cxn>
                <a:cxn ang="0">
                  <a:pos x="718" y="112"/>
                </a:cxn>
                <a:cxn ang="0">
                  <a:pos x="295" y="253"/>
                </a:cxn>
                <a:cxn ang="0">
                  <a:pos x="0" y="102"/>
                </a:cxn>
              </a:cxnLst>
              <a:rect l="0" t="0" r="0" b="0"/>
              <a:pathLst>
                <a:path w="1345" h="255">
                  <a:moveTo>
                    <a:pt x="1345" y="118"/>
                  </a:moveTo>
                  <a:cubicBezTo>
                    <a:pt x="1288" y="64"/>
                    <a:pt x="1246" y="17"/>
                    <a:pt x="1015" y="1"/>
                  </a:cubicBezTo>
                  <a:cubicBezTo>
                    <a:pt x="903" y="0"/>
                    <a:pt x="826" y="55"/>
                    <a:pt x="718" y="112"/>
                  </a:cubicBezTo>
                  <a:cubicBezTo>
                    <a:pt x="610" y="169"/>
                    <a:pt x="479" y="255"/>
                    <a:pt x="295" y="253"/>
                  </a:cubicBezTo>
                  <a:cubicBezTo>
                    <a:pt x="111" y="251"/>
                    <a:pt x="73" y="201"/>
                    <a:pt x="0" y="10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2980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34" name="Text Box 15"/>
          <p:cNvSpPr txBox="1"/>
          <p:nvPr/>
        </p:nvSpPr>
        <p:spPr>
          <a:xfrm>
            <a:off x="827584" y="2643758"/>
            <a:ext cx="2050306" cy="7817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20650" indent="-120650" algn="ctr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+ sb. +adj.</a:t>
            </a:r>
          </a:p>
        </p:txBody>
      </p:sp>
      <p:sp>
        <p:nvSpPr>
          <p:cNvPr id="56335" name="Text Box 16"/>
          <p:cNvSpPr txBox="1"/>
          <p:nvPr/>
        </p:nvSpPr>
        <p:spPr>
          <a:xfrm>
            <a:off x="5697537" y="2396142"/>
            <a:ext cx="2541147" cy="867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20650" indent="-120650"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 +be. +made +to do sth.</a:t>
            </a:r>
          </a:p>
        </p:txBody>
      </p:sp>
      <p:sp>
        <p:nvSpPr>
          <p:cNvPr id="56336" name="Rectangle 18"/>
          <p:cNvSpPr/>
          <p:nvPr/>
        </p:nvSpPr>
        <p:spPr>
          <a:xfrm>
            <a:off x="755576" y="4208770"/>
            <a:ext cx="763284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know everything by yourself.”</a:t>
            </a:r>
          </a:p>
        </p:txBody>
      </p:sp>
      <p:grpSp>
        <p:nvGrpSpPr>
          <p:cNvPr id="56337" name="Group 19"/>
          <p:cNvGrpSpPr/>
          <p:nvPr/>
        </p:nvGrpSpPr>
        <p:grpSpPr>
          <a:xfrm>
            <a:off x="1433445" y="1283687"/>
            <a:ext cx="541337" cy="615950"/>
            <a:chOff x="0" y="0"/>
            <a:chExt cx="1042" cy="1102"/>
          </a:xfrm>
        </p:grpSpPr>
        <p:grpSp>
          <p:nvGrpSpPr>
            <p:cNvPr id="56338" name="Group 20"/>
            <p:cNvGrpSpPr/>
            <p:nvPr/>
          </p:nvGrpSpPr>
          <p:grpSpPr>
            <a:xfrm>
              <a:off x="0" y="0"/>
              <a:ext cx="1042" cy="1102"/>
              <a:chOff x="0" y="0"/>
              <a:chExt cx="1042" cy="1102"/>
            </a:xfrm>
          </p:grpSpPr>
          <p:pic>
            <p:nvPicPr>
              <p:cNvPr id="56339" name="Picture 21" descr="light_shadow"/>
              <p:cNvPicPr>
                <a:picLocks noChangeAspect="1"/>
              </p:cNvPicPr>
              <p:nvPr/>
            </p:nvPicPr>
            <p:blipFill>
              <a:blip r:embed="rId3" cstate="print">
                <a:lum bright="-78000" contrast="-78001"/>
              </a:blip>
              <a:stretch>
                <a:fillRect/>
              </a:stretch>
            </p:blipFill>
            <p:spPr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6340" name="Picture 22" descr="circuler_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8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56342" name="Picture 24" descr="Picture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52" name="WordArt 25"/>
          <p:cNvSpPr/>
          <p:nvPr/>
        </p:nvSpPr>
        <p:spPr>
          <a:xfrm>
            <a:off x="1475656" y="1391741"/>
            <a:ext cx="390525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 fontAlgn="base"/>
            <a:r>
              <a:rPr lang="zh-CN" altLang="en-US" sz="2700" i="1" strike="noStrike" noProof="1">
                <a:solidFill>
                  <a:srgbClr val="FCFCFC">
                    <a:alpha val="79999"/>
                  </a:srgbClr>
                </a:solidFill>
                <a:latin typeface="Arial Black" panose="020B0A04020102020204" charset="0"/>
                <a:ea typeface="Arial Black" panose="020B0A04020102020204" charset="0"/>
                <a:cs typeface="+mn-cs"/>
              </a:rPr>
              <a:t>01</a:t>
            </a:r>
            <a:endParaRPr lang="zh-CN" altLang="en-US" sz="2700" i="1" strike="noStrike" noProof="1">
              <a:solidFill>
                <a:srgbClr val="FCFCFC">
                  <a:alpha val="79999"/>
                </a:srgbClr>
              </a:solidFill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5386" name="Line 26"/>
          <p:cNvSpPr>
            <a:spLocks noChangeShapeType="1"/>
          </p:cNvSpPr>
          <p:nvPr/>
        </p:nvSpPr>
        <p:spPr bwMode="auto">
          <a:xfrm>
            <a:off x="1803400" y="2462213"/>
            <a:ext cx="1436688" cy="0"/>
          </a:xfrm>
          <a:prstGeom prst="line">
            <a:avLst/>
          </a:prstGeom>
          <a:noFill/>
          <a:ln w="12700" cap="rnd" cmpd="sng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56345" name="Group 28"/>
          <p:cNvGrpSpPr/>
          <p:nvPr/>
        </p:nvGrpSpPr>
        <p:grpSpPr>
          <a:xfrm>
            <a:off x="3872359" y="1275606"/>
            <a:ext cx="555625" cy="617538"/>
            <a:chOff x="0" y="0"/>
            <a:chExt cx="466" cy="518"/>
          </a:xfrm>
        </p:grpSpPr>
        <p:grpSp>
          <p:nvGrpSpPr>
            <p:cNvPr id="56346" name="Group 29"/>
            <p:cNvGrpSpPr/>
            <p:nvPr/>
          </p:nvGrpSpPr>
          <p:grpSpPr>
            <a:xfrm>
              <a:off x="0" y="0"/>
              <a:ext cx="466" cy="518"/>
              <a:chOff x="0" y="0"/>
              <a:chExt cx="466" cy="518"/>
            </a:xfrm>
          </p:grpSpPr>
          <p:pic>
            <p:nvPicPr>
              <p:cNvPr id="56347" name="Picture 30" descr="light_shadow"/>
              <p:cNvPicPr>
                <a:picLocks noChangeAspect="1"/>
              </p:cNvPicPr>
              <p:nvPr/>
            </p:nvPicPr>
            <p:blipFill>
              <a:blip r:embed="rId6" cstate="print">
                <a:lum bright="-78000" contrast="-78001"/>
              </a:blip>
              <a:stretch>
                <a:fillRect/>
              </a:stretch>
            </p:blipFill>
            <p:spPr>
              <a:xfrm>
                <a:off x="44" y="406"/>
                <a:ext cx="384" cy="1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6348" name="Picture 31" descr="circuler_1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0" y="0"/>
                <a:ext cx="466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92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3" cy="47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56350" name="Picture 33" descr="Picture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" y="5"/>
              <a:ext cx="359" cy="1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60" name="WordArt 34"/>
          <p:cNvSpPr/>
          <p:nvPr/>
        </p:nvSpPr>
        <p:spPr>
          <a:xfrm>
            <a:off x="3957513" y="1393329"/>
            <a:ext cx="398463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 fontAlgn="base"/>
            <a:r>
              <a:rPr lang="zh-CN" altLang="en-US" sz="2700" i="1" strike="noStrike" noProof="1">
                <a:solidFill>
                  <a:srgbClr val="FCFCFC">
                    <a:alpha val="79999"/>
                  </a:srgbClr>
                </a:solidFill>
                <a:latin typeface="Arial Black" panose="020B0A04020102020204" charset="0"/>
                <a:ea typeface="Arial Black" panose="020B0A04020102020204" charset="0"/>
                <a:cs typeface="+mn-cs"/>
              </a:rPr>
              <a:t>02</a:t>
            </a:r>
            <a:endParaRPr lang="zh-CN" altLang="en-US" sz="2700" i="1" strike="noStrike" noProof="1">
              <a:solidFill>
                <a:srgbClr val="FCFCFC">
                  <a:alpha val="79999"/>
                </a:srgbClr>
              </a:solidFill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3779838" y="2438400"/>
            <a:ext cx="1436688" cy="0"/>
          </a:xfrm>
          <a:prstGeom prst="line">
            <a:avLst/>
          </a:prstGeom>
          <a:noFill/>
          <a:ln w="12700" cap="rnd" cmpd="sng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6353" name="Picture 37" descr="Picture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45957" y="1069107"/>
            <a:ext cx="427037" cy="20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8" name="Line 38"/>
          <p:cNvSpPr>
            <a:spLocks noChangeShapeType="1"/>
          </p:cNvSpPr>
          <p:nvPr/>
        </p:nvSpPr>
        <p:spPr bwMode="auto">
          <a:xfrm>
            <a:off x="5795963" y="2436813"/>
            <a:ext cx="1436688" cy="0"/>
          </a:xfrm>
          <a:prstGeom prst="line">
            <a:avLst/>
          </a:prstGeom>
          <a:noFill/>
          <a:ln w="12700" cap="rnd" cmpd="sng">
            <a:solidFill>
              <a:srgbClr val="FFFFFF">
                <a:alpha val="50000"/>
              </a:srgbClr>
            </a:solidFill>
            <a:prstDash val="sysDot"/>
            <a:round/>
          </a:ln>
          <a:effectLst>
            <a:outerShdw dist="28398" dir="20006097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355" name="Rectangle 39"/>
          <p:cNvSpPr/>
          <p:nvPr/>
        </p:nvSpPr>
        <p:spPr>
          <a:xfrm>
            <a:off x="3361559" y="2499742"/>
            <a:ext cx="2002529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fontAlgn="base" hangingPunct="0">
              <a:lnSpc>
                <a:spcPct val="120000"/>
              </a:lnSpc>
              <a:buClr>
                <a:srgbClr val="D7181F"/>
              </a:buClr>
              <a:buFont typeface="Wingdings" panose="05000000000000000000" pitchFamily="2" charset="2"/>
            </a:pPr>
            <a:r>
              <a:rPr lang="en-US" altLang="zh-CN" sz="2800" b="1" strike="noStrike" noProof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+sb. +do  sth.</a:t>
            </a:r>
            <a:r>
              <a:rPr lang="en-US" altLang="zh-CN" sz="2800" strike="noStrike" noProof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56357" name="Group 41"/>
          <p:cNvGrpSpPr/>
          <p:nvPr/>
        </p:nvGrpSpPr>
        <p:grpSpPr>
          <a:xfrm>
            <a:off x="6660232" y="1162125"/>
            <a:ext cx="555625" cy="617537"/>
            <a:chOff x="0" y="0"/>
            <a:chExt cx="466" cy="518"/>
          </a:xfrm>
        </p:grpSpPr>
        <p:pic>
          <p:nvPicPr>
            <p:cNvPr id="56358" name="Picture 42" descr="light_shadow"/>
            <p:cNvPicPr>
              <a:picLocks noChangeAspect="1"/>
            </p:cNvPicPr>
            <p:nvPr/>
          </p:nvPicPr>
          <p:blipFill>
            <a:blip r:embed="rId6" cstate="print">
              <a:lum bright="-78000" contrast="-78001"/>
            </a:blip>
            <a:stretch>
              <a:fillRect/>
            </a:stretch>
          </p:blipFill>
          <p:spPr>
            <a:xfrm>
              <a:off x="44" y="406"/>
              <a:ext cx="384" cy="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6359" name="Picture 43" descr="circuler_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466" cy="4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04" name="Oval 44"/>
            <p:cNvSpPr>
              <a:spLocks noChangeArrowheads="1"/>
            </p:cNvSpPr>
            <p:nvPr/>
          </p:nvSpPr>
          <p:spPr bwMode="auto">
            <a:xfrm>
              <a:off x="0" y="0"/>
              <a:ext cx="463" cy="47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  <a:alpha val="89999"/>
                  </a:schemeClr>
                </a:gs>
                <a:gs pos="50000">
                  <a:schemeClr val="hlink">
                    <a:alpha val="54999"/>
                  </a:schemeClr>
                </a:gs>
                <a:gs pos="100000">
                  <a:schemeClr val="hlink">
                    <a:gamma/>
                    <a:shade val="46275"/>
                    <a:invGamma/>
                    <a:alpha val="89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571" name="WordArt 46"/>
          <p:cNvSpPr/>
          <p:nvPr/>
        </p:nvSpPr>
        <p:spPr>
          <a:xfrm>
            <a:off x="6732240" y="1275606"/>
            <a:ext cx="396875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 fontAlgn="base"/>
            <a:r>
              <a:rPr lang="zh-CN" altLang="en-US" sz="2700" i="1" strike="noStrike" noProof="1">
                <a:solidFill>
                  <a:srgbClr val="FCFCFC">
                    <a:alpha val="79999"/>
                  </a:srgbClr>
                </a:solidFill>
                <a:latin typeface="Arial Black" panose="020B0A04020102020204" charset="0"/>
                <a:ea typeface="Arial Black" panose="020B0A04020102020204" charset="0"/>
                <a:cs typeface="+mn-cs"/>
              </a:rPr>
              <a:t>03</a:t>
            </a:r>
            <a:endParaRPr lang="zh-CN" altLang="en-US" sz="2700" i="1" strike="noStrike" noProof="1">
              <a:solidFill>
                <a:srgbClr val="FCFCFC">
                  <a:alpha val="79999"/>
                </a:srgbClr>
              </a:solidFill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56363" name="Rectangle 47"/>
          <p:cNvSpPr>
            <a:spLocks noGrp="1"/>
          </p:cNvSpPr>
          <p:nvPr>
            <p:ph type="title" idx="4294967295"/>
          </p:nvPr>
        </p:nvSpPr>
        <p:spPr>
          <a:xfrm>
            <a:off x="0" y="695325"/>
            <a:ext cx="3309938" cy="508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Summary</a:t>
            </a:r>
          </a:p>
        </p:txBody>
      </p:sp>
      <p:sp>
        <p:nvSpPr>
          <p:cNvPr id="56364" name="文本框 41005"/>
          <p:cNvSpPr txBox="1"/>
          <p:nvPr/>
        </p:nvSpPr>
        <p:spPr>
          <a:xfrm>
            <a:off x="5652120" y="2059434"/>
            <a:ext cx="1217000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被动语态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52577"/>
          <p:cNvSpPr>
            <a:spLocks noGrp="1"/>
          </p:cNvSpPr>
          <p:nvPr>
            <p:ph type="title" idx="4294967295"/>
          </p:nvPr>
        </p:nvSpPr>
        <p:spPr>
          <a:xfrm>
            <a:off x="475508" y="1275606"/>
            <a:ext cx="2103438" cy="495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l"/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单项选择。</a:t>
            </a:r>
          </a:p>
        </p:txBody>
      </p:sp>
      <p:sp>
        <p:nvSpPr>
          <p:cNvPr id="57346" name="矩形 152578"/>
          <p:cNvSpPr/>
          <p:nvPr/>
        </p:nvSpPr>
        <p:spPr>
          <a:xfrm>
            <a:off x="-13122275" y="-23464837"/>
            <a:ext cx="261938" cy="392112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矩形 152579"/>
          <p:cNvSpPr/>
          <p:nvPr/>
        </p:nvSpPr>
        <p:spPr>
          <a:xfrm>
            <a:off x="-6221412" y="9945688"/>
            <a:ext cx="517048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1.We are often told______ at people in trouble.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8" name="矩形 152580"/>
          <p:cNvSpPr/>
          <p:nvPr/>
        </p:nvSpPr>
        <p:spPr>
          <a:xfrm>
            <a:off x="9028113" y="994568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9" name="矩形 152581"/>
          <p:cNvSpPr/>
          <p:nvPr/>
        </p:nvSpPr>
        <p:spPr>
          <a:xfrm>
            <a:off x="-6221412" y="12152313"/>
            <a:ext cx="32702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0" name="矩形 152582"/>
          <p:cNvSpPr/>
          <p:nvPr/>
        </p:nvSpPr>
        <p:spPr>
          <a:xfrm>
            <a:off x="-5759450" y="12152313"/>
            <a:ext cx="152876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not to smile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1" name="矩形 152583"/>
          <p:cNvSpPr/>
          <p:nvPr/>
        </p:nvSpPr>
        <p:spPr>
          <a:xfrm>
            <a:off x="-12827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2" name="矩形 152584"/>
          <p:cNvSpPr/>
          <p:nvPr/>
        </p:nvSpPr>
        <p:spPr>
          <a:xfrm>
            <a:off x="-8826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3" name="矩形 152585"/>
          <p:cNvSpPr/>
          <p:nvPr/>
        </p:nvSpPr>
        <p:spPr>
          <a:xfrm>
            <a:off x="-468312" y="12152313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4" name="矩形 152586"/>
          <p:cNvSpPr/>
          <p:nvPr/>
        </p:nvSpPr>
        <p:spPr>
          <a:xfrm>
            <a:off x="-635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5" name="矩形 152587"/>
          <p:cNvSpPr/>
          <p:nvPr/>
        </p:nvSpPr>
        <p:spPr>
          <a:xfrm>
            <a:off x="398463" y="12152313"/>
            <a:ext cx="129857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to smile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6" name="矩形 152588"/>
          <p:cNvSpPr/>
          <p:nvPr/>
        </p:nvSpPr>
        <p:spPr>
          <a:xfrm>
            <a:off x="40703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7" name="矩形 152589"/>
          <p:cNvSpPr/>
          <p:nvPr/>
        </p:nvSpPr>
        <p:spPr>
          <a:xfrm>
            <a:off x="44704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8" name="矩形 152590"/>
          <p:cNvSpPr/>
          <p:nvPr/>
        </p:nvSpPr>
        <p:spPr>
          <a:xfrm>
            <a:off x="48704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9" name="矩形 152591"/>
          <p:cNvSpPr/>
          <p:nvPr/>
        </p:nvSpPr>
        <p:spPr>
          <a:xfrm>
            <a:off x="5275263" y="12152313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0" name="矩形 152592"/>
          <p:cNvSpPr/>
          <p:nvPr/>
        </p:nvSpPr>
        <p:spPr>
          <a:xfrm>
            <a:off x="5732463" y="12152313"/>
            <a:ext cx="17208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not to laugh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1" name="矩形 152593"/>
          <p:cNvSpPr/>
          <p:nvPr/>
        </p:nvSpPr>
        <p:spPr>
          <a:xfrm>
            <a:off x="1061402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2" name="矩形 152594"/>
          <p:cNvSpPr/>
          <p:nvPr/>
        </p:nvSpPr>
        <p:spPr>
          <a:xfrm>
            <a:off x="1101407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3" name="矩形 152595"/>
          <p:cNvSpPr/>
          <p:nvPr/>
        </p:nvSpPr>
        <p:spPr>
          <a:xfrm>
            <a:off x="1141412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4" name="矩形 152596"/>
          <p:cNvSpPr/>
          <p:nvPr/>
        </p:nvSpPr>
        <p:spPr>
          <a:xfrm>
            <a:off x="11876088" y="12152313"/>
            <a:ext cx="13271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to laugh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5" name="矩形 152597"/>
          <p:cNvSpPr/>
          <p:nvPr/>
        </p:nvSpPr>
        <p:spPr>
          <a:xfrm>
            <a:off x="-6221412" y="14295438"/>
            <a:ext cx="491013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2.---what are you going to do this weekend?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6" name="矩形 152598"/>
          <p:cNvSpPr/>
          <p:nvPr/>
        </p:nvSpPr>
        <p:spPr>
          <a:xfrm>
            <a:off x="8370888" y="1429543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7" name="矩形 152599"/>
          <p:cNvSpPr/>
          <p:nvPr/>
        </p:nvSpPr>
        <p:spPr>
          <a:xfrm>
            <a:off x="8851900" y="14295438"/>
            <a:ext cx="20383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----I_______ yet.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8" name="矩形 152600"/>
          <p:cNvSpPr/>
          <p:nvPr/>
        </p:nvSpPr>
        <p:spPr>
          <a:xfrm>
            <a:off x="-6221412" y="16417925"/>
            <a:ext cx="32702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9" name="矩形 152601"/>
          <p:cNvSpPr/>
          <p:nvPr/>
        </p:nvSpPr>
        <p:spPr>
          <a:xfrm>
            <a:off x="-5759450" y="16417925"/>
            <a:ext cx="1957388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haven’t decided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0" name="矩形 152602"/>
          <p:cNvSpPr/>
          <p:nvPr/>
        </p:nvSpPr>
        <p:spPr>
          <a:xfrm>
            <a:off x="4127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1" name="矩形 152603"/>
          <p:cNvSpPr/>
          <p:nvPr/>
        </p:nvSpPr>
        <p:spPr>
          <a:xfrm>
            <a:off x="44132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2" name="矩形 152604"/>
          <p:cNvSpPr/>
          <p:nvPr/>
        </p:nvSpPr>
        <p:spPr>
          <a:xfrm>
            <a:off x="84137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3" name="矩形 152605"/>
          <p:cNvSpPr/>
          <p:nvPr/>
        </p:nvSpPr>
        <p:spPr>
          <a:xfrm>
            <a:off x="12461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4" name="矩形 152606"/>
          <p:cNvSpPr/>
          <p:nvPr/>
        </p:nvSpPr>
        <p:spPr>
          <a:xfrm>
            <a:off x="164623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5" name="矩形 152607"/>
          <p:cNvSpPr/>
          <p:nvPr/>
        </p:nvSpPr>
        <p:spPr>
          <a:xfrm>
            <a:off x="2103438" y="16417925"/>
            <a:ext cx="182562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won’t decide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6" name="矩形 152608"/>
          <p:cNvSpPr/>
          <p:nvPr/>
        </p:nvSpPr>
        <p:spPr>
          <a:xfrm>
            <a:off x="7327900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7" name="矩形 152609"/>
          <p:cNvSpPr/>
          <p:nvPr/>
        </p:nvSpPr>
        <p:spPr>
          <a:xfrm>
            <a:off x="7732713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8" name="矩形 152610"/>
          <p:cNvSpPr/>
          <p:nvPr/>
        </p:nvSpPr>
        <p:spPr>
          <a:xfrm>
            <a:off x="8189913" y="16417925"/>
            <a:ext cx="184467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have decided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79" name="矩形 152611"/>
          <p:cNvSpPr/>
          <p:nvPr/>
        </p:nvSpPr>
        <p:spPr>
          <a:xfrm>
            <a:off x="134762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0" name="矩形 152612"/>
          <p:cNvSpPr/>
          <p:nvPr/>
        </p:nvSpPr>
        <p:spPr>
          <a:xfrm>
            <a:off x="1387633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1" name="矩形 152613"/>
          <p:cNvSpPr/>
          <p:nvPr/>
        </p:nvSpPr>
        <p:spPr>
          <a:xfrm>
            <a:off x="142763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2" name="矩形 152614"/>
          <p:cNvSpPr/>
          <p:nvPr/>
        </p:nvSpPr>
        <p:spPr>
          <a:xfrm>
            <a:off x="14733588" y="16417925"/>
            <a:ext cx="17891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didn’t decide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3" name="矩形 152615"/>
          <p:cNvSpPr/>
          <p:nvPr/>
        </p:nvSpPr>
        <p:spPr>
          <a:xfrm>
            <a:off x="19729450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4" name="矩形 152616"/>
          <p:cNvSpPr/>
          <p:nvPr/>
        </p:nvSpPr>
        <p:spPr>
          <a:xfrm>
            <a:off x="-6221412" y="18570575"/>
            <a:ext cx="523716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3.No one can be sure______ in a million years.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5" name="矩形 152617"/>
          <p:cNvSpPr/>
          <p:nvPr/>
        </p:nvSpPr>
        <p:spPr>
          <a:xfrm>
            <a:off x="-6221412" y="20713700"/>
            <a:ext cx="32702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6" name="矩形 152618"/>
          <p:cNvSpPr/>
          <p:nvPr/>
        </p:nvSpPr>
        <p:spPr>
          <a:xfrm>
            <a:off x="-5759450" y="20713700"/>
            <a:ext cx="24241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what man looks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7" name="矩形 152619"/>
          <p:cNvSpPr/>
          <p:nvPr/>
        </p:nvSpPr>
        <p:spPr>
          <a:xfrm>
            <a:off x="1417638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8" name="矩形 152620"/>
          <p:cNvSpPr/>
          <p:nvPr/>
        </p:nvSpPr>
        <p:spPr>
          <a:xfrm>
            <a:off x="1817688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89" name="矩形 152621"/>
          <p:cNvSpPr/>
          <p:nvPr/>
        </p:nvSpPr>
        <p:spPr>
          <a:xfrm>
            <a:off x="222250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0" name="矩形 152622"/>
          <p:cNvSpPr/>
          <p:nvPr/>
        </p:nvSpPr>
        <p:spPr>
          <a:xfrm>
            <a:off x="262255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1" name="矩形 152623"/>
          <p:cNvSpPr/>
          <p:nvPr/>
        </p:nvSpPr>
        <p:spPr>
          <a:xfrm>
            <a:off x="304165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2" name="矩形 152624"/>
          <p:cNvSpPr/>
          <p:nvPr/>
        </p:nvSpPr>
        <p:spPr>
          <a:xfrm>
            <a:off x="3446463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3" name="矩形 152625"/>
          <p:cNvSpPr/>
          <p:nvPr/>
        </p:nvSpPr>
        <p:spPr>
          <a:xfrm>
            <a:off x="3903663" y="20713700"/>
            <a:ext cx="2979737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what will man look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4" name="矩形 152626"/>
          <p:cNvSpPr/>
          <p:nvPr/>
        </p:nvSpPr>
        <p:spPr>
          <a:xfrm>
            <a:off x="12633325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5" name="矩形 152627"/>
          <p:cNvSpPr/>
          <p:nvPr/>
        </p:nvSpPr>
        <p:spPr>
          <a:xfrm>
            <a:off x="13052425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6" name="矩形 152628"/>
          <p:cNvSpPr/>
          <p:nvPr/>
        </p:nvSpPr>
        <p:spPr>
          <a:xfrm>
            <a:off x="-6221412" y="22918738"/>
            <a:ext cx="297973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man will look like what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7" name="矩形 152629"/>
          <p:cNvSpPr/>
          <p:nvPr/>
        </p:nvSpPr>
        <p:spPr>
          <a:xfrm>
            <a:off x="2565400" y="22918738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8" name="矩形 152630"/>
          <p:cNvSpPr/>
          <p:nvPr/>
        </p:nvSpPr>
        <p:spPr>
          <a:xfrm>
            <a:off x="2965450" y="22918738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99" name="矩形 152631"/>
          <p:cNvSpPr/>
          <p:nvPr/>
        </p:nvSpPr>
        <p:spPr>
          <a:xfrm>
            <a:off x="3370263" y="2291873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0" name="矩形 152632"/>
          <p:cNvSpPr/>
          <p:nvPr/>
        </p:nvSpPr>
        <p:spPr>
          <a:xfrm>
            <a:off x="3827463" y="22918738"/>
            <a:ext cx="299402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what man will look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1" name="矩形 152633"/>
          <p:cNvSpPr/>
          <p:nvPr/>
        </p:nvSpPr>
        <p:spPr>
          <a:xfrm>
            <a:off x="-6221412" y="25061863"/>
            <a:ext cx="664527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4.The sports meet will continue_____ it rains this afternoon.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2" name="矩形 152634"/>
          <p:cNvSpPr/>
          <p:nvPr/>
        </p:nvSpPr>
        <p:spPr>
          <a:xfrm>
            <a:off x="-6221412" y="27200225"/>
            <a:ext cx="32702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3" name="矩形 152635"/>
          <p:cNvSpPr/>
          <p:nvPr/>
        </p:nvSpPr>
        <p:spPr>
          <a:xfrm>
            <a:off x="-5759450" y="27200225"/>
            <a:ext cx="431800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if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4" name="矩形 152636"/>
          <p:cNvSpPr/>
          <p:nvPr/>
        </p:nvSpPr>
        <p:spPr>
          <a:xfrm>
            <a:off x="-461168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5" name="矩形 152637"/>
          <p:cNvSpPr/>
          <p:nvPr/>
        </p:nvSpPr>
        <p:spPr>
          <a:xfrm>
            <a:off x="-421163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6" name="矩形 152638"/>
          <p:cNvSpPr/>
          <p:nvPr/>
        </p:nvSpPr>
        <p:spPr>
          <a:xfrm>
            <a:off x="-381158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7" name="矩形 152639"/>
          <p:cNvSpPr/>
          <p:nvPr/>
        </p:nvSpPr>
        <p:spPr>
          <a:xfrm>
            <a:off x="-341153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8" name="矩形 152640"/>
          <p:cNvSpPr/>
          <p:nvPr/>
        </p:nvSpPr>
        <p:spPr>
          <a:xfrm>
            <a:off x="-300672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09" name="矩形 152641"/>
          <p:cNvSpPr/>
          <p:nvPr/>
        </p:nvSpPr>
        <p:spPr>
          <a:xfrm>
            <a:off x="-260667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0" name="矩形 152642"/>
          <p:cNvSpPr/>
          <p:nvPr/>
        </p:nvSpPr>
        <p:spPr>
          <a:xfrm>
            <a:off x="-2149475" y="27200225"/>
            <a:ext cx="99377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since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1" name="矩形 152643"/>
          <p:cNvSpPr/>
          <p:nvPr/>
        </p:nvSpPr>
        <p:spPr>
          <a:xfrm>
            <a:off x="60801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2" name="矩形 152644"/>
          <p:cNvSpPr/>
          <p:nvPr/>
        </p:nvSpPr>
        <p:spPr>
          <a:xfrm>
            <a:off x="100806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3" name="矩形 152645"/>
          <p:cNvSpPr/>
          <p:nvPr/>
        </p:nvSpPr>
        <p:spPr>
          <a:xfrm>
            <a:off x="140811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4" name="矩形 152646"/>
          <p:cNvSpPr/>
          <p:nvPr/>
        </p:nvSpPr>
        <p:spPr>
          <a:xfrm>
            <a:off x="181292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5" name="矩形 152647"/>
          <p:cNvSpPr/>
          <p:nvPr/>
        </p:nvSpPr>
        <p:spPr>
          <a:xfrm>
            <a:off x="2270125" y="27200225"/>
            <a:ext cx="1525588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as soon as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6" name="矩形 152648"/>
          <p:cNvSpPr/>
          <p:nvPr/>
        </p:nvSpPr>
        <p:spPr>
          <a:xfrm>
            <a:off x="663733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7" name="矩形 152649"/>
          <p:cNvSpPr/>
          <p:nvPr/>
        </p:nvSpPr>
        <p:spPr>
          <a:xfrm>
            <a:off x="703738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8" name="矩形 152650"/>
          <p:cNvSpPr/>
          <p:nvPr/>
        </p:nvSpPr>
        <p:spPr>
          <a:xfrm>
            <a:off x="743743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19" name="矩形 152651"/>
          <p:cNvSpPr/>
          <p:nvPr/>
        </p:nvSpPr>
        <p:spPr>
          <a:xfrm>
            <a:off x="783748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0" name="矩形 152652"/>
          <p:cNvSpPr/>
          <p:nvPr/>
        </p:nvSpPr>
        <p:spPr>
          <a:xfrm>
            <a:off x="8242300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1" name="矩形 152653"/>
          <p:cNvSpPr/>
          <p:nvPr/>
        </p:nvSpPr>
        <p:spPr>
          <a:xfrm>
            <a:off x="8699500" y="27360563"/>
            <a:ext cx="1060450" cy="3937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unless</a:t>
            </a:r>
          </a:p>
        </p:txBody>
      </p:sp>
      <p:sp>
        <p:nvSpPr>
          <p:cNvPr id="57422" name="矩形 152654"/>
          <p:cNvSpPr/>
          <p:nvPr/>
        </p:nvSpPr>
        <p:spPr>
          <a:xfrm>
            <a:off x="-13122275" y="-23464837"/>
            <a:ext cx="261938" cy="392112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3" name="矩形 152655"/>
          <p:cNvSpPr/>
          <p:nvPr/>
        </p:nvSpPr>
        <p:spPr>
          <a:xfrm>
            <a:off x="-6221412" y="9945688"/>
            <a:ext cx="517048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1.We are often told______ at people in trouble.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4" name="矩形 152656"/>
          <p:cNvSpPr/>
          <p:nvPr/>
        </p:nvSpPr>
        <p:spPr>
          <a:xfrm>
            <a:off x="9028113" y="994568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5" name="矩形 152657"/>
          <p:cNvSpPr/>
          <p:nvPr/>
        </p:nvSpPr>
        <p:spPr>
          <a:xfrm>
            <a:off x="-6221412" y="12152313"/>
            <a:ext cx="32702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6" name="矩形 152658"/>
          <p:cNvSpPr/>
          <p:nvPr/>
        </p:nvSpPr>
        <p:spPr>
          <a:xfrm>
            <a:off x="-5759450" y="12152313"/>
            <a:ext cx="152876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not to smile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7" name="矩形 152659"/>
          <p:cNvSpPr/>
          <p:nvPr/>
        </p:nvSpPr>
        <p:spPr>
          <a:xfrm>
            <a:off x="-12827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8" name="矩形 152660"/>
          <p:cNvSpPr/>
          <p:nvPr/>
        </p:nvSpPr>
        <p:spPr>
          <a:xfrm>
            <a:off x="-8826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29" name="矩形 152661"/>
          <p:cNvSpPr/>
          <p:nvPr/>
        </p:nvSpPr>
        <p:spPr>
          <a:xfrm>
            <a:off x="-468312" y="12152313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0" name="矩形 152662"/>
          <p:cNvSpPr/>
          <p:nvPr/>
        </p:nvSpPr>
        <p:spPr>
          <a:xfrm>
            <a:off x="-635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1" name="矩形 152663"/>
          <p:cNvSpPr/>
          <p:nvPr/>
        </p:nvSpPr>
        <p:spPr>
          <a:xfrm>
            <a:off x="398463" y="12152313"/>
            <a:ext cx="129857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to smile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2" name="矩形 152664"/>
          <p:cNvSpPr/>
          <p:nvPr/>
        </p:nvSpPr>
        <p:spPr>
          <a:xfrm>
            <a:off x="40703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3" name="矩形 152665"/>
          <p:cNvSpPr/>
          <p:nvPr/>
        </p:nvSpPr>
        <p:spPr>
          <a:xfrm>
            <a:off x="447040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4" name="矩形 152666"/>
          <p:cNvSpPr/>
          <p:nvPr/>
        </p:nvSpPr>
        <p:spPr>
          <a:xfrm>
            <a:off x="4870450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5" name="矩形 152667"/>
          <p:cNvSpPr/>
          <p:nvPr/>
        </p:nvSpPr>
        <p:spPr>
          <a:xfrm>
            <a:off x="5275263" y="12152313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6" name="矩形 152668"/>
          <p:cNvSpPr/>
          <p:nvPr/>
        </p:nvSpPr>
        <p:spPr>
          <a:xfrm>
            <a:off x="5732463" y="12152313"/>
            <a:ext cx="17208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not to laugh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7" name="矩形 152669"/>
          <p:cNvSpPr/>
          <p:nvPr/>
        </p:nvSpPr>
        <p:spPr>
          <a:xfrm>
            <a:off x="1061402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8" name="矩形 152670"/>
          <p:cNvSpPr/>
          <p:nvPr/>
        </p:nvSpPr>
        <p:spPr>
          <a:xfrm>
            <a:off x="1101407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39" name="矩形 152671"/>
          <p:cNvSpPr/>
          <p:nvPr/>
        </p:nvSpPr>
        <p:spPr>
          <a:xfrm>
            <a:off x="11414125" y="12152313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0" name="矩形 152672"/>
          <p:cNvSpPr/>
          <p:nvPr/>
        </p:nvSpPr>
        <p:spPr>
          <a:xfrm>
            <a:off x="11876088" y="12152313"/>
            <a:ext cx="13271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to laugh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1" name="矩形 152673"/>
          <p:cNvSpPr/>
          <p:nvPr/>
        </p:nvSpPr>
        <p:spPr>
          <a:xfrm>
            <a:off x="-6221412" y="14295438"/>
            <a:ext cx="491013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2.---what are you going to do this weekend?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2" name="矩形 152674"/>
          <p:cNvSpPr/>
          <p:nvPr/>
        </p:nvSpPr>
        <p:spPr>
          <a:xfrm>
            <a:off x="8370888" y="1429543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3" name="矩形 152675"/>
          <p:cNvSpPr/>
          <p:nvPr/>
        </p:nvSpPr>
        <p:spPr>
          <a:xfrm>
            <a:off x="8851900" y="14295438"/>
            <a:ext cx="2038350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----I_______ yet.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4" name="矩形 152676"/>
          <p:cNvSpPr/>
          <p:nvPr/>
        </p:nvSpPr>
        <p:spPr>
          <a:xfrm>
            <a:off x="-6221412" y="16417925"/>
            <a:ext cx="32702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5" name="矩形 152677"/>
          <p:cNvSpPr/>
          <p:nvPr/>
        </p:nvSpPr>
        <p:spPr>
          <a:xfrm>
            <a:off x="-5759450" y="16417925"/>
            <a:ext cx="1957388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haven’t decided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6" name="矩形 152678"/>
          <p:cNvSpPr/>
          <p:nvPr/>
        </p:nvSpPr>
        <p:spPr>
          <a:xfrm>
            <a:off x="4127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7" name="矩形 152679"/>
          <p:cNvSpPr/>
          <p:nvPr/>
        </p:nvSpPr>
        <p:spPr>
          <a:xfrm>
            <a:off x="44132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8" name="矩形 152680"/>
          <p:cNvSpPr/>
          <p:nvPr/>
        </p:nvSpPr>
        <p:spPr>
          <a:xfrm>
            <a:off x="841375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49" name="矩形 152681"/>
          <p:cNvSpPr/>
          <p:nvPr/>
        </p:nvSpPr>
        <p:spPr>
          <a:xfrm>
            <a:off x="12461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0" name="矩形 152682"/>
          <p:cNvSpPr/>
          <p:nvPr/>
        </p:nvSpPr>
        <p:spPr>
          <a:xfrm>
            <a:off x="164623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1" name="矩形 152683"/>
          <p:cNvSpPr/>
          <p:nvPr/>
        </p:nvSpPr>
        <p:spPr>
          <a:xfrm>
            <a:off x="2103438" y="16417925"/>
            <a:ext cx="182562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won’t decide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2" name="矩形 152684"/>
          <p:cNvSpPr/>
          <p:nvPr/>
        </p:nvSpPr>
        <p:spPr>
          <a:xfrm>
            <a:off x="7327900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3" name="矩形 152685"/>
          <p:cNvSpPr/>
          <p:nvPr/>
        </p:nvSpPr>
        <p:spPr>
          <a:xfrm>
            <a:off x="7732713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4" name="矩形 152686"/>
          <p:cNvSpPr/>
          <p:nvPr/>
        </p:nvSpPr>
        <p:spPr>
          <a:xfrm>
            <a:off x="8189913" y="16417925"/>
            <a:ext cx="1844675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have decided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5" name="矩形 152687"/>
          <p:cNvSpPr/>
          <p:nvPr/>
        </p:nvSpPr>
        <p:spPr>
          <a:xfrm>
            <a:off x="134762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6" name="矩形 152688"/>
          <p:cNvSpPr/>
          <p:nvPr/>
        </p:nvSpPr>
        <p:spPr>
          <a:xfrm>
            <a:off x="1387633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7" name="矩形 152689"/>
          <p:cNvSpPr/>
          <p:nvPr/>
        </p:nvSpPr>
        <p:spPr>
          <a:xfrm>
            <a:off x="14276388" y="16417925"/>
            <a:ext cx="2016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8" name="矩形 152690"/>
          <p:cNvSpPr/>
          <p:nvPr/>
        </p:nvSpPr>
        <p:spPr>
          <a:xfrm>
            <a:off x="14733588" y="16417925"/>
            <a:ext cx="1789112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didn’t decide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9" name="矩形 152691"/>
          <p:cNvSpPr/>
          <p:nvPr/>
        </p:nvSpPr>
        <p:spPr>
          <a:xfrm>
            <a:off x="19729450" y="16417925"/>
            <a:ext cx="201613" cy="715963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0" name="矩形 152692"/>
          <p:cNvSpPr/>
          <p:nvPr/>
        </p:nvSpPr>
        <p:spPr>
          <a:xfrm>
            <a:off x="-6221412" y="18570575"/>
            <a:ext cx="523716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3.No one can be sure______ in a million years.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1" name="矩形 152693"/>
          <p:cNvSpPr/>
          <p:nvPr/>
        </p:nvSpPr>
        <p:spPr>
          <a:xfrm>
            <a:off x="-6221412" y="20713700"/>
            <a:ext cx="32702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2" name="矩形 152694"/>
          <p:cNvSpPr/>
          <p:nvPr/>
        </p:nvSpPr>
        <p:spPr>
          <a:xfrm>
            <a:off x="-5759450" y="20713700"/>
            <a:ext cx="24241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what man looks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3" name="矩形 152695"/>
          <p:cNvSpPr/>
          <p:nvPr/>
        </p:nvSpPr>
        <p:spPr>
          <a:xfrm>
            <a:off x="1417638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4" name="矩形 152696"/>
          <p:cNvSpPr/>
          <p:nvPr/>
        </p:nvSpPr>
        <p:spPr>
          <a:xfrm>
            <a:off x="1817688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5" name="矩形 152697"/>
          <p:cNvSpPr/>
          <p:nvPr/>
        </p:nvSpPr>
        <p:spPr>
          <a:xfrm>
            <a:off x="222250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6" name="矩形 152698"/>
          <p:cNvSpPr/>
          <p:nvPr/>
        </p:nvSpPr>
        <p:spPr>
          <a:xfrm>
            <a:off x="262255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7" name="矩形 152699"/>
          <p:cNvSpPr/>
          <p:nvPr/>
        </p:nvSpPr>
        <p:spPr>
          <a:xfrm>
            <a:off x="3041650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8" name="矩形 152700"/>
          <p:cNvSpPr/>
          <p:nvPr/>
        </p:nvSpPr>
        <p:spPr>
          <a:xfrm>
            <a:off x="3446463" y="20713700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69" name="矩形 152701"/>
          <p:cNvSpPr/>
          <p:nvPr/>
        </p:nvSpPr>
        <p:spPr>
          <a:xfrm>
            <a:off x="3903663" y="20713700"/>
            <a:ext cx="2979737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what will man look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0" name="矩形 152702"/>
          <p:cNvSpPr/>
          <p:nvPr/>
        </p:nvSpPr>
        <p:spPr>
          <a:xfrm>
            <a:off x="12633325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1" name="矩形 152703"/>
          <p:cNvSpPr/>
          <p:nvPr/>
        </p:nvSpPr>
        <p:spPr>
          <a:xfrm>
            <a:off x="13052425" y="20713700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2" name="矩形 152704"/>
          <p:cNvSpPr/>
          <p:nvPr/>
        </p:nvSpPr>
        <p:spPr>
          <a:xfrm>
            <a:off x="-6221412" y="22918738"/>
            <a:ext cx="2979737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man will look like what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3" name="矩形 152705"/>
          <p:cNvSpPr/>
          <p:nvPr/>
        </p:nvSpPr>
        <p:spPr>
          <a:xfrm>
            <a:off x="2565400" y="22918738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4" name="矩形 152706"/>
          <p:cNvSpPr/>
          <p:nvPr/>
        </p:nvSpPr>
        <p:spPr>
          <a:xfrm>
            <a:off x="2965450" y="22918738"/>
            <a:ext cx="201613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5" name="矩形 152707"/>
          <p:cNvSpPr/>
          <p:nvPr/>
        </p:nvSpPr>
        <p:spPr>
          <a:xfrm>
            <a:off x="3370263" y="22918738"/>
            <a:ext cx="201612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6" name="矩形 152708"/>
          <p:cNvSpPr/>
          <p:nvPr/>
        </p:nvSpPr>
        <p:spPr>
          <a:xfrm>
            <a:off x="3827463" y="22918738"/>
            <a:ext cx="299402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what man will look like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7" name="矩形 152709"/>
          <p:cNvSpPr/>
          <p:nvPr/>
        </p:nvSpPr>
        <p:spPr>
          <a:xfrm>
            <a:off x="-6221412" y="25061863"/>
            <a:ext cx="6645275" cy="715962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4.The sports meet will continue_____ it rains this afternoon.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8" name="矩形 152710"/>
          <p:cNvSpPr/>
          <p:nvPr/>
        </p:nvSpPr>
        <p:spPr>
          <a:xfrm>
            <a:off x="-6221412" y="27200225"/>
            <a:ext cx="32702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79" name="矩形 152711"/>
          <p:cNvSpPr/>
          <p:nvPr/>
        </p:nvSpPr>
        <p:spPr>
          <a:xfrm>
            <a:off x="-5759450" y="27200225"/>
            <a:ext cx="431800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if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0" name="矩形 152712"/>
          <p:cNvSpPr/>
          <p:nvPr/>
        </p:nvSpPr>
        <p:spPr>
          <a:xfrm>
            <a:off x="-461168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1" name="矩形 152713"/>
          <p:cNvSpPr/>
          <p:nvPr/>
        </p:nvSpPr>
        <p:spPr>
          <a:xfrm>
            <a:off x="-421163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2" name="矩形 152714"/>
          <p:cNvSpPr/>
          <p:nvPr/>
        </p:nvSpPr>
        <p:spPr>
          <a:xfrm>
            <a:off x="-381158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3" name="矩形 152715"/>
          <p:cNvSpPr/>
          <p:nvPr/>
        </p:nvSpPr>
        <p:spPr>
          <a:xfrm>
            <a:off x="-3411537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4" name="矩形 152716"/>
          <p:cNvSpPr/>
          <p:nvPr/>
        </p:nvSpPr>
        <p:spPr>
          <a:xfrm>
            <a:off x="-300672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5" name="矩形 152717"/>
          <p:cNvSpPr/>
          <p:nvPr/>
        </p:nvSpPr>
        <p:spPr>
          <a:xfrm>
            <a:off x="-260667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6" name="矩形 152718"/>
          <p:cNvSpPr/>
          <p:nvPr/>
        </p:nvSpPr>
        <p:spPr>
          <a:xfrm>
            <a:off x="-2149475" y="27200225"/>
            <a:ext cx="993775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B since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7" name="矩形 152719"/>
          <p:cNvSpPr/>
          <p:nvPr/>
        </p:nvSpPr>
        <p:spPr>
          <a:xfrm>
            <a:off x="60801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8" name="矩形 152720"/>
          <p:cNvSpPr/>
          <p:nvPr/>
        </p:nvSpPr>
        <p:spPr>
          <a:xfrm>
            <a:off x="100806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89" name="矩形 152721"/>
          <p:cNvSpPr/>
          <p:nvPr/>
        </p:nvSpPr>
        <p:spPr>
          <a:xfrm>
            <a:off x="1408113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0" name="矩形 152722"/>
          <p:cNvSpPr/>
          <p:nvPr/>
        </p:nvSpPr>
        <p:spPr>
          <a:xfrm>
            <a:off x="1812925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1" name="矩形 152723"/>
          <p:cNvSpPr/>
          <p:nvPr/>
        </p:nvSpPr>
        <p:spPr>
          <a:xfrm>
            <a:off x="2270125" y="27200225"/>
            <a:ext cx="1525588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C as soon as </a:t>
            </a:r>
          </a:p>
          <a:p>
            <a:pPr eaLnBrk="0" hangingPunct="0"/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2" name="矩形 152724"/>
          <p:cNvSpPr/>
          <p:nvPr/>
        </p:nvSpPr>
        <p:spPr>
          <a:xfrm>
            <a:off x="663733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3" name="矩形 152725"/>
          <p:cNvSpPr/>
          <p:nvPr/>
        </p:nvSpPr>
        <p:spPr>
          <a:xfrm>
            <a:off x="703738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4" name="矩形 152726"/>
          <p:cNvSpPr/>
          <p:nvPr/>
        </p:nvSpPr>
        <p:spPr>
          <a:xfrm>
            <a:off x="743743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5" name="矩形 152727"/>
          <p:cNvSpPr/>
          <p:nvPr/>
        </p:nvSpPr>
        <p:spPr>
          <a:xfrm>
            <a:off x="7837488" y="27200225"/>
            <a:ext cx="201612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6" name="矩形 152728"/>
          <p:cNvSpPr/>
          <p:nvPr/>
        </p:nvSpPr>
        <p:spPr>
          <a:xfrm>
            <a:off x="8242300" y="27200225"/>
            <a:ext cx="201613" cy="7143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 eaLnBrk="0" hangingPunct="0"/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97" name="矩形 152729"/>
          <p:cNvSpPr/>
          <p:nvPr/>
        </p:nvSpPr>
        <p:spPr>
          <a:xfrm>
            <a:off x="8699500" y="27360563"/>
            <a:ext cx="1060450" cy="3937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</a:rPr>
              <a:t>D unless</a:t>
            </a:r>
          </a:p>
        </p:txBody>
      </p:sp>
      <p:sp>
        <p:nvSpPr>
          <p:cNvPr id="57498" name="矩形 152730"/>
          <p:cNvSpPr/>
          <p:nvPr/>
        </p:nvSpPr>
        <p:spPr>
          <a:xfrm>
            <a:off x="674762" y="1779662"/>
            <a:ext cx="8177138" cy="2951674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1.We are often told______ at people in trouble. 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 not to smile            B. to smile     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C. not to laugh           D. to laugh 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2.No one can be sure______ in a million years.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A. what man looks like       B. what will man look like   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C. man will look like what   D. what man will look like </a:t>
            </a:r>
          </a:p>
        </p:txBody>
      </p:sp>
      <p:sp>
        <p:nvSpPr>
          <p:cNvPr id="152732" name="文本框 152731"/>
          <p:cNvSpPr txBox="1"/>
          <p:nvPr/>
        </p:nvSpPr>
        <p:spPr>
          <a:xfrm>
            <a:off x="3780383" y="1779662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2733" name="文本框 152732"/>
          <p:cNvSpPr txBox="1"/>
          <p:nvPr/>
        </p:nvSpPr>
        <p:spPr>
          <a:xfrm>
            <a:off x="4003674" y="3222105"/>
            <a:ext cx="334963" cy="501773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9" name="Rectangle 387"/>
          <p:cNvSpPr>
            <a:spLocks noChangeArrowheads="1"/>
          </p:cNvSpPr>
          <p:nvPr/>
        </p:nvSpPr>
        <p:spPr bwMode="auto">
          <a:xfrm>
            <a:off x="3167063" y="573931"/>
            <a:ext cx="3792538" cy="7016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4400" b="1" strike="noStrike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charset="-122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2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2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32" grpId="0"/>
      <p:bldP spid="1527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33122"/>
          <p:cNvSpPr txBox="1"/>
          <p:nvPr/>
        </p:nvSpPr>
        <p:spPr>
          <a:xfrm>
            <a:off x="1000124" y="1203598"/>
            <a:ext cx="6884243" cy="93266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 a list of words about feelings and tell your feelings about the pictures given.</a:t>
            </a:r>
          </a:p>
        </p:txBody>
      </p:sp>
      <p:sp>
        <p:nvSpPr>
          <p:cNvPr id="19458" name="文本框 1"/>
          <p:cNvSpPr txBox="1"/>
          <p:nvPr/>
        </p:nvSpPr>
        <p:spPr>
          <a:xfrm>
            <a:off x="467544" y="627534"/>
            <a:ext cx="2924175" cy="542925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7" rIns="51435" bIns="25717" anchor="t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Warming up</a:t>
            </a:r>
          </a:p>
        </p:txBody>
      </p:sp>
      <p:pic>
        <p:nvPicPr>
          <p:cNvPr id="19459" name="图片 1" descr="a683a5917d1021a2dcb442b8fcc0d8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2067694"/>
            <a:ext cx="3976605" cy="29523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53601"/>
          <p:cNvSpPr/>
          <p:nvPr/>
        </p:nvSpPr>
        <p:spPr>
          <a:xfrm>
            <a:off x="611560" y="795942"/>
            <a:ext cx="8136904" cy="423202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3. The sports meet will continue ___ it rains this  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afternoon. 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 A. if                            B. since    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      C. as soon as              D. unless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4. It’s raining _____ . We have to stay at home instead of  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going fishing.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 A. badly                       B. hardly     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 C. heavily                    D. strongly</a:t>
            </a:r>
          </a:p>
        </p:txBody>
      </p:sp>
      <p:sp>
        <p:nvSpPr>
          <p:cNvPr id="153603" name="文本框 153602"/>
          <p:cNvSpPr txBox="1"/>
          <p:nvPr/>
        </p:nvSpPr>
        <p:spPr>
          <a:xfrm>
            <a:off x="5258990" y="858258"/>
            <a:ext cx="930275" cy="501773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153604" name="文本框 153603"/>
          <p:cNvSpPr txBox="1"/>
          <p:nvPr/>
        </p:nvSpPr>
        <p:spPr>
          <a:xfrm>
            <a:off x="2823294" y="2886018"/>
            <a:ext cx="473075" cy="501773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54625"/>
          <p:cNvSpPr/>
          <p:nvPr/>
        </p:nvSpPr>
        <p:spPr>
          <a:xfrm>
            <a:off x="-7254875" y="-27627262"/>
            <a:ext cx="261938" cy="8572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2" name="矩形 154626"/>
          <p:cNvSpPr/>
          <p:nvPr/>
        </p:nvSpPr>
        <p:spPr>
          <a:xfrm>
            <a:off x="-354012" y="28959175"/>
            <a:ext cx="35236150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Study hard, ___________you are sure to have a good result in the exam.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矩形 154627"/>
          <p:cNvSpPr/>
          <p:nvPr/>
        </p:nvSpPr>
        <p:spPr>
          <a:xfrm>
            <a:off x="-354012" y="31102300"/>
            <a:ext cx="10017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矩形 154628"/>
          <p:cNvSpPr/>
          <p:nvPr/>
        </p:nvSpPr>
        <p:spPr>
          <a:xfrm>
            <a:off x="107950" y="31102300"/>
            <a:ext cx="173513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矩形 154629"/>
          <p:cNvSpPr/>
          <p:nvPr/>
        </p:nvSpPr>
        <p:spPr>
          <a:xfrm>
            <a:off x="14843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矩形 154630"/>
          <p:cNvSpPr/>
          <p:nvPr/>
        </p:nvSpPr>
        <p:spPr>
          <a:xfrm>
            <a:off x="18843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7" name="矩形 154631"/>
          <p:cNvSpPr/>
          <p:nvPr/>
        </p:nvSpPr>
        <p:spPr>
          <a:xfrm>
            <a:off x="22844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8" name="矩形 154632"/>
          <p:cNvSpPr/>
          <p:nvPr/>
        </p:nvSpPr>
        <p:spPr>
          <a:xfrm>
            <a:off x="26892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9" name="矩形 154633"/>
          <p:cNvSpPr/>
          <p:nvPr/>
        </p:nvSpPr>
        <p:spPr>
          <a:xfrm>
            <a:off x="30892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0" name="矩形 154634"/>
          <p:cNvSpPr/>
          <p:nvPr/>
        </p:nvSpPr>
        <p:spPr>
          <a:xfrm>
            <a:off x="34893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1" name="矩形 154635"/>
          <p:cNvSpPr/>
          <p:nvPr/>
        </p:nvSpPr>
        <p:spPr>
          <a:xfrm>
            <a:off x="38941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2" name="矩形 154636"/>
          <p:cNvSpPr/>
          <p:nvPr/>
        </p:nvSpPr>
        <p:spPr>
          <a:xfrm>
            <a:off x="4351338" y="31102300"/>
            <a:ext cx="326866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 and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3" name="矩形 154637"/>
          <p:cNvSpPr/>
          <p:nvPr/>
        </p:nvSpPr>
        <p:spPr>
          <a:xfrm>
            <a:off x="65897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4" name="矩形 154638"/>
          <p:cNvSpPr/>
          <p:nvPr/>
        </p:nvSpPr>
        <p:spPr>
          <a:xfrm>
            <a:off x="69897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5" name="矩形 154639"/>
          <p:cNvSpPr/>
          <p:nvPr/>
        </p:nvSpPr>
        <p:spPr>
          <a:xfrm>
            <a:off x="73945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6" name="矩形 154640"/>
          <p:cNvSpPr/>
          <p:nvPr/>
        </p:nvSpPr>
        <p:spPr>
          <a:xfrm>
            <a:off x="77946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7" name="矩形 154641"/>
          <p:cNvSpPr/>
          <p:nvPr/>
        </p:nvSpPr>
        <p:spPr>
          <a:xfrm>
            <a:off x="81946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8" name="矩形 154642"/>
          <p:cNvSpPr/>
          <p:nvPr/>
        </p:nvSpPr>
        <p:spPr>
          <a:xfrm>
            <a:off x="85994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59" name="矩形 154643"/>
          <p:cNvSpPr/>
          <p:nvPr/>
        </p:nvSpPr>
        <p:spPr>
          <a:xfrm>
            <a:off x="9056688" y="31102300"/>
            <a:ext cx="29352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 for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0" name="矩形 154644"/>
          <p:cNvSpPr/>
          <p:nvPr/>
        </p:nvSpPr>
        <p:spPr>
          <a:xfrm>
            <a:off x="110664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1" name="矩形 154645"/>
          <p:cNvSpPr/>
          <p:nvPr/>
        </p:nvSpPr>
        <p:spPr>
          <a:xfrm>
            <a:off x="114665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2" name="矩形 154646"/>
          <p:cNvSpPr/>
          <p:nvPr/>
        </p:nvSpPr>
        <p:spPr>
          <a:xfrm>
            <a:off x="118665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3" name="矩形 154647"/>
          <p:cNvSpPr/>
          <p:nvPr/>
        </p:nvSpPr>
        <p:spPr>
          <a:xfrm>
            <a:off x="122713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4" name="矩形 154648"/>
          <p:cNvSpPr/>
          <p:nvPr/>
        </p:nvSpPr>
        <p:spPr>
          <a:xfrm>
            <a:off x="126714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5" name="矩形 154649"/>
          <p:cNvSpPr/>
          <p:nvPr/>
        </p:nvSpPr>
        <p:spPr>
          <a:xfrm>
            <a:off x="130714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6" name="矩形 154650"/>
          <p:cNvSpPr/>
          <p:nvPr/>
        </p:nvSpPr>
        <p:spPr>
          <a:xfrm>
            <a:off x="13528675" y="31110238"/>
            <a:ext cx="2835275" cy="15240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 but</a:t>
            </a:r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7" name="矩形 154651"/>
          <p:cNvSpPr/>
          <p:nvPr/>
        </p:nvSpPr>
        <p:spPr>
          <a:xfrm>
            <a:off x="-7254875" y="-27627262"/>
            <a:ext cx="261938" cy="8572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8" name="矩形 154652"/>
          <p:cNvSpPr/>
          <p:nvPr/>
        </p:nvSpPr>
        <p:spPr>
          <a:xfrm>
            <a:off x="-354012" y="28959175"/>
            <a:ext cx="35236150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Study hard, ___________you are sure to have a good result in the exam.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9" name="矩形 154653"/>
          <p:cNvSpPr/>
          <p:nvPr/>
        </p:nvSpPr>
        <p:spPr>
          <a:xfrm>
            <a:off x="-354012" y="31102300"/>
            <a:ext cx="10017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0" name="矩形 154654"/>
          <p:cNvSpPr/>
          <p:nvPr/>
        </p:nvSpPr>
        <p:spPr>
          <a:xfrm>
            <a:off x="107950" y="31102300"/>
            <a:ext cx="173513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1" name="矩形 154655"/>
          <p:cNvSpPr/>
          <p:nvPr/>
        </p:nvSpPr>
        <p:spPr>
          <a:xfrm>
            <a:off x="14843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2" name="矩形 154656"/>
          <p:cNvSpPr/>
          <p:nvPr/>
        </p:nvSpPr>
        <p:spPr>
          <a:xfrm>
            <a:off x="18843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3" name="矩形 154657"/>
          <p:cNvSpPr/>
          <p:nvPr/>
        </p:nvSpPr>
        <p:spPr>
          <a:xfrm>
            <a:off x="22844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4" name="矩形 154658"/>
          <p:cNvSpPr/>
          <p:nvPr/>
        </p:nvSpPr>
        <p:spPr>
          <a:xfrm>
            <a:off x="26892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5" name="矩形 154659"/>
          <p:cNvSpPr/>
          <p:nvPr/>
        </p:nvSpPr>
        <p:spPr>
          <a:xfrm>
            <a:off x="30892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6" name="矩形 154660"/>
          <p:cNvSpPr/>
          <p:nvPr/>
        </p:nvSpPr>
        <p:spPr>
          <a:xfrm>
            <a:off x="34893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7" name="矩形 154661"/>
          <p:cNvSpPr/>
          <p:nvPr/>
        </p:nvSpPr>
        <p:spPr>
          <a:xfrm>
            <a:off x="38941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8" name="矩形 154662"/>
          <p:cNvSpPr/>
          <p:nvPr/>
        </p:nvSpPr>
        <p:spPr>
          <a:xfrm>
            <a:off x="4351338" y="31102300"/>
            <a:ext cx="326866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 and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9" name="矩形 154663"/>
          <p:cNvSpPr/>
          <p:nvPr/>
        </p:nvSpPr>
        <p:spPr>
          <a:xfrm>
            <a:off x="65897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0" name="矩形 154664"/>
          <p:cNvSpPr/>
          <p:nvPr/>
        </p:nvSpPr>
        <p:spPr>
          <a:xfrm>
            <a:off x="69897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1" name="矩形 154665"/>
          <p:cNvSpPr/>
          <p:nvPr/>
        </p:nvSpPr>
        <p:spPr>
          <a:xfrm>
            <a:off x="73945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2" name="矩形 154666"/>
          <p:cNvSpPr/>
          <p:nvPr/>
        </p:nvSpPr>
        <p:spPr>
          <a:xfrm>
            <a:off x="77946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3" name="矩形 154667"/>
          <p:cNvSpPr/>
          <p:nvPr/>
        </p:nvSpPr>
        <p:spPr>
          <a:xfrm>
            <a:off x="81946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4" name="矩形 154668"/>
          <p:cNvSpPr/>
          <p:nvPr/>
        </p:nvSpPr>
        <p:spPr>
          <a:xfrm>
            <a:off x="85994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5" name="矩形 154669"/>
          <p:cNvSpPr/>
          <p:nvPr/>
        </p:nvSpPr>
        <p:spPr>
          <a:xfrm>
            <a:off x="9056688" y="31102300"/>
            <a:ext cx="29352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 for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6" name="矩形 154670"/>
          <p:cNvSpPr/>
          <p:nvPr/>
        </p:nvSpPr>
        <p:spPr>
          <a:xfrm>
            <a:off x="110664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7" name="矩形 154671"/>
          <p:cNvSpPr/>
          <p:nvPr/>
        </p:nvSpPr>
        <p:spPr>
          <a:xfrm>
            <a:off x="1146651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8" name="矩形 154672"/>
          <p:cNvSpPr/>
          <p:nvPr/>
        </p:nvSpPr>
        <p:spPr>
          <a:xfrm>
            <a:off x="11866563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9" name="矩形 154673"/>
          <p:cNvSpPr/>
          <p:nvPr/>
        </p:nvSpPr>
        <p:spPr>
          <a:xfrm>
            <a:off x="122713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0" name="矩形 154674"/>
          <p:cNvSpPr/>
          <p:nvPr/>
        </p:nvSpPr>
        <p:spPr>
          <a:xfrm>
            <a:off x="126714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1" name="矩形 154675"/>
          <p:cNvSpPr/>
          <p:nvPr/>
        </p:nvSpPr>
        <p:spPr>
          <a:xfrm>
            <a:off x="130714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2" name="矩形 154676"/>
          <p:cNvSpPr/>
          <p:nvPr/>
        </p:nvSpPr>
        <p:spPr>
          <a:xfrm>
            <a:off x="13528675" y="31110238"/>
            <a:ext cx="2835275" cy="15240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 but</a:t>
            </a:r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3" name="矩形 154677"/>
          <p:cNvSpPr/>
          <p:nvPr/>
        </p:nvSpPr>
        <p:spPr>
          <a:xfrm>
            <a:off x="-7421562" y="-27627262"/>
            <a:ext cx="261937" cy="8572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4" name="矩形 154678"/>
          <p:cNvSpPr/>
          <p:nvPr/>
        </p:nvSpPr>
        <p:spPr>
          <a:xfrm>
            <a:off x="-520700" y="28959175"/>
            <a:ext cx="355361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.Study hard, ___________you are sure to have a good result in the exam.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5" name="矩形 154679"/>
          <p:cNvSpPr/>
          <p:nvPr/>
        </p:nvSpPr>
        <p:spPr>
          <a:xfrm>
            <a:off x="-520700" y="31102300"/>
            <a:ext cx="10017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6" name="矩形 154680"/>
          <p:cNvSpPr/>
          <p:nvPr/>
        </p:nvSpPr>
        <p:spPr>
          <a:xfrm>
            <a:off x="-58737" y="31102300"/>
            <a:ext cx="173513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7" name="矩形 154681"/>
          <p:cNvSpPr/>
          <p:nvPr/>
        </p:nvSpPr>
        <p:spPr>
          <a:xfrm>
            <a:off x="13176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8" name="矩形 154682"/>
          <p:cNvSpPr/>
          <p:nvPr/>
        </p:nvSpPr>
        <p:spPr>
          <a:xfrm>
            <a:off x="17176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9" name="矩形 154683"/>
          <p:cNvSpPr/>
          <p:nvPr/>
        </p:nvSpPr>
        <p:spPr>
          <a:xfrm>
            <a:off x="21177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0" name="矩形 154684"/>
          <p:cNvSpPr/>
          <p:nvPr/>
        </p:nvSpPr>
        <p:spPr>
          <a:xfrm>
            <a:off x="25225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1" name="矩形 154685"/>
          <p:cNvSpPr/>
          <p:nvPr/>
        </p:nvSpPr>
        <p:spPr>
          <a:xfrm>
            <a:off x="29225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2" name="矩形 154686"/>
          <p:cNvSpPr/>
          <p:nvPr/>
        </p:nvSpPr>
        <p:spPr>
          <a:xfrm>
            <a:off x="33226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3" name="矩形 154687"/>
          <p:cNvSpPr/>
          <p:nvPr/>
        </p:nvSpPr>
        <p:spPr>
          <a:xfrm>
            <a:off x="3727450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4" name="矩形 154688"/>
          <p:cNvSpPr/>
          <p:nvPr/>
        </p:nvSpPr>
        <p:spPr>
          <a:xfrm>
            <a:off x="4184650" y="31102300"/>
            <a:ext cx="326866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 and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5" name="矩形 154689"/>
          <p:cNvSpPr/>
          <p:nvPr/>
        </p:nvSpPr>
        <p:spPr>
          <a:xfrm>
            <a:off x="64230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6" name="矩形 154690"/>
          <p:cNvSpPr/>
          <p:nvPr/>
        </p:nvSpPr>
        <p:spPr>
          <a:xfrm>
            <a:off x="68230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7" name="矩形 154691"/>
          <p:cNvSpPr/>
          <p:nvPr/>
        </p:nvSpPr>
        <p:spPr>
          <a:xfrm>
            <a:off x="72278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8" name="矩形 154692"/>
          <p:cNvSpPr/>
          <p:nvPr/>
        </p:nvSpPr>
        <p:spPr>
          <a:xfrm>
            <a:off x="76279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9" name="矩形 154693"/>
          <p:cNvSpPr/>
          <p:nvPr/>
        </p:nvSpPr>
        <p:spPr>
          <a:xfrm>
            <a:off x="80279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0" name="矩形 154694"/>
          <p:cNvSpPr/>
          <p:nvPr/>
        </p:nvSpPr>
        <p:spPr>
          <a:xfrm>
            <a:off x="8432800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1" name="矩形 154695"/>
          <p:cNvSpPr/>
          <p:nvPr/>
        </p:nvSpPr>
        <p:spPr>
          <a:xfrm>
            <a:off x="8890000" y="31102300"/>
            <a:ext cx="29352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 for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2" name="矩形 154696"/>
          <p:cNvSpPr/>
          <p:nvPr/>
        </p:nvSpPr>
        <p:spPr>
          <a:xfrm>
            <a:off x="108997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3" name="矩形 154697"/>
          <p:cNvSpPr/>
          <p:nvPr/>
        </p:nvSpPr>
        <p:spPr>
          <a:xfrm>
            <a:off x="112998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4" name="矩形 154698"/>
          <p:cNvSpPr/>
          <p:nvPr/>
        </p:nvSpPr>
        <p:spPr>
          <a:xfrm>
            <a:off x="116998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5" name="矩形 154699"/>
          <p:cNvSpPr/>
          <p:nvPr/>
        </p:nvSpPr>
        <p:spPr>
          <a:xfrm>
            <a:off x="121046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6" name="矩形 154700"/>
          <p:cNvSpPr/>
          <p:nvPr/>
        </p:nvSpPr>
        <p:spPr>
          <a:xfrm>
            <a:off x="125047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7" name="矩形 154701"/>
          <p:cNvSpPr/>
          <p:nvPr/>
        </p:nvSpPr>
        <p:spPr>
          <a:xfrm>
            <a:off x="129047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8" name="矩形 154702"/>
          <p:cNvSpPr/>
          <p:nvPr/>
        </p:nvSpPr>
        <p:spPr>
          <a:xfrm>
            <a:off x="13361988" y="31110238"/>
            <a:ext cx="3135313" cy="15240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 but </a:t>
            </a:r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9" name="矩形 154703"/>
          <p:cNvSpPr/>
          <p:nvPr/>
        </p:nvSpPr>
        <p:spPr>
          <a:xfrm>
            <a:off x="-7421562" y="-27627262"/>
            <a:ext cx="261937" cy="85725"/>
          </a:xfrm>
          <a:prstGeom prst="rect">
            <a:avLst/>
          </a:prstGeom>
          <a:noFill/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0" name="矩形 154704"/>
          <p:cNvSpPr/>
          <p:nvPr/>
        </p:nvSpPr>
        <p:spPr>
          <a:xfrm>
            <a:off x="-520700" y="28959175"/>
            <a:ext cx="355361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.Study hard, ___________you are sure to have a good result in the exam.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1" name="矩形 154705"/>
          <p:cNvSpPr/>
          <p:nvPr/>
        </p:nvSpPr>
        <p:spPr>
          <a:xfrm>
            <a:off x="-520700" y="31102300"/>
            <a:ext cx="10017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2" name="矩形 154706"/>
          <p:cNvSpPr/>
          <p:nvPr/>
        </p:nvSpPr>
        <p:spPr>
          <a:xfrm>
            <a:off x="-58737" y="31102300"/>
            <a:ext cx="173513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3" name="矩形 154707"/>
          <p:cNvSpPr/>
          <p:nvPr/>
        </p:nvSpPr>
        <p:spPr>
          <a:xfrm>
            <a:off x="13176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4" name="矩形 154708"/>
          <p:cNvSpPr/>
          <p:nvPr/>
        </p:nvSpPr>
        <p:spPr>
          <a:xfrm>
            <a:off x="17176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5" name="矩形 154709"/>
          <p:cNvSpPr/>
          <p:nvPr/>
        </p:nvSpPr>
        <p:spPr>
          <a:xfrm>
            <a:off x="21177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6" name="矩形 154710"/>
          <p:cNvSpPr/>
          <p:nvPr/>
        </p:nvSpPr>
        <p:spPr>
          <a:xfrm>
            <a:off x="25225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7" name="矩形 154711"/>
          <p:cNvSpPr/>
          <p:nvPr/>
        </p:nvSpPr>
        <p:spPr>
          <a:xfrm>
            <a:off x="29225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8" name="矩形 154712"/>
          <p:cNvSpPr/>
          <p:nvPr/>
        </p:nvSpPr>
        <p:spPr>
          <a:xfrm>
            <a:off x="33226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9" name="矩形 154713"/>
          <p:cNvSpPr/>
          <p:nvPr/>
        </p:nvSpPr>
        <p:spPr>
          <a:xfrm>
            <a:off x="3727450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0" name="矩形 154714"/>
          <p:cNvSpPr/>
          <p:nvPr/>
        </p:nvSpPr>
        <p:spPr>
          <a:xfrm>
            <a:off x="4184650" y="31102300"/>
            <a:ext cx="326866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 and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1" name="矩形 154715"/>
          <p:cNvSpPr/>
          <p:nvPr/>
        </p:nvSpPr>
        <p:spPr>
          <a:xfrm>
            <a:off x="64230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2" name="矩形 154716"/>
          <p:cNvSpPr/>
          <p:nvPr/>
        </p:nvSpPr>
        <p:spPr>
          <a:xfrm>
            <a:off x="68230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3" name="矩形 154717"/>
          <p:cNvSpPr/>
          <p:nvPr/>
        </p:nvSpPr>
        <p:spPr>
          <a:xfrm>
            <a:off x="72278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4" name="矩形 154718"/>
          <p:cNvSpPr/>
          <p:nvPr/>
        </p:nvSpPr>
        <p:spPr>
          <a:xfrm>
            <a:off x="76279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5" name="矩形 154719"/>
          <p:cNvSpPr/>
          <p:nvPr/>
        </p:nvSpPr>
        <p:spPr>
          <a:xfrm>
            <a:off x="80279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6" name="矩形 154720"/>
          <p:cNvSpPr/>
          <p:nvPr/>
        </p:nvSpPr>
        <p:spPr>
          <a:xfrm>
            <a:off x="8432800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7" name="矩形 154721"/>
          <p:cNvSpPr/>
          <p:nvPr/>
        </p:nvSpPr>
        <p:spPr>
          <a:xfrm>
            <a:off x="8890000" y="31102300"/>
            <a:ext cx="2935288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 for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8" name="矩形 154722"/>
          <p:cNvSpPr/>
          <p:nvPr/>
        </p:nvSpPr>
        <p:spPr>
          <a:xfrm>
            <a:off x="108997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9" name="矩形 154723"/>
          <p:cNvSpPr/>
          <p:nvPr/>
        </p:nvSpPr>
        <p:spPr>
          <a:xfrm>
            <a:off x="1129982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0" name="矩形 154724"/>
          <p:cNvSpPr/>
          <p:nvPr/>
        </p:nvSpPr>
        <p:spPr>
          <a:xfrm>
            <a:off x="11699875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1" name="矩形 154725"/>
          <p:cNvSpPr/>
          <p:nvPr/>
        </p:nvSpPr>
        <p:spPr>
          <a:xfrm>
            <a:off x="121046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2" name="矩形 154726"/>
          <p:cNvSpPr/>
          <p:nvPr/>
        </p:nvSpPr>
        <p:spPr>
          <a:xfrm>
            <a:off x="1250473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3" name="矩形 154727"/>
          <p:cNvSpPr/>
          <p:nvPr/>
        </p:nvSpPr>
        <p:spPr>
          <a:xfrm>
            <a:off x="12904788" y="31102300"/>
            <a:ext cx="735013" cy="153987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 </a:t>
            </a:r>
            <a:endParaRPr lang="en-US" altLang="zh-CN" sz="6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/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4" name="矩形 154728"/>
          <p:cNvSpPr/>
          <p:nvPr/>
        </p:nvSpPr>
        <p:spPr>
          <a:xfrm>
            <a:off x="13361988" y="31110238"/>
            <a:ext cx="3135313" cy="15240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</a:ln>
        </p:spPr>
        <p:txBody>
          <a:bodyPr wrap="none" lIns="67500" tIns="35100" rIns="67500" bIns="35100" anchor="ctr">
            <a:spAutoFit/>
          </a:bodyPr>
          <a:lstStyle/>
          <a:p>
            <a:pPr fontAlgn="base"/>
            <a:r>
              <a:rPr lang="en-US" altLang="zh-CN" sz="9450" strike="noStrike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 but </a:t>
            </a:r>
            <a:endParaRPr lang="en-US" altLang="zh-CN" sz="1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5" name="矩形 154729"/>
          <p:cNvSpPr/>
          <p:nvPr/>
        </p:nvSpPr>
        <p:spPr>
          <a:xfrm>
            <a:off x="525661" y="483518"/>
            <a:ext cx="8531027" cy="3911937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ctr">
            <a:spAutoFit/>
          </a:bodyPr>
          <a:lstStyle/>
          <a:p>
            <a:pPr>
              <a:lnSpc>
                <a:spcPct val="12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5.  —Did you have great fun during your stay in the </a:t>
            </a:r>
          </a:p>
          <a:p>
            <a:pPr>
              <a:lnSpc>
                <a:spcPct val="12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   restaurant?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　 —Yes, ____ .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        A. it was so wonderful           B. it was difficult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       C. it was terrible                     D. it was such a long trip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 6. During the Spring Festival, people ____ the day eating </a:t>
            </a:r>
          </a:p>
          <a:p>
            <a:pPr>
              <a:lnSpc>
                <a:spcPct val="12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     and playing.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        A. spend      B. cost          C. pay               D. take</a:t>
            </a:r>
            <a:r>
              <a:rPr lang="en-US" altLang="zh-CN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  </a:t>
            </a:r>
          </a:p>
        </p:txBody>
      </p:sp>
      <p:sp>
        <p:nvSpPr>
          <p:cNvPr id="154731" name="文本框 154730"/>
          <p:cNvSpPr txBox="1"/>
          <p:nvPr/>
        </p:nvSpPr>
        <p:spPr>
          <a:xfrm>
            <a:off x="2195736" y="1491630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54732" name="文本框 154731"/>
          <p:cNvSpPr txBox="1"/>
          <p:nvPr/>
        </p:nvSpPr>
        <p:spPr>
          <a:xfrm>
            <a:off x="6076426" y="2859782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4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4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31" grpId="0"/>
      <p:bldP spid="1547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55649"/>
          <p:cNvSpPr/>
          <p:nvPr/>
        </p:nvSpPr>
        <p:spPr>
          <a:xfrm>
            <a:off x="1043608" y="653703"/>
            <a:ext cx="7677150" cy="4176112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  —What do you think of the soft lighting?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— It _____ people _____ good.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 A. makes; looks   B. makes; look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 C. make; looks     D. make; look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8. —What do you want to do with the pollution?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—It makes me _____ a clean-up campaign.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 A. to join             B. to join in </a:t>
            </a:r>
            <a:b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 C. join                 D. join in </a:t>
            </a:r>
          </a:p>
        </p:txBody>
      </p:sp>
      <p:sp>
        <p:nvSpPr>
          <p:cNvPr id="155651" name="文本框 155650"/>
          <p:cNvSpPr txBox="1"/>
          <p:nvPr/>
        </p:nvSpPr>
        <p:spPr>
          <a:xfrm>
            <a:off x="2435771" y="1224206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55652" name="文本框 155651"/>
          <p:cNvSpPr txBox="1"/>
          <p:nvPr/>
        </p:nvSpPr>
        <p:spPr>
          <a:xfrm>
            <a:off x="3955926" y="3291830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矩形 156673"/>
          <p:cNvSpPr/>
          <p:nvPr/>
        </p:nvSpPr>
        <p:spPr>
          <a:xfrm>
            <a:off x="393194" y="643981"/>
            <a:ext cx="8787318" cy="423202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9. — I’m sorry I have ____ you ____ for so long.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    — It doesn’t matter.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　　 A. let; waiting                B. got; waiting </a:t>
            </a:r>
            <a:br>
              <a:rPr lang="en-US" altLang="zh-CN" sz="2600" b="1" dirty="0">
                <a:latin typeface="Times New Roman" panose="02020603050405020304" pitchFamily="18" charset="0"/>
              </a:rPr>
            </a:br>
            <a:r>
              <a:rPr lang="en-US" altLang="zh-CN" sz="2600" b="1" dirty="0">
                <a:latin typeface="Times New Roman" panose="02020603050405020304" pitchFamily="18" charset="0"/>
              </a:rPr>
              <a:t>　　 C. kept; waiting            D. wanting; wait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10. —Where did you go ____ during the summer vacation?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　  —Kunming.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　　 A. relax yourself            B. relaxed yourself </a:t>
            </a:r>
          </a:p>
          <a:p>
            <a:pPr>
              <a:lnSpc>
                <a:spcPct val="130000"/>
              </a:lnSpc>
              <a:buSzTx/>
            </a:pPr>
            <a:r>
              <a:rPr lang="en-US" altLang="zh-CN" sz="2600" b="1" dirty="0">
                <a:latin typeface="Times New Roman" panose="02020603050405020304" pitchFamily="18" charset="0"/>
              </a:rPr>
              <a:t>　　 C. relaxing yourself      D. to relax yourself </a:t>
            </a:r>
          </a:p>
        </p:txBody>
      </p:sp>
      <p:sp>
        <p:nvSpPr>
          <p:cNvPr id="156675" name="文本框 156674"/>
          <p:cNvSpPr txBox="1"/>
          <p:nvPr/>
        </p:nvSpPr>
        <p:spPr>
          <a:xfrm>
            <a:off x="3668142" y="637155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56676" name="文本框 156675"/>
          <p:cNvSpPr txBox="1"/>
          <p:nvPr/>
        </p:nvSpPr>
        <p:spPr>
          <a:xfrm>
            <a:off x="4068192" y="2643758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/>
      <p:bldP spid="15667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157697"/>
          <p:cNvSpPr/>
          <p:nvPr/>
        </p:nvSpPr>
        <p:spPr>
          <a:xfrm>
            <a:off x="482798" y="799243"/>
            <a:ext cx="8481690" cy="3879621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ctr">
            <a:spAutoFit/>
          </a:bodyPr>
          <a:lstStyle/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11. Danny did all kinds of things to make the baby ____ .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         A. to stop crying     B. stop crying 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         C. to stop to cry      D. stop to cry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12. My little brother would rather ____ TV at home than____ 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      out to play.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         A. watch; go            B. watching; going 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        C. watches; goes      D. to watch; to go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13.We were made _____ fifty new words every week.</a:t>
            </a:r>
          </a:p>
          <a:p>
            <a:pPr>
              <a:lnSpc>
                <a:spcPct val="110000"/>
              </a:lnSpc>
              <a:buSzTx/>
            </a:pPr>
            <a:r>
              <a:rPr lang="en-US" altLang="zh-CN" sz="2500" b="1" dirty="0">
                <a:latin typeface="Times New Roman" panose="02020603050405020304" pitchFamily="18" charset="0"/>
              </a:rPr>
              <a:t>     A. learn     B. to learn      C. learning      D. learnt</a:t>
            </a:r>
          </a:p>
        </p:txBody>
      </p:sp>
      <p:sp>
        <p:nvSpPr>
          <p:cNvPr id="157699" name="文本框 157698"/>
          <p:cNvSpPr txBox="1"/>
          <p:nvPr/>
        </p:nvSpPr>
        <p:spPr>
          <a:xfrm>
            <a:off x="7543730" y="809660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57700" name="文本框 157699"/>
          <p:cNvSpPr txBox="1"/>
          <p:nvPr/>
        </p:nvSpPr>
        <p:spPr>
          <a:xfrm>
            <a:off x="5204073" y="2100274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57701" name="文本框 157700"/>
          <p:cNvSpPr txBox="1"/>
          <p:nvPr/>
        </p:nvSpPr>
        <p:spPr>
          <a:xfrm>
            <a:off x="3226723" y="3723878"/>
            <a:ext cx="4000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0" grpId="0"/>
      <p:bldP spid="15770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4"/>
          <p:cNvSpPr/>
          <p:nvPr/>
        </p:nvSpPr>
        <p:spPr>
          <a:xfrm>
            <a:off x="492820" y="685800"/>
            <a:ext cx="8471668" cy="4228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/>
                <a:ea typeface="微软雅黑"/>
                <a:sym typeface="Times New Roman" panose="02020603050405020304" pitchFamily="18" charset="0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用括号内所给单词的适当形式填空。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Young parents usually don’t know how _________ (make) a baby happy.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2.  ________ (wait) for him so long made us angry.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3. They sang and ________ (dance) and really had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a good time.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4.  He said again in order to make himself ____________ (understand).</a:t>
            </a:r>
            <a:endParaRPr lang="zh-CN" altLang="en-US" sz="2800" dirty="0"/>
          </a:p>
        </p:txBody>
      </p:sp>
      <p:sp>
        <p:nvSpPr>
          <p:cNvPr id="117763" name="Rectangle 6"/>
          <p:cNvSpPr/>
          <p:nvPr/>
        </p:nvSpPr>
        <p:spPr>
          <a:xfrm>
            <a:off x="7020272" y="1203598"/>
            <a:ext cx="141256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to make</a:t>
            </a:r>
          </a:p>
        </p:txBody>
      </p:sp>
      <p:sp>
        <p:nvSpPr>
          <p:cNvPr id="117764" name="Rectangle 7"/>
          <p:cNvSpPr/>
          <p:nvPr/>
        </p:nvSpPr>
        <p:spPr>
          <a:xfrm>
            <a:off x="1052771" y="2282479"/>
            <a:ext cx="140237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Waiting</a:t>
            </a:r>
          </a:p>
        </p:txBody>
      </p:sp>
      <p:sp>
        <p:nvSpPr>
          <p:cNvPr id="117765" name="Rectangle 8"/>
          <p:cNvSpPr/>
          <p:nvPr/>
        </p:nvSpPr>
        <p:spPr>
          <a:xfrm>
            <a:off x="3269145" y="2805699"/>
            <a:ext cx="1282723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danced</a:t>
            </a:r>
          </a:p>
        </p:txBody>
      </p:sp>
      <p:sp>
        <p:nvSpPr>
          <p:cNvPr id="117766" name="Rectangle 9"/>
          <p:cNvSpPr/>
          <p:nvPr/>
        </p:nvSpPr>
        <p:spPr>
          <a:xfrm>
            <a:off x="1052771" y="4280778"/>
            <a:ext cx="192232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understood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12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1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2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ldLvl="0"/>
      <p:bldP spid="117764" grpId="0" bldLvl="0"/>
      <p:bldP spid="117765" grpId="0" bldLvl="0"/>
      <p:bldP spid="117766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4"/>
          <p:cNvSpPr/>
          <p:nvPr/>
        </p:nvSpPr>
        <p:spPr>
          <a:xfrm>
            <a:off x="899592" y="792743"/>
            <a:ext cx="7560840" cy="37548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5. The soft music makes me _________ (relax).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6. The music makes him ______ (want) to sleep.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7. The picture makes me _________  (energy).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8. He made me _______ (repeat) it.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9. I’d rather ______ (have) tea.</a:t>
            </a:r>
            <a:endParaRPr lang="zh-CN" altLang="en-US" sz="2800" dirty="0"/>
          </a:p>
        </p:txBody>
      </p:sp>
      <p:sp>
        <p:nvSpPr>
          <p:cNvPr id="118787" name="Text Box 5"/>
          <p:cNvSpPr/>
          <p:nvPr/>
        </p:nvSpPr>
        <p:spPr>
          <a:xfrm>
            <a:off x="5405708" y="987574"/>
            <a:ext cx="131311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relaxed</a:t>
            </a:r>
          </a:p>
        </p:txBody>
      </p:sp>
      <p:sp>
        <p:nvSpPr>
          <p:cNvPr id="118788" name="Text Box 6"/>
          <p:cNvSpPr/>
          <p:nvPr/>
        </p:nvSpPr>
        <p:spPr>
          <a:xfrm>
            <a:off x="4792017" y="1707654"/>
            <a:ext cx="127024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want</a:t>
            </a:r>
          </a:p>
        </p:txBody>
      </p:sp>
      <p:sp>
        <p:nvSpPr>
          <p:cNvPr id="118789" name="Text Box 7"/>
          <p:cNvSpPr/>
          <p:nvPr/>
        </p:nvSpPr>
        <p:spPr>
          <a:xfrm>
            <a:off x="4792016" y="2471769"/>
            <a:ext cx="201223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energetic</a:t>
            </a:r>
          </a:p>
        </p:txBody>
      </p:sp>
      <p:sp>
        <p:nvSpPr>
          <p:cNvPr id="118790" name="Text Box 8"/>
          <p:cNvSpPr/>
          <p:nvPr/>
        </p:nvSpPr>
        <p:spPr>
          <a:xfrm>
            <a:off x="3419872" y="3114707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repeat</a:t>
            </a:r>
          </a:p>
        </p:txBody>
      </p:sp>
      <p:sp>
        <p:nvSpPr>
          <p:cNvPr id="118791" name="Text Box 9"/>
          <p:cNvSpPr/>
          <p:nvPr/>
        </p:nvSpPr>
        <p:spPr>
          <a:xfrm>
            <a:off x="2968466" y="3894316"/>
            <a:ext cx="127949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have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bldLvl="0"/>
      <p:bldP spid="118788" grpId="0" bldLvl="0"/>
      <p:bldP spid="118789" grpId="0" bldLvl="0"/>
      <p:bldP spid="118790" grpId="0" bldLvl="0"/>
      <p:bldP spid="118791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占位符 159745"/>
          <p:cNvSpPr>
            <a:spLocks noGrp="1"/>
          </p:cNvSpPr>
          <p:nvPr>
            <p:ph idx="4294967295"/>
          </p:nvPr>
        </p:nvSpPr>
        <p:spPr>
          <a:xfrm>
            <a:off x="323528" y="705520"/>
            <a:ext cx="8928992" cy="3954462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10.You can buy these books with the _______(low) prices.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11. The pictures in an ad looks a lot ________ (good) than 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the real thing. 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12. All of us must be ________(care) when you choose 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things in the market. 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13. I was ________(terrible) afraid after hearing the story.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14. I will never forget the _____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__</a:t>
            </a:r>
            <a:r>
              <a:rPr lang="en-US" altLang="zh-CN" sz="2600" b="1" dirty="0">
                <a:latin typeface="Times New Roman" panose="02020603050405020304" pitchFamily="18" charset="0"/>
              </a:rPr>
              <a:t>____(wonder) birthday 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Times New Roman" panose="02020603050405020304" pitchFamily="18" charset="0"/>
              </a:rPr>
              <a:t>      party.</a:t>
            </a:r>
          </a:p>
        </p:txBody>
      </p:sp>
      <p:sp>
        <p:nvSpPr>
          <p:cNvPr id="159747" name="文本框 159746"/>
          <p:cNvSpPr/>
          <p:nvPr/>
        </p:nvSpPr>
        <p:spPr>
          <a:xfrm>
            <a:off x="5636747" y="775469"/>
            <a:ext cx="1527541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lowest</a:t>
            </a:r>
          </a:p>
        </p:txBody>
      </p:sp>
      <p:sp>
        <p:nvSpPr>
          <p:cNvPr id="159748" name="文本框 159747"/>
          <p:cNvSpPr/>
          <p:nvPr/>
        </p:nvSpPr>
        <p:spPr>
          <a:xfrm>
            <a:off x="5508104" y="1275606"/>
            <a:ext cx="1584176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better</a:t>
            </a:r>
          </a:p>
        </p:txBody>
      </p:sp>
      <p:sp>
        <p:nvSpPr>
          <p:cNvPr id="159749" name="文本框 159748"/>
          <p:cNvSpPr/>
          <p:nvPr/>
        </p:nvSpPr>
        <p:spPr>
          <a:xfrm>
            <a:off x="3404454" y="2287637"/>
            <a:ext cx="1887625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careful</a:t>
            </a:r>
          </a:p>
        </p:txBody>
      </p:sp>
      <p:sp>
        <p:nvSpPr>
          <p:cNvPr id="159750" name="文本框 159749"/>
          <p:cNvSpPr/>
          <p:nvPr/>
        </p:nvSpPr>
        <p:spPr>
          <a:xfrm>
            <a:off x="1691680" y="3363838"/>
            <a:ext cx="23165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terribly</a:t>
            </a:r>
          </a:p>
        </p:txBody>
      </p:sp>
      <p:sp>
        <p:nvSpPr>
          <p:cNvPr id="159751" name="文本框 159750"/>
          <p:cNvSpPr/>
          <p:nvPr/>
        </p:nvSpPr>
        <p:spPr>
          <a:xfrm>
            <a:off x="4008274" y="3839122"/>
            <a:ext cx="2291918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wonderful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/>
      <p:bldP spid="159749" grpId="0"/>
      <p:bldP spid="159750" grpId="0"/>
      <p:bldP spid="15975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3"/>
          <p:cNvSpPr txBox="1"/>
          <p:nvPr/>
        </p:nvSpPr>
        <p:spPr>
          <a:xfrm>
            <a:off x="220662" y="612775"/>
            <a:ext cx="8923338" cy="429348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6000"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按要求完成下列句子。</a:t>
            </a:r>
          </a:p>
          <a:p>
            <a:pPr marL="36000" indent="-514350">
              <a:lnSpc>
                <a:spcPct val="130000"/>
              </a:lnSpc>
              <a:buAutoNum type="arabicPeriod"/>
            </a:pPr>
            <a:r>
              <a:rPr lang="zh-CN" altLang="en-US" sz="2600" b="1" dirty="0">
                <a:latin typeface="Times New Roman" panose="02020603050405020304" pitchFamily="18" charset="0"/>
              </a:rPr>
              <a:t>My mother made me stay at home last Sunday. </a:t>
            </a:r>
            <a:endParaRPr lang="en-US" altLang="zh-CN" sz="2600" b="1" dirty="0">
              <a:latin typeface="Times New Roman" panose="02020603050405020304" pitchFamily="18" charset="0"/>
            </a:endParaRPr>
          </a:p>
          <a:p>
            <a:pPr marL="36000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(改为被动语态)</a:t>
            </a:r>
          </a:p>
          <a:p>
            <a:pPr marL="36000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   I____ ______ ___stay at home last Sunday by my mother. </a:t>
            </a:r>
          </a:p>
          <a:p>
            <a:pPr marL="36000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2. The white walls make her feel </a:t>
            </a:r>
            <a:r>
              <a:rPr lang="zh-CN" altLang="en-US" sz="2600" b="1" u="sng" dirty="0">
                <a:latin typeface="Times New Roman" panose="02020603050405020304" pitchFamily="18" charset="0"/>
              </a:rPr>
              <a:t>stressed</a:t>
            </a:r>
            <a:r>
              <a:rPr lang="zh-CN" altLang="en-US" sz="2600" b="1" dirty="0">
                <a:latin typeface="Times New Roman" panose="02020603050405020304" pitchFamily="18" charset="0"/>
              </a:rPr>
              <a:t>. (对画线部分提问)</a:t>
            </a:r>
          </a:p>
          <a:p>
            <a:pPr marL="36000"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_________</a:t>
            </a:r>
            <a:r>
              <a:rPr lang="zh-CN" altLang="en-US" sz="2600" b="1" dirty="0">
                <a:latin typeface="Times New Roman" panose="02020603050405020304" pitchFamily="18" charset="0"/>
              </a:rPr>
              <a:t>the white walls make her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_______</a:t>
            </a:r>
            <a:r>
              <a:rPr lang="zh-CN" altLang="en-US" sz="2600" b="1" dirty="0">
                <a:latin typeface="Times New Roman" panose="02020603050405020304" pitchFamily="18" charset="0"/>
              </a:rPr>
              <a:t>? </a:t>
            </a:r>
          </a:p>
          <a:p>
            <a:pPr marL="36000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3. makes, said, what, us, sad, she（连词成句）</a:t>
            </a:r>
          </a:p>
          <a:p>
            <a:pPr marL="36000"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</a:rPr>
              <a:t>    ___________________________________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4587" y="2076986"/>
            <a:ext cx="2320925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made  to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4587" y="3272666"/>
            <a:ext cx="642969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do                                           feel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4216" y="4167594"/>
            <a:ext cx="4835525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she said makes us sad.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8188" y="541044"/>
            <a:ext cx="32672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Ⅳ.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翻译下列句子。</a:t>
            </a:r>
          </a:p>
        </p:txBody>
      </p:sp>
      <p:sp>
        <p:nvSpPr>
          <p:cNvPr id="3" name="文本框 201729"/>
          <p:cNvSpPr txBox="1"/>
          <p:nvPr/>
        </p:nvSpPr>
        <p:spPr>
          <a:xfrm>
            <a:off x="738188" y="1203598"/>
            <a:ext cx="752157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</a:rPr>
              <a:t>妈妈让她每天弹钢琴一小时。</a:t>
            </a: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</a:rPr>
              <a:t>这个故事让王飞很伤心。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</a:t>
            </a:r>
            <a:endParaRPr lang="en-US" altLang="zh-CN" sz="28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我们被迫在宾馆待了三天。</a:t>
            </a:r>
            <a:r>
              <a:rPr lang="en-US" altLang="zh-CN" sz="2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840342" y="1707654"/>
            <a:ext cx="78662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Mom makes her play the piano for an hour a day.</a:t>
            </a:r>
          </a:p>
        </p:txBody>
      </p:sp>
      <p:sp>
        <p:nvSpPr>
          <p:cNvPr id="5" name="矩形 4"/>
          <p:cNvSpPr/>
          <p:nvPr/>
        </p:nvSpPr>
        <p:spPr>
          <a:xfrm>
            <a:off x="852252" y="2720087"/>
            <a:ext cx="7293446" cy="6093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This story makes / made Wang Fei sad.</a:t>
            </a:r>
          </a:p>
        </p:txBody>
      </p:sp>
      <p:sp>
        <p:nvSpPr>
          <p:cNvPr id="8" name="矩形 7"/>
          <p:cNvSpPr/>
          <p:nvPr/>
        </p:nvSpPr>
        <p:spPr>
          <a:xfrm>
            <a:off x="857730" y="3920074"/>
            <a:ext cx="7848872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 were made to stay in the hotel for three days.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/>
          <p:nvPr/>
        </p:nvSpPr>
        <p:spPr>
          <a:xfrm>
            <a:off x="5600700" y="1943100"/>
            <a:ext cx="2499692" cy="1794434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happy          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comfortable     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relaxed</a:t>
            </a:r>
          </a:p>
        </p:txBody>
      </p:sp>
      <p:sp>
        <p:nvSpPr>
          <p:cNvPr id="21506" name="文本框 135171"/>
          <p:cNvSpPr txBox="1"/>
          <p:nvPr/>
        </p:nvSpPr>
        <p:spPr>
          <a:xfrm>
            <a:off x="1298575" y="987574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does this picture make you feel?</a:t>
            </a:r>
          </a:p>
        </p:txBody>
      </p:sp>
      <p:pic>
        <p:nvPicPr>
          <p:cNvPr id="21507" name="图片 1" descr="ad4c7f26c86ea0b2459c20ce418b80eb"/>
          <p:cNvPicPr>
            <a:picLocks noChangeAspect="1"/>
          </p:cNvPicPr>
          <p:nvPr/>
        </p:nvPicPr>
        <p:blipFill rotWithShape="1">
          <a:blip r:embed="rId3" cstate="print"/>
          <a:srcRect l="15999" t="13573" r="8683" b="7026"/>
          <a:stretch>
            <a:fillRect/>
          </a:stretch>
        </p:blipFill>
        <p:spPr>
          <a:xfrm>
            <a:off x="2123728" y="1576607"/>
            <a:ext cx="2941927" cy="301136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987574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— Mummy, why do you have grey hair? 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— Because you always make me ______.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— Oh, I know why my grandma’s hair is white. 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A. bored                        B. worried </a:t>
            </a: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C. relaxed                     D. surprised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755576" y="557936"/>
            <a:ext cx="25542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中考链接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663788" y="3940544"/>
            <a:ext cx="4608511" cy="939726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句意为“妈妈，你为什么有灰色头发？因为你总是让我着急。哦，我知道为什么姥姥的头发是白色了。”</a:t>
            </a:r>
            <a:r>
              <a:rPr lang="en-US" altLang="zh-CN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make sb. +adj,</a:t>
            </a: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意为“使某人</a:t>
            </a:r>
            <a:r>
              <a:rPr lang="en-US" altLang="zh-CN" sz="1600" kern="0" dirty="0">
                <a:solidFill>
                  <a:srgbClr val="C0504D">
                    <a:lumMod val="50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itchFamily="18" charset="0"/>
              </a:rPr>
              <a:t>……</a:t>
            </a: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”。 </a:t>
            </a:r>
          </a:p>
        </p:txBody>
      </p:sp>
      <p:sp>
        <p:nvSpPr>
          <p:cNvPr id="5" name=" 2050"/>
          <p:cNvSpPr>
            <a:spLocks/>
          </p:cNvSpPr>
          <p:nvPr/>
        </p:nvSpPr>
        <p:spPr bwMode="auto">
          <a:xfrm>
            <a:off x="4355975" y="2832398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788024" y="2139702"/>
            <a:ext cx="12687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2675610" y="2908073"/>
            <a:ext cx="924023" cy="402559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无聊的 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6588223" y="2922424"/>
            <a:ext cx="924023" cy="402559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着急的 </a:t>
            </a:r>
          </a:p>
        </p:txBody>
      </p:sp>
      <p:sp>
        <p:nvSpPr>
          <p:cNvPr id="14" name="圆角矩形标注 13"/>
          <p:cNvSpPr/>
          <p:nvPr/>
        </p:nvSpPr>
        <p:spPr>
          <a:xfrm>
            <a:off x="2847851" y="3537985"/>
            <a:ext cx="924023" cy="402559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放松的 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6588224" y="3525847"/>
            <a:ext cx="924023" cy="402559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kern="0" dirty="0">
                <a:solidFill>
                  <a:srgbClr val="C0504D">
                    <a:lumMod val="50000"/>
                  </a:srgbClr>
                </a:solidFill>
                <a:latin typeface="Calibri"/>
                <a:ea typeface="黑体" pitchFamily="49" charset="-122"/>
                <a:cs typeface="Times New Roman" pitchFamily="18" charset="0"/>
              </a:rPr>
              <a:t>惊讶的 </a:t>
            </a:r>
          </a:p>
        </p:txBody>
      </p:sp>
    </p:spTree>
    <p:extLst>
      <p:ext uri="{BB962C8B-B14F-4D97-AF65-F5344CB8AC3E}">
        <p14:creationId xmlns:p14="http://schemas.microsoft.com/office/powerpoint/2010/main" val="180449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115616" y="1304196"/>
            <a:ext cx="7706360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Kids like reading stories which can make them ______.</a:t>
            </a:r>
          </a:p>
          <a:p>
            <a:pPr marL="514350" indent="-514350" fontAlgn="base">
              <a:lnSpc>
                <a:spcPct val="150000"/>
              </a:lnSpc>
              <a:buAutoNum type="alphaUcPeriod"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laugh                      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to laugh                        </a:t>
            </a:r>
          </a:p>
          <a:p>
            <a:pPr fontAlgn="base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laughing</a:t>
            </a:r>
          </a:p>
        </p:txBody>
      </p:sp>
      <p:sp>
        <p:nvSpPr>
          <p:cNvPr id="74754" name="TextBox 3"/>
          <p:cNvSpPr txBox="1"/>
          <p:nvPr/>
        </p:nvSpPr>
        <p:spPr>
          <a:xfrm>
            <a:off x="414908" y="690831"/>
            <a:ext cx="2860948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/>
                <a:ea typeface="微软雅黑"/>
              </a:rPr>
              <a:t>中考链接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3851920" y="3282310"/>
            <a:ext cx="3633401" cy="93027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zh-CN" altLang="en-US" sz="1600" b="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句意为“孩子们喜欢读那些能够让他们大笑的故事。”</a:t>
            </a:r>
            <a:r>
              <a:rPr lang="en-US" altLang="zh-CN" sz="1600" b="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make sb. 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do sth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，让某人做某事。</a:t>
            </a:r>
            <a:endParaRPr lang="zh-CN" altLang="en-US" sz="1600" b="0" kern="0" dirty="0">
              <a:solidFill>
                <a:schemeClr val="accent2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 2050"/>
          <p:cNvSpPr>
            <a:spLocks/>
          </p:cNvSpPr>
          <p:nvPr/>
        </p:nvSpPr>
        <p:spPr bwMode="auto">
          <a:xfrm>
            <a:off x="979483" y="2712283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693233" y="1879995"/>
            <a:ext cx="158417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31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占位符 45058"/>
          <p:cNvSpPr>
            <a:spLocks noGrp="1"/>
          </p:cNvSpPr>
          <p:nvPr>
            <p:ph idx="4294967295"/>
          </p:nvPr>
        </p:nvSpPr>
        <p:spPr>
          <a:xfrm>
            <a:off x="1143009" y="1725798"/>
            <a:ext cx="7027862" cy="2373313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2060"/>
              </a:buClr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Write a diary about something that makes you happy</a:t>
            </a:r>
            <a:r>
              <a:rPr kumimoji="0" lang="en-US" altLang="zh-CN" sz="2800" b="1" i="0" u="none" strike="noStrike" kern="1200" cap="none" spc="0" normalizeH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or</a:t>
            </a:r>
            <a:r>
              <a:rPr kumimoji="0" lang="en-US" altLang="zh-CN" sz="2800" b="1" i="0" u="none" strike="noStrike" kern="1200" cap="none" spc="0" normalizeH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unhappy…</a:t>
            </a: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2060"/>
              </a:buClr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（please use the “make” to make sentences.）</a:t>
            </a:r>
            <a:endParaRPr kumimoji="0" lang="zh-CN" altLang="en-US" sz="2800" b="1" i="0" u="none" strike="noStrike" kern="1200" cap="none" spc="0" normalizeH="0" baseline="0" noProof="1">
              <a:solidFill>
                <a:srgbClr val="00009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9330" name="文本框 3"/>
          <p:cNvSpPr txBox="1"/>
          <p:nvPr/>
        </p:nvSpPr>
        <p:spPr>
          <a:xfrm>
            <a:off x="3162300" y="796925"/>
            <a:ext cx="2989280" cy="815159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7" rIns="51435" bIns="25717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7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7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5pPr>
            <a:lvl6pPr marL="22844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6pPr>
            <a:lvl7pPr marL="27416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7pPr>
            <a:lvl8pPr marL="31988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8pPr>
            <a:lvl9pPr marL="3656013" indent="1588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1426395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文本框 136194"/>
          <p:cNvSpPr txBox="1"/>
          <p:nvPr/>
        </p:nvSpPr>
        <p:spPr>
          <a:xfrm>
            <a:off x="755576" y="1923678"/>
            <a:ext cx="2787724" cy="1794434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angry      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annoyed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uncomfortable</a:t>
            </a:r>
          </a:p>
        </p:txBody>
      </p:sp>
      <p:sp>
        <p:nvSpPr>
          <p:cNvPr id="23554" name="文本框 136195"/>
          <p:cNvSpPr txBox="1"/>
          <p:nvPr/>
        </p:nvSpPr>
        <p:spPr>
          <a:xfrm>
            <a:off x="1371600" y="843558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How does this picture make you feel?</a:t>
            </a:r>
          </a:p>
        </p:txBody>
      </p:sp>
      <p:pic>
        <p:nvPicPr>
          <p:cNvPr id="23555" name="图片 1" descr="ce57c9d703a7d04585b9a8227f49c3b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2353" y="1491630"/>
            <a:ext cx="2921447" cy="29214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文本框 138241"/>
          <p:cNvSpPr txBox="1"/>
          <p:nvPr/>
        </p:nvSpPr>
        <p:spPr>
          <a:xfrm>
            <a:off x="640110" y="2431758"/>
            <a:ext cx="1771650" cy="50177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nervous  </a:t>
            </a:r>
          </a:p>
        </p:txBody>
      </p:sp>
      <p:sp>
        <p:nvSpPr>
          <p:cNvPr id="25602" name="文本框 138242"/>
          <p:cNvSpPr txBox="1"/>
          <p:nvPr/>
        </p:nvSpPr>
        <p:spPr>
          <a:xfrm>
            <a:off x="1371600" y="887809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How does this picture make you feel?</a:t>
            </a:r>
          </a:p>
        </p:txBody>
      </p:sp>
      <p:pic>
        <p:nvPicPr>
          <p:cNvPr id="25603" name="图片 138243" descr="E7908F~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4336" y="1563638"/>
            <a:ext cx="4572000" cy="2992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文本框 139265"/>
          <p:cNvSpPr txBox="1"/>
          <p:nvPr/>
        </p:nvSpPr>
        <p:spPr>
          <a:xfrm>
            <a:off x="5772150" y="2359750"/>
            <a:ext cx="2256234" cy="1148104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sad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unhappy</a:t>
            </a:r>
          </a:p>
        </p:txBody>
      </p:sp>
      <p:sp>
        <p:nvSpPr>
          <p:cNvPr id="27650" name="文本框 139267"/>
          <p:cNvSpPr txBox="1"/>
          <p:nvPr/>
        </p:nvSpPr>
        <p:spPr>
          <a:xfrm>
            <a:off x="1371600" y="887809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does this picture make you feel?</a:t>
            </a:r>
          </a:p>
        </p:txBody>
      </p:sp>
      <p:pic>
        <p:nvPicPr>
          <p:cNvPr id="27651" name="图片 1" descr="bb46ec2d3d9682744a061b4272f7430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7" y="1525017"/>
            <a:ext cx="3435375" cy="3206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文本框 140290"/>
          <p:cNvSpPr txBox="1"/>
          <p:nvPr/>
        </p:nvSpPr>
        <p:spPr>
          <a:xfrm>
            <a:off x="5600700" y="2286000"/>
            <a:ext cx="1771650" cy="1794434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bored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tired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sleepy</a:t>
            </a:r>
          </a:p>
        </p:txBody>
      </p:sp>
      <p:sp>
        <p:nvSpPr>
          <p:cNvPr id="29698" name="文本框 140291"/>
          <p:cNvSpPr txBox="1"/>
          <p:nvPr/>
        </p:nvSpPr>
        <p:spPr>
          <a:xfrm>
            <a:off x="1371600" y="1103833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does this picture make you feel?</a:t>
            </a:r>
          </a:p>
        </p:txBody>
      </p:sp>
      <p:pic>
        <p:nvPicPr>
          <p:cNvPr id="29699" name="图片 1" descr="67bd871f132f537986c1dd61ba9d536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4725" y="1935163"/>
            <a:ext cx="2828925" cy="282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文本框 141314"/>
          <p:cNvSpPr txBox="1"/>
          <p:nvPr/>
        </p:nvSpPr>
        <p:spPr>
          <a:xfrm>
            <a:off x="1403648" y="2615803"/>
            <a:ext cx="2088232" cy="1148104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energetic</a:t>
            </a:r>
          </a:p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excited</a:t>
            </a:r>
          </a:p>
        </p:txBody>
      </p:sp>
      <p:sp>
        <p:nvSpPr>
          <p:cNvPr id="31746" name="文本框 141315"/>
          <p:cNvSpPr txBox="1"/>
          <p:nvPr/>
        </p:nvSpPr>
        <p:spPr>
          <a:xfrm>
            <a:off x="1371600" y="1059582"/>
            <a:ext cx="6172200" cy="531813"/>
          </a:xfrm>
          <a:prstGeom prst="rect">
            <a:avLst/>
          </a:prstGeom>
          <a:noFill/>
          <a:ln w="9525">
            <a:noFill/>
          </a:ln>
        </p:spPr>
        <p:txBody>
          <a:bodyPr lIns="67500" tIns="35100" rIns="67500" bIns="351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How does this picture make you feel?</a:t>
            </a:r>
          </a:p>
        </p:txBody>
      </p:sp>
      <p:pic>
        <p:nvPicPr>
          <p:cNvPr id="31747" name="图片 1" descr="b655f7fabb65d3a52f790b7bd65d609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5" y="1622425"/>
            <a:ext cx="3935413" cy="3027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2801</Words>
  <Application>Microsoft Office PowerPoint</Application>
  <PresentationFormat>全屏显示(16:9)</PresentationFormat>
  <Paragraphs>497</Paragraphs>
  <Slides>43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43</vt:i4>
      </vt:variant>
    </vt:vector>
  </HeadingPairs>
  <TitlesOfParts>
    <vt:vector size="62" baseType="lpstr">
      <vt:lpstr>Al Bayan</vt:lpstr>
      <vt:lpstr>方正粗圆简体</vt:lpstr>
      <vt:lpstr>楷体</vt:lpstr>
      <vt:lpstr>宋体</vt:lpstr>
      <vt:lpstr>微软雅黑</vt:lpstr>
      <vt:lpstr>新宋体</vt:lpstr>
      <vt:lpstr>Arial</vt:lpstr>
      <vt:lpstr>Arial Black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Office 主题</vt:lpstr>
      <vt:lpstr>《七彩课堂》课件模板（新）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</vt:lpstr>
      <vt:lpstr>Ⅰ.单项选择。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65</cp:revision>
  <dcterms:created xsi:type="dcterms:W3CDTF">2019-06-02T16:32:00Z</dcterms:created>
  <dcterms:modified xsi:type="dcterms:W3CDTF">2022-10-27T07:46:20Z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