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7" r:id="rId1"/>
    <p:sldMasterId id="2147483697" r:id="rId2"/>
  </p:sldMasterIdLst>
  <p:notesMasterIdLst>
    <p:notesMasterId r:id="rId59"/>
  </p:notesMasterIdLst>
  <p:sldIdLst>
    <p:sldId id="341" r:id="rId3"/>
    <p:sldId id="325" r:id="rId4"/>
    <p:sldId id="258" r:id="rId5"/>
    <p:sldId id="262" r:id="rId6"/>
    <p:sldId id="275" r:id="rId7"/>
    <p:sldId id="326" r:id="rId8"/>
    <p:sldId id="277" r:id="rId9"/>
    <p:sldId id="278" r:id="rId10"/>
    <p:sldId id="279" r:id="rId11"/>
    <p:sldId id="327" r:id="rId12"/>
    <p:sldId id="268" r:id="rId13"/>
    <p:sldId id="264" r:id="rId14"/>
    <p:sldId id="269" r:id="rId15"/>
    <p:sldId id="265" r:id="rId16"/>
    <p:sldId id="281" r:id="rId17"/>
    <p:sldId id="334" r:id="rId18"/>
    <p:sldId id="283" r:id="rId19"/>
    <p:sldId id="284" r:id="rId20"/>
    <p:sldId id="285" r:id="rId21"/>
    <p:sldId id="286" r:id="rId22"/>
    <p:sldId id="270" r:id="rId23"/>
    <p:sldId id="328" r:id="rId24"/>
    <p:sldId id="266" r:id="rId25"/>
    <p:sldId id="280" r:id="rId26"/>
    <p:sldId id="271" r:id="rId27"/>
    <p:sldId id="272" r:id="rId28"/>
    <p:sldId id="267" r:id="rId29"/>
    <p:sldId id="329" r:id="rId30"/>
    <p:sldId id="273" r:id="rId31"/>
    <p:sldId id="289" r:id="rId32"/>
    <p:sldId id="290" r:id="rId33"/>
    <p:sldId id="291" r:id="rId34"/>
    <p:sldId id="292" r:id="rId35"/>
    <p:sldId id="296" r:id="rId36"/>
    <p:sldId id="297" r:id="rId37"/>
    <p:sldId id="300" r:id="rId38"/>
    <p:sldId id="301" r:id="rId39"/>
    <p:sldId id="302" r:id="rId40"/>
    <p:sldId id="303" r:id="rId41"/>
    <p:sldId id="304" r:id="rId42"/>
    <p:sldId id="298" r:id="rId43"/>
    <p:sldId id="299" r:id="rId44"/>
    <p:sldId id="259" r:id="rId45"/>
    <p:sldId id="260" r:id="rId46"/>
    <p:sldId id="309" r:id="rId47"/>
    <p:sldId id="310" r:id="rId48"/>
    <p:sldId id="311" r:id="rId49"/>
    <p:sldId id="336" r:id="rId50"/>
    <p:sldId id="305" r:id="rId51"/>
    <p:sldId id="306" r:id="rId52"/>
    <p:sldId id="307" r:id="rId53"/>
    <p:sldId id="308" r:id="rId54"/>
    <p:sldId id="337" r:id="rId55"/>
    <p:sldId id="339" r:id="rId56"/>
    <p:sldId id="288" r:id="rId57"/>
    <p:sldId id="340" r:id="rId58"/>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3429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685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0287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17145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0574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24003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27432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19">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kb1.com"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99" d="100"/>
          <a:sy n="99" d="100"/>
        </p:scale>
        <p:origin x="243" y="36"/>
      </p:cViewPr>
      <p:guideLst>
        <p:guide orient="horz" pos="1619"/>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fld id="{D2A48B96-639E-45A3-A0BA-2464DFDB1FAA}" type="datetimeFigureOut">
              <a:rPr lang="zh-CN" altLang="en-US"/>
              <a:t>2022/10/28</a:t>
            </a:fld>
            <a:endParaRPr lang="zh-CN" altLang="en-US"/>
          </a:p>
        </p:txBody>
      </p:sp>
      <p:sp>
        <p:nvSpPr>
          <p:cNvPr id="28676"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8677"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3E879337-D98A-4ADF-B94D-46FD7D0FC6CE}" type="slidenum">
              <a:rPr lang="zh-CN" altLang="en-US"/>
              <a:t>‹#›</a:t>
            </a:fld>
            <a:endParaRPr lang="zh-CN" altLang="en-US"/>
          </a:p>
        </p:txBody>
      </p:sp>
    </p:spTree>
    <p:extLst>
      <p:ext uri="{BB962C8B-B14F-4D97-AF65-F5344CB8AC3E}">
        <p14:creationId xmlns:p14="http://schemas.microsoft.com/office/powerpoint/2010/main" val="284391101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900" kern="1200">
        <a:solidFill>
          <a:schemeClr val="tx1"/>
        </a:solidFill>
        <a:latin typeface="+mn-lt"/>
        <a:ea typeface="+mn-ea"/>
        <a:cs typeface="+mn-cs"/>
      </a:defRPr>
    </a:lvl1pPr>
    <a:lvl2pPr marL="342900" algn="l" rtl="0" fontAlgn="base">
      <a:spcBef>
        <a:spcPct val="0"/>
      </a:spcBef>
      <a:spcAft>
        <a:spcPct val="0"/>
      </a:spcAft>
      <a:defRPr sz="900" kern="1200">
        <a:solidFill>
          <a:schemeClr val="tx1"/>
        </a:solidFill>
        <a:latin typeface="+mn-lt"/>
        <a:ea typeface="+mn-ea"/>
        <a:cs typeface="+mn-cs"/>
      </a:defRPr>
    </a:lvl2pPr>
    <a:lvl3pPr marL="685800" algn="l" rtl="0" fontAlgn="base">
      <a:spcBef>
        <a:spcPct val="0"/>
      </a:spcBef>
      <a:spcAft>
        <a:spcPct val="0"/>
      </a:spcAft>
      <a:defRPr sz="900" kern="1200">
        <a:solidFill>
          <a:schemeClr val="tx1"/>
        </a:solidFill>
        <a:latin typeface="+mn-lt"/>
        <a:ea typeface="+mn-ea"/>
        <a:cs typeface="+mn-cs"/>
      </a:defRPr>
    </a:lvl3pPr>
    <a:lvl4pPr marL="1028700" algn="l" rtl="0" fontAlgn="base">
      <a:spcBef>
        <a:spcPct val="0"/>
      </a:spcBef>
      <a:spcAft>
        <a:spcPct val="0"/>
      </a:spcAft>
      <a:defRPr sz="900" kern="1200">
        <a:solidFill>
          <a:schemeClr val="tx1"/>
        </a:solidFill>
        <a:latin typeface="+mn-lt"/>
        <a:ea typeface="+mn-ea"/>
        <a:cs typeface="+mn-cs"/>
      </a:defRPr>
    </a:lvl4pPr>
    <a:lvl5pPr marL="1371600" algn="l" rtl="0" fontAlgn="base">
      <a:spcBef>
        <a:spcPct val="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0277A4F-A6C6-4BCD-AE9D-51FB4FE9AEBD}" type="slidenum">
              <a:rPr lang="zh-CN" altLang="en-US"/>
              <a:t>11</a:t>
            </a:fld>
            <a:endParaRPr lang="zh-CN" altLang="en-US"/>
          </a:p>
        </p:txBody>
      </p:sp>
      <p:sp>
        <p:nvSpPr>
          <p:cNvPr id="40962" name="幻灯片图像占位符 216065"/>
          <p:cNvSpPr>
            <a:spLocks noGrp="1" noRot="1" noChangeAspect="1" noChangeArrowheads="1" noTextEdit="1"/>
          </p:cNvSpPr>
          <p:nvPr>
            <p:ph type="sldImg" idx="4294967295"/>
          </p:nvPr>
        </p:nvSpPr>
        <p:spPr>
          <a:ln>
            <a:miter lim="800000"/>
          </a:ln>
        </p:spPr>
      </p:sp>
      <p:sp>
        <p:nvSpPr>
          <p:cNvPr id="40963" name="文本占位符 216066"/>
          <p:cNvSpPr>
            <a:spLocks noGrp="1" noChangeArrowheads="1"/>
          </p:cNvSpPr>
          <p:nvPr>
            <p:ph type="body" idx="4294967295"/>
          </p:nvPr>
        </p:nvSpPr>
        <p:spPr/>
        <p:txBody>
          <a:bodyPr/>
          <a:lstStyle/>
          <a:p>
            <a:endParaRPr lang="en-US" altLang="zh-CN"/>
          </a:p>
          <a:p>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20FA513-9A10-46C0-8031-BFF435526897}" type="slidenum">
              <a:rPr lang="zh-CN" altLang="en-US"/>
              <a:t>36</a:t>
            </a:fld>
            <a:endParaRPr lang="zh-CN" altLang="en-US"/>
          </a:p>
        </p:txBody>
      </p:sp>
      <p:sp>
        <p:nvSpPr>
          <p:cNvPr id="67586" name="幻灯片图像占位符 230401"/>
          <p:cNvSpPr>
            <a:spLocks noGrp="1" noRot="1" noChangeAspect="1" noChangeArrowheads="1" noTextEdit="1"/>
          </p:cNvSpPr>
          <p:nvPr>
            <p:ph type="sldImg" idx="4294967295"/>
          </p:nvPr>
        </p:nvSpPr>
        <p:spPr>
          <a:ln>
            <a:miter lim="800000"/>
          </a:ln>
        </p:spPr>
      </p:sp>
      <p:sp>
        <p:nvSpPr>
          <p:cNvPr id="67587" name="文本占位符 230402"/>
          <p:cNvSpPr>
            <a:spLocks noGrp="1" noChangeArrowheads="1"/>
          </p:cNvSpPr>
          <p:nvPr>
            <p:ph type="body" idx="4294967295"/>
          </p:nvPr>
        </p:nvSpPr>
        <p:spPr/>
        <p:txBody>
          <a:bodyPr/>
          <a:lstStyle/>
          <a:p>
            <a:endParaRPr lang="en-US" altLang="zh-CN"/>
          </a:p>
          <a:p>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4F5793CA-74EB-4655-BBD2-BA6BE35A42EB}" type="slidenum">
              <a:rPr lang="zh-CN" altLang="en-US"/>
              <a:t>37</a:t>
            </a:fld>
            <a:endParaRPr lang="zh-CN" altLang="en-US"/>
          </a:p>
        </p:txBody>
      </p:sp>
      <p:sp>
        <p:nvSpPr>
          <p:cNvPr id="69634" name="幻灯片图像占位符 231425"/>
          <p:cNvSpPr>
            <a:spLocks noGrp="1" noRot="1" noChangeAspect="1" noChangeArrowheads="1" noTextEdit="1"/>
          </p:cNvSpPr>
          <p:nvPr>
            <p:ph type="sldImg" idx="4294967295"/>
          </p:nvPr>
        </p:nvSpPr>
        <p:spPr>
          <a:ln>
            <a:miter lim="800000"/>
          </a:ln>
        </p:spPr>
      </p:sp>
      <p:sp>
        <p:nvSpPr>
          <p:cNvPr id="69635" name="文本占位符 231426"/>
          <p:cNvSpPr>
            <a:spLocks noGrp="1" noChangeArrowheads="1"/>
          </p:cNvSpPr>
          <p:nvPr>
            <p:ph type="body" idx="4294967295"/>
          </p:nvPr>
        </p:nvSpPr>
        <p:spPr/>
        <p:txBody>
          <a:bodyPr/>
          <a:lstStyle/>
          <a:p>
            <a:endParaRPr lang="en-US" altLang="zh-CN"/>
          </a:p>
          <a:p>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BB3FC9F-FA39-4915-8867-28FD0E9E35E6}" type="slidenum">
              <a:rPr lang="zh-CN" altLang="en-US"/>
              <a:t>38</a:t>
            </a:fld>
            <a:endParaRPr lang="zh-CN" altLang="en-US"/>
          </a:p>
        </p:txBody>
      </p:sp>
      <p:sp>
        <p:nvSpPr>
          <p:cNvPr id="71682" name="幻灯片图像占位符 232449"/>
          <p:cNvSpPr>
            <a:spLocks noGrp="1" noRot="1" noChangeAspect="1" noChangeArrowheads="1" noTextEdit="1"/>
          </p:cNvSpPr>
          <p:nvPr>
            <p:ph type="sldImg" idx="4294967295"/>
          </p:nvPr>
        </p:nvSpPr>
        <p:spPr>
          <a:ln>
            <a:miter lim="800000"/>
          </a:ln>
        </p:spPr>
      </p:sp>
      <p:sp>
        <p:nvSpPr>
          <p:cNvPr id="71683" name="文本占位符 232450"/>
          <p:cNvSpPr>
            <a:spLocks noGrp="1" noChangeArrowheads="1"/>
          </p:cNvSpPr>
          <p:nvPr>
            <p:ph type="body" idx="4294967295"/>
          </p:nvPr>
        </p:nvSpPr>
        <p:spPr/>
        <p:txBody>
          <a:bodyPr/>
          <a:lstStyle/>
          <a:p>
            <a:endParaRPr lang="en-US" altLang="zh-CN"/>
          </a:p>
          <a:p>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A87BDE3C-E70A-4FE8-A75E-089F5097AE1C}" type="slidenum">
              <a:rPr lang="zh-CN" altLang="en-US"/>
              <a:t>39</a:t>
            </a:fld>
            <a:endParaRPr lang="zh-CN" altLang="en-US"/>
          </a:p>
        </p:txBody>
      </p:sp>
      <p:sp>
        <p:nvSpPr>
          <p:cNvPr id="73730" name="幻灯片图像占位符 233473"/>
          <p:cNvSpPr>
            <a:spLocks noGrp="1" noRot="1" noChangeAspect="1" noChangeArrowheads="1" noTextEdit="1"/>
          </p:cNvSpPr>
          <p:nvPr>
            <p:ph type="sldImg" idx="4294967295"/>
          </p:nvPr>
        </p:nvSpPr>
        <p:spPr>
          <a:ln>
            <a:miter lim="800000"/>
          </a:ln>
        </p:spPr>
      </p:sp>
      <p:sp>
        <p:nvSpPr>
          <p:cNvPr id="73731" name="文本占位符 233474"/>
          <p:cNvSpPr>
            <a:spLocks noGrp="1" noChangeArrowheads="1"/>
          </p:cNvSpPr>
          <p:nvPr>
            <p:ph type="body" idx="4294967295"/>
          </p:nvPr>
        </p:nvSpPr>
        <p:spPr/>
        <p:txBody>
          <a:bodyPr/>
          <a:lstStyle/>
          <a:p>
            <a:endParaRPr lang="en-US" altLang="zh-CN"/>
          </a:p>
          <a:p>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C58FE30-E290-4E3C-BE26-F65400D0F5F9}" type="slidenum">
              <a:rPr lang="zh-CN" altLang="en-US"/>
              <a:t>40</a:t>
            </a:fld>
            <a:endParaRPr lang="zh-CN" altLang="en-US"/>
          </a:p>
        </p:txBody>
      </p:sp>
      <p:sp>
        <p:nvSpPr>
          <p:cNvPr id="75778" name="幻灯片图像占位符 234497"/>
          <p:cNvSpPr>
            <a:spLocks noGrp="1" noRot="1" noChangeAspect="1" noChangeArrowheads="1" noTextEdit="1"/>
          </p:cNvSpPr>
          <p:nvPr>
            <p:ph type="sldImg" idx="4294967295"/>
          </p:nvPr>
        </p:nvSpPr>
        <p:spPr>
          <a:ln>
            <a:miter lim="800000"/>
          </a:ln>
        </p:spPr>
      </p:sp>
      <p:sp>
        <p:nvSpPr>
          <p:cNvPr id="75779" name="文本占位符 234498"/>
          <p:cNvSpPr>
            <a:spLocks noGrp="1" noChangeArrowheads="1"/>
          </p:cNvSpPr>
          <p:nvPr>
            <p:ph type="body" idx="4294967295"/>
          </p:nvPr>
        </p:nvSpPr>
        <p:spPr/>
        <p:txBody>
          <a:bodyPr/>
          <a:lstStyle/>
          <a:p>
            <a:endParaRPr lang="en-US" altLang="zh-CN"/>
          </a:p>
          <a:p>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19F1312-70C0-4BD5-9321-06F74CF99F00}" type="slidenum">
              <a:rPr lang="zh-CN" altLang="en-US"/>
              <a:t>42</a:t>
            </a:fld>
            <a:endParaRPr lang="zh-CN" altLang="en-US"/>
          </a:p>
        </p:txBody>
      </p:sp>
      <p:sp>
        <p:nvSpPr>
          <p:cNvPr id="80898" name="幻灯片图像占位符 1"/>
          <p:cNvSpPr>
            <a:spLocks noGrp="1" noRot="1" noChangeAspect="1" noChangeArrowheads="1" noTextEdit="1"/>
          </p:cNvSpPr>
          <p:nvPr>
            <p:ph type="sldImg" idx="4294967295"/>
          </p:nvPr>
        </p:nvSpPr>
        <p:spPr>
          <a:ln>
            <a:miter lim="800000"/>
          </a:ln>
        </p:spPr>
      </p:sp>
      <p:sp>
        <p:nvSpPr>
          <p:cNvPr id="80899" name="备注占位符 2"/>
          <p:cNvSpPr>
            <a:spLocks noGrp="1" noChangeArrowheads="1"/>
          </p:cNvSpPr>
          <p:nvPr>
            <p:ph type="body" idx="4294967295"/>
          </p:nvPr>
        </p:nvSpPr>
        <p:spPr/>
        <p:txBody>
          <a:bodyPr/>
          <a:lstStyle/>
          <a:p>
            <a:endParaRPr lang="zh-CN" altLang="zh-CN"/>
          </a:p>
        </p:txBody>
      </p:sp>
      <p:sp>
        <p:nvSpPr>
          <p:cNvPr id="80900" name="灯片编号占位符 3"/>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fld id="{16C28824-73D3-43C6-A21C-4284085B0AE1}" type="slidenum">
              <a:rPr lang="zh-CN" altLang="en-US" sz="1200"/>
              <a:t>42</a:t>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77702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12540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14"/>
            <a:ext cx="7886700" cy="2140236"/>
          </a:xfrm>
        </p:spPr>
        <p:txBody>
          <a:bodyPr anchor="b"/>
          <a:lstStyle>
            <a:lvl1pPr>
              <a:defRPr sz="4505"/>
            </a:lvl1pPr>
          </a:lstStyle>
          <a:p>
            <a:r>
              <a:rPr lang="zh-CN" altLang="en-US"/>
              <a:t>单击此处编辑母版标题样式</a:t>
            </a:r>
          </a:p>
        </p:txBody>
      </p:sp>
      <p:sp>
        <p:nvSpPr>
          <p:cNvPr id="3" name="文本占位符 2"/>
          <p:cNvSpPr>
            <a:spLocks noGrp="1"/>
          </p:cNvSpPr>
          <p:nvPr>
            <p:ph type="body" idx="1"/>
          </p:nvPr>
        </p:nvSpPr>
        <p:spPr>
          <a:xfrm>
            <a:off x="623888" y="3443197"/>
            <a:ext cx="7886700" cy="112550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2032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5129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31"/>
            <a:ext cx="7886700" cy="994490"/>
          </a:xfrm>
        </p:spPr>
        <p:txBody>
          <a:bodyPr/>
          <a:lstStyle/>
          <a:p>
            <a:r>
              <a:rPr lang="zh-CN" altLang="en-US"/>
              <a:t>单击此处编辑母版标题样式</a:t>
            </a:r>
          </a:p>
        </p:txBody>
      </p:sp>
      <p:sp>
        <p:nvSpPr>
          <p:cNvPr id="3" name="文本占位符 2"/>
          <p:cNvSpPr>
            <a:spLocks noGrp="1"/>
          </p:cNvSpPr>
          <p:nvPr>
            <p:ph type="body" idx="1"/>
          </p:nvPr>
        </p:nvSpPr>
        <p:spPr>
          <a:xfrm>
            <a:off x="890081" y="1334255"/>
            <a:ext cx="3655181"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673"/>
            <a:ext cx="3655181"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255"/>
            <a:ext cx="3673182"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673"/>
            <a:ext cx="3673182"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94857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19623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88291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10"/>
            <a:ext cx="3124012" cy="1200533"/>
          </a:xfrm>
        </p:spPr>
        <p:txBody>
          <a:bodyPr anchor="b"/>
          <a:lstStyle>
            <a:lvl1pPr>
              <a:defRPr sz="2405"/>
            </a:lvl1pPr>
          </a:lstStyle>
          <a:p>
            <a:r>
              <a:rPr lang="zh-CN" altLang="en-US"/>
              <a:t>单击此处编辑母版标题样式</a:t>
            </a:r>
          </a:p>
        </p:txBody>
      </p:sp>
      <p:sp>
        <p:nvSpPr>
          <p:cNvPr id="3" name="图片占位符 2"/>
          <p:cNvSpPr>
            <a:spLocks noGrp="1"/>
          </p:cNvSpPr>
          <p:nvPr>
            <p:ph type="pic" idx="1"/>
          </p:nvPr>
        </p:nvSpPr>
        <p:spPr>
          <a:xfrm>
            <a:off x="3887391" y="343010"/>
            <a:ext cx="4629150" cy="4054183"/>
          </a:xfrm>
        </p:spPr>
        <p:txBody>
          <a:bodyPr/>
          <a:lstStyle>
            <a:lvl1pPr marL="0" indent="0">
              <a:buNone/>
              <a:defRPr sz="2405"/>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544"/>
            <a:ext cx="3124012" cy="285960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9981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31"/>
            <a:ext cx="1971675" cy="4360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931"/>
            <a:ext cx="5800725" cy="4360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04128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931"/>
            <a:ext cx="7886700" cy="43602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8697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heme" Target="../theme/theme2.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36512" y="-1588"/>
            <a:ext cx="9175750"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31"/>
            <a:ext cx="7886700" cy="99449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656"/>
            <a:ext cx="7886700" cy="326454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787"/>
            <a:ext cx="2057400" cy="273931"/>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82F288E0-7875-42C4-84C8-98DBBD3BF4D2}" type="datetimeFigureOut">
              <a:rPr lang="zh-CN" altLang="en-US" smtClean="0">
                <a:solidFill>
                  <a:prstClr val="black">
                    <a:tint val="75000"/>
                  </a:prstClr>
                </a:solidFill>
                <a:latin typeface="Calibri"/>
                <a:ea typeface="宋体"/>
              </a:rPr>
              <a:pPr fontAlgn="auto">
                <a:spcBef>
                  <a:spcPts val="0"/>
                </a:spcBef>
                <a:spcAft>
                  <a:spcPts val="0"/>
                </a:spcAft>
              </a:pPr>
              <a:t>2022/10/28</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028950" y="4768787"/>
            <a:ext cx="3086100" cy="273931"/>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457950" y="4768787"/>
            <a:ext cx="2057400" cy="273931"/>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7D9BB5D0-35E4-459D-AEF3-FE4D7C45CC19}"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226432111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ct val="150000"/>
        </a:spcBef>
        <a:buFont typeface="Arial" panose="020B070402020209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ct val="75000"/>
        </a:spcBef>
        <a:buFont typeface="Arial" panose="020B070402020209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ct val="75000"/>
        </a:spcBef>
        <a:buFont typeface="Arial" panose="020B070402020209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九年级第十三单元"/>
          <p:cNvPicPr>
            <a:picLocks noChangeAspect="1"/>
          </p:cNvPicPr>
          <p:nvPr/>
        </p:nvPicPr>
        <p:blipFill>
          <a:blip r:embed="rId2"/>
          <a:stretch>
            <a:fillRect/>
          </a:stretch>
        </p:blipFill>
        <p:spPr>
          <a:xfrm>
            <a:off x="0" y="-635"/>
            <a:ext cx="9144000" cy="5144655"/>
          </a:xfrm>
          <a:prstGeom prst="rect">
            <a:avLst/>
          </a:prstGeom>
        </p:spPr>
      </p:pic>
      <p:pic>
        <p:nvPicPr>
          <p:cNvPr id="7" name="图片 6" descr="初中七彩图标"/>
          <p:cNvPicPr>
            <a:picLocks noChangeAspect="1"/>
          </p:cNvPicPr>
          <p:nvPr/>
        </p:nvPicPr>
        <p:blipFill>
          <a:blip r:embed="rId3"/>
          <a:stretch>
            <a:fillRect/>
          </a:stretch>
        </p:blipFill>
        <p:spPr>
          <a:xfrm>
            <a:off x="7425872" y="61585"/>
            <a:ext cx="1426936" cy="576134"/>
          </a:xfrm>
          <a:prstGeom prst="rect">
            <a:avLst/>
          </a:prstGeom>
        </p:spPr>
      </p:pic>
      <p:sp>
        <p:nvSpPr>
          <p:cNvPr id="8" name="TextBox 1"/>
          <p:cNvSpPr txBox="1"/>
          <p:nvPr/>
        </p:nvSpPr>
        <p:spPr>
          <a:xfrm>
            <a:off x="2226560" y="1473780"/>
            <a:ext cx="4691472" cy="121046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ctr" fontAlgn="auto">
              <a:lnSpc>
                <a:spcPct val="120000"/>
              </a:lnSpc>
              <a:spcBef>
                <a:spcPts val="0"/>
              </a:spcBef>
              <a:spcAft>
                <a:spcPts val="0"/>
              </a:spcAft>
            </a:pPr>
            <a:endParaRPr lang="en-US" altLang="zh-CN" sz="3455" b="1" dirty="0">
              <a:solidFill>
                <a:srgbClr val="EBBE0D"/>
              </a:solidFill>
              <a:latin typeface="Calibri" panose="020F0702030404030204" charset="0"/>
              <a:ea typeface="宋体"/>
              <a:cs typeface="Calibri" panose="020F0702030404030204" charset="0"/>
            </a:endParaRPr>
          </a:p>
          <a:p>
            <a:pPr algn="ctr" fontAlgn="auto">
              <a:lnSpc>
                <a:spcPct val="120000"/>
              </a:lnSpc>
              <a:spcBef>
                <a:spcPts val="0"/>
              </a:spcBef>
              <a:spcAft>
                <a:spcPts val="0"/>
              </a:spcAft>
            </a:pPr>
            <a:r>
              <a:rPr lang="en-US" altLang="zh-CN" sz="2600" b="1" dirty="0">
                <a:solidFill>
                  <a:srgbClr val="EBBE0D"/>
                </a:solidFill>
                <a:effectLst>
                  <a:outerShdw blurRad="38100" dist="38100" dir="2700000" algn="tl">
                    <a:srgbClr val="000000">
                      <a:alpha val="43137"/>
                    </a:srgbClr>
                  </a:outerShdw>
                </a:effectLst>
                <a:latin typeface="Al Bayan"/>
                <a:ea typeface="华康勘亭流W9(P)" panose="03000900000000000000" charset="-122"/>
                <a:cs typeface="Calibri" panose="020F0702030404030204" charset="0"/>
              </a:rPr>
              <a:t>Section A Grammar Focus-4c</a:t>
            </a:r>
          </a:p>
        </p:txBody>
      </p:sp>
    </p:spTree>
    <p:extLst>
      <p:ext uri="{BB962C8B-B14F-4D97-AF65-F5344CB8AC3E}">
        <p14:creationId xmlns:p14="http://schemas.microsoft.com/office/powerpoint/2010/main" val="4132502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3"/>
          <p:cNvSpPr>
            <a:spLocks noChangeArrowheads="1"/>
          </p:cNvSpPr>
          <p:nvPr/>
        </p:nvSpPr>
        <p:spPr bwMode="auto">
          <a:xfrm>
            <a:off x="611560" y="640764"/>
            <a:ext cx="8177213" cy="420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20000"/>
              </a:lnSpc>
            </a:pPr>
            <a:r>
              <a:rPr lang="zh-CN" altLang="en-US" sz="2800" b="1" dirty="0">
                <a:solidFill>
                  <a:srgbClr val="0070C0"/>
                </a:solidFill>
                <a:latin typeface="+mn-ea"/>
                <a:ea typeface="+mn-ea"/>
              </a:rPr>
              <a:t>用括号内所给动词的适当形式填空。</a:t>
            </a:r>
          </a:p>
          <a:p>
            <a:pPr marL="0" indent="0">
              <a:lnSpc>
                <a:spcPct val="120000"/>
              </a:lnSpc>
              <a:buFontTx/>
              <a:buAutoNum type="arabicPeriod"/>
            </a:pPr>
            <a:r>
              <a:rPr lang="en-US" altLang="zh-CN" sz="2800" b="1" dirty="0">
                <a:latin typeface="Times New Roman" panose="02020603050405020304" pitchFamily="18" charset="0"/>
              </a:rPr>
              <a:t> Listen! The phone __________(ring). Please go to </a:t>
            </a:r>
          </a:p>
          <a:p>
            <a:pPr marL="0" indent="0">
              <a:lnSpc>
                <a:spcPct val="120000"/>
              </a:lnSpc>
            </a:pPr>
            <a:r>
              <a:rPr lang="en-US" altLang="zh-CN" sz="2800" b="1" dirty="0">
                <a:latin typeface="Times New Roman" panose="02020603050405020304" pitchFamily="18" charset="0"/>
              </a:rPr>
              <a:t>    answer it.</a:t>
            </a:r>
          </a:p>
          <a:p>
            <a:pPr marL="0" indent="0">
              <a:lnSpc>
                <a:spcPct val="120000"/>
              </a:lnSpc>
            </a:pPr>
            <a:r>
              <a:rPr lang="en-US" altLang="zh-CN" sz="2800" b="1" dirty="0">
                <a:latin typeface="Times New Roman" panose="02020603050405020304" pitchFamily="18" charset="0"/>
              </a:rPr>
              <a:t>2. — Alan, it’s late. Why not go to bed?</a:t>
            </a:r>
          </a:p>
          <a:p>
            <a:pPr marL="0" indent="0">
              <a:lnSpc>
                <a:spcPct val="120000"/>
              </a:lnSpc>
            </a:pPr>
            <a:r>
              <a:rPr lang="en-US" altLang="zh-CN" sz="2800" b="1" dirty="0">
                <a:latin typeface="Times New Roman" panose="02020603050405020304" pitchFamily="18" charset="0"/>
              </a:rPr>
              <a:t>    — Jenny hasn’t come back yet. I ___________</a:t>
            </a:r>
          </a:p>
          <a:p>
            <a:pPr marL="0" indent="0">
              <a:lnSpc>
                <a:spcPct val="120000"/>
              </a:lnSpc>
            </a:pPr>
            <a:r>
              <a:rPr lang="en-US" altLang="zh-CN" sz="2800" b="1" dirty="0">
                <a:latin typeface="Times New Roman" panose="02020603050405020304" pitchFamily="18" charset="0"/>
              </a:rPr>
              <a:t>         (wait) for her. </a:t>
            </a:r>
          </a:p>
          <a:p>
            <a:pPr marL="0" indent="0">
              <a:lnSpc>
                <a:spcPct val="120000"/>
              </a:lnSpc>
            </a:pPr>
            <a:r>
              <a:rPr lang="en-US" altLang="zh-CN" sz="2800" b="1" dirty="0">
                <a:latin typeface="Times New Roman" panose="02020603050405020304" pitchFamily="18" charset="0"/>
              </a:rPr>
              <a:t>3. — What’s your father doing now?</a:t>
            </a:r>
          </a:p>
          <a:p>
            <a:pPr marL="0" indent="0">
              <a:lnSpc>
                <a:spcPct val="120000"/>
              </a:lnSpc>
            </a:pPr>
            <a:r>
              <a:rPr lang="en-US" altLang="zh-CN" sz="2800" b="1" dirty="0">
                <a:latin typeface="Times New Roman" panose="02020603050405020304" pitchFamily="18" charset="0"/>
              </a:rPr>
              <a:t>    — He __________ (write) a letter in the study.</a:t>
            </a:r>
          </a:p>
        </p:txBody>
      </p:sp>
      <p:sp>
        <p:nvSpPr>
          <p:cNvPr id="103429" name="Text Box 5"/>
          <p:cNvSpPr txBox="1">
            <a:spLocks noChangeArrowheads="1"/>
          </p:cNvSpPr>
          <p:nvPr/>
        </p:nvSpPr>
        <p:spPr bwMode="auto">
          <a:xfrm>
            <a:off x="3818595" y="1203598"/>
            <a:ext cx="212155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rPr>
              <a:t>is ringing</a:t>
            </a:r>
          </a:p>
        </p:txBody>
      </p:sp>
      <p:sp>
        <p:nvSpPr>
          <p:cNvPr id="103431" name="Text Box 7"/>
          <p:cNvSpPr txBox="1">
            <a:spLocks noChangeArrowheads="1"/>
          </p:cNvSpPr>
          <p:nvPr/>
        </p:nvSpPr>
        <p:spPr bwMode="auto">
          <a:xfrm>
            <a:off x="6156176" y="2729536"/>
            <a:ext cx="263259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rPr>
              <a:t>am waiting</a:t>
            </a:r>
          </a:p>
        </p:txBody>
      </p:sp>
      <p:sp>
        <p:nvSpPr>
          <p:cNvPr id="103432" name="Text Box 8"/>
          <p:cNvSpPr txBox="1">
            <a:spLocks noChangeArrowheads="1"/>
          </p:cNvSpPr>
          <p:nvPr/>
        </p:nvSpPr>
        <p:spPr bwMode="auto">
          <a:xfrm>
            <a:off x="2051720" y="4299941"/>
            <a:ext cx="230425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rPr>
              <a:t>is writing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blinds(horizontal)">
                                      <p:cBhvr>
                                        <p:cTn id="7" dur="500"/>
                                        <p:tgtEl>
                                          <p:spTgt spid="1034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3431"/>
                                        </p:tgtEl>
                                        <p:attrNameLst>
                                          <p:attrName>style.visibility</p:attrName>
                                        </p:attrNameLst>
                                      </p:cBhvr>
                                      <p:to>
                                        <p:strVal val="visible"/>
                                      </p:to>
                                    </p:set>
                                    <p:animEffect transition="in" filter="blinds(horizontal)">
                                      <p:cBhvr>
                                        <p:cTn id="12" dur="500"/>
                                        <p:tgtEl>
                                          <p:spTgt spid="1034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3432"/>
                                        </p:tgtEl>
                                        <p:attrNameLst>
                                          <p:attrName>style.visibility</p:attrName>
                                        </p:attrNameLst>
                                      </p:cBhvr>
                                      <p:to>
                                        <p:strVal val="visible"/>
                                      </p:to>
                                    </p:set>
                                    <p:animEffect transition="in" filter="blinds(horizontal)">
                                      <p:cBhvr>
                                        <p:cTn id="17" dur="500"/>
                                        <p:tgtEl>
                                          <p:spTgt spid="103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P spid="103431" grpId="0"/>
      <p:bldP spid="1034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2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9" y="2507456"/>
            <a:ext cx="4968551"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8" name="Text Box 4"/>
          <p:cNvSpPr txBox="1">
            <a:spLocks noChangeArrowheads="1"/>
          </p:cNvSpPr>
          <p:nvPr/>
        </p:nvSpPr>
        <p:spPr bwMode="auto">
          <a:xfrm>
            <a:off x="2123728" y="1293738"/>
            <a:ext cx="5184575" cy="917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8576" tIns="34288" rIns="68576" bIns="34288"/>
          <a:lstStyle/>
          <a:p>
            <a:pPr>
              <a:spcBef>
                <a:spcPts val="0"/>
              </a:spcBef>
            </a:pPr>
            <a:r>
              <a:rPr lang="en-US" altLang="zh-CN" sz="3200" b="1" i="1">
                <a:solidFill>
                  <a:srgbClr val="000066"/>
                </a:solidFill>
                <a:latin typeface="Times New Roman" panose="02020603050405020304" pitchFamily="18" charset="0"/>
              </a:rPr>
              <a:t>What a fine day today! </a:t>
            </a:r>
          </a:p>
          <a:p>
            <a:pPr>
              <a:spcBef>
                <a:spcPts val="0"/>
              </a:spcBef>
            </a:pPr>
            <a:r>
              <a:rPr lang="en-US" altLang="zh-CN" sz="3200" b="1" i="1">
                <a:solidFill>
                  <a:srgbClr val="000066"/>
                </a:solidFill>
                <a:latin typeface="Times New Roman" panose="02020603050405020304" pitchFamily="18" charset="0"/>
              </a:rPr>
              <a:t>Look! What are they doing?</a:t>
            </a:r>
          </a:p>
        </p:txBody>
      </p:sp>
      <p:sp>
        <p:nvSpPr>
          <p:cNvPr id="5" name="矩形 87043"/>
          <p:cNvSpPr>
            <a:spLocks noTextEdit="1"/>
          </p:cNvSpPr>
          <p:nvPr/>
        </p:nvSpPr>
        <p:spPr>
          <a:xfrm>
            <a:off x="372983" y="644810"/>
            <a:ext cx="3982993" cy="630796"/>
          </a:xfrm>
          <a:prstGeom prst="rect">
            <a:avLst/>
          </a:prstGeom>
        </p:spPr>
        <p:txBody>
          <a:bodyPr wrap="none" lIns="51435" tIns="25718" rIns="51435" bIns="25718" fromWordArt="1">
            <a:scene3d>
              <a:camera prst="orthographicFront"/>
              <a:lightRig rig="threePt" dir="t"/>
            </a:scene3d>
          </a:bodyPr>
          <a:lstStyle/>
          <a:p>
            <a:pPr marL="386080" indent="-386080">
              <a:lnSpc>
                <a:spcPct val="125000"/>
              </a:lnSpc>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 Group discussion</a:t>
            </a:r>
            <a:endParaRPr lang="zh-CN" altLang="en-US"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Tree>
  </p:cSld>
  <p:clrMapOvr>
    <a:masterClrMapping/>
  </p:clrMapOvr>
  <p:transition>
    <p:circl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txBox="1">
            <a:spLocks noChangeArrowheads="1"/>
          </p:cNvSpPr>
          <p:nvPr/>
        </p:nvSpPr>
        <p:spPr bwMode="auto">
          <a:xfrm>
            <a:off x="899592" y="1202012"/>
            <a:ext cx="7412831" cy="3531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lstStyle/>
          <a:p>
            <a:pPr>
              <a:lnSpc>
                <a:spcPts val="3500"/>
              </a:lnSpc>
              <a:buFont typeface="Arial" panose="020B0604020202020204" pitchFamily="34" charset="0"/>
              <a:buNone/>
            </a:pPr>
            <a:r>
              <a:rPr lang="en-US" altLang="zh-CN" sz="2800" b="1" dirty="0">
                <a:solidFill>
                  <a:srgbClr val="FF0000"/>
                </a:solidFill>
                <a:latin typeface="Times New Roman" panose="02020603050405020304" pitchFamily="18" charset="0"/>
              </a:rPr>
              <a:t>used to do sth. </a:t>
            </a:r>
            <a:r>
              <a:rPr lang="zh-CN" altLang="en-US" sz="2800" b="1" dirty="0">
                <a:latin typeface="Times New Roman" panose="02020603050405020304" pitchFamily="18" charset="0"/>
              </a:rPr>
              <a:t>表示过去常常做某事，而现在  </a:t>
            </a:r>
            <a:endParaRPr lang="en-US" altLang="zh-CN" sz="2800" b="1" dirty="0">
              <a:latin typeface="Times New Roman" panose="02020603050405020304" pitchFamily="18" charset="0"/>
            </a:endParaRPr>
          </a:p>
          <a:p>
            <a:pPr>
              <a:lnSpc>
                <a:spcPts val="3500"/>
              </a:lnSpc>
              <a:buFont typeface="Arial" panose="020B0604020202020204" pitchFamily="34" charset="0"/>
              <a:buNone/>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往往不做了，后接动词原形</a:t>
            </a:r>
            <a:endParaRPr lang="en-US" altLang="zh-CN" sz="2800" b="1" dirty="0">
              <a:latin typeface="Times New Roman" panose="02020603050405020304" pitchFamily="18" charset="0"/>
            </a:endParaRPr>
          </a:p>
          <a:p>
            <a:pPr>
              <a:lnSpc>
                <a:spcPts val="3500"/>
              </a:lnSpc>
              <a:buFont typeface="Arial" panose="020B0604020202020204" pitchFamily="34" charset="0"/>
              <a:buNone/>
            </a:pPr>
            <a:r>
              <a:rPr lang="en-US" altLang="zh-CN" sz="2800" b="1" dirty="0">
                <a:solidFill>
                  <a:srgbClr val="FF0000"/>
                </a:solidFill>
                <a:latin typeface="Times New Roman" panose="02020603050405020304" pitchFamily="18" charset="0"/>
              </a:rPr>
              <a:t>be used to doing sth.  </a:t>
            </a:r>
            <a:r>
              <a:rPr lang="zh-CN" altLang="en-US" sz="2800" b="1" dirty="0">
                <a:latin typeface="Times New Roman" panose="02020603050405020304" pitchFamily="18" charset="0"/>
              </a:rPr>
              <a:t>表示习惯于做某事</a:t>
            </a:r>
            <a:endParaRPr lang="en-US" altLang="zh-CN" sz="2800" b="1" dirty="0">
              <a:latin typeface="Times New Roman" panose="02020603050405020304" pitchFamily="18" charset="0"/>
            </a:endParaRPr>
          </a:p>
          <a:p>
            <a:pPr>
              <a:lnSpc>
                <a:spcPts val="3500"/>
              </a:lnSpc>
              <a:buFont typeface="Arial" panose="020B0604020202020204" pitchFamily="34" charset="0"/>
              <a:buNone/>
            </a:pPr>
            <a:r>
              <a:rPr lang="en-US" altLang="zh-CN" sz="2800" b="1" dirty="0">
                <a:solidFill>
                  <a:srgbClr val="000000"/>
                </a:solidFill>
                <a:latin typeface="Times New Roman" panose="02020603050405020304" pitchFamily="18" charset="0"/>
              </a:rPr>
              <a:t>I </a:t>
            </a:r>
            <a:r>
              <a:rPr lang="en-US" altLang="zh-CN" sz="2800" b="1" dirty="0">
                <a:solidFill>
                  <a:srgbClr val="0070C0"/>
                </a:solidFill>
                <a:latin typeface="Times New Roman" panose="02020603050405020304" pitchFamily="18" charset="0"/>
              </a:rPr>
              <a:t>used to get up </a:t>
            </a:r>
            <a:r>
              <a:rPr lang="en-US" altLang="zh-CN" sz="2800" b="1" dirty="0">
                <a:solidFill>
                  <a:srgbClr val="000000"/>
                </a:solidFill>
                <a:latin typeface="Times New Roman" panose="02020603050405020304" pitchFamily="18" charset="0"/>
              </a:rPr>
              <a:t>at six o’clock. </a:t>
            </a:r>
          </a:p>
          <a:p>
            <a:pPr>
              <a:lnSpc>
                <a:spcPts val="3500"/>
              </a:lnSpc>
              <a:buFont typeface="Arial" panose="020B0604020202020204" pitchFamily="34" charset="0"/>
              <a:buNone/>
            </a:pPr>
            <a:r>
              <a:rPr lang="zh-CN" altLang="en-US" sz="2800" b="1" dirty="0">
                <a:solidFill>
                  <a:srgbClr val="000000"/>
                </a:solidFill>
                <a:latin typeface="Times New Roman" panose="02020603050405020304" pitchFamily="18" charset="0"/>
              </a:rPr>
              <a:t>我以前六点钟起床。</a:t>
            </a:r>
            <a:endParaRPr lang="en-US" altLang="zh-CN" sz="2800" b="1" dirty="0">
              <a:solidFill>
                <a:srgbClr val="000000"/>
              </a:solidFill>
              <a:latin typeface="Times New Roman" panose="02020603050405020304" pitchFamily="18" charset="0"/>
            </a:endParaRPr>
          </a:p>
          <a:p>
            <a:pPr>
              <a:lnSpc>
                <a:spcPts val="3500"/>
              </a:lnSpc>
              <a:buFont typeface="Arial" panose="020B0604020202020204" pitchFamily="34" charset="0"/>
              <a:buNone/>
            </a:pPr>
            <a:r>
              <a:rPr lang="en-US" altLang="zh-CN" sz="2800" b="1" dirty="0">
                <a:solidFill>
                  <a:srgbClr val="000000"/>
                </a:solidFill>
                <a:latin typeface="Times New Roman" panose="02020603050405020304" pitchFamily="18" charset="0"/>
              </a:rPr>
              <a:t>Joe </a:t>
            </a:r>
            <a:r>
              <a:rPr lang="en-US" altLang="zh-CN" sz="2800" b="1" dirty="0">
                <a:solidFill>
                  <a:srgbClr val="0070C0"/>
                </a:solidFill>
                <a:latin typeface="Times New Roman" panose="02020603050405020304" pitchFamily="18" charset="0"/>
              </a:rPr>
              <a:t>is used to drinking </a:t>
            </a:r>
            <a:r>
              <a:rPr lang="en-US" altLang="zh-CN" sz="2800" b="1" dirty="0">
                <a:solidFill>
                  <a:srgbClr val="000000"/>
                </a:solidFill>
                <a:latin typeface="Times New Roman" panose="02020603050405020304" pitchFamily="18" charset="0"/>
              </a:rPr>
              <a:t>a cup of coffee every  </a:t>
            </a:r>
          </a:p>
          <a:p>
            <a:pPr>
              <a:lnSpc>
                <a:spcPts val="3500"/>
              </a:lnSpc>
              <a:buFont typeface="Arial" panose="020B0604020202020204" pitchFamily="34" charset="0"/>
              <a:buNone/>
            </a:pPr>
            <a:r>
              <a:rPr lang="en-US" altLang="zh-CN" sz="2800" b="1" dirty="0">
                <a:solidFill>
                  <a:srgbClr val="000000"/>
                </a:solidFill>
                <a:latin typeface="Times New Roman" panose="02020603050405020304" pitchFamily="18" charset="0"/>
              </a:rPr>
              <a:t>morning.</a:t>
            </a:r>
          </a:p>
          <a:p>
            <a:pPr>
              <a:lnSpc>
                <a:spcPts val="3500"/>
              </a:lnSpc>
              <a:buFont typeface="Arial" panose="020B0604020202020204" pitchFamily="34" charset="0"/>
              <a:buNone/>
            </a:pPr>
            <a:r>
              <a:rPr lang="zh-CN" altLang="en-US" sz="2800" b="1" dirty="0">
                <a:solidFill>
                  <a:srgbClr val="000000"/>
                </a:solidFill>
                <a:latin typeface="Times New Roman" panose="02020603050405020304" pitchFamily="18" charset="0"/>
              </a:rPr>
              <a:t>乔习惯每天早晨喝一杯咖啡。</a:t>
            </a:r>
            <a:endParaRPr lang="en-US" altLang="zh-CN" sz="2800" dirty="0">
              <a:solidFill>
                <a:srgbClr val="000000"/>
              </a:solidFill>
              <a:latin typeface="Times New Roman" panose="02020603050405020304" pitchFamily="18" charset="0"/>
            </a:endParaRPr>
          </a:p>
        </p:txBody>
      </p:sp>
      <p:sp>
        <p:nvSpPr>
          <p:cNvPr id="41986" name="Text Box 5"/>
          <p:cNvSpPr txBox="1">
            <a:spLocks noChangeArrowheads="1"/>
          </p:cNvSpPr>
          <p:nvPr/>
        </p:nvSpPr>
        <p:spPr bwMode="auto">
          <a:xfrm>
            <a:off x="1691680" y="555525"/>
            <a:ext cx="5346335" cy="584775"/>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zh-CN"/>
            </a:defPPr>
            <a:lvl1pPr>
              <a:defRPr sz="32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ea typeface="黑体" panose="02010609060101010101" pitchFamily="49" charset="-122"/>
                <a:cs typeface="Times New Roman" panose="02020603050405020304" pitchFamily="18" charset="0"/>
              </a:defRPr>
            </a:lvl1pPr>
          </a:lstStyle>
          <a:p>
            <a:r>
              <a:rPr lang="en-US" altLang="zh-CN" dirty="0"/>
              <a:t>used to do &amp; be used to doing</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6802">
                                            <p:txEl>
                                              <p:pRg st="0" end="0"/>
                                            </p:txEl>
                                          </p:spTgt>
                                        </p:tgtEl>
                                        <p:attrNameLst>
                                          <p:attrName>style.visibility</p:attrName>
                                        </p:attrNameLst>
                                      </p:cBhvr>
                                      <p:to>
                                        <p:strVal val="visible"/>
                                      </p:to>
                                    </p:set>
                                    <p:animEffect transition="in" filter="fade">
                                      <p:cBhvr>
                                        <p:cTn id="7" dur="1000"/>
                                        <p:tgtEl>
                                          <p:spTgt spid="76802">
                                            <p:txEl>
                                              <p:pRg st="0" end="0"/>
                                            </p:txEl>
                                          </p:spTgt>
                                        </p:tgtEl>
                                      </p:cBhvr>
                                    </p:animEffect>
                                    <p:anim calcmode="lin" valueType="num">
                                      <p:cBhvr>
                                        <p:cTn id="8" dur="1000" fill="hold"/>
                                        <p:tgtEl>
                                          <p:spTgt spid="7680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680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6802">
                                            <p:txEl>
                                              <p:pRg st="1" end="1"/>
                                            </p:txEl>
                                          </p:spTgt>
                                        </p:tgtEl>
                                        <p:attrNameLst>
                                          <p:attrName>style.visibility</p:attrName>
                                        </p:attrNameLst>
                                      </p:cBhvr>
                                      <p:to>
                                        <p:strVal val="visible"/>
                                      </p:to>
                                    </p:set>
                                    <p:animEffect transition="in" filter="fade">
                                      <p:cBhvr>
                                        <p:cTn id="14" dur="1000"/>
                                        <p:tgtEl>
                                          <p:spTgt spid="76802">
                                            <p:txEl>
                                              <p:pRg st="1" end="1"/>
                                            </p:txEl>
                                          </p:spTgt>
                                        </p:tgtEl>
                                      </p:cBhvr>
                                    </p:animEffect>
                                    <p:anim calcmode="lin" valueType="num">
                                      <p:cBhvr>
                                        <p:cTn id="15" dur="1000" fill="hold"/>
                                        <p:tgtEl>
                                          <p:spTgt spid="7680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680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6802">
                                            <p:txEl>
                                              <p:pRg st="2" end="2"/>
                                            </p:txEl>
                                          </p:spTgt>
                                        </p:tgtEl>
                                        <p:attrNameLst>
                                          <p:attrName>style.visibility</p:attrName>
                                        </p:attrNameLst>
                                      </p:cBhvr>
                                      <p:to>
                                        <p:strVal val="visible"/>
                                      </p:to>
                                    </p:set>
                                    <p:animEffect transition="in" filter="fade">
                                      <p:cBhvr>
                                        <p:cTn id="21" dur="1000"/>
                                        <p:tgtEl>
                                          <p:spTgt spid="76802">
                                            <p:txEl>
                                              <p:pRg st="2" end="2"/>
                                            </p:txEl>
                                          </p:spTgt>
                                        </p:tgtEl>
                                      </p:cBhvr>
                                    </p:animEffect>
                                    <p:anim calcmode="lin" valueType="num">
                                      <p:cBhvr>
                                        <p:cTn id="22" dur="1000" fill="hold"/>
                                        <p:tgtEl>
                                          <p:spTgt spid="7680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680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6802">
                                            <p:txEl>
                                              <p:pRg st="3" end="3"/>
                                            </p:txEl>
                                          </p:spTgt>
                                        </p:tgtEl>
                                        <p:attrNameLst>
                                          <p:attrName>style.visibility</p:attrName>
                                        </p:attrNameLst>
                                      </p:cBhvr>
                                      <p:to>
                                        <p:strVal val="visible"/>
                                      </p:to>
                                    </p:set>
                                    <p:animEffect transition="in" filter="fade">
                                      <p:cBhvr>
                                        <p:cTn id="28" dur="1000"/>
                                        <p:tgtEl>
                                          <p:spTgt spid="76802">
                                            <p:txEl>
                                              <p:pRg st="3" end="3"/>
                                            </p:txEl>
                                          </p:spTgt>
                                        </p:tgtEl>
                                      </p:cBhvr>
                                    </p:animEffect>
                                    <p:anim calcmode="lin" valueType="num">
                                      <p:cBhvr>
                                        <p:cTn id="29" dur="1000" fill="hold"/>
                                        <p:tgtEl>
                                          <p:spTgt spid="7680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680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6802">
                                            <p:txEl>
                                              <p:pRg st="4" end="4"/>
                                            </p:txEl>
                                          </p:spTgt>
                                        </p:tgtEl>
                                        <p:attrNameLst>
                                          <p:attrName>style.visibility</p:attrName>
                                        </p:attrNameLst>
                                      </p:cBhvr>
                                      <p:to>
                                        <p:strVal val="visible"/>
                                      </p:to>
                                    </p:set>
                                    <p:animEffect transition="in" filter="fade">
                                      <p:cBhvr>
                                        <p:cTn id="35" dur="1000"/>
                                        <p:tgtEl>
                                          <p:spTgt spid="76802">
                                            <p:txEl>
                                              <p:pRg st="4" end="4"/>
                                            </p:txEl>
                                          </p:spTgt>
                                        </p:tgtEl>
                                      </p:cBhvr>
                                    </p:animEffect>
                                    <p:anim calcmode="lin" valueType="num">
                                      <p:cBhvr>
                                        <p:cTn id="36" dur="1000" fill="hold"/>
                                        <p:tgtEl>
                                          <p:spTgt spid="7680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680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6802">
                                            <p:txEl>
                                              <p:pRg st="5" end="5"/>
                                            </p:txEl>
                                          </p:spTgt>
                                        </p:tgtEl>
                                        <p:attrNameLst>
                                          <p:attrName>style.visibility</p:attrName>
                                        </p:attrNameLst>
                                      </p:cBhvr>
                                      <p:to>
                                        <p:strVal val="visible"/>
                                      </p:to>
                                    </p:set>
                                    <p:animEffect transition="in" filter="fade">
                                      <p:cBhvr>
                                        <p:cTn id="42" dur="1000"/>
                                        <p:tgtEl>
                                          <p:spTgt spid="76802">
                                            <p:txEl>
                                              <p:pRg st="5" end="5"/>
                                            </p:txEl>
                                          </p:spTgt>
                                        </p:tgtEl>
                                      </p:cBhvr>
                                    </p:animEffect>
                                    <p:anim calcmode="lin" valueType="num">
                                      <p:cBhvr>
                                        <p:cTn id="43" dur="1000" fill="hold"/>
                                        <p:tgtEl>
                                          <p:spTgt spid="7680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680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6802">
                                            <p:txEl>
                                              <p:pRg st="6" end="6"/>
                                            </p:txEl>
                                          </p:spTgt>
                                        </p:tgtEl>
                                        <p:attrNameLst>
                                          <p:attrName>style.visibility</p:attrName>
                                        </p:attrNameLst>
                                      </p:cBhvr>
                                      <p:to>
                                        <p:strVal val="visible"/>
                                      </p:to>
                                    </p:set>
                                    <p:animEffect transition="in" filter="fade">
                                      <p:cBhvr>
                                        <p:cTn id="49" dur="1000"/>
                                        <p:tgtEl>
                                          <p:spTgt spid="76802">
                                            <p:txEl>
                                              <p:pRg st="6" end="6"/>
                                            </p:txEl>
                                          </p:spTgt>
                                        </p:tgtEl>
                                      </p:cBhvr>
                                    </p:animEffect>
                                    <p:anim calcmode="lin" valueType="num">
                                      <p:cBhvr>
                                        <p:cTn id="50" dur="1000" fill="hold"/>
                                        <p:tgtEl>
                                          <p:spTgt spid="7680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680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6802">
                                            <p:txEl>
                                              <p:pRg st="7" end="7"/>
                                            </p:txEl>
                                          </p:spTgt>
                                        </p:tgtEl>
                                        <p:attrNameLst>
                                          <p:attrName>style.visibility</p:attrName>
                                        </p:attrNameLst>
                                      </p:cBhvr>
                                      <p:to>
                                        <p:strVal val="visible"/>
                                      </p:to>
                                    </p:set>
                                    <p:animEffect transition="in" filter="fade">
                                      <p:cBhvr>
                                        <p:cTn id="56" dur="1000"/>
                                        <p:tgtEl>
                                          <p:spTgt spid="76802">
                                            <p:txEl>
                                              <p:pRg st="7" end="7"/>
                                            </p:txEl>
                                          </p:spTgt>
                                        </p:tgtEl>
                                      </p:cBhvr>
                                    </p:animEffect>
                                    <p:anim calcmode="lin" valueType="num">
                                      <p:cBhvr>
                                        <p:cTn id="57" dur="1000" fill="hold"/>
                                        <p:tgtEl>
                                          <p:spTgt spid="76802">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7680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idx="4294967295"/>
          </p:nvPr>
        </p:nvSpPr>
        <p:spPr bwMode="auto">
          <a:xfrm>
            <a:off x="1187624" y="987574"/>
            <a:ext cx="6451600" cy="3195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1" tIns="34280" rIns="68561" bIns="34280" numCol="1" anchor="t" anchorCtr="0" compatLnSpc="1"/>
          <a:lstStyle/>
          <a:p>
            <a:pPr marL="0" indent="0">
              <a:lnSpc>
                <a:spcPct val="120000"/>
              </a:lnSpc>
              <a:spcBef>
                <a:spcPct val="0"/>
              </a:spcBef>
              <a:buNone/>
            </a:pPr>
            <a:r>
              <a:rPr lang="en-US" altLang="zh-CN" sz="2800" b="1" dirty="0">
                <a:solidFill>
                  <a:srgbClr val="0066FF"/>
                </a:solidFill>
                <a:latin typeface="Times New Roman" panose="02020603050405020304" pitchFamily="18" charset="0"/>
                <a:cs typeface="Times New Roman" panose="02020603050405020304" pitchFamily="18" charset="0"/>
              </a:rPr>
              <a:t>Translation.</a:t>
            </a:r>
            <a:endParaRPr lang="en-US" altLang="zh-CN" sz="2800" b="1" dirty="0">
              <a:latin typeface="Times New Roman" panose="02020603050405020304" pitchFamily="18" charset="0"/>
              <a:cs typeface="Times New Roman" panose="02020603050405020304" pitchFamily="18" charset="0"/>
            </a:endParaRPr>
          </a:p>
          <a:p>
            <a:pPr marL="0" indent="0">
              <a:lnSpc>
                <a:spcPct val="120000"/>
              </a:lnSpc>
              <a:spcBef>
                <a:spcPct val="0"/>
              </a:spcBef>
              <a:buNone/>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她过去常常周末和朋友闲逛。</a:t>
            </a:r>
          </a:p>
          <a:p>
            <a:pPr marL="0" indent="0">
              <a:lnSpc>
                <a:spcPct val="120000"/>
              </a:lnSpc>
              <a:spcBef>
                <a:spcPct val="0"/>
              </a:spcBef>
              <a:buNone/>
            </a:pPr>
            <a:r>
              <a:rPr lang="zh-CN" altLang="en-US" sz="2800" b="1" dirty="0">
                <a:solidFill>
                  <a:srgbClr val="FF0000"/>
                </a:solidFill>
                <a:latin typeface="Times New Roman" panose="02020603050405020304" pitchFamily="18" charset="0"/>
                <a:cs typeface="Times New Roman" panose="02020603050405020304" pitchFamily="18" charset="0"/>
              </a:rPr>
              <a:t>    </a:t>
            </a:r>
            <a:r>
              <a:rPr lang="en-US" altLang="zh-CN" sz="2800" b="1" dirty="0">
                <a:solidFill>
                  <a:srgbClr val="FF0000"/>
                </a:solidFill>
                <a:latin typeface="Times New Roman" panose="02020603050405020304" pitchFamily="18" charset="0"/>
                <a:cs typeface="Times New Roman" panose="02020603050405020304" pitchFamily="18" charset="0"/>
              </a:rPr>
              <a:t>She used to hang out with friends on </a:t>
            </a:r>
          </a:p>
          <a:p>
            <a:pPr marL="0" indent="0">
              <a:lnSpc>
                <a:spcPct val="120000"/>
              </a:lnSpc>
              <a:spcBef>
                <a:spcPct val="0"/>
              </a:spcBef>
              <a:buNone/>
            </a:pPr>
            <a:r>
              <a:rPr lang="en-US" altLang="zh-CN" sz="2800" b="1" dirty="0">
                <a:solidFill>
                  <a:srgbClr val="FF0000"/>
                </a:solidFill>
                <a:latin typeface="Times New Roman" panose="02020603050405020304" pitchFamily="18" charset="0"/>
                <a:cs typeface="Times New Roman" panose="02020603050405020304" pitchFamily="18" charset="0"/>
              </a:rPr>
              <a:t>    weekends.</a:t>
            </a:r>
          </a:p>
          <a:p>
            <a:pPr marL="0" indent="0">
              <a:lnSpc>
                <a:spcPct val="120000"/>
              </a:lnSpc>
              <a:spcBef>
                <a:spcPct val="0"/>
              </a:spcBef>
              <a:buNone/>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他习惯于每天晚上睡得很晚。</a:t>
            </a:r>
          </a:p>
          <a:p>
            <a:pPr marL="0" indent="0">
              <a:lnSpc>
                <a:spcPct val="120000"/>
              </a:lnSpc>
              <a:spcBef>
                <a:spcPct val="0"/>
              </a:spcBef>
              <a:buNone/>
            </a:pPr>
            <a:r>
              <a:rPr lang="zh-CN" altLang="en-US" sz="2800" b="1" dirty="0">
                <a:latin typeface="Times New Roman" panose="02020603050405020304" pitchFamily="18" charset="0"/>
                <a:cs typeface="Times New Roman" panose="02020603050405020304" pitchFamily="18" charset="0"/>
              </a:rPr>
              <a:t>    </a:t>
            </a:r>
            <a:r>
              <a:rPr lang="en-US" altLang="zh-CN" sz="2800" b="1" dirty="0">
                <a:solidFill>
                  <a:srgbClr val="FF0000"/>
                </a:solidFill>
                <a:latin typeface="Times New Roman" panose="02020603050405020304" pitchFamily="18" charset="0"/>
                <a:cs typeface="Times New Roman" panose="02020603050405020304" pitchFamily="18" charset="0"/>
              </a:rPr>
              <a:t>He is used to staying up every night.</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4">
                                            <p:txEl>
                                              <p:pRg st="2" end="2"/>
                                            </p:txEl>
                                          </p:spTgt>
                                        </p:tgtEl>
                                        <p:attrNameLst>
                                          <p:attrName>style.visibility</p:attrName>
                                        </p:attrNameLst>
                                      </p:cBhvr>
                                      <p:to>
                                        <p:strVal val="visible"/>
                                      </p:to>
                                    </p:set>
                                    <p:animEffect transition="in" filter="blinds(horizontal)">
                                      <p:cBhvr>
                                        <p:cTn id="7" dur="500"/>
                                        <p:tgtEl>
                                          <p:spTgt spid="1843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4">
                                            <p:txEl>
                                              <p:pRg st="3" end="3"/>
                                            </p:txEl>
                                          </p:spTgt>
                                        </p:tgtEl>
                                        <p:attrNameLst>
                                          <p:attrName>style.visibility</p:attrName>
                                        </p:attrNameLst>
                                      </p:cBhvr>
                                      <p:to>
                                        <p:strVal val="visible"/>
                                      </p:to>
                                    </p:set>
                                    <p:animEffect transition="in" filter="blinds(horizontal)">
                                      <p:cBhvr>
                                        <p:cTn id="12" dur="500"/>
                                        <p:tgtEl>
                                          <p:spTgt spid="1843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434">
                                            <p:txEl>
                                              <p:pRg st="5" end="5"/>
                                            </p:txEl>
                                          </p:spTgt>
                                        </p:tgtEl>
                                        <p:attrNameLst>
                                          <p:attrName>style.visibility</p:attrName>
                                        </p:attrNameLst>
                                      </p:cBhvr>
                                      <p:to>
                                        <p:strVal val="visible"/>
                                      </p:to>
                                    </p:set>
                                    <p:animEffect transition="in" filter="blinds(horizontal)">
                                      <p:cBhvr>
                                        <p:cTn id="17" dur="500"/>
                                        <p:tgtEl>
                                          <p:spTgt spid="1843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4"/>
          <p:cNvSpPr txBox="1">
            <a:spLocks noChangeArrowheads="1"/>
          </p:cNvSpPr>
          <p:nvPr/>
        </p:nvSpPr>
        <p:spPr bwMode="auto">
          <a:xfrm>
            <a:off x="1907704" y="638380"/>
            <a:ext cx="4968552" cy="561688"/>
          </a:xfrm>
          <a:prstGeom prst="rect">
            <a:avLst/>
          </a:prstGeom>
          <a:noFill/>
          <a:ln>
            <a:noFill/>
          </a:ln>
        </p:spPr>
        <p:txBody>
          <a:bodyPr wrap="square" lIns="68576" tIns="34288" rIns="68576" bIns="34288">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buFont typeface="Arial" panose="020B0604020202020204" pitchFamily="34" charset="0"/>
              <a:buNone/>
            </a:pPr>
            <a:r>
              <a:rPr lang="zh-CN" alt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ea typeface="+mn-ea"/>
                <a:cs typeface="Times New Roman" panose="02020603050405020304" pitchFamily="18" charset="0"/>
              </a:rPr>
              <a:t>被动语态：</a:t>
            </a: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ea typeface="+mn-ea"/>
                <a:cs typeface="Times New Roman" panose="02020603050405020304" pitchFamily="18" charset="0"/>
              </a:rPr>
              <a:t>Passive voice</a:t>
            </a:r>
          </a:p>
        </p:txBody>
      </p:sp>
      <p:sp>
        <p:nvSpPr>
          <p:cNvPr id="77827" name="Rectangle 3"/>
          <p:cNvSpPr>
            <a:spLocks noChangeArrowheads="1"/>
          </p:cNvSpPr>
          <p:nvPr/>
        </p:nvSpPr>
        <p:spPr bwMode="auto">
          <a:xfrm>
            <a:off x="971600" y="1347614"/>
            <a:ext cx="7416824" cy="2654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marL="716280" indent="-71628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20000"/>
              </a:lnSpc>
              <a:buFont typeface="Arial" panose="020B0604020202020204" pitchFamily="34" charset="0"/>
              <a:buNone/>
            </a:pPr>
            <a:r>
              <a:rPr lang="zh-CN" altLang="en-US" sz="2800" b="1" dirty="0">
                <a:latin typeface="Times New Roman" panose="02020603050405020304" pitchFamily="18" charset="0"/>
              </a:rPr>
              <a:t>定义：表示主语是动作的承受者，即行为动作</a:t>
            </a:r>
            <a:endParaRPr lang="en-US" altLang="zh-CN" sz="2800" b="1" dirty="0">
              <a:latin typeface="Times New Roman" panose="02020603050405020304" pitchFamily="18" charset="0"/>
            </a:endParaRPr>
          </a:p>
          <a:p>
            <a:pPr marL="0" indent="0">
              <a:lnSpc>
                <a:spcPct val="120000"/>
              </a:lnSpc>
              <a:buFont typeface="Arial" panose="020B0604020202020204" pitchFamily="34" charset="0"/>
              <a:buNone/>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的对象的一种语态。</a:t>
            </a:r>
          </a:p>
          <a:p>
            <a:pPr marL="0" indent="0">
              <a:lnSpc>
                <a:spcPct val="120000"/>
              </a:lnSpc>
              <a:buFont typeface="Arial" panose="020B0604020202020204" pitchFamily="34" charset="0"/>
              <a:buNone/>
            </a:pPr>
            <a:r>
              <a:rPr lang="zh-CN" altLang="en-US" sz="2800" b="1" dirty="0">
                <a:latin typeface="Times New Roman" panose="02020603050405020304" pitchFamily="18" charset="0"/>
              </a:rPr>
              <a:t>结构：</a:t>
            </a:r>
            <a:r>
              <a:rPr lang="en-US" altLang="zh-CN" sz="2800" b="1" dirty="0">
                <a:solidFill>
                  <a:srgbClr val="FF0000"/>
                </a:solidFill>
                <a:latin typeface="Times New Roman" panose="02020603050405020304" pitchFamily="18" charset="0"/>
              </a:rPr>
              <a:t>be + </a:t>
            </a:r>
            <a:r>
              <a:rPr lang="zh-CN" altLang="en-US" sz="2800" b="1" dirty="0">
                <a:solidFill>
                  <a:srgbClr val="FF0000"/>
                </a:solidFill>
                <a:latin typeface="Times New Roman" panose="02020603050405020304" pitchFamily="18" charset="0"/>
              </a:rPr>
              <a:t>过去分词</a:t>
            </a:r>
          </a:p>
          <a:p>
            <a:pPr marL="0" indent="0">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rPr>
              <a:t>            A new school </a:t>
            </a:r>
            <a:r>
              <a:rPr lang="en-US" altLang="zh-CN" sz="2800" b="1" dirty="0">
                <a:solidFill>
                  <a:srgbClr val="0070C0"/>
                </a:solidFill>
                <a:latin typeface="Times New Roman" panose="02020603050405020304" pitchFamily="18" charset="0"/>
              </a:rPr>
              <a:t>was built </a:t>
            </a:r>
            <a:r>
              <a:rPr lang="en-US" altLang="zh-CN" sz="2800" b="1" dirty="0">
                <a:solidFill>
                  <a:srgbClr val="000000"/>
                </a:solidFill>
                <a:latin typeface="Times New Roman" panose="02020603050405020304" pitchFamily="18" charset="0"/>
              </a:rPr>
              <a:t>last year. </a:t>
            </a:r>
          </a:p>
          <a:p>
            <a:pPr marL="0" indent="0">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rPr>
              <a:t>            Our classroom </a:t>
            </a:r>
            <a:r>
              <a:rPr lang="en-US" altLang="zh-CN" sz="2800" b="1" dirty="0">
                <a:solidFill>
                  <a:srgbClr val="0070C0"/>
                </a:solidFill>
                <a:latin typeface="Times New Roman" panose="02020603050405020304" pitchFamily="18" charset="0"/>
              </a:rPr>
              <a:t>is cleaned</a:t>
            </a:r>
            <a:r>
              <a:rPr lang="en-US" altLang="zh-CN" sz="2800" b="1" dirty="0">
                <a:solidFill>
                  <a:srgbClr val="000000"/>
                </a:solidFill>
                <a:latin typeface="Times New Roman" panose="02020603050405020304" pitchFamily="18" charset="0"/>
              </a:rPr>
              <a:t> every day.</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animEffect transition="in" filter="wipe(down)">
                                      <p:cBhvr>
                                        <p:cTn id="7" dur="500"/>
                                        <p:tgtEl>
                                          <p:spTgt spid="778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7827">
                                            <p:txEl>
                                              <p:pRg st="1" end="1"/>
                                            </p:txEl>
                                          </p:spTgt>
                                        </p:tgtEl>
                                        <p:attrNameLst>
                                          <p:attrName>style.visibility</p:attrName>
                                        </p:attrNameLst>
                                      </p:cBhvr>
                                      <p:to>
                                        <p:strVal val="visible"/>
                                      </p:to>
                                    </p:set>
                                    <p:animEffect transition="in" filter="wipe(down)">
                                      <p:cBhvr>
                                        <p:cTn id="12" dur="500"/>
                                        <p:tgtEl>
                                          <p:spTgt spid="778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7827">
                                            <p:txEl>
                                              <p:pRg st="2" end="2"/>
                                            </p:txEl>
                                          </p:spTgt>
                                        </p:tgtEl>
                                        <p:attrNameLst>
                                          <p:attrName>style.visibility</p:attrName>
                                        </p:attrNameLst>
                                      </p:cBhvr>
                                      <p:to>
                                        <p:strVal val="visible"/>
                                      </p:to>
                                    </p:set>
                                    <p:animEffect transition="in" filter="wipe(down)">
                                      <p:cBhvr>
                                        <p:cTn id="17" dur="500"/>
                                        <p:tgtEl>
                                          <p:spTgt spid="778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7827">
                                            <p:txEl>
                                              <p:pRg st="3" end="3"/>
                                            </p:txEl>
                                          </p:spTgt>
                                        </p:tgtEl>
                                        <p:attrNameLst>
                                          <p:attrName>style.visibility</p:attrName>
                                        </p:attrNameLst>
                                      </p:cBhvr>
                                      <p:to>
                                        <p:strVal val="visible"/>
                                      </p:to>
                                    </p:set>
                                    <p:animEffect transition="in" filter="wipe(left)">
                                      <p:cBhvr>
                                        <p:cTn id="22" dur="500"/>
                                        <p:tgtEl>
                                          <p:spTgt spid="77827">
                                            <p:txEl>
                                              <p:pRg st="3" end="3"/>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77827">
                                            <p:txEl>
                                              <p:pRg st="4" end="4"/>
                                            </p:txEl>
                                          </p:spTgt>
                                        </p:tgtEl>
                                        <p:attrNameLst>
                                          <p:attrName>style.visibility</p:attrName>
                                        </p:attrNameLst>
                                      </p:cBhvr>
                                      <p:to>
                                        <p:strVal val="visible"/>
                                      </p:to>
                                    </p:set>
                                    <p:animEffect transition="in" filter="wipe(left)">
                                      <p:cBhvr>
                                        <p:cTn id="25" dur="500"/>
                                        <p:tgtEl>
                                          <p:spTgt spid="778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4"/>
          <p:cNvSpPr>
            <a:spLocks noChangeArrowheads="1"/>
          </p:cNvSpPr>
          <p:nvPr/>
        </p:nvSpPr>
        <p:spPr bwMode="auto">
          <a:xfrm>
            <a:off x="1371600" y="3481388"/>
            <a:ext cx="6629400" cy="77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8580" tIns="34290" rIns="68580" bIns="34290">
            <a:spAutoFit/>
          </a:bodyPr>
          <a:lstStyle/>
          <a:p>
            <a:pPr eaLnBrk="0" hangingPunct="0">
              <a:lnSpc>
                <a:spcPct val="115000"/>
              </a:lnSpc>
            </a:pPr>
            <a:endParaRPr lang="en-US" altLang="zh-CN" sz="2100" b="1" dirty="0">
              <a:solidFill>
                <a:srgbClr val="CC00CC"/>
              </a:solidFill>
              <a:latin typeface="黑体" panose="02010609060101010101" pitchFamily="49" charset="-122"/>
              <a:ea typeface="黑体" panose="02010609060101010101" pitchFamily="49" charset="-122"/>
            </a:endParaRPr>
          </a:p>
          <a:p>
            <a:pPr eaLnBrk="0" hangingPunct="0">
              <a:lnSpc>
                <a:spcPct val="115000"/>
              </a:lnSpc>
            </a:pPr>
            <a:r>
              <a:rPr lang="zh-CN" altLang="en-US" sz="2100" b="1" dirty="0">
                <a:solidFill>
                  <a:schemeClr val="tx2"/>
                </a:solidFill>
                <a:latin typeface="Times New Roman" panose="02020603050405020304" pitchFamily="18" charset="0"/>
              </a:rPr>
              <a:t>　</a:t>
            </a:r>
          </a:p>
        </p:txBody>
      </p:sp>
      <p:sp>
        <p:nvSpPr>
          <p:cNvPr id="52229" name="Rectangle 5"/>
          <p:cNvSpPr>
            <a:spLocks noChangeArrowheads="1"/>
          </p:cNvSpPr>
          <p:nvPr/>
        </p:nvSpPr>
        <p:spPr bwMode="auto">
          <a:xfrm>
            <a:off x="797868" y="617115"/>
            <a:ext cx="7776864" cy="4378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68580" tIns="34290" rIns="68580" bIns="34290">
            <a:spAutoFit/>
          </a:bodyPr>
          <a:lstStyle/>
          <a:p>
            <a:r>
              <a:rPr lang="en-US" altLang="zh-CN" sz="28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①</a:t>
            </a:r>
            <a:r>
              <a:rPr lang="zh-CN" altLang="en-US" sz="28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一般现在时的被动语态</a:t>
            </a:r>
            <a:r>
              <a:rPr lang="zh-CN" altLang="en-US" sz="2800" b="1" dirty="0">
                <a:solidFill>
                  <a:srgbClr val="0070C0"/>
                </a:solidFill>
                <a:latin typeface="Times New Roman" panose="02020603050405020304" pitchFamily="18" charset="0"/>
                <a:cs typeface="Times New Roman" panose="02020603050405020304" pitchFamily="18" charset="0"/>
              </a:rPr>
              <a:t>：</a:t>
            </a:r>
            <a:r>
              <a:rPr lang="en-US" altLang="zh-CN" sz="2800" b="1" dirty="0">
                <a:solidFill>
                  <a:srgbClr val="FF0000"/>
                </a:solidFill>
                <a:latin typeface="Times New Roman" panose="02020603050405020304" pitchFamily="18" charset="0"/>
                <a:cs typeface="Times New Roman" panose="02020603050405020304" pitchFamily="18" charset="0"/>
              </a:rPr>
              <a:t>am/is/are + </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v-ed</a:t>
            </a:r>
          </a:p>
          <a:p>
            <a:pPr eaLnBrk="0" hangingPunct="0"/>
            <a:r>
              <a:rPr lang="en-US" altLang="zh-CN" sz="2800" b="1" dirty="0">
                <a:latin typeface="Times New Roman" panose="02020603050405020304" pitchFamily="18" charset="0"/>
                <a:cs typeface="Times New Roman" panose="02020603050405020304" pitchFamily="18" charset="0"/>
              </a:rPr>
              <a:t>The first section of New College English is </a:t>
            </a:r>
            <a:r>
              <a:rPr lang="en-US" altLang="zh-CN" sz="2800" b="1" dirty="0">
                <a:solidFill>
                  <a:srgbClr val="FF0000"/>
                </a:solidFill>
                <a:latin typeface="Times New Roman" panose="02020603050405020304" pitchFamily="18" charset="0"/>
                <a:cs typeface="Times New Roman" panose="02020603050405020304" pitchFamily="18" charset="0"/>
              </a:rPr>
              <a:t>designed</a:t>
            </a:r>
            <a:r>
              <a:rPr lang="en-US" altLang="zh-CN" sz="2800" b="1" dirty="0">
                <a:latin typeface="Times New Roman" panose="02020603050405020304" pitchFamily="18" charset="0"/>
                <a:cs typeface="Times New Roman" panose="02020603050405020304" pitchFamily="18" charset="0"/>
              </a:rPr>
              <a:t> for speaking practice and is based on pictures and topics.</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 </a:t>
            </a:r>
          </a:p>
          <a:p>
            <a:pPr eaLnBrk="0" hangingPunct="0"/>
            <a:r>
              <a:rPr lang="en-US" altLang="zh-CN" sz="28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②</a:t>
            </a:r>
            <a:r>
              <a:rPr lang="zh-CN" altLang="en-US" sz="28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一般过去时的被动语态：</a:t>
            </a:r>
            <a:r>
              <a:rPr lang="en-US" altLang="zh-CN" sz="2800" b="1" dirty="0">
                <a:solidFill>
                  <a:srgbClr val="FF0000"/>
                </a:solidFill>
                <a:latin typeface="Times New Roman" panose="02020603050405020304" pitchFamily="18" charset="0"/>
                <a:cs typeface="Times New Roman" panose="02020603050405020304" pitchFamily="18" charset="0"/>
              </a:rPr>
              <a:t>was/were+</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v-ed</a:t>
            </a:r>
            <a:endParaRPr lang="en-US" altLang="zh-CN" sz="2800" b="1" dirty="0">
              <a:solidFill>
                <a:srgbClr val="FF0000"/>
              </a:solidFill>
              <a:latin typeface="Times New Roman" panose="02020603050405020304" pitchFamily="18" charset="0"/>
              <a:cs typeface="Times New Roman" panose="02020603050405020304" pitchFamily="18" charset="0"/>
            </a:endParaRPr>
          </a:p>
          <a:p>
            <a:pPr eaLnBrk="0" hangingPunct="0"/>
            <a:r>
              <a:rPr lang="en-US" altLang="zh-CN" sz="2800" b="1" dirty="0">
                <a:latin typeface="Times New Roman" panose="02020603050405020304" pitchFamily="18" charset="0"/>
                <a:cs typeface="Times New Roman" panose="02020603050405020304" pitchFamily="18" charset="0"/>
              </a:rPr>
              <a:t>These computers </a:t>
            </a:r>
            <a:r>
              <a:rPr lang="en-US" altLang="zh-CN" sz="2800" b="1" dirty="0">
                <a:solidFill>
                  <a:srgbClr val="FF0000"/>
                </a:solidFill>
                <a:latin typeface="Times New Roman" panose="02020603050405020304" pitchFamily="18" charset="0"/>
                <a:cs typeface="Times New Roman" panose="02020603050405020304" pitchFamily="18" charset="0"/>
              </a:rPr>
              <a:t>were made</a:t>
            </a:r>
            <a:r>
              <a:rPr lang="en-US" altLang="zh-CN" sz="2800" b="1" dirty="0">
                <a:latin typeface="Times New Roman" panose="02020603050405020304" pitchFamily="18" charset="0"/>
                <a:cs typeface="Times New Roman" panose="02020603050405020304" pitchFamily="18" charset="0"/>
              </a:rPr>
              <a:t> in our own country last year.</a:t>
            </a:r>
          </a:p>
          <a:p>
            <a:pPr eaLnBrk="0" hangingPunct="0"/>
            <a:r>
              <a:rPr lang="en-US" altLang="zh-CN" sz="28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③</a:t>
            </a:r>
            <a:r>
              <a:rPr lang="zh-CN" altLang="en-US" sz="2800" b="1" dirty="0">
                <a:solidFill>
                  <a:srgbClr val="0070C0"/>
                </a:solidFill>
                <a:latin typeface="Times New Roman" panose="02020603050405020304" pitchFamily="18" charset="0"/>
                <a:ea typeface="黑体" panose="02010609060101010101" pitchFamily="49" charset="-122"/>
                <a:cs typeface="Times New Roman" panose="02020603050405020304" pitchFamily="18" charset="0"/>
              </a:rPr>
              <a:t>一般将来时的被动语态：</a:t>
            </a:r>
            <a:r>
              <a:rPr lang="en-US" altLang="zh-CN" sz="2800" b="1" dirty="0">
                <a:solidFill>
                  <a:srgbClr val="FF0000"/>
                </a:solidFill>
                <a:latin typeface="Times New Roman" panose="02020603050405020304" pitchFamily="18" charset="0"/>
                <a:cs typeface="Times New Roman" panose="02020603050405020304" pitchFamily="18" charset="0"/>
              </a:rPr>
              <a:t>will/shall+be+</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v-ed</a:t>
            </a:r>
          </a:p>
          <a:p>
            <a:pPr eaLnBrk="0" hangingPunct="0"/>
            <a:r>
              <a:rPr lang="en-US" altLang="zh-CN" sz="2800" b="1" dirty="0">
                <a:solidFill>
                  <a:srgbClr val="FF0000"/>
                </a:solidFill>
                <a:latin typeface="Times New Roman" panose="02020603050405020304" pitchFamily="18" charset="0"/>
                <a:cs typeface="Times New Roman" panose="02020603050405020304" pitchFamily="18" charset="0"/>
              </a:rPr>
              <a:t>Shall</a:t>
            </a:r>
            <a:r>
              <a:rPr lang="en-US" altLang="zh-CN" sz="2800" b="1" dirty="0">
                <a:latin typeface="Times New Roman" panose="02020603050405020304" pitchFamily="18" charset="0"/>
                <a:cs typeface="Times New Roman" panose="02020603050405020304" pitchFamily="18" charset="0"/>
              </a:rPr>
              <a:t> we </a:t>
            </a:r>
            <a:r>
              <a:rPr lang="en-US" altLang="zh-CN" sz="2800" b="1" dirty="0">
                <a:solidFill>
                  <a:srgbClr val="FF0000"/>
                </a:solidFill>
                <a:latin typeface="Times New Roman" panose="02020603050405020304" pitchFamily="18" charset="0"/>
                <a:cs typeface="Times New Roman" panose="02020603050405020304" pitchFamily="18" charset="0"/>
              </a:rPr>
              <a:t>be asked </a:t>
            </a:r>
            <a:r>
              <a:rPr lang="en-US" altLang="zh-CN" sz="2800" b="1" dirty="0">
                <a:latin typeface="Times New Roman" panose="02020603050405020304" pitchFamily="18" charset="0"/>
                <a:cs typeface="Times New Roman" panose="02020603050405020304" pitchFamily="18" charset="0"/>
              </a:rPr>
              <a:t>to attend the opening ceremony?</a:t>
            </a:r>
            <a:r>
              <a:rPr lang="zh-CN" altLang="en-US" sz="2800" b="1" dirty="0">
                <a:solidFill>
                  <a:schemeClr val="tx2"/>
                </a:solidFill>
                <a:latin typeface="Times New Roman" panose="02020603050405020304" pitchFamily="18" charset="0"/>
                <a:cs typeface="Times New Roman" panose="02020603050405020304" pitchFamily="18" charset="0"/>
              </a:rPr>
              <a:t>　　　</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2229">
                                            <p:txEl>
                                              <p:pRg st="1" end="1"/>
                                            </p:txEl>
                                          </p:spTgt>
                                        </p:tgtEl>
                                        <p:attrNameLst>
                                          <p:attrName>style.visibility</p:attrName>
                                        </p:attrNameLst>
                                      </p:cBhvr>
                                      <p:to>
                                        <p:strVal val="visible"/>
                                      </p:to>
                                    </p:set>
                                    <p:animEffect transition="in" filter="fade">
                                      <p:cBhvr>
                                        <p:cTn id="7" dur="1000"/>
                                        <p:tgtEl>
                                          <p:spTgt spid="52229">
                                            <p:txEl>
                                              <p:pRg st="1" end="1"/>
                                            </p:txEl>
                                          </p:spTgt>
                                        </p:tgtEl>
                                      </p:cBhvr>
                                    </p:animEffect>
                                    <p:anim calcmode="lin" valueType="num">
                                      <p:cBhvr>
                                        <p:cTn id="8" dur="1000" fill="hold"/>
                                        <p:tgtEl>
                                          <p:spTgt spid="5222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222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2229">
                                            <p:txEl>
                                              <p:pRg st="2" end="2"/>
                                            </p:txEl>
                                          </p:spTgt>
                                        </p:tgtEl>
                                        <p:attrNameLst>
                                          <p:attrName>style.visibility</p:attrName>
                                        </p:attrNameLst>
                                      </p:cBhvr>
                                      <p:to>
                                        <p:strVal val="visible"/>
                                      </p:to>
                                    </p:set>
                                    <p:animEffect transition="in" filter="barn(inVertical)">
                                      <p:cBhvr>
                                        <p:cTn id="14" dur="500"/>
                                        <p:tgtEl>
                                          <p:spTgt spid="52229">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2229">
                                            <p:txEl>
                                              <p:pRg st="3" end="3"/>
                                            </p:txEl>
                                          </p:spTgt>
                                        </p:tgtEl>
                                        <p:attrNameLst>
                                          <p:attrName>style.visibility</p:attrName>
                                        </p:attrNameLst>
                                      </p:cBhvr>
                                      <p:to>
                                        <p:strVal val="visible"/>
                                      </p:to>
                                    </p:set>
                                    <p:animEffect transition="in" filter="fade">
                                      <p:cBhvr>
                                        <p:cTn id="19" dur="1000"/>
                                        <p:tgtEl>
                                          <p:spTgt spid="52229">
                                            <p:txEl>
                                              <p:pRg st="3" end="3"/>
                                            </p:txEl>
                                          </p:spTgt>
                                        </p:tgtEl>
                                      </p:cBhvr>
                                    </p:animEffect>
                                    <p:anim calcmode="lin" valueType="num">
                                      <p:cBhvr>
                                        <p:cTn id="20" dur="1000" fill="hold"/>
                                        <p:tgtEl>
                                          <p:spTgt spid="52229">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5222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52229">
                                            <p:txEl>
                                              <p:pRg st="4" end="4"/>
                                            </p:txEl>
                                          </p:spTgt>
                                        </p:tgtEl>
                                        <p:attrNameLst>
                                          <p:attrName>style.visibility</p:attrName>
                                        </p:attrNameLst>
                                      </p:cBhvr>
                                      <p:to>
                                        <p:strVal val="visible"/>
                                      </p:to>
                                    </p:set>
                                    <p:animEffect transition="in" filter="barn(inVertical)">
                                      <p:cBhvr>
                                        <p:cTn id="26" dur="500"/>
                                        <p:tgtEl>
                                          <p:spTgt spid="52229">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52229">
                                            <p:txEl>
                                              <p:pRg st="5" end="5"/>
                                            </p:txEl>
                                          </p:spTgt>
                                        </p:tgtEl>
                                        <p:attrNameLst>
                                          <p:attrName>style.visibility</p:attrName>
                                        </p:attrNameLst>
                                      </p:cBhvr>
                                      <p:to>
                                        <p:strVal val="visible"/>
                                      </p:to>
                                    </p:set>
                                    <p:animEffect transition="in" filter="fade">
                                      <p:cBhvr>
                                        <p:cTn id="31" dur="1000"/>
                                        <p:tgtEl>
                                          <p:spTgt spid="52229">
                                            <p:txEl>
                                              <p:pRg st="5" end="5"/>
                                            </p:txEl>
                                          </p:spTgt>
                                        </p:tgtEl>
                                      </p:cBhvr>
                                    </p:animEffect>
                                    <p:anim calcmode="lin" valueType="num">
                                      <p:cBhvr>
                                        <p:cTn id="32" dur="1000" fill="hold"/>
                                        <p:tgtEl>
                                          <p:spTgt spid="52229">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5222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344350" y="983655"/>
            <a:ext cx="8116081"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68580" tIns="34290" rIns="68580" bIns="34290">
            <a:spAutoFit/>
          </a:bodyPr>
          <a:lstStyle>
            <a:lvl1pPr marL="7429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a:spcBef>
                <a:spcPts val="0"/>
              </a:spcBef>
            </a:pPr>
            <a:r>
              <a:rPr lang="en-US" altLang="zh-CN" sz="2800" b="1" dirty="0">
                <a:latin typeface="Times New Roman" panose="02020603050405020304" pitchFamily="18" charset="0"/>
              </a:rPr>
              <a:t>1.</a:t>
            </a:r>
            <a:r>
              <a:rPr lang="zh-CN" altLang="en-US" sz="2800" b="1" dirty="0">
                <a:latin typeface="Times New Roman" panose="02020603050405020304" pitchFamily="18" charset="0"/>
              </a:rPr>
              <a:t>有些动词可以有两个宾语，</a:t>
            </a:r>
            <a:r>
              <a:rPr lang="zh-CN" altLang="en-US" sz="2800" b="1" dirty="0">
                <a:solidFill>
                  <a:srgbClr val="FF0000"/>
                </a:solidFill>
                <a:latin typeface="Times New Roman" panose="02020603050405020304" pitchFamily="18" charset="0"/>
              </a:rPr>
              <a:t>直接宾语</a:t>
            </a:r>
            <a:r>
              <a:rPr lang="zh-CN" altLang="en-US" sz="2800" b="1" dirty="0">
                <a:latin typeface="Times New Roman" panose="02020603050405020304" pitchFamily="18" charset="0"/>
              </a:rPr>
              <a:t>与</a:t>
            </a:r>
            <a:r>
              <a:rPr lang="zh-CN" altLang="en-US" sz="2800" b="1" dirty="0">
                <a:solidFill>
                  <a:srgbClr val="FF0000"/>
                </a:solidFill>
                <a:latin typeface="Times New Roman" panose="02020603050405020304" pitchFamily="18" charset="0"/>
              </a:rPr>
              <a:t>间接宾语</a:t>
            </a:r>
            <a:r>
              <a:rPr lang="zh-CN" altLang="en-US" sz="2800" b="1" dirty="0">
                <a:solidFill>
                  <a:schemeClr val="tx2"/>
                </a:solidFill>
                <a:latin typeface="Times New Roman" panose="02020603050405020304" pitchFamily="18" charset="0"/>
              </a:rPr>
              <a:t>。</a:t>
            </a:r>
            <a:endParaRPr lang="zh-CN" altLang="en-US" sz="2400" b="1" dirty="0">
              <a:solidFill>
                <a:schemeClr val="tx2"/>
              </a:solidFill>
              <a:latin typeface="Times New Roman" panose="02020603050405020304" pitchFamily="18" charset="0"/>
            </a:endParaRPr>
          </a:p>
        </p:txBody>
      </p:sp>
      <p:sp>
        <p:nvSpPr>
          <p:cNvPr id="46082" name="Text Box 3"/>
          <p:cNvSpPr txBox="1">
            <a:spLocks noChangeArrowheads="1"/>
          </p:cNvSpPr>
          <p:nvPr/>
        </p:nvSpPr>
        <p:spPr bwMode="auto">
          <a:xfrm>
            <a:off x="2267744" y="483518"/>
            <a:ext cx="4212431"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8580" tIns="34290" rIns="68580" bIns="34290">
            <a:spAutoFit/>
          </a:bodyPr>
          <a:lstStyle/>
          <a:p>
            <a:pPr>
              <a:spcBef>
                <a:spcPct val="50000"/>
              </a:spcBef>
            </a:pPr>
            <a:r>
              <a:rPr lang="zh-CN" altLang="en-US" sz="2800" b="1" dirty="0">
                <a:solidFill>
                  <a:srgbClr val="FF0000"/>
                </a:solidFill>
                <a:latin typeface="+mn-ea"/>
                <a:ea typeface="+mn-ea"/>
              </a:rPr>
              <a:t>一些特殊的被动语态</a:t>
            </a:r>
          </a:p>
        </p:txBody>
      </p:sp>
      <p:sp>
        <p:nvSpPr>
          <p:cNvPr id="30724" name="Text Box 4"/>
          <p:cNvSpPr txBox="1">
            <a:spLocks noChangeArrowheads="1"/>
          </p:cNvSpPr>
          <p:nvPr/>
        </p:nvSpPr>
        <p:spPr bwMode="auto">
          <a:xfrm>
            <a:off x="1303694" y="1510281"/>
            <a:ext cx="588645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8580" tIns="34290" rIns="68580" bIns="34290">
            <a:spAutoFit/>
          </a:bodyPr>
          <a:lstStyle/>
          <a:p>
            <a:pPr>
              <a:spcBef>
                <a:spcPct val="50000"/>
              </a:spcBef>
            </a:pPr>
            <a:r>
              <a:rPr lang="en-US" altLang="zh-CN" sz="2400" b="1" dirty="0">
                <a:solidFill>
                  <a:schemeClr val="tx2"/>
                </a:solidFill>
                <a:latin typeface="Times New Roman" panose="02020603050405020304" pitchFamily="18" charset="0"/>
              </a:rPr>
              <a:t>They didn’t offer Ann the job. </a:t>
            </a:r>
          </a:p>
        </p:txBody>
      </p:sp>
      <p:sp>
        <p:nvSpPr>
          <p:cNvPr id="30725" name="Text Box 5"/>
          <p:cNvSpPr txBox="1">
            <a:spLocks noChangeArrowheads="1"/>
          </p:cNvSpPr>
          <p:nvPr/>
        </p:nvSpPr>
        <p:spPr bwMode="auto">
          <a:xfrm>
            <a:off x="1980010" y="2972122"/>
            <a:ext cx="520065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8580" tIns="34290" rIns="68580" bIns="34290">
            <a:spAutoFit/>
          </a:bodyPr>
          <a:lstStyle/>
          <a:p>
            <a:pPr>
              <a:spcBef>
                <a:spcPct val="50000"/>
              </a:spcBef>
            </a:pPr>
            <a:r>
              <a:rPr lang="en-US" altLang="zh-CN" sz="2400" b="1" dirty="0">
                <a:solidFill>
                  <a:schemeClr val="tx2"/>
                </a:solidFill>
                <a:latin typeface="Times New Roman" panose="02020603050405020304" pitchFamily="18" charset="0"/>
              </a:rPr>
              <a:t>Ann </a:t>
            </a:r>
            <a:r>
              <a:rPr lang="en-US" altLang="zh-CN" sz="2400" b="1" dirty="0">
                <a:solidFill>
                  <a:srgbClr val="CC00FF"/>
                </a:solidFill>
                <a:latin typeface="Times New Roman" panose="02020603050405020304" pitchFamily="18" charset="0"/>
              </a:rPr>
              <a:t>wasn’t offered </a:t>
            </a:r>
            <a:r>
              <a:rPr lang="en-US" altLang="zh-CN" sz="2400" b="1" dirty="0">
                <a:solidFill>
                  <a:schemeClr val="tx2"/>
                </a:solidFill>
                <a:latin typeface="Times New Roman" panose="02020603050405020304" pitchFamily="18" charset="0"/>
              </a:rPr>
              <a:t>the job.  </a:t>
            </a:r>
            <a:endParaRPr lang="en-US" altLang="zh-CN" sz="2400" b="1" dirty="0">
              <a:solidFill>
                <a:srgbClr val="006600"/>
              </a:solidFill>
              <a:latin typeface="Times New Roman" panose="02020603050405020304" pitchFamily="18" charset="0"/>
            </a:endParaRPr>
          </a:p>
        </p:txBody>
      </p:sp>
      <p:sp>
        <p:nvSpPr>
          <p:cNvPr id="6" name="椭圆 5"/>
          <p:cNvSpPr/>
          <p:nvPr/>
        </p:nvSpPr>
        <p:spPr>
          <a:xfrm>
            <a:off x="3644885" y="1570244"/>
            <a:ext cx="602034" cy="37861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100" b="1"/>
          </a:p>
        </p:txBody>
      </p:sp>
      <p:sp>
        <p:nvSpPr>
          <p:cNvPr id="7" name="椭圆 6"/>
          <p:cNvSpPr/>
          <p:nvPr/>
        </p:nvSpPr>
        <p:spPr>
          <a:xfrm>
            <a:off x="4246919" y="1520844"/>
            <a:ext cx="1073063" cy="47741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100" b="1"/>
          </a:p>
        </p:txBody>
      </p:sp>
      <p:sp>
        <p:nvSpPr>
          <p:cNvPr id="8" name="TextBox 7"/>
          <p:cNvSpPr txBox="1">
            <a:spLocks noChangeArrowheads="1"/>
          </p:cNvSpPr>
          <p:nvPr/>
        </p:nvSpPr>
        <p:spPr bwMode="auto">
          <a:xfrm>
            <a:off x="3544450" y="2021694"/>
            <a:ext cx="1404938"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100" b="1" dirty="0">
                <a:solidFill>
                  <a:srgbClr val="FF0000"/>
                </a:solidFill>
              </a:rPr>
              <a:t>间接宾语</a:t>
            </a:r>
          </a:p>
        </p:txBody>
      </p:sp>
      <p:sp>
        <p:nvSpPr>
          <p:cNvPr id="9" name="TextBox 8"/>
          <p:cNvSpPr txBox="1">
            <a:spLocks noChangeArrowheads="1"/>
          </p:cNvSpPr>
          <p:nvPr/>
        </p:nvSpPr>
        <p:spPr bwMode="auto">
          <a:xfrm>
            <a:off x="5388363" y="1543324"/>
            <a:ext cx="1403747"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100" b="1" dirty="0">
                <a:solidFill>
                  <a:srgbClr val="FF0000"/>
                </a:solidFill>
              </a:rPr>
              <a:t>直接宾语</a:t>
            </a:r>
          </a:p>
        </p:txBody>
      </p:sp>
      <p:sp>
        <p:nvSpPr>
          <p:cNvPr id="10" name="椭圆 9"/>
          <p:cNvSpPr/>
          <p:nvPr/>
        </p:nvSpPr>
        <p:spPr>
          <a:xfrm>
            <a:off x="2033588" y="2986410"/>
            <a:ext cx="647700" cy="37742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100" b="1"/>
          </a:p>
        </p:txBody>
      </p:sp>
      <p:sp>
        <p:nvSpPr>
          <p:cNvPr id="11" name="TextBox 10"/>
          <p:cNvSpPr txBox="1">
            <a:spLocks noChangeArrowheads="1"/>
          </p:cNvSpPr>
          <p:nvPr/>
        </p:nvSpPr>
        <p:spPr bwMode="auto">
          <a:xfrm>
            <a:off x="1277541" y="2972123"/>
            <a:ext cx="756047"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100" b="1" dirty="0">
                <a:solidFill>
                  <a:srgbClr val="FF0000"/>
                </a:solidFill>
              </a:rPr>
              <a:t>主语</a:t>
            </a:r>
          </a:p>
        </p:txBody>
      </p:sp>
      <p:sp>
        <p:nvSpPr>
          <p:cNvPr id="12" name="TextBox 11"/>
          <p:cNvSpPr txBox="1">
            <a:spLocks noChangeArrowheads="1"/>
          </p:cNvSpPr>
          <p:nvPr/>
        </p:nvSpPr>
        <p:spPr bwMode="auto">
          <a:xfrm>
            <a:off x="344351" y="3404170"/>
            <a:ext cx="6723459"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400" b="1" dirty="0">
                <a:solidFill>
                  <a:srgbClr val="CC00FF"/>
                </a:solidFill>
                <a:latin typeface="Times New Roman" panose="02020603050405020304" pitchFamily="18" charset="0"/>
              </a:rPr>
              <a:t>(2)</a:t>
            </a:r>
            <a:r>
              <a:rPr lang="zh-CN" altLang="en-US" sz="2400" b="1" dirty="0">
                <a:solidFill>
                  <a:srgbClr val="CC00FF"/>
                </a:solidFill>
                <a:latin typeface="Times New Roman" panose="02020603050405020304" pitchFamily="18" charset="0"/>
              </a:rPr>
              <a:t>直接宾语</a:t>
            </a:r>
            <a:r>
              <a:rPr lang="zh-CN" altLang="en-US" sz="2400" b="1" dirty="0">
                <a:latin typeface="Times New Roman" panose="02020603050405020304" pitchFamily="18" charset="0"/>
              </a:rPr>
              <a:t>做</a:t>
            </a:r>
            <a:r>
              <a:rPr lang="zh-CN" altLang="en-US" sz="2400" b="1" dirty="0">
                <a:solidFill>
                  <a:srgbClr val="CC00FF"/>
                </a:solidFill>
                <a:latin typeface="Times New Roman" panose="02020603050405020304" pitchFamily="18" charset="0"/>
              </a:rPr>
              <a:t>主语，</a:t>
            </a:r>
            <a:r>
              <a:rPr lang="zh-CN" altLang="en-US" sz="2400" b="1" dirty="0">
                <a:latin typeface="Times New Roman" panose="02020603050405020304" pitchFamily="18" charset="0"/>
              </a:rPr>
              <a:t>需在间接宾语前加</a:t>
            </a:r>
            <a:r>
              <a:rPr lang="en-US" altLang="zh-CN" sz="2400" b="1" dirty="0">
                <a:latin typeface="Times New Roman" panose="02020603050405020304" pitchFamily="18" charset="0"/>
              </a:rPr>
              <a:t>to</a:t>
            </a:r>
            <a:r>
              <a:rPr lang="zh-CN" altLang="en-US" sz="2400" b="1" dirty="0">
                <a:latin typeface="Times New Roman" panose="02020603050405020304" pitchFamily="18" charset="0"/>
              </a:rPr>
              <a:t>或者</a:t>
            </a:r>
            <a:r>
              <a:rPr lang="en-US" altLang="zh-CN" sz="2400" b="1" dirty="0">
                <a:latin typeface="Times New Roman" panose="02020603050405020304" pitchFamily="18" charset="0"/>
              </a:rPr>
              <a:t>for.</a:t>
            </a:r>
          </a:p>
        </p:txBody>
      </p:sp>
      <p:sp>
        <p:nvSpPr>
          <p:cNvPr id="13" name="TextBox 12"/>
          <p:cNvSpPr txBox="1">
            <a:spLocks noChangeArrowheads="1"/>
          </p:cNvSpPr>
          <p:nvPr/>
        </p:nvSpPr>
        <p:spPr bwMode="auto">
          <a:xfrm>
            <a:off x="440531" y="1998261"/>
            <a:ext cx="383381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b="1" dirty="0">
                <a:solidFill>
                  <a:srgbClr val="000000"/>
                </a:solidFill>
                <a:latin typeface="Times New Roman" panose="02020603050405020304" pitchFamily="18" charset="0"/>
              </a:rPr>
              <a:t>在变为被动语态时</a:t>
            </a:r>
            <a:r>
              <a:rPr lang="en-US" altLang="zh-CN" sz="2400" b="1" dirty="0">
                <a:solidFill>
                  <a:srgbClr val="000000"/>
                </a:solidFill>
                <a:latin typeface="Times New Roman" panose="02020603050405020304" pitchFamily="18" charset="0"/>
              </a:rPr>
              <a:t>:</a:t>
            </a:r>
            <a:endParaRPr lang="en-US" altLang="zh-CN" sz="2400" dirty="0"/>
          </a:p>
        </p:txBody>
      </p:sp>
      <p:sp>
        <p:nvSpPr>
          <p:cNvPr id="14" name="TextBox 13"/>
          <p:cNvSpPr txBox="1">
            <a:spLocks noChangeArrowheads="1"/>
          </p:cNvSpPr>
          <p:nvPr/>
        </p:nvSpPr>
        <p:spPr bwMode="auto">
          <a:xfrm>
            <a:off x="2087314" y="3764211"/>
            <a:ext cx="513040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400" b="1" dirty="0">
                <a:solidFill>
                  <a:schemeClr val="tx2"/>
                </a:solidFill>
                <a:latin typeface="Times New Roman" panose="02020603050405020304" pitchFamily="18" charset="0"/>
              </a:rPr>
              <a:t>The job wasn’t offered to Ann.</a:t>
            </a:r>
          </a:p>
        </p:txBody>
      </p:sp>
      <p:sp>
        <p:nvSpPr>
          <p:cNvPr id="15" name="椭圆 14"/>
          <p:cNvSpPr/>
          <p:nvPr/>
        </p:nvSpPr>
        <p:spPr>
          <a:xfrm>
            <a:off x="5076057" y="3778498"/>
            <a:ext cx="504056" cy="37742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100" b="1"/>
          </a:p>
        </p:txBody>
      </p:sp>
      <p:sp>
        <p:nvSpPr>
          <p:cNvPr id="16" name="椭圆 15"/>
          <p:cNvSpPr/>
          <p:nvPr/>
        </p:nvSpPr>
        <p:spPr>
          <a:xfrm>
            <a:off x="2051720" y="3778497"/>
            <a:ext cx="1134666" cy="37742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100" b="1"/>
          </a:p>
        </p:txBody>
      </p:sp>
      <p:sp>
        <p:nvSpPr>
          <p:cNvPr id="17" name="TextBox 16"/>
          <p:cNvSpPr txBox="1">
            <a:spLocks noChangeArrowheads="1"/>
          </p:cNvSpPr>
          <p:nvPr/>
        </p:nvSpPr>
        <p:spPr bwMode="auto">
          <a:xfrm>
            <a:off x="1493192" y="3764210"/>
            <a:ext cx="756047" cy="39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100" b="1" dirty="0">
                <a:solidFill>
                  <a:srgbClr val="FF0000"/>
                </a:solidFill>
              </a:rPr>
              <a:t>主语</a:t>
            </a:r>
          </a:p>
        </p:txBody>
      </p:sp>
      <p:sp>
        <p:nvSpPr>
          <p:cNvPr id="18" name="TextBox 17"/>
          <p:cNvSpPr txBox="1">
            <a:spLocks noChangeArrowheads="1"/>
          </p:cNvSpPr>
          <p:nvPr/>
        </p:nvSpPr>
        <p:spPr bwMode="auto">
          <a:xfrm>
            <a:off x="2241635" y="4136033"/>
            <a:ext cx="5347097"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400" b="1" dirty="0">
                <a:solidFill>
                  <a:schemeClr val="tx2"/>
                </a:solidFill>
                <a:latin typeface="Times New Roman" panose="02020603050405020304" pitchFamily="18" charset="0"/>
              </a:rPr>
              <a:t>She made me a cake.</a:t>
            </a:r>
          </a:p>
        </p:txBody>
      </p:sp>
      <p:sp>
        <p:nvSpPr>
          <p:cNvPr id="19" name="TextBox 18"/>
          <p:cNvSpPr txBox="1">
            <a:spLocks noChangeArrowheads="1"/>
          </p:cNvSpPr>
          <p:nvPr/>
        </p:nvSpPr>
        <p:spPr bwMode="auto">
          <a:xfrm>
            <a:off x="344351" y="2490337"/>
            <a:ext cx="864096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400" b="1" dirty="0">
                <a:solidFill>
                  <a:srgbClr val="CC00FF"/>
                </a:solidFill>
                <a:latin typeface="Times New Roman" panose="02020603050405020304" pitchFamily="18" charset="0"/>
              </a:rPr>
              <a:t>(1)</a:t>
            </a:r>
            <a:r>
              <a:rPr lang="zh-CN" altLang="en-US" sz="2400" b="1" dirty="0">
                <a:solidFill>
                  <a:srgbClr val="CC00FF"/>
                </a:solidFill>
                <a:latin typeface="Times New Roman" panose="02020603050405020304" pitchFamily="18" charset="0"/>
              </a:rPr>
              <a:t>间接宾语</a:t>
            </a:r>
            <a:r>
              <a:rPr lang="en-US" altLang="zh-CN" sz="2400" b="1" dirty="0">
                <a:solidFill>
                  <a:srgbClr val="000000"/>
                </a:solidFill>
                <a:latin typeface="Times New Roman" panose="02020603050405020304" pitchFamily="18" charset="0"/>
              </a:rPr>
              <a:t>(</a:t>
            </a:r>
            <a:r>
              <a:rPr lang="zh-CN" altLang="en-US" sz="2400" b="1" dirty="0">
                <a:solidFill>
                  <a:srgbClr val="000000"/>
                </a:solidFill>
                <a:latin typeface="Times New Roman" panose="02020603050405020304" pitchFamily="18" charset="0"/>
              </a:rPr>
              <a:t>通常指人</a:t>
            </a:r>
            <a:r>
              <a:rPr lang="en-US" altLang="zh-CN" sz="2400" b="1" dirty="0">
                <a:solidFill>
                  <a:srgbClr val="000000"/>
                </a:solidFill>
                <a:latin typeface="Times New Roman" panose="02020603050405020304" pitchFamily="18" charset="0"/>
              </a:rPr>
              <a:t>)</a:t>
            </a:r>
            <a:r>
              <a:rPr lang="zh-CN" altLang="en-US" sz="2400" b="1" dirty="0">
                <a:solidFill>
                  <a:srgbClr val="000000"/>
                </a:solidFill>
                <a:latin typeface="Times New Roman" panose="02020603050405020304" pitchFamily="18" charset="0"/>
              </a:rPr>
              <a:t>做</a:t>
            </a:r>
            <a:r>
              <a:rPr lang="zh-CN" altLang="en-US" sz="2400" b="1" dirty="0">
                <a:solidFill>
                  <a:srgbClr val="CC00FF"/>
                </a:solidFill>
                <a:latin typeface="Times New Roman" panose="02020603050405020304" pitchFamily="18" charset="0"/>
              </a:rPr>
              <a:t>主语</a:t>
            </a:r>
            <a:r>
              <a:rPr lang="zh-CN" altLang="en-US" sz="2400" b="1" dirty="0">
                <a:solidFill>
                  <a:srgbClr val="000000"/>
                </a:solidFill>
                <a:latin typeface="Times New Roman" panose="02020603050405020304" pitchFamily="18" charset="0"/>
              </a:rPr>
              <a:t>，直接宾语依然保留在谓语后边。</a:t>
            </a:r>
            <a:endParaRPr lang="zh-CN" altLang="en-US" sz="2400" dirty="0"/>
          </a:p>
        </p:txBody>
      </p:sp>
      <p:sp>
        <p:nvSpPr>
          <p:cNvPr id="20" name="左弧形箭头 19"/>
          <p:cNvSpPr/>
          <p:nvPr/>
        </p:nvSpPr>
        <p:spPr>
          <a:xfrm>
            <a:off x="1925389" y="4249688"/>
            <a:ext cx="270272" cy="486965"/>
          </a:xfrm>
          <a:prstGeom prst="curv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100" b="1">
              <a:solidFill>
                <a:schemeClr val="tx1"/>
              </a:solidFill>
            </a:endParaRPr>
          </a:p>
        </p:txBody>
      </p:sp>
      <p:sp>
        <p:nvSpPr>
          <p:cNvPr id="21" name="TextBox 20"/>
          <p:cNvSpPr txBox="1">
            <a:spLocks noChangeArrowheads="1"/>
          </p:cNvSpPr>
          <p:nvPr/>
        </p:nvSpPr>
        <p:spPr bwMode="auto">
          <a:xfrm>
            <a:off x="2195660" y="4567584"/>
            <a:ext cx="513040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400" b="1" dirty="0">
                <a:solidFill>
                  <a:schemeClr val="tx2"/>
                </a:solidFill>
                <a:latin typeface="Times New Roman" panose="02020603050405020304" pitchFamily="18" charset="0"/>
              </a:rPr>
              <a:t>A cake was made for me.</a:t>
            </a:r>
          </a:p>
        </p:txBody>
      </p:sp>
      <p:sp>
        <p:nvSpPr>
          <p:cNvPr id="22" name="椭圆 21"/>
          <p:cNvSpPr/>
          <p:nvPr/>
        </p:nvSpPr>
        <p:spPr>
          <a:xfrm>
            <a:off x="4535661" y="4598160"/>
            <a:ext cx="540395" cy="37742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100" b="1"/>
          </a:p>
        </p:txBody>
      </p:sp>
      <p:sp>
        <p:nvSpPr>
          <p:cNvPr id="23" name="椭圆 22"/>
          <p:cNvSpPr/>
          <p:nvPr/>
        </p:nvSpPr>
        <p:spPr>
          <a:xfrm>
            <a:off x="2195661" y="4629496"/>
            <a:ext cx="972741" cy="37742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2100" b="1"/>
          </a:p>
        </p:txBody>
      </p:sp>
      <p:sp>
        <p:nvSpPr>
          <p:cNvPr id="24" name="TextBox 23"/>
          <p:cNvSpPr txBox="1">
            <a:spLocks noChangeArrowheads="1"/>
          </p:cNvSpPr>
          <p:nvPr/>
        </p:nvSpPr>
        <p:spPr bwMode="auto">
          <a:xfrm>
            <a:off x="1493192" y="4628307"/>
            <a:ext cx="756047" cy="3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100" b="1" dirty="0">
                <a:solidFill>
                  <a:srgbClr val="FF0000"/>
                </a:solidFill>
              </a:rPr>
              <a:t>主语</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3250">
                                            <p:txEl>
                                              <p:pRg st="0" end="0"/>
                                            </p:txEl>
                                          </p:spTgt>
                                        </p:tgtEl>
                                        <p:attrNameLst>
                                          <p:attrName>style.visibility</p:attrName>
                                        </p:attrNameLst>
                                      </p:cBhvr>
                                      <p:to>
                                        <p:strVal val="visible"/>
                                      </p:to>
                                    </p:set>
                                    <p:animEffect transition="in" filter="box(in)">
                                      <p:cBhvr>
                                        <p:cTn id="7" dur="500"/>
                                        <p:tgtEl>
                                          <p:spTgt spid="532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724"/>
                                        </p:tgtEl>
                                        <p:attrNameLst>
                                          <p:attrName>style.visibility</p:attrName>
                                        </p:attrNameLst>
                                      </p:cBhvr>
                                      <p:to>
                                        <p:strVal val="visible"/>
                                      </p:to>
                                    </p:set>
                                    <p:animEffect transition="in" filter="wipe(left)">
                                      <p:cBhvr>
                                        <p:cTn id="12" dur="500"/>
                                        <p:tgtEl>
                                          <p:spTgt spid="307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500"/>
                            </p:stCondLst>
                            <p:childTnLst>
                              <p:par>
                                <p:cTn id="19" presetID="2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par>
                          <p:cTn id="27" fill="hold">
                            <p:stCondLst>
                              <p:cond delay="500"/>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0725"/>
                                        </p:tgtEl>
                                        <p:attrNameLst>
                                          <p:attrName>style.visibility</p:attrName>
                                        </p:attrNameLst>
                                      </p:cBhvr>
                                      <p:to>
                                        <p:strVal val="visible"/>
                                      </p:to>
                                    </p:set>
                                    <p:animEffect transition="in" filter="wipe(left)">
                                      <p:cBhvr>
                                        <p:cTn id="46" dur="500"/>
                                        <p:tgtEl>
                                          <p:spTgt spid="3072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childTnLst>
                          </p:cTn>
                        </p:par>
                        <p:par>
                          <p:cTn id="52" fill="hold">
                            <p:stCondLst>
                              <p:cond delay="500"/>
                            </p:stCondLst>
                            <p:childTnLst>
                              <p:par>
                                <p:cTn id="53" presetID="22" presetClass="entr" presetSubtype="4"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down)">
                                      <p:cBhvr>
                                        <p:cTn id="70" dur="500"/>
                                        <p:tgtEl>
                                          <p:spTgt spid="16"/>
                                        </p:tgtEl>
                                      </p:cBhvr>
                                    </p:animEffect>
                                  </p:childTnLst>
                                </p:cTn>
                              </p:par>
                            </p:childTnLst>
                          </p:cTn>
                        </p:par>
                        <p:par>
                          <p:cTn id="71" fill="hold">
                            <p:stCondLst>
                              <p:cond delay="500"/>
                            </p:stCondLst>
                            <p:childTnLst>
                              <p:par>
                                <p:cTn id="72" presetID="22" presetClass="entr" presetSubtype="4"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down)">
                                      <p:cBhvr>
                                        <p:cTn id="74" dur="500"/>
                                        <p:tgtEl>
                                          <p:spTgt spid="1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down)">
                                      <p:cBhvr>
                                        <p:cTn id="79" dur="500"/>
                                        <p:tgtEl>
                                          <p:spTgt spid="15"/>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left)">
                                      <p:cBhvr>
                                        <p:cTn id="84" dur="500"/>
                                        <p:tgtEl>
                                          <p:spTgt spid="18"/>
                                        </p:tgtEl>
                                      </p:cBhvr>
                                    </p:animEffect>
                                  </p:childTnLst>
                                </p:cTn>
                              </p:par>
                            </p:childTnLst>
                          </p:cTn>
                        </p:par>
                        <p:par>
                          <p:cTn id="85" fill="hold">
                            <p:stCondLst>
                              <p:cond delay="500"/>
                            </p:stCondLst>
                            <p:childTnLst>
                              <p:par>
                                <p:cTn id="86" presetID="22" presetClass="entr" presetSubtype="1"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ipe(up)">
                                      <p:cBhvr>
                                        <p:cTn id="88" dur="500"/>
                                        <p:tgtEl>
                                          <p:spTgt spid="20"/>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ipe(left)">
                                      <p:cBhvr>
                                        <p:cTn id="93" dur="500"/>
                                        <p:tgtEl>
                                          <p:spTgt spid="21"/>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wipe(down)">
                                      <p:cBhvr>
                                        <p:cTn id="98" dur="500"/>
                                        <p:tgtEl>
                                          <p:spTgt spid="23"/>
                                        </p:tgtEl>
                                      </p:cBhvr>
                                    </p:animEffect>
                                  </p:childTnLst>
                                </p:cTn>
                              </p:par>
                            </p:childTnLst>
                          </p:cTn>
                        </p:par>
                        <p:par>
                          <p:cTn id="99" fill="hold">
                            <p:stCondLst>
                              <p:cond delay="500"/>
                            </p:stCondLst>
                            <p:childTnLst>
                              <p:par>
                                <p:cTn id="100" presetID="22" presetClass="entr" presetSubtype="4"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down)">
                                      <p:cBhvr>
                                        <p:cTn id="102" dur="500"/>
                                        <p:tgtEl>
                                          <p:spTgt spid="2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wipe(down)">
                                      <p:cBhvr>
                                        <p:cTn id="10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allAtOnce"/>
      <p:bldP spid="30724" grpId="0"/>
      <p:bldP spid="30725" grpId="0"/>
      <p:bldP spid="6" grpId="0" bldLvl="0" animBg="1"/>
      <p:bldP spid="7" grpId="0" bldLvl="0" animBg="1"/>
      <p:bldP spid="8" grpId="0"/>
      <p:bldP spid="9" grpId="0"/>
      <p:bldP spid="10" grpId="0" bldLvl="0" animBg="1"/>
      <p:bldP spid="11" grpId="0"/>
      <p:bldP spid="12" grpId="0"/>
      <p:bldP spid="13" grpId="0"/>
      <p:bldP spid="14" grpId="0"/>
      <p:bldP spid="15" grpId="0" bldLvl="0" animBg="1"/>
      <p:bldP spid="16" grpId="0" bldLvl="0" animBg="1"/>
      <p:bldP spid="17" grpId="0"/>
      <p:bldP spid="18" grpId="0"/>
      <p:bldP spid="19" grpId="0"/>
      <p:bldP spid="20" grpId="0" bldLvl="0" animBg="1"/>
      <p:bldP spid="21" grpId="0"/>
      <p:bldP spid="22" grpId="0" bldLvl="0" animBg="1"/>
      <p:bldP spid="23" grpId="0" bldLvl="0" animBg="1"/>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 Box 2"/>
          <p:cNvSpPr txBox="1">
            <a:spLocks noChangeArrowheads="1"/>
          </p:cNvSpPr>
          <p:nvPr/>
        </p:nvSpPr>
        <p:spPr bwMode="auto">
          <a:xfrm>
            <a:off x="683568" y="1059582"/>
            <a:ext cx="7272808" cy="213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68580" tIns="34290" rIns="68580" bIns="34290">
            <a:spAutoFit/>
          </a:bodyPr>
          <a:lstStyle/>
          <a:p>
            <a:pPr>
              <a:lnSpc>
                <a:spcPct val="120000"/>
              </a:lnSpc>
            </a:pPr>
            <a:r>
              <a:rPr lang="en-US" altLang="zh-CN" sz="2800" b="1" dirty="0">
                <a:latin typeface="Times New Roman" panose="02020603050405020304" pitchFamily="18" charset="0"/>
              </a:rPr>
              <a:t>2. </a:t>
            </a:r>
            <a:r>
              <a:rPr lang="zh-CN" altLang="en-US" sz="2800" b="1" dirty="0">
                <a:latin typeface="Times New Roman" panose="02020603050405020304" pitchFamily="18" charset="0"/>
              </a:rPr>
              <a:t>在使役动词</a:t>
            </a:r>
            <a:r>
              <a:rPr lang="en-US" altLang="zh-CN" sz="2800" b="1" dirty="0">
                <a:solidFill>
                  <a:srgbClr val="FF0000"/>
                </a:solidFill>
                <a:latin typeface="Times New Roman" panose="02020603050405020304" pitchFamily="18" charset="0"/>
              </a:rPr>
              <a:t>have, make, get</a:t>
            </a:r>
            <a:r>
              <a:rPr lang="zh-CN" altLang="en-US" sz="2800" b="1" dirty="0">
                <a:latin typeface="Times New Roman" panose="02020603050405020304" pitchFamily="18" charset="0"/>
              </a:rPr>
              <a:t>以及感官动词</a:t>
            </a:r>
            <a:r>
              <a:rPr lang="en-US" altLang="zh-CN" sz="2800" b="1" dirty="0">
                <a:solidFill>
                  <a:srgbClr val="FF0000"/>
                </a:solidFill>
                <a:latin typeface="Times New Roman" panose="02020603050405020304" pitchFamily="18" charset="0"/>
              </a:rPr>
              <a:t>see, watch, notice, hear, feel, observe</a:t>
            </a:r>
            <a:r>
              <a:rPr lang="zh-CN" altLang="en-US" sz="2800" b="1" dirty="0">
                <a:latin typeface="Times New Roman" panose="02020603050405020304" pitchFamily="18" charset="0"/>
              </a:rPr>
              <a:t>等后面不定式作宾语补足语时，在主动结构中不定式</a:t>
            </a:r>
            <a:r>
              <a:rPr lang="en-US" altLang="zh-CN" sz="2800" b="1" dirty="0">
                <a:latin typeface="Times New Roman" panose="02020603050405020304" pitchFamily="18" charset="0"/>
              </a:rPr>
              <a:t>to</a:t>
            </a:r>
            <a:r>
              <a:rPr lang="zh-CN" altLang="en-US" sz="2800" b="1" dirty="0">
                <a:latin typeface="Times New Roman" panose="02020603050405020304" pitchFamily="18" charset="0"/>
              </a:rPr>
              <a:t>要省略，但变为被动结构时，要加 </a:t>
            </a:r>
            <a:r>
              <a:rPr lang="en-US" altLang="zh-CN" sz="2800" b="1" dirty="0">
                <a:solidFill>
                  <a:srgbClr val="FF0000"/>
                </a:solidFill>
                <a:latin typeface="Times New Roman" panose="02020603050405020304" pitchFamily="18" charset="0"/>
              </a:rPr>
              <a:t>to</a:t>
            </a:r>
            <a:r>
              <a:rPr lang="zh-CN" altLang="en-US" sz="2800" b="1" dirty="0">
                <a:latin typeface="Times New Roman" panose="02020603050405020304" pitchFamily="18" charset="0"/>
              </a:rPr>
              <a:t>。</a:t>
            </a:r>
          </a:p>
        </p:txBody>
      </p:sp>
      <p:sp>
        <p:nvSpPr>
          <p:cNvPr id="47106" name="Text Box 3"/>
          <p:cNvSpPr txBox="1">
            <a:spLocks noChangeArrowheads="1"/>
          </p:cNvSpPr>
          <p:nvPr/>
        </p:nvSpPr>
        <p:spPr bwMode="auto">
          <a:xfrm>
            <a:off x="755576" y="3390463"/>
            <a:ext cx="3143250" cy="98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8580" tIns="34290" rIns="68580" bIns="34290">
            <a:spAutoFit/>
          </a:bodyPr>
          <a:lstStyle/>
          <a:p>
            <a:pPr>
              <a:lnSpc>
                <a:spcPct val="110000"/>
              </a:lnSpc>
              <a:spcBef>
                <a:spcPct val="50000"/>
              </a:spcBef>
            </a:pPr>
            <a:r>
              <a:rPr lang="en-US" altLang="zh-CN" sz="2800" b="1">
                <a:latin typeface="Times New Roman" panose="02020603050405020304" pitchFamily="18" charset="0"/>
                <a:sym typeface="Symbol" panose="05050102010706020507" pitchFamily="18" charset="2"/>
              </a:rPr>
              <a:t>They make her clean the floor. </a:t>
            </a:r>
          </a:p>
        </p:txBody>
      </p:sp>
      <p:sp>
        <p:nvSpPr>
          <p:cNvPr id="47107" name="Text Box 4"/>
          <p:cNvSpPr txBox="1">
            <a:spLocks noChangeArrowheads="1"/>
          </p:cNvSpPr>
          <p:nvPr/>
        </p:nvSpPr>
        <p:spPr bwMode="auto">
          <a:xfrm>
            <a:off x="3707904" y="3461125"/>
            <a:ext cx="4104456" cy="101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68580" tIns="34290" rIns="68580" bIns="34290">
            <a:spAutoFit/>
          </a:bodyPr>
          <a:lstStyle/>
          <a:p>
            <a:pPr>
              <a:lnSpc>
                <a:spcPct val="110000"/>
              </a:lnSpc>
              <a:spcBef>
                <a:spcPct val="50000"/>
              </a:spcBef>
            </a:pPr>
            <a:r>
              <a:rPr lang="en-US" altLang="zh-CN" sz="2800" b="1" dirty="0">
                <a:solidFill>
                  <a:srgbClr val="0000FF"/>
                </a:solidFill>
                <a:latin typeface="Times New Roman" panose="02020603050405020304" pitchFamily="18" charset="0"/>
                <a:sym typeface="Symbol" panose="05050102010706020507" pitchFamily="18" charset="2"/>
              </a:rPr>
              <a:t>She is made</a:t>
            </a:r>
            <a:r>
              <a:rPr lang="en-US" altLang="zh-CN" sz="2800" b="1" dirty="0">
                <a:solidFill>
                  <a:srgbClr val="003399"/>
                </a:solidFill>
                <a:latin typeface="Times New Roman" panose="02020603050405020304" pitchFamily="18" charset="0"/>
                <a:sym typeface="Symbol" panose="05050102010706020507" pitchFamily="18" charset="2"/>
              </a:rPr>
              <a:t> </a:t>
            </a:r>
            <a:r>
              <a:rPr lang="en-US" altLang="zh-CN" sz="2800" b="1" dirty="0">
                <a:solidFill>
                  <a:srgbClr val="FF3300"/>
                </a:solidFill>
                <a:latin typeface="Times New Roman" panose="02020603050405020304" pitchFamily="18" charset="0"/>
                <a:sym typeface="Symbol" panose="05050102010706020507" pitchFamily="18" charset="2"/>
              </a:rPr>
              <a:t>to clean</a:t>
            </a:r>
            <a:r>
              <a:rPr lang="en-US" altLang="zh-CN" sz="2800" b="1" dirty="0">
                <a:solidFill>
                  <a:srgbClr val="003399"/>
                </a:solidFill>
                <a:latin typeface="Times New Roman" panose="02020603050405020304" pitchFamily="18" charset="0"/>
                <a:sym typeface="Symbol" panose="05050102010706020507" pitchFamily="18" charset="2"/>
              </a:rPr>
              <a:t> </a:t>
            </a:r>
            <a:r>
              <a:rPr lang="en-US" altLang="zh-CN" sz="2800" b="1" dirty="0">
                <a:solidFill>
                  <a:srgbClr val="0000FF"/>
                </a:solidFill>
                <a:latin typeface="Times New Roman" panose="02020603050405020304" pitchFamily="18" charset="0"/>
                <a:sym typeface="Symbol" panose="05050102010706020507" pitchFamily="18" charset="2"/>
              </a:rPr>
              <a:t>the floor by them.</a:t>
            </a:r>
            <a:endParaRPr lang="en-US" altLang="zh-CN" sz="2800" b="1" dirty="0">
              <a:solidFill>
                <a:srgbClr val="0000FF"/>
              </a:solidFill>
              <a:latin typeface="Times New Roman" panose="02020603050405020304" pitchFamily="18"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7"/>
                                        </p:tgtEl>
                                        <p:attrNameLst>
                                          <p:attrName>style.visibility</p:attrName>
                                        </p:attrNameLst>
                                      </p:cBhvr>
                                      <p:to>
                                        <p:strVal val="visible"/>
                                      </p:to>
                                    </p:set>
                                    <p:anim calcmode="lin" valueType="num">
                                      <p:cBhvr additive="base">
                                        <p:cTn id="13" dur="500" fill="hold"/>
                                        <p:tgtEl>
                                          <p:spTgt spid="47107"/>
                                        </p:tgtEl>
                                        <p:attrNameLst>
                                          <p:attrName>ppt_x</p:attrName>
                                        </p:attrNameLst>
                                      </p:cBhvr>
                                      <p:tavLst>
                                        <p:tav tm="0">
                                          <p:val>
                                            <p:strVal val="#ppt_x"/>
                                          </p:val>
                                        </p:tav>
                                        <p:tav tm="100000">
                                          <p:val>
                                            <p:strVal val="#ppt_x"/>
                                          </p:val>
                                        </p:tav>
                                      </p:tavLst>
                                    </p:anim>
                                    <p:anim calcmode="lin" valueType="num">
                                      <p:cBhvr additive="base">
                                        <p:cTn id="14"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832520"/>
            <a:ext cx="7344816" cy="3539430"/>
          </a:xfrm>
          <a:prstGeom prst="rect">
            <a:avLst/>
          </a:prstGeom>
        </p:spPr>
        <p:txBody>
          <a:bodyPr wrap="square">
            <a:spAutoFit/>
          </a:bodyPr>
          <a:lstStyle/>
          <a:p>
            <a:r>
              <a:rPr lang="en-US" altLang="zh-CN" sz="2800" b="1" dirty="0">
                <a:latin typeface="Times New Roman" panose="02020603050405020304" pitchFamily="18" charset="0"/>
                <a:cs typeface="Times New Roman" panose="02020603050405020304" pitchFamily="18" charset="0"/>
              </a:rPr>
              <a:t>3. </a:t>
            </a:r>
            <a:r>
              <a:rPr lang="en-US" altLang="zh-CN" sz="2800" b="1" dirty="0">
                <a:solidFill>
                  <a:srgbClr val="FF0000"/>
                </a:solidFill>
                <a:latin typeface="Times New Roman" panose="02020603050405020304" pitchFamily="18" charset="0"/>
                <a:cs typeface="Times New Roman" panose="02020603050405020304" pitchFamily="18" charset="0"/>
              </a:rPr>
              <a:t>It + be + v-ed + that</a:t>
            </a:r>
            <a:r>
              <a:rPr lang="zh-CN" altLang="en-US" sz="2800" b="1" dirty="0">
                <a:solidFill>
                  <a:srgbClr val="FF0000"/>
                </a:solidFill>
                <a:latin typeface="Times New Roman" panose="02020603050405020304" pitchFamily="18" charset="0"/>
                <a:cs typeface="Times New Roman" panose="02020603050405020304" pitchFamily="18" charset="0"/>
              </a:rPr>
              <a:t>从句 </a:t>
            </a:r>
          </a:p>
          <a:p>
            <a:r>
              <a:rPr lang="en-US" altLang="zh-CN" sz="2800" b="1" dirty="0">
                <a:latin typeface="Times New Roman" panose="02020603050405020304" pitchFamily="18" charset="0"/>
                <a:cs typeface="Times New Roman" panose="02020603050405020304" pitchFamily="18" charset="0"/>
              </a:rPr>
              <a:t> =</a:t>
            </a:r>
            <a:r>
              <a:rPr lang="zh-CN" altLang="en-US" sz="2800" b="1" dirty="0">
                <a:solidFill>
                  <a:srgbClr val="FF0000"/>
                </a:solidFill>
                <a:latin typeface="Times New Roman" panose="02020603050405020304" pitchFamily="18" charset="0"/>
                <a:cs typeface="Times New Roman" panose="02020603050405020304" pitchFamily="18" charset="0"/>
              </a:rPr>
              <a:t>主语</a:t>
            </a:r>
            <a:r>
              <a:rPr lang="en-US" altLang="zh-CN" sz="2800" b="1" dirty="0">
                <a:solidFill>
                  <a:srgbClr val="FF0000"/>
                </a:solidFill>
                <a:latin typeface="Times New Roman" panose="02020603050405020304" pitchFamily="18" charset="0"/>
                <a:cs typeface="Times New Roman" panose="02020603050405020304" pitchFamily="18" charset="0"/>
              </a:rPr>
              <a:t>+ be + v-ed + to do sth.</a:t>
            </a:r>
          </a:p>
          <a:p>
            <a:r>
              <a:rPr lang="zh-CN" altLang="en-US" sz="2800" b="1" dirty="0">
                <a:latin typeface="Times New Roman" panose="02020603050405020304" pitchFamily="18" charset="0"/>
                <a:cs typeface="Times New Roman" panose="02020603050405020304" pitchFamily="18" charset="0"/>
              </a:rPr>
              <a:t>表示</a:t>
            </a:r>
            <a:r>
              <a:rPr lang="en-US" altLang="zh-CN" sz="2800" b="1" dirty="0">
                <a:latin typeface="Times New Roman" panose="02020603050405020304" pitchFamily="18" charset="0"/>
                <a:cs typeface="Times New Roman" panose="02020603050405020304" pitchFamily="18" charset="0"/>
              </a:rPr>
              <a:t>:</a:t>
            </a:r>
            <a:r>
              <a:rPr lang="zh-CN" altLang="en-US" sz="2800" b="1" dirty="0">
                <a:solidFill>
                  <a:srgbClr val="FF0000"/>
                </a:solidFill>
                <a:latin typeface="Times New Roman" panose="02020603050405020304" pitchFamily="18" charset="0"/>
                <a:cs typeface="Times New Roman" panose="02020603050405020304" pitchFamily="18" charset="0"/>
              </a:rPr>
              <a:t>据说</a:t>
            </a:r>
            <a:r>
              <a:rPr lang="en-US" altLang="zh-CN" sz="2800" b="1" dirty="0">
                <a:solidFill>
                  <a:srgbClr val="FF0000"/>
                </a:solidFill>
                <a:latin typeface="Times New Roman" panose="02020603050405020304" pitchFamily="18" charset="0"/>
                <a:cs typeface="Times New Roman" panose="02020603050405020304" pitchFamily="18" charset="0"/>
              </a:rPr>
              <a:t>/</a:t>
            </a:r>
            <a:r>
              <a:rPr lang="zh-CN" altLang="en-US" sz="2800" b="1" dirty="0">
                <a:solidFill>
                  <a:srgbClr val="FF0000"/>
                </a:solidFill>
                <a:latin typeface="Times New Roman" panose="02020603050405020304" pitchFamily="18" charset="0"/>
                <a:cs typeface="Times New Roman" panose="02020603050405020304" pitchFamily="18" charset="0"/>
              </a:rPr>
              <a:t>据报道</a:t>
            </a:r>
            <a:r>
              <a:rPr lang="en-US" altLang="zh-CN" sz="2800" b="1" dirty="0">
                <a:solidFill>
                  <a:srgbClr val="FF0000"/>
                </a:solidFill>
                <a:latin typeface="Times New Roman" panose="02020603050405020304" pitchFamily="18" charset="0"/>
                <a:cs typeface="Times New Roman" panose="02020603050405020304" pitchFamily="18" charset="0"/>
              </a:rPr>
              <a:t>/</a:t>
            </a:r>
            <a:r>
              <a:rPr lang="zh-CN" altLang="en-US" sz="2800" b="1" dirty="0">
                <a:solidFill>
                  <a:srgbClr val="FF0000"/>
                </a:solidFill>
                <a:latin typeface="Times New Roman" panose="02020603050405020304" pitchFamily="18" charset="0"/>
                <a:cs typeface="Times New Roman" panose="02020603050405020304" pitchFamily="18" charset="0"/>
              </a:rPr>
              <a:t>据悉</a:t>
            </a:r>
            <a:r>
              <a:rPr lang="en-US" altLang="zh-CN" sz="2800" b="1" dirty="0">
                <a:solidFill>
                  <a:srgbClr val="FF0000"/>
                </a:solidFill>
                <a:latin typeface="Times New Roman" panose="02020603050405020304" pitchFamily="18" charset="0"/>
                <a:cs typeface="Times New Roman" panose="02020603050405020304" pitchFamily="18" charset="0"/>
              </a:rPr>
              <a:t>/</a:t>
            </a:r>
            <a:r>
              <a:rPr lang="zh-CN" altLang="en-US" sz="2800" b="1" dirty="0">
                <a:solidFill>
                  <a:srgbClr val="FF0000"/>
                </a:solidFill>
                <a:latin typeface="Times New Roman" panose="02020603050405020304" pitchFamily="18" charset="0"/>
                <a:cs typeface="Times New Roman" panose="02020603050405020304" pitchFamily="18" charset="0"/>
              </a:rPr>
              <a:t>据信等</a:t>
            </a:r>
            <a:r>
              <a:rPr lang="en-US" altLang="zh-CN" sz="2800" b="1" dirty="0">
                <a:solidFill>
                  <a:srgbClr val="FF0000"/>
                </a:solidFill>
                <a:latin typeface="宋体" panose="02010600030101010101" pitchFamily="2" charset="-122"/>
                <a:cs typeface="Times New Roman" panose="02020603050405020304" pitchFamily="18" charset="0"/>
              </a:rPr>
              <a:t>……</a:t>
            </a:r>
          </a:p>
          <a:p>
            <a:r>
              <a:rPr lang="en-US" altLang="zh-CN" sz="2800" b="1" dirty="0">
                <a:latin typeface="Times New Roman" panose="02020603050405020304" pitchFamily="18" charset="0"/>
                <a:cs typeface="Times New Roman" panose="02020603050405020304" pitchFamily="18" charset="0"/>
              </a:rPr>
              <a:t>It is said that the boy has passed the national exam. </a:t>
            </a:r>
          </a:p>
          <a:p>
            <a:r>
              <a:rPr lang="en-US" altLang="zh-CN" sz="2800" b="1" dirty="0">
                <a:latin typeface="Times New Roman" panose="02020603050405020304" pitchFamily="18" charset="0"/>
                <a:cs typeface="Times New Roman" panose="02020603050405020304" pitchFamily="18" charset="0"/>
              </a:rPr>
              <a:t>The boy is said to have passed the national exam.</a:t>
            </a:r>
          </a:p>
          <a:p>
            <a:r>
              <a:rPr lang="zh-CN" altLang="en-US" sz="2800" b="1" dirty="0">
                <a:latin typeface="Times New Roman" panose="02020603050405020304" pitchFamily="18" charset="0"/>
                <a:cs typeface="Times New Roman" panose="02020603050405020304" pitchFamily="18" charset="0"/>
              </a:rPr>
              <a:t>据说这个男孩已经通过了这次全国性的测试。</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 calcmode="lin" valueType="num">
                                      <p:cBhvr additive="base">
                                        <p:cTn id="2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2"/>
          <p:cNvSpPr txBox="1">
            <a:spLocks noChangeArrowheads="1"/>
          </p:cNvSpPr>
          <p:nvPr/>
        </p:nvSpPr>
        <p:spPr bwMode="auto">
          <a:xfrm>
            <a:off x="971600" y="1262980"/>
            <a:ext cx="7344816" cy="3688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68580" tIns="34290" rIns="68580" bIns="34290">
            <a:spAutoFit/>
          </a:bodyPr>
          <a:lstStyle/>
          <a:p>
            <a:pPr marL="514350" indent="-514350">
              <a:lnSpc>
                <a:spcPct val="120000"/>
              </a:lnSpc>
              <a:buAutoNum type="arabicPeriod"/>
            </a:pPr>
            <a:r>
              <a:rPr lang="zh-CN" altLang="en-US" sz="2800" b="1" dirty="0">
                <a:latin typeface="Times New Roman" panose="02020603050405020304" pitchFamily="18" charset="0"/>
              </a:rPr>
              <a:t>某些感官动词加形容词及少数其他的动词与一些副词连用表示被动意义。</a:t>
            </a:r>
            <a:r>
              <a:rPr lang="en-US" altLang="zh-CN" sz="2800" b="1" dirty="0">
                <a:solidFill>
                  <a:srgbClr val="FF0000"/>
                </a:solidFill>
                <a:latin typeface="Times New Roman" panose="02020603050405020304" pitchFamily="18" charset="0"/>
              </a:rPr>
              <a:t>smell, taste, prove, sell, etc.</a:t>
            </a:r>
          </a:p>
          <a:p>
            <a:pPr marL="514350" indent="-514350">
              <a:lnSpc>
                <a:spcPct val="120000"/>
              </a:lnSpc>
              <a:buAutoNum type="arabicParenR"/>
            </a:pPr>
            <a:r>
              <a:rPr lang="en-US" altLang="zh-CN" sz="2800" b="1" dirty="0">
                <a:latin typeface="Times New Roman" panose="02020603050405020304" pitchFamily="18" charset="0"/>
              </a:rPr>
              <a:t>The dish </a:t>
            </a:r>
            <a:r>
              <a:rPr lang="en-US" altLang="zh-CN" sz="2800" b="1" dirty="0">
                <a:solidFill>
                  <a:srgbClr val="FF0000"/>
                </a:solidFill>
                <a:latin typeface="Times New Roman" panose="02020603050405020304" pitchFamily="18" charset="0"/>
              </a:rPr>
              <a:t>tastes</a:t>
            </a:r>
            <a:r>
              <a:rPr lang="en-US" altLang="zh-CN" sz="2800" b="1" dirty="0">
                <a:latin typeface="Times New Roman" panose="02020603050405020304" pitchFamily="18" charset="0"/>
              </a:rPr>
              <a:t> delicious.   </a:t>
            </a:r>
          </a:p>
          <a:p>
            <a:pPr marL="514350" indent="-514350">
              <a:lnSpc>
                <a:spcPct val="120000"/>
              </a:lnSpc>
              <a:buAutoNum type="arabicParenR"/>
            </a:pPr>
            <a:r>
              <a:rPr lang="en-US" altLang="zh-CN" sz="2800" b="1" dirty="0">
                <a:latin typeface="Times New Roman" panose="02020603050405020304" pitchFamily="18" charset="0"/>
              </a:rPr>
              <a:t>The theory </a:t>
            </a:r>
            <a:r>
              <a:rPr lang="en-US" altLang="zh-CN" sz="2800" b="1" dirty="0">
                <a:solidFill>
                  <a:srgbClr val="FF0000"/>
                </a:solidFill>
                <a:latin typeface="Times New Roman" panose="02020603050405020304" pitchFamily="18" charset="0"/>
              </a:rPr>
              <a:t>proved</a:t>
            </a:r>
            <a:r>
              <a:rPr lang="en-US" altLang="zh-CN" sz="2800" b="1" dirty="0">
                <a:latin typeface="Times New Roman" panose="02020603050405020304" pitchFamily="18" charset="0"/>
              </a:rPr>
              <a:t> right at last.</a:t>
            </a:r>
          </a:p>
          <a:p>
            <a:pPr marL="514350" indent="-514350">
              <a:lnSpc>
                <a:spcPct val="120000"/>
              </a:lnSpc>
              <a:buAutoNum type="arabicParenR"/>
            </a:pPr>
            <a:r>
              <a:rPr lang="en-US" altLang="zh-CN" sz="2800" b="1" dirty="0">
                <a:latin typeface="Times New Roman" panose="02020603050405020304" pitchFamily="18" charset="0"/>
              </a:rPr>
              <a:t>The book is so interesting that it </a:t>
            </a:r>
            <a:r>
              <a:rPr lang="en-US" altLang="zh-CN" sz="2800" b="1" dirty="0">
                <a:solidFill>
                  <a:srgbClr val="FF0000"/>
                </a:solidFill>
                <a:latin typeface="Times New Roman" panose="02020603050405020304" pitchFamily="18" charset="0"/>
              </a:rPr>
              <a:t>sells</a:t>
            </a:r>
            <a:r>
              <a:rPr lang="en-US" altLang="zh-CN" sz="2800" b="1" dirty="0">
                <a:latin typeface="Times New Roman" panose="02020603050405020304" pitchFamily="18" charset="0"/>
              </a:rPr>
              <a:t> well.</a:t>
            </a:r>
          </a:p>
          <a:p>
            <a:pPr marL="514350" indent="-514350">
              <a:lnSpc>
                <a:spcPct val="120000"/>
              </a:lnSpc>
              <a:buAutoNum type="arabicParenR"/>
            </a:pPr>
            <a:r>
              <a:rPr lang="en-US" altLang="zh-CN" sz="2800" b="1" dirty="0">
                <a:latin typeface="Times New Roman" panose="02020603050405020304" pitchFamily="18" charset="0"/>
              </a:rPr>
              <a:t>The pen </a:t>
            </a:r>
            <a:r>
              <a:rPr lang="en-US" altLang="zh-CN" sz="2800" b="1" dirty="0">
                <a:solidFill>
                  <a:srgbClr val="FF0000"/>
                </a:solidFill>
                <a:latin typeface="Times New Roman" panose="02020603050405020304" pitchFamily="18" charset="0"/>
              </a:rPr>
              <a:t>writes</a:t>
            </a:r>
            <a:r>
              <a:rPr lang="en-US" altLang="zh-CN" sz="2800" b="1" dirty="0">
                <a:latin typeface="Times New Roman" panose="02020603050405020304" pitchFamily="18" charset="0"/>
              </a:rPr>
              <a:t> well.</a:t>
            </a:r>
          </a:p>
        </p:txBody>
      </p:sp>
      <p:sp>
        <p:nvSpPr>
          <p:cNvPr id="49154" name="Text Box 3"/>
          <p:cNvSpPr txBox="1">
            <a:spLocks noChangeArrowheads="1"/>
          </p:cNvSpPr>
          <p:nvPr/>
        </p:nvSpPr>
        <p:spPr bwMode="auto">
          <a:xfrm>
            <a:off x="2254767" y="627534"/>
            <a:ext cx="4922861"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68580" tIns="34290" rIns="68580" bIns="34290">
            <a:spAutoFit/>
          </a:bodyPr>
          <a:lstStyle/>
          <a:p>
            <a:pPr>
              <a:spcBef>
                <a:spcPct val="50000"/>
              </a:spcBef>
            </a:pPr>
            <a:r>
              <a:rPr lang="zh-CN" altLang="en-US" sz="2800" b="1" dirty="0">
                <a:solidFill>
                  <a:srgbClr val="FF0000"/>
                </a:solidFill>
                <a:latin typeface="+mn-ea"/>
                <a:ea typeface="+mn-ea"/>
              </a:rPr>
              <a:t>不可以变成被动语态的情况</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153">
                                            <p:txEl>
                                              <p:pRg st="0" end="0"/>
                                            </p:txEl>
                                          </p:spTgt>
                                        </p:tgtEl>
                                        <p:attrNameLst>
                                          <p:attrName>style.visibility</p:attrName>
                                        </p:attrNameLst>
                                      </p:cBhvr>
                                      <p:to>
                                        <p:strVal val="visible"/>
                                      </p:to>
                                    </p:set>
                                    <p:animEffect transition="in" filter="fade">
                                      <p:cBhvr>
                                        <p:cTn id="7" dur="1000"/>
                                        <p:tgtEl>
                                          <p:spTgt spid="49153">
                                            <p:txEl>
                                              <p:pRg st="0" end="0"/>
                                            </p:txEl>
                                          </p:spTgt>
                                        </p:tgtEl>
                                      </p:cBhvr>
                                    </p:animEffect>
                                    <p:anim calcmode="lin" valueType="num">
                                      <p:cBhvr>
                                        <p:cTn id="8" dur="1000" fill="hold"/>
                                        <p:tgtEl>
                                          <p:spTgt spid="4915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915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153">
                                            <p:txEl>
                                              <p:pRg st="1" end="1"/>
                                            </p:txEl>
                                          </p:spTgt>
                                        </p:tgtEl>
                                        <p:attrNameLst>
                                          <p:attrName>style.visibility</p:attrName>
                                        </p:attrNameLst>
                                      </p:cBhvr>
                                      <p:to>
                                        <p:strVal val="visible"/>
                                      </p:to>
                                    </p:set>
                                    <p:animEffect transition="in" filter="fade">
                                      <p:cBhvr>
                                        <p:cTn id="14" dur="1000"/>
                                        <p:tgtEl>
                                          <p:spTgt spid="49153">
                                            <p:txEl>
                                              <p:pRg st="1" end="1"/>
                                            </p:txEl>
                                          </p:spTgt>
                                        </p:tgtEl>
                                      </p:cBhvr>
                                    </p:animEffect>
                                    <p:anim calcmode="lin" valueType="num">
                                      <p:cBhvr>
                                        <p:cTn id="15" dur="1000" fill="hold"/>
                                        <p:tgtEl>
                                          <p:spTgt spid="4915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915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9153">
                                            <p:txEl>
                                              <p:pRg st="2" end="2"/>
                                            </p:txEl>
                                          </p:spTgt>
                                        </p:tgtEl>
                                        <p:attrNameLst>
                                          <p:attrName>style.visibility</p:attrName>
                                        </p:attrNameLst>
                                      </p:cBhvr>
                                      <p:to>
                                        <p:strVal val="visible"/>
                                      </p:to>
                                    </p:set>
                                    <p:animEffect transition="in" filter="fade">
                                      <p:cBhvr>
                                        <p:cTn id="21" dur="1000"/>
                                        <p:tgtEl>
                                          <p:spTgt spid="49153">
                                            <p:txEl>
                                              <p:pRg st="2" end="2"/>
                                            </p:txEl>
                                          </p:spTgt>
                                        </p:tgtEl>
                                      </p:cBhvr>
                                    </p:animEffect>
                                    <p:anim calcmode="lin" valueType="num">
                                      <p:cBhvr>
                                        <p:cTn id="22" dur="1000" fill="hold"/>
                                        <p:tgtEl>
                                          <p:spTgt spid="4915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915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9153">
                                            <p:txEl>
                                              <p:pRg st="3" end="3"/>
                                            </p:txEl>
                                          </p:spTgt>
                                        </p:tgtEl>
                                        <p:attrNameLst>
                                          <p:attrName>style.visibility</p:attrName>
                                        </p:attrNameLst>
                                      </p:cBhvr>
                                      <p:to>
                                        <p:strVal val="visible"/>
                                      </p:to>
                                    </p:set>
                                    <p:animEffect transition="in" filter="fade">
                                      <p:cBhvr>
                                        <p:cTn id="28" dur="1000"/>
                                        <p:tgtEl>
                                          <p:spTgt spid="49153">
                                            <p:txEl>
                                              <p:pRg st="3" end="3"/>
                                            </p:txEl>
                                          </p:spTgt>
                                        </p:tgtEl>
                                      </p:cBhvr>
                                    </p:animEffect>
                                    <p:anim calcmode="lin" valueType="num">
                                      <p:cBhvr>
                                        <p:cTn id="29" dur="1000" fill="hold"/>
                                        <p:tgtEl>
                                          <p:spTgt spid="4915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915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9153">
                                            <p:txEl>
                                              <p:pRg st="4" end="4"/>
                                            </p:txEl>
                                          </p:spTgt>
                                        </p:tgtEl>
                                        <p:attrNameLst>
                                          <p:attrName>style.visibility</p:attrName>
                                        </p:attrNameLst>
                                      </p:cBhvr>
                                      <p:to>
                                        <p:strVal val="visible"/>
                                      </p:to>
                                    </p:set>
                                    <p:animEffect transition="in" filter="fade">
                                      <p:cBhvr>
                                        <p:cTn id="35" dur="1000"/>
                                        <p:tgtEl>
                                          <p:spTgt spid="49153">
                                            <p:txEl>
                                              <p:pRg st="4" end="4"/>
                                            </p:txEl>
                                          </p:spTgt>
                                        </p:tgtEl>
                                      </p:cBhvr>
                                    </p:animEffect>
                                    <p:anim calcmode="lin" valueType="num">
                                      <p:cBhvr>
                                        <p:cTn id="36" dur="1000" fill="hold"/>
                                        <p:tgtEl>
                                          <p:spTgt spid="4915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915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571605" y="744478"/>
            <a:ext cx="2920275" cy="675144"/>
          </a:xfrm>
          <a:prstGeom prst="rect">
            <a:avLst/>
          </a:prstGeom>
        </p:spPr>
        <p:txBody>
          <a:bodyPr wrap="none" lIns="68580" tIns="34290" rIns="68580" bIns="34290" fromWordArt="1">
            <a:scene3d>
              <a:camera prst="orthographicFront"/>
              <a:lightRig rig="threePt" dir="t"/>
            </a:scene3d>
          </a:bodyPr>
          <a:lstStyle/>
          <a:p>
            <a:pPr marL="386080" indent="-386080">
              <a:lnSpc>
                <a:spcPct val="125000"/>
              </a:lnSpc>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 </a:t>
            </a:r>
            <a:r>
              <a:rPr lang="en-US" altLang="zh-CN" sz="3200" b="1" noProof="1">
                <a:solidFill>
                  <a:srgbClr val="C00000"/>
                </a:solidFill>
                <a:effectLst>
                  <a:outerShdw blurRad="38100" dist="38100" dir="2700000" algn="tl">
                    <a:srgbClr val="000000">
                      <a:alpha val="43137"/>
                    </a:srgbClr>
                  </a:outerShdw>
                </a:effectLst>
                <a:latin typeface="Comic Sans MS" panose="030F0702030302020204" pitchFamily="66" charset="0"/>
                <a:sym typeface="+mn-ea"/>
              </a:rPr>
              <a:t>Objectives</a:t>
            </a:r>
            <a:endParaRPr lang="zh-CN" altLang="en-US" sz="3200" b="1" noProof="1">
              <a:solidFill>
                <a:srgbClr val="C00000"/>
              </a:solidFill>
              <a:effectLst>
                <a:outerShdw blurRad="38100" dist="38100" dir="2700000" algn="tl">
                  <a:srgbClr val="000000">
                    <a:alpha val="43137"/>
                  </a:srgbClr>
                </a:outerShdw>
              </a:effectLst>
              <a:latin typeface="Comic Sans MS" panose="030F0702030302020204" pitchFamily="66" charset="0"/>
              <a:sym typeface="+mn-ea"/>
            </a:endParaRPr>
          </a:p>
        </p:txBody>
      </p:sp>
      <p:sp>
        <p:nvSpPr>
          <p:cNvPr id="2" name="矩形 1"/>
          <p:cNvSpPr/>
          <p:nvPr/>
        </p:nvSpPr>
        <p:spPr>
          <a:xfrm>
            <a:off x="755576" y="1707654"/>
            <a:ext cx="7488832" cy="1643527"/>
          </a:xfrm>
          <a:prstGeom prst="rect">
            <a:avLst/>
          </a:prstGeom>
          <a:ln w="38100">
            <a:solidFill>
              <a:schemeClr val="accent5"/>
            </a:solidFill>
          </a:ln>
        </p:spPr>
        <p:txBody>
          <a:bodyPr wrap="square">
            <a:spAutoFit/>
          </a:bodyPr>
          <a:lstStyle/>
          <a:p>
            <a:pPr marL="285750" indent="-285750">
              <a:lnSpc>
                <a:spcPct val="12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To learn about Present progressive, Passive voice, Present perfect   </a:t>
            </a:r>
          </a:p>
          <a:p>
            <a:pPr>
              <a:lnSpc>
                <a:spcPct val="120000"/>
              </a:lnSpc>
              <a:buClr>
                <a:schemeClr val="accent5"/>
              </a:buClr>
            </a:pPr>
            <a:r>
              <a:rPr lang="en-US" altLang="zh-CN" sz="2800" b="1" dirty="0">
                <a:solidFill>
                  <a:srgbClr val="002060"/>
                </a:solidFill>
                <a:latin typeface="Comic Sans MS" panose="030F0702030302020204" pitchFamily="66" charset="0"/>
              </a:rPr>
              <a:t>  and Modal verbs.</a:t>
            </a:r>
            <a:endParaRPr lang="zh-CN" altLang="en-US" sz="2800" b="1" dirty="0">
              <a:solidFill>
                <a:srgbClr val="002060"/>
              </a:solidFill>
              <a:latin typeface="Comic Sans MS" panose="030F0702030302020204" pitchFamily="66" charset="0"/>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 Box 2"/>
          <p:cNvSpPr txBox="1">
            <a:spLocks noChangeArrowheads="1"/>
          </p:cNvSpPr>
          <p:nvPr/>
        </p:nvSpPr>
        <p:spPr bwMode="auto">
          <a:xfrm>
            <a:off x="971600" y="784756"/>
            <a:ext cx="6743650" cy="394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68580" tIns="34290" rIns="68580" bIns="34290">
            <a:spAutoFit/>
          </a:bodyPr>
          <a:lstStyle>
            <a:lvl1pPr marL="457200"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r>
              <a:rPr lang="en-US" altLang="zh-CN" sz="2800" b="1" dirty="0">
                <a:latin typeface="Times New Roman" panose="02020603050405020304" pitchFamily="18" charset="0"/>
              </a:rPr>
              <a:t>2. need</a:t>
            </a:r>
            <a:r>
              <a:rPr lang="zh-CN" altLang="en-US" sz="2800" b="1" dirty="0">
                <a:latin typeface="Times New Roman" panose="02020603050405020304" pitchFamily="18" charset="0"/>
              </a:rPr>
              <a:t>做实意动词时，</a:t>
            </a:r>
            <a:r>
              <a:rPr lang="en-US" altLang="zh-CN" sz="2800" b="1" dirty="0">
                <a:solidFill>
                  <a:srgbClr val="FF0000"/>
                </a:solidFill>
                <a:latin typeface="Times New Roman" panose="02020603050405020304" pitchFamily="18" charset="0"/>
              </a:rPr>
              <a:t>need + v- ing </a:t>
            </a:r>
            <a:r>
              <a:rPr lang="zh-CN" altLang="en-US" sz="2800" b="1" dirty="0">
                <a:latin typeface="Times New Roman" panose="02020603050405020304" pitchFamily="18" charset="0"/>
              </a:rPr>
              <a:t>主动形式表示</a:t>
            </a:r>
            <a:r>
              <a:rPr lang="zh-CN" altLang="en-US" sz="2800" b="1" dirty="0">
                <a:solidFill>
                  <a:srgbClr val="FF0000"/>
                </a:solidFill>
                <a:latin typeface="Times New Roman" panose="02020603050405020304" pitchFamily="18" charset="0"/>
              </a:rPr>
              <a:t>被动意义</a:t>
            </a:r>
            <a:r>
              <a:rPr lang="zh-CN" altLang="en-US" sz="2800" b="1" dirty="0">
                <a:latin typeface="Times New Roman" panose="02020603050405020304" pitchFamily="18" charset="0"/>
              </a:rPr>
              <a:t>。</a:t>
            </a:r>
            <a:endParaRPr lang="en-US" altLang="zh-CN" sz="2800" b="1" dirty="0">
              <a:latin typeface="Times New Roman" panose="02020603050405020304" pitchFamily="18" charset="0"/>
            </a:endParaRPr>
          </a:p>
          <a:p>
            <a:pPr marL="0" indent="0"/>
            <a:r>
              <a:rPr lang="zh-CN" altLang="en-US" sz="2800" b="1" dirty="0">
                <a:latin typeface="Times New Roman" panose="02020603050405020304" pitchFamily="18" charset="0"/>
              </a:rPr>
              <a:t>我的车需要修理。</a:t>
            </a:r>
            <a:endParaRPr lang="en-US" altLang="zh-CN" sz="2800" b="1" dirty="0">
              <a:latin typeface="Times New Roman" panose="02020603050405020304" pitchFamily="18" charset="0"/>
            </a:endParaRPr>
          </a:p>
          <a:p>
            <a:pPr marL="0" indent="0"/>
            <a:r>
              <a:rPr lang="en-US" altLang="zh-CN" sz="2800" b="1" dirty="0">
                <a:latin typeface="Times New Roman" panose="02020603050405020304" pitchFamily="18" charset="0"/>
              </a:rPr>
              <a:t>My car needs repairing. </a:t>
            </a:r>
          </a:p>
          <a:p>
            <a:r>
              <a:rPr lang="en-US" altLang="zh-CN" sz="2800" b="1" dirty="0">
                <a:latin typeface="Times New Roman" panose="02020603050405020304" pitchFamily="18" charset="0"/>
              </a:rPr>
              <a:t>                       (= to be repaired). </a:t>
            </a:r>
          </a:p>
          <a:p>
            <a:r>
              <a:rPr lang="en-US" altLang="zh-CN" sz="2800" b="1" dirty="0">
                <a:latin typeface="Times New Roman" panose="02020603050405020304" pitchFamily="18" charset="0"/>
              </a:rPr>
              <a:t>3. </a:t>
            </a:r>
            <a:r>
              <a:rPr lang="zh-CN" altLang="en-US" sz="2800" b="1" dirty="0">
                <a:latin typeface="Times New Roman" panose="02020603050405020304" pitchFamily="18" charset="0"/>
              </a:rPr>
              <a:t>通常只有及物动词（组）才有被动语态，</a:t>
            </a:r>
            <a:endParaRPr lang="en-US" altLang="zh-CN" sz="2800" b="1" dirty="0">
              <a:latin typeface="Times New Roman" panose="02020603050405020304" pitchFamily="18" charset="0"/>
            </a:endParaRPr>
          </a:p>
          <a:p>
            <a:r>
              <a:rPr lang="zh-CN" altLang="en-US" sz="2800" b="1" dirty="0">
                <a:latin typeface="Times New Roman" panose="02020603050405020304" pitchFamily="18" charset="0"/>
              </a:rPr>
              <a:t>不及物动词没有。</a:t>
            </a:r>
          </a:p>
          <a:p>
            <a:r>
              <a:rPr lang="zh-CN" altLang="en-US" sz="2800" b="1" dirty="0">
                <a:latin typeface="Times New Roman" panose="02020603050405020304" pitchFamily="18" charset="0"/>
              </a:rPr>
              <a:t>战争爆发了。</a:t>
            </a:r>
            <a:r>
              <a:rPr lang="en-US" altLang="zh-CN" sz="2800" b="1" dirty="0">
                <a:latin typeface="Times New Roman" panose="02020603050405020304" pitchFamily="18" charset="0"/>
              </a:rPr>
              <a:t>The war </a:t>
            </a:r>
            <a:r>
              <a:rPr lang="en-US" altLang="zh-CN" sz="2800" b="1" dirty="0">
                <a:solidFill>
                  <a:srgbClr val="FF0000"/>
                </a:solidFill>
                <a:latin typeface="Times New Roman" panose="02020603050405020304" pitchFamily="18" charset="0"/>
              </a:rPr>
              <a:t>broke out</a:t>
            </a:r>
            <a:r>
              <a:rPr lang="en-US" altLang="zh-CN" sz="2800" b="1" dirty="0">
                <a:latin typeface="Times New Roman" panose="02020603050405020304" pitchFamily="18" charset="0"/>
              </a:rPr>
              <a:t>.</a:t>
            </a:r>
          </a:p>
          <a:p>
            <a:r>
              <a:rPr lang="zh-CN" altLang="en-US" sz="2800" b="1" dirty="0">
                <a:latin typeface="Times New Roman" panose="02020603050405020304" pitchFamily="18" charset="0"/>
              </a:rPr>
              <a:t>但不能说：</a:t>
            </a:r>
            <a:r>
              <a:rPr lang="en-US" altLang="zh-CN" sz="2800" b="1" dirty="0">
                <a:latin typeface="Times New Roman" panose="02020603050405020304" pitchFamily="18" charset="0"/>
              </a:rPr>
              <a:t>The war was broken out.</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77">
                                            <p:txEl>
                                              <p:pRg st="1" end="1"/>
                                            </p:txEl>
                                          </p:spTgt>
                                        </p:tgtEl>
                                        <p:attrNameLst>
                                          <p:attrName>style.visibility</p:attrName>
                                        </p:attrNameLst>
                                      </p:cBhvr>
                                      <p:to>
                                        <p:strVal val="visible"/>
                                      </p:to>
                                    </p:set>
                                    <p:anim calcmode="lin" valueType="num">
                                      <p:cBhvr additive="base">
                                        <p:cTn id="7" dur="500" fill="hold"/>
                                        <p:tgtEl>
                                          <p:spTgt spid="5017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77">
                                            <p:txEl>
                                              <p:pRg st="2" end="2"/>
                                            </p:txEl>
                                          </p:spTgt>
                                        </p:tgtEl>
                                        <p:attrNameLst>
                                          <p:attrName>style.visibility</p:attrName>
                                        </p:attrNameLst>
                                      </p:cBhvr>
                                      <p:to>
                                        <p:strVal val="visible"/>
                                      </p:to>
                                    </p:set>
                                    <p:anim calcmode="lin" valueType="num">
                                      <p:cBhvr additive="base">
                                        <p:cTn id="13" dur="500" fill="hold"/>
                                        <p:tgtEl>
                                          <p:spTgt spid="5017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7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0177">
                                            <p:txEl>
                                              <p:pRg st="3" end="3"/>
                                            </p:txEl>
                                          </p:spTgt>
                                        </p:tgtEl>
                                        <p:attrNameLst>
                                          <p:attrName>style.visibility</p:attrName>
                                        </p:attrNameLst>
                                      </p:cBhvr>
                                      <p:to>
                                        <p:strVal val="visible"/>
                                      </p:to>
                                    </p:set>
                                    <p:anim calcmode="lin" valueType="num">
                                      <p:cBhvr additive="base">
                                        <p:cTn id="19" dur="500" fill="hold"/>
                                        <p:tgtEl>
                                          <p:spTgt spid="5017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17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0177">
                                            <p:txEl>
                                              <p:pRg st="4" end="4"/>
                                            </p:txEl>
                                          </p:spTgt>
                                        </p:tgtEl>
                                        <p:attrNameLst>
                                          <p:attrName>style.visibility</p:attrName>
                                        </p:attrNameLst>
                                      </p:cBhvr>
                                      <p:to>
                                        <p:strVal val="visible"/>
                                      </p:to>
                                    </p:set>
                                    <p:anim calcmode="lin" valueType="num">
                                      <p:cBhvr additive="base">
                                        <p:cTn id="25" dur="500" fill="hold"/>
                                        <p:tgtEl>
                                          <p:spTgt spid="5017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017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0177">
                                            <p:txEl>
                                              <p:pRg st="5" end="5"/>
                                            </p:txEl>
                                          </p:spTgt>
                                        </p:tgtEl>
                                        <p:attrNameLst>
                                          <p:attrName>style.visibility</p:attrName>
                                        </p:attrNameLst>
                                      </p:cBhvr>
                                      <p:to>
                                        <p:strVal val="visible"/>
                                      </p:to>
                                    </p:set>
                                    <p:anim calcmode="lin" valueType="num">
                                      <p:cBhvr additive="base">
                                        <p:cTn id="31" dur="500" fill="hold"/>
                                        <p:tgtEl>
                                          <p:spTgt spid="50177">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017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0177">
                                            <p:txEl>
                                              <p:pRg st="6" end="6"/>
                                            </p:txEl>
                                          </p:spTgt>
                                        </p:tgtEl>
                                        <p:attrNameLst>
                                          <p:attrName>style.visibility</p:attrName>
                                        </p:attrNameLst>
                                      </p:cBhvr>
                                      <p:to>
                                        <p:strVal val="visible"/>
                                      </p:to>
                                    </p:set>
                                    <p:anim calcmode="lin" valueType="num">
                                      <p:cBhvr additive="base">
                                        <p:cTn id="37" dur="500" fill="hold"/>
                                        <p:tgtEl>
                                          <p:spTgt spid="5017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017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0177">
                                            <p:txEl>
                                              <p:pRg st="7" end="7"/>
                                            </p:txEl>
                                          </p:spTgt>
                                        </p:tgtEl>
                                        <p:attrNameLst>
                                          <p:attrName>style.visibility</p:attrName>
                                        </p:attrNameLst>
                                      </p:cBhvr>
                                      <p:to>
                                        <p:strVal val="visible"/>
                                      </p:to>
                                    </p:set>
                                    <p:anim calcmode="lin" valueType="num">
                                      <p:cBhvr additive="base">
                                        <p:cTn id="43" dur="500" fill="hold"/>
                                        <p:tgtEl>
                                          <p:spTgt spid="50177">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017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idx="4294967295"/>
          </p:nvPr>
        </p:nvSpPr>
        <p:spPr bwMode="auto">
          <a:xfrm>
            <a:off x="938764" y="1037273"/>
            <a:ext cx="7200900" cy="29162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1" tIns="34280" rIns="68561" bIns="34280" numCol="1" anchor="t" anchorCtr="0" compatLnSpc="1"/>
          <a:lstStyle/>
          <a:p>
            <a:pPr marL="0" indent="0">
              <a:lnSpc>
                <a:spcPct val="130000"/>
              </a:lnSpc>
              <a:spcBef>
                <a:spcPct val="0"/>
              </a:spcBef>
              <a:buNone/>
            </a:pPr>
            <a:r>
              <a:rPr lang="en-US" altLang="zh-CN" sz="2800" b="1" dirty="0">
                <a:solidFill>
                  <a:srgbClr val="002060"/>
                </a:solidFill>
                <a:latin typeface="Times New Roman" panose="02020603050405020304" pitchFamily="18" charset="0"/>
                <a:cs typeface="Times New Roman" panose="02020603050405020304" pitchFamily="18" charset="0"/>
              </a:rPr>
              <a:t>Translate the sentences by using Passive voice.</a:t>
            </a:r>
          </a:p>
          <a:p>
            <a:pPr marL="0" indent="0">
              <a:lnSpc>
                <a:spcPct val="130000"/>
              </a:lnSpc>
              <a:spcBef>
                <a:spcPct val="0"/>
              </a:spcBef>
              <a:buNone/>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 </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刚才一些老年人参观了博物馆。</a:t>
            </a:r>
          </a:p>
          <a:p>
            <a:pPr marL="0" indent="0">
              <a:lnSpc>
                <a:spcPct val="130000"/>
              </a:lnSpc>
              <a:spcBef>
                <a:spcPct val="0"/>
              </a:spcBef>
              <a:buNone/>
            </a:pPr>
            <a:endParaRPr lang="zh-CN" altLang="en-US" sz="2800" b="1" dirty="0">
              <a:latin typeface="Times New Roman" panose="02020603050405020304" pitchFamily="18" charset="0"/>
              <a:cs typeface="Times New Roman" panose="02020603050405020304" pitchFamily="18" charset="0"/>
            </a:endParaRPr>
          </a:p>
          <a:p>
            <a:pPr marL="0" indent="0">
              <a:lnSpc>
                <a:spcPct val="130000"/>
              </a:lnSpc>
              <a:spcBef>
                <a:spcPct val="0"/>
              </a:spcBef>
              <a:buNone/>
            </a:pPr>
            <a:endParaRPr lang="zh-CN" altLang="en-US" sz="2800" b="1" dirty="0">
              <a:latin typeface="Times New Roman" panose="02020603050405020304" pitchFamily="18" charset="0"/>
              <a:cs typeface="Times New Roman" panose="02020603050405020304" pitchFamily="18" charset="0"/>
            </a:endParaRPr>
          </a:p>
          <a:p>
            <a:pPr marL="0" indent="0">
              <a:lnSpc>
                <a:spcPct val="130000"/>
              </a:lnSpc>
              <a:spcBef>
                <a:spcPct val="0"/>
              </a:spcBef>
              <a:buNone/>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 </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工人们使用不同种类的机器工作。</a:t>
            </a:r>
          </a:p>
        </p:txBody>
      </p:sp>
      <p:sp>
        <p:nvSpPr>
          <p:cNvPr id="20483" name="Rectangle 3"/>
          <p:cNvSpPr>
            <a:spLocks noChangeArrowheads="1"/>
          </p:cNvSpPr>
          <p:nvPr/>
        </p:nvSpPr>
        <p:spPr bwMode="auto">
          <a:xfrm>
            <a:off x="1298854" y="2283718"/>
            <a:ext cx="6624736" cy="9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The museum was visited by some old people just now. </a:t>
            </a:r>
          </a:p>
        </p:txBody>
      </p:sp>
      <p:sp>
        <p:nvSpPr>
          <p:cNvPr id="20484" name="Rectangle 4"/>
          <p:cNvSpPr>
            <a:spLocks noChangeArrowheads="1"/>
          </p:cNvSpPr>
          <p:nvPr/>
        </p:nvSpPr>
        <p:spPr bwMode="auto">
          <a:xfrm>
            <a:off x="1320194" y="3892417"/>
            <a:ext cx="6768752" cy="105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pPr>
              <a:lnSpc>
                <a:spcPct val="120000"/>
              </a:lnSpc>
            </a:pPr>
            <a:r>
              <a:rPr lang="en-US" altLang="zh-CN" sz="2800" b="1" dirty="0">
                <a:solidFill>
                  <a:srgbClr val="FF0000"/>
                </a:solidFill>
                <a:latin typeface="Times New Roman" panose="02020603050405020304" pitchFamily="18" charset="0"/>
                <a:cs typeface="Times New Roman" panose="02020603050405020304" pitchFamily="18" charset="0"/>
              </a:rPr>
              <a:t>Different kinds of machines are used to work by the workers. </a:t>
            </a:r>
          </a:p>
        </p:txBody>
      </p:sp>
      <p:sp>
        <p:nvSpPr>
          <p:cNvPr id="51204" name="文本框 1"/>
          <p:cNvSpPr txBox="1">
            <a:spLocks noChangeArrowheads="1"/>
          </p:cNvSpPr>
          <p:nvPr/>
        </p:nvSpPr>
        <p:spPr bwMode="auto">
          <a:xfrm>
            <a:off x="683568" y="483518"/>
            <a:ext cx="1540165" cy="614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5" tIns="25718" rIns="51435" bIns="25718">
            <a:spAutoFit/>
          </a:bodyPr>
          <a:lstStyle/>
          <a:p>
            <a:pPr>
              <a:lnSpc>
                <a:spcPct val="150000"/>
              </a:lnSpc>
            </a:pPr>
            <a:r>
              <a:rPr lang="en-US" altLang="zh-CN" sz="2800" dirty="0">
                <a:solidFill>
                  <a:srgbClr val="008BBB"/>
                </a:solidFill>
                <a:ea typeface="黑体" panose="02010609060101010101" pitchFamily="49" charset="-122"/>
              </a:rPr>
              <a:t>【</a:t>
            </a:r>
            <a:r>
              <a:rPr lang="zh-CN" altLang="en-US" sz="2800" dirty="0">
                <a:solidFill>
                  <a:srgbClr val="008BBB"/>
                </a:solidFill>
                <a:ea typeface="黑体" panose="02010609060101010101" pitchFamily="49" charset="-122"/>
              </a:rPr>
              <a:t>运用</a:t>
            </a:r>
            <a:r>
              <a:rPr lang="en-US" altLang="zh-CN" sz="2800" dirty="0">
                <a:solidFill>
                  <a:srgbClr val="008BBB"/>
                </a:solidFill>
                <a:ea typeface="黑体" panose="02010609060101010101" pitchFamily="49" charset="-122"/>
              </a:rPr>
              <a:t>】</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1">
                                            <p:txEl>
                                              <p:pRg st="0" end="0"/>
                                            </p:txEl>
                                          </p:spTgt>
                                        </p:tgtEl>
                                        <p:attrNameLst>
                                          <p:attrName>style.visibility</p:attrName>
                                        </p:attrNameLst>
                                      </p:cBhvr>
                                      <p:to>
                                        <p:strVal val="visible"/>
                                      </p:to>
                                    </p:set>
                                    <p:anim calcmode="lin" valueType="num">
                                      <p:cBhvr additive="base">
                                        <p:cTn id="7" dur="500" fill="hold"/>
                                        <p:tgtEl>
                                          <p:spTgt spid="5120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1">
                                            <p:txEl>
                                              <p:pRg st="1" end="1"/>
                                            </p:txEl>
                                          </p:spTgt>
                                        </p:tgtEl>
                                        <p:attrNameLst>
                                          <p:attrName>style.visibility</p:attrName>
                                        </p:attrNameLst>
                                      </p:cBhvr>
                                      <p:to>
                                        <p:strVal val="visible"/>
                                      </p:to>
                                    </p:set>
                                    <p:anim calcmode="lin" valueType="num">
                                      <p:cBhvr additive="base">
                                        <p:cTn id="13" dur="500" fill="hold"/>
                                        <p:tgtEl>
                                          <p:spTgt spid="5120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01">
                                            <p:txEl>
                                              <p:pRg st="4" end="4"/>
                                            </p:txEl>
                                          </p:spTgt>
                                        </p:tgtEl>
                                        <p:attrNameLst>
                                          <p:attrName>style.visibility</p:attrName>
                                        </p:attrNameLst>
                                      </p:cBhvr>
                                      <p:to>
                                        <p:strVal val="visible"/>
                                      </p:to>
                                    </p:set>
                                    <p:anim calcmode="lin" valueType="num">
                                      <p:cBhvr additive="base">
                                        <p:cTn id="19" dur="500" fill="hold"/>
                                        <p:tgtEl>
                                          <p:spTgt spid="5120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0483"/>
                                        </p:tgtEl>
                                        <p:attrNameLst>
                                          <p:attrName>style.visibility</p:attrName>
                                        </p:attrNameLst>
                                      </p:cBhvr>
                                      <p:to>
                                        <p:strVal val="visible"/>
                                      </p:to>
                                    </p:set>
                                    <p:animEffect transition="in" filter="fade">
                                      <p:cBhvr>
                                        <p:cTn id="25" dur="1000"/>
                                        <p:tgtEl>
                                          <p:spTgt spid="20483"/>
                                        </p:tgtEl>
                                      </p:cBhvr>
                                    </p:animEffect>
                                    <p:anim calcmode="lin" valueType="num">
                                      <p:cBhvr>
                                        <p:cTn id="26" dur="1000" fill="hold"/>
                                        <p:tgtEl>
                                          <p:spTgt spid="20483"/>
                                        </p:tgtEl>
                                        <p:attrNameLst>
                                          <p:attrName>ppt_x</p:attrName>
                                        </p:attrNameLst>
                                      </p:cBhvr>
                                      <p:tavLst>
                                        <p:tav tm="0">
                                          <p:val>
                                            <p:strVal val="#ppt_x"/>
                                          </p:val>
                                        </p:tav>
                                        <p:tav tm="100000">
                                          <p:val>
                                            <p:strVal val="#ppt_x"/>
                                          </p:val>
                                        </p:tav>
                                      </p:tavLst>
                                    </p:anim>
                                    <p:anim calcmode="lin" valueType="num">
                                      <p:cBhvr>
                                        <p:cTn id="27" dur="1000" fill="hold"/>
                                        <p:tgtEl>
                                          <p:spTgt spid="2048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0484"/>
                                        </p:tgtEl>
                                        <p:attrNameLst>
                                          <p:attrName>style.visibility</p:attrName>
                                        </p:attrNameLst>
                                      </p:cBhvr>
                                      <p:to>
                                        <p:strVal val="visible"/>
                                      </p:to>
                                    </p:set>
                                    <p:animEffect transition="in" filter="fade">
                                      <p:cBhvr>
                                        <p:cTn id="32" dur="1000"/>
                                        <p:tgtEl>
                                          <p:spTgt spid="20484"/>
                                        </p:tgtEl>
                                      </p:cBhvr>
                                    </p:animEffect>
                                    <p:anim calcmode="lin" valueType="num">
                                      <p:cBhvr>
                                        <p:cTn id="33" dur="1000" fill="hold"/>
                                        <p:tgtEl>
                                          <p:spTgt spid="20484"/>
                                        </p:tgtEl>
                                        <p:attrNameLst>
                                          <p:attrName>ppt_x</p:attrName>
                                        </p:attrNameLst>
                                      </p:cBhvr>
                                      <p:tavLst>
                                        <p:tav tm="0">
                                          <p:val>
                                            <p:strVal val="#ppt_x"/>
                                          </p:val>
                                        </p:tav>
                                        <p:tav tm="100000">
                                          <p:val>
                                            <p:strVal val="#ppt_x"/>
                                          </p:val>
                                        </p:tav>
                                      </p:tavLst>
                                    </p:anim>
                                    <p:anim calcmode="lin" valueType="num">
                                      <p:cBhvr>
                                        <p:cTn id="34" dur="1000" fill="hold"/>
                                        <p:tgtEl>
                                          <p:spTgt spid="204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build="p"/>
      <p:bldP spid="20483" grpId="0"/>
      <p:bldP spid="204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ChangeArrowheads="1"/>
          </p:cNvSpPr>
          <p:nvPr/>
        </p:nvSpPr>
        <p:spPr bwMode="auto">
          <a:xfrm>
            <a:off x="923649" y="771550"/>
            <a:ext cx="6515100" cy="501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15000"/>
              </a:lnSpc>
            </a:pPr>
            <a:r>
              <a:rPr lang="zh-CN" altLang="en-US" sz="2800" b="1">
                <a:solidFill>
                  <a:srgbClr val="0070C0"/>
                </a:solidFill>
                <a:latin typeface="+mn-ea"/>
                <a:ea typeface="+mn-ea"/>
              </a:rPr>
              <a:t>用括号内所给动词的适当形式填空。</a:t>
            </a:r>
          </a:p>
        </p:txBody>
      </p:sp>
      <p:sp>
        <p:nvSpPr>
          <p:cNvPr id="52226" name="Rectangle 3"/>
          <p:cNvSpPr>
            <a:spLocks noChangeArrowheads="1"/>
          </p:cNvSpPr>
          <p:nvPr/>
        </p:nvSpPr>
        <p:spPr bwMode="auto">
          <a:xfrm>
            <a:off x="923649" y="1419622"/>
            <a:ext cx="7560840" cy="31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20000"/>
              </a:lnSpc>
            </a:pPr>
            <a:r>
              <a:rPr lang="en-US" altLang="zh-CN" sz="2800" b="1" dirty="0">
                <a:latin typeface="Times New Roman" panose="02020603050405020304" pitchFamily="18" charset="0"/>
              </a:rPr>
              <a:t>1. The Secondary School Entrance Exam </a:t>
            </a:r>
          </a:p>
          <a:p>
            <a:pPr>
              <a:lnSpc>
                <a:spcPct val="120000"/>
              </a:lnSpc>
            </a:pPr>
            <a:r>
              <a:rPr lang="en-US" altLang="zh-CN" sz="2800" b="1" dirty="0">
                <a:latin typeface="Times New Roman" panose="02020603050405020304" pitchFamily="18" charset="0"/>
              </a:rPr>
              <a:t>     _______ (hold) in June.</a:t>
            </a:r>
          </a:p>
          <a:p>
            <a:pPr>
              <a:lnSpc>
                <a:spcPct val="120000"/>
              </a:lnSpc>
            </a:pPr>
            <a:r>
              <a:rPr lang="en-US" altLang="zh-CN" sz="2800" b="1" dirty="0">
                <a:latin typeface="Times New Roman" panose="02020603050405020304" pitchFamily="18" charset="0"/>
              </a:rPr>
              <a:t>2. A strange noise __________ (hear) by his </a:t>
            </a:r>
          </a:p>
          <a:p>
            <a:pPr>
              <a:lnSpc>
                <a:spcPct val="120000"/>
              </a:lnSpc>
            </a:pPr>
            <a:r>
              <a:rPr lang="en-US" altLang="zh-CN" sz="2800" b="1" dirty="0">
                <a:latin typeface="Times New Roman" panose="02020603050405020304" pitchFamily="18" charset="0"/>
              </a:rPr>
              <a:t>    mother last night.</a:t>
            </a:r>
          </a:p>
          <a:p>
            <a:pPr>
              <a:lnSpc>
                <a:spcPct val="120000"/>
              </a:lnSpc>
            </a:pPr>
            <a:r>
              <a:rPr lang="en-US" altLang="zh-CN" sz="2800" b="1" dirty="0">
                <a:latin typeface="Times New Roman" panose="02020603050405020304" pitchFamily="18" charset="0"/>
              </a:rPr>
              <a:t>3. A wide road _____________ (build) between </a:t>
            </a:r>
          </a:p>
          <a:p>
            <a:pPr>
              <a:lnSpc>
                <a:spcPct val="120000"/>
              </a:lnSpc>
            </a:pPr>
            <a:r>
              <a:rPr lang="en-US" altLang="zh-CN" sz="2800" b="1" dirty="0">
                <a:latin typeface="Times New Roman" panose="02020603050405020304" pitchFamily="18" charset="0"/>
              </a:rPr>
              <a:t>   the two villages by those people next year. </a:t>
            </a:r>
          </a:p>
        </p:txBody>
      </p:sp>
      <p:sp>
        <p:nvSpPr>
          <p:cNvPr id="108548" name="Rectangle 4"/>
          <p:cNvSpPr>
            <a:spLocks noChangeArrowheads="1"/>
          </p:cNvSpPr>
          <p:nvPr/>
        </p:nvSpPr>
        <p:spPr bwMode="auto">
          <a:xfrm>
            <a:off x="1475656" y="1995686"/>
            <a:ext cx="13681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rPr>
              <a:t>is held</a:t>
            </a:r>
          </a:p>
        </p:txBody>
      </p:sp>
      <p:sp>
        <p:nvSpPr>
          <p:cNvPr id="108549" name="Rectangle 5"/>
          <p:cNvSpPr>
            <a:spLocks noChangeArrowheads="1"/>
          </p:cNvSpPr>
          <p:nvPr/>
        </p:nvSpPr>
        <p:spPr bwMode="auto">
          <a:xfrm>
            <a:off x="3707904" y="2495823"/>
            <a:ext cx="2376264"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rPr>
              <a:t>was heard</a:t>
            </a:r>
          </a:p>
        </p:txBody>
      </p:sp>
      <p:sp>
        <p:nvSpPr>
          <p:cNvPr id="108550" name="Rectangle 6"/>
          <p:cNvSpPr>
            <a:spLocks noChangeArrowheads="1"/>
          </p:cNvSpPr>
          <p:nvPr/>
        </p:nvSpPr>
        <p:spPr bwMode="auto">
          <a:xfrm>
            <a:off x="3275856" y="3514802"/>
            <a:ext cx="259228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rPr>
              <a:t>will be built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8548"/>
                                        </p:tgtEl>
                                        <p:attrNameLst>
                                          <p:attrName>style.visibility</p:attrName>
                                        </p:attrNameLst>
                                      </p:cBhvr>
                                      <p:to>
                                        <p:strVal val="visible"/>
                                      </p:to>
                                    </p:set>
                                    <p:animEffect transition="in" filter="blinds(horizontal)">
                                      <p:cBhvr>
                                        <p:cTn id="7" dur="500"/>
                                        <p:tgtEl>
                                          <p:spTgt spid="10854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8549"/>
                                        </p:tgtEl>
                                        <p:attrNameLst>
                                          <p:attrName>style.visibility</p:attrName>
                                        </p:attrNameLst>
                                      </p:cBhvr>
                                      <p:to>
                                        <p:strVal val="visible"/>
                                      </p:to>
                                    </p:set>
                                    <p:animEffect transition="in" filter="blinds(horizontal)">
                                      <p:cBhvr>
                                        <p:cTn id="12" dur="500"/>
                                        <p:tgtEl>
                                          <p:spTgt spid="10854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8550"/>
                                        </p:tgtEl>
                                        <p:attrNameLst>
                                          <p:attrName>style.visibility</p:attrName>
                                        </p:attrNameLst>
                                      </p:cBhvr>
                                      <p:to>
                                        <p:strVal val="visible"/>
                                      </p:to>
                                    </p:set>
                                    <p:animEffect transition="in" filter="blinds(horizontal)">
                                      <p:cBhvr>
                                        <p:cTn id="17" dur="500"/>
                                        <p:tgtEl>
                                          <p:spTgt spid="108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p:bldP spid="108549" grpId="0"/>
      <p:bldP spid="1085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ChangeArrowheads="1"/>
          </p:cNvSpPr>
          <p:nvPr/>
        </p:nvSpPr>
        <p:spPr bwMode="auto">
          <a:xfrm>
            <a:off x="971600" y="1431786"/>
            <a:ext cx="7200800" cy="2796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0798" tIns="25399" rIns="50798" bIns="25399" anchor="ctr">
            <a:spAutoFit/>
          </a:bodyPr>
          <a:lstStyle>
            <a:lvl1pPr defTabSz="678180">
              <a:defRPr>
                <a:solidFill>
                  <a:schemeClr val="tx1"/>
                </a:solidFill>
                <a:latin typeface="Arial" panose="020B0604020202020204" pitchFamily="34" charset="0"/>
                <a:ea typeface="宋体" panose="02010600030101010101" pitchFamily="2" charset="-122"/>
              </a:defRPr>
            </a:lvl1pPr>
            <a:lvl2pPr defTabSz="678180">
              <a:defRPr>
                <a:solidFill>
                  <a:schemeClr val="tx1"/>
                </a:solidFill>
                <a:latin typeface="Arial" panose="020B0604020202020204" pitchFamily="34" charset="0"/>
                <a:ea typeface="宋体" panose="02010600030101010101" pitchFamily="2" charset="-122"/>
              </a:defRPr>
            </a:lvl2pPr>
            <a:lvl3pPr defTabSz="678180">
              <a:defRPr>
                <a:solidFill>
                  <a:schemeClr val="tx1"/>
                </a:solidFill>
                <a:latin typeface="Arial" panose="020B0604020202020204" pitchFamily="34" charset="0"/>
                <a:ea typeface="宋体" panose="02010600030101010101" pitchFamily="2" charset="-122"/>
              </a:defRPr>
            </a:lvl3pPr>
            <a:lvl4pPr defTabSz="678180">
              <a:defRPr>
                <a:solidFill>
                  <a:schemeClr val="tx1"/>
                </a:solidFill>
                <a:latin typeface="Arial" panose="020B0604020202020204" pitchFamily="34" charset="0"/>
                <a:ea typeface="宋体" panose="02010600030101010101" pitchFamily="2" charset="-122"/>
              </a:defRPr>
            </a:lvl4pPr>
            <a:lvl5pPr defTabSz="678180">
              <a:defRPr>
                <a:solidFill>
                  <a:schemeClr val="tx1"/>
                </a:solidFill>
                <a:latin typeface="Arial" panose="020B0604020202020204" pitchFamily="34" charset="0"/>
                <a:ea typeface="宋体" panose="02010600030101010101" pitchFamily="2" charset="-122"/>
              </a:defRPr>
            </a:lvl5pPr>
            <a:lvl6pPr defTabSz="67818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7818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7818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7818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buFont typeface="Arial" panose="020B0604020202020204" pitchFamily="34" charset="0"/>
              <a:buNone/>
            </a:pPr>
            <a:r>
              <a:rPr lang="zh-CN" altLang="en-US" sz="2800" b="1" dirty="0">
                <a:latin typeface="宋体" panose="02010600030101010101" pitchFamily="2" charset="-122"/>
              </a:rPr>
              <a:t>定义：表示动作已经完成</a:t>
            </a:r>
            <a:r>
              <a:rPr lang="en-US" altLang="zh-CN" sz="2800" b="1" dirty="0">
                <a:latin typeface="宋体" panose="02010600030101010101" pitchFamily="2" charset="-122"/>
              </a:rPr>
              <a:t>, </a:t>
            </a:r>
            <a:r>
              <a:rPr lang="zh-CN" altLang="en-US" sz="2800" b="1" dirty="0">
                <a:latin typeface="宋体" panose="02010600030101010101" pitchFamily="2" charset="-122"/>
              </a:rPr>
              <a:t>但对现在造成影响；或者表示从过去某一时间开始一直延续到现在并还可能持续下去的</a:t>
            </a:r>
            <a:r>
              <a:rPr lang="zh-CN" altLang="en-US" sz="2800" b="1" dirty="0">
                <a:solidFill>
                  <a:srgbClr val="000000"/>
                </a:solidFill>
                <a:latin typeface="宋体" panose="02010600030101010101" pitchFamily="2" charset="-122"/>
              </a:rPr>
              <a:t>动作。</a:t>
            </a:r>
            <a:endParaRPr lang="en-US" altLang="zh-CN" sz="2800" b="1" dirty="0">
              <a:solidFill>
                <a:srgbClr val="000000"/>
              </a:solidFill>
              <a:latin typeface="宋体" panose="02010600030101010101" pitchFamily="2" charset="-122"/>
            </a:endParaRPr>
          </a:p>
          <a:p>
            <a:pPr>
              <a:lnSpc>
                <a:spcPct val="130000"/>
              </a:lnSpc>
              <a:buFont typeface="Arial" panose="020B0604020202020204" pitchFamily="34" charset="0"/>
              <a:buNone/>
            </a:pPr>
            <a:r>
              <a:rPr lang="zh-CN" altLang="en-US" sz="2800" b="1" dirty="0">
                <a:latin typeface="Times New Roman" panose="02020603050405020304" pitchFamily="18" charset="0"/>
              </a:rPr>
              <a:t>标志词：</a:t>
            </a:r>
            <a:r>
              <a:rPr lang="en-US" altLang="zh-CN" sz="2800" b="1" i="1" dirty="0">
                <a:solidFill>
                  <a:srgbClr val="FF0000"/>
                </a:solidFill>
                <a:latin typeface="Times New Roman" panose="02020603050405020304" pitchFamily="18" charset="0"/>
              </a:rPr>
              <a:t>already, yet, ever, never, since, for…</a:t>
            </a:r>
          </a:p>
          <a:p>
            <a:pPr>
              <a:lnSpc>
                <a:spcPct val="130000"/>
              </a:lnSpc>
              <a:buFont typeface="Arial" panose="020B0604020202020204" pitchFamily="34" charset="0"/>
              <a:buNone/>
            </a:pPr>
            <a:r>
              <a:rPr lang="en-US" altLang="zh-CN" sz="2800" b="1" i="1" dirty="0">
                <a:solidFill>
                  <a:srgbClr val="FF0000"/>
                </a:solidFill>
                <a:latin typeface="Times New Roman" panose="02020603050405020304" pitchFamily="18" charset="0"/>
              </a:rPr>
              <a:t>I haven’t finished my homework yet.</a:t>
            </a:r>
            <a:r>
              <a:rPr lang="zh-CN" altLang="en-US" sz="2800" b="1" dirty="0">
                <a:solidFill>
                  <a:srgbClr val="000000"/>
                </a:solidFill>
                <a:latin typeface="Times New Roman" panose="02020603050405020304" pitchFamily="18" charset="0"/>
              </a:rPr>
              <a:t> </a:t>
            </a:r>
          </a:p>
        </p:txBody>
      </p:sp>
      <p:sp>
        <p:nvSpPr>
          <p:cNvPr id="53251" name="Rectangle 4"/>
          <p:cNvSpPr>
            <a:spLocks noChangeArrowheads="1"/>
          </p:cNvSpPr>
          <p:nvPr/>
        </p:nvSpPr>
        <p:spPr bwMode="auto">
          <a:xfrm>
            <a:off x="1331640" y="699542"/>
            <a:ext cx="5976664" cy="543737"/>
          </a:xfrm>
          <a:prstGeom prst="rect">
            <a:avLst/>
          </a:prstGeom>
          <a:noFill/>
          <a:ln>
            <a:noFill/>
          </a:ln>
        </p:spPr>
        <p:txBody>
          <a:bodyPr wrap="square" lIns="50798" tIns="25399" rIns="50798" bIns="25399">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 typeface="Arial" panose="020B0604020202020204" pitchFamily="34" charset="0"/>
              <a:buNone/>
            </a:pPr>
            <a:r>
              <a:rPr lang="zh-CN" alt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ea typeface="+mn-ea"/>
                <a:cs typeface="Times New Roman" panose="02020603050405020304" pitchFamily="18" charset="0"/>
              </a:rPr>
              <a:t>现在完成时</a:t>
            </a:r>
            <a:r>
              <a:rPr lang="en-US" altLang="zh-CN"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ea typeface="+mn-ea"/>
                <a:cs typeface="Times New Roman" panose="02020603050405020304" pitchFamily="18" charset="0"/>
              </a:rPr>
              <a:t>:  Present Perfect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wipe(down)">
                                      <p:cBhvr>
                                        <p:cTn id="7" dur="500"/>
                                        <p:tgtEl>
                                          <p:spTgt spid="788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8851">
                                            <p:txEl>
                                              <p:pRg st="1" end="1"/>
                                            </p:txEl>
                                          </p:spTgt>
                                        </p:tgtEl>
                                        <p:attrNameLst>
                                          <p:attrName>style.visibility</p:attrName>
                                        </p:attrNameLst>
                                      </p:cBhvr>
                                      <p:to>
                                        <p:strVal val="visible"/>
                                      </p:to>
                                    </p:set>
                                    <p:animEffect transition="in" filter="wipe(down)">
                                      <p:cBhvr>
                                        <p:cTn id="12" dur="500"/>
                                        <p:tgtEl>
                                          <p:spTgt spid="788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8851">
                                            <p:txEl>
                                              <p:pRg st="2" end="2"/>
                                            </p:txEl>
                                          </p:spTgt>
                                        </p:tgtEl>
                                        <p:attrNameLst>
                                          <p:attrName>style.visibility</p:attrName>
                                        </p:attrNameLst>
                                      </p:cBhvr>
                                      <p:to>
                                        <p:strVal val="visible"/>
                                      </p:to>
                                    </p:set>
                                    <p:animEffect transition="in" filter="wipe(down)">
                                      <p:cBhvr>
                                        <p:cTn id="17" dur="500"/>
                                        <p:tgtEl>
                                          <p:spTgt spid="788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文本框 1"/>
          <p:cNvSpPr txBox="1">
            <a:spLocks noChangeArrowheads="1"/>
          </p:cNvSpPr>
          <p:nvPr/>
        </p:nvSpPr>
        <p:spPr bwMode="auto">
          <a:xfrm>
            <a:off x="971600" y="1379041"/>
            <a:ext cx="7560840" cy="308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40000"/>
              </a:lnSpc>
            </a:pPr>
            <a:r>
              <a:rPr lang="zh-CN" altLang="en-US" sz="2800" b="1" dirty="0">
                <a:solidFill>
                  <a:srgbClr val="3333FF"/>
                </a:solidFill>
                <a:latin typeface="Times New Roman" panose="02020603050405020304" pitchFamily="18" charset="0"/>
                <a:cs typeface="Times New Roman" panose="02020603050405020304" pitchFamily="18" charset="0"/>
              </a:rPr>
              <a:t>肯定句：</a:t>
            </a:r>
            <a:r>
              <a:rPr lang="zh-CN" altLang="en-US" sz="2800" b="1" dirty="0">
                <a:latin typeface="Times New Roman" panose="02020603050405020304" pitchFamily="18" charset="0"/>
                <a:cs typeface="Times New Roman" panose="02020603050405020304" pitchFamily="18" charset="0"/>
              </a:rPr>
              <a:t>主语 </a:t>
            </a:r>
            <a:r>
              <a:rPr lang="en-US" altLang="zh-CN" sz="2800" b="1" dirty="0">
                <a:latin typeface="Times New Roman" panose="02020603050405020304" pitchFamily="18" charset="0"/>
                <a:cs typeface="Times New Roman" panose="02020603050405020304" pitchFamily="18" charset="0"/>
              </a:rPr>
              <a:t>+ have / has + v-ed + </a:t>
            </a:r>
            <a:r>
              <a:rPr lang="zh-CN" altLang="en-US" sz="2800" b="1" dirty="0">
                <a:latin typeface="Times New Roman" panose="02020603050405020304" pitchFamily="18" charset="0"/>
                <a:cs typeface="Times New Roman" panose="02020603050405020304" pitchFamily="18" charset="0"/>
              </a:rPr>
              <a:t>其他</a:t>
            </a:r>
            <a:endParaRPr lang="en-US" altLang="zh-CN" sz="2800" b="1" dirty="0">
              <a:latin typeface="Times New Roman" panose="02020603050405020304" pitchFamily="18" charset="0"/>
              <a:cs typeface="Times New Roman" panose="02020603050405020304" pitchFamily="18" charset="0"/>
            </a:endParaRPr>
          </a:p>
          <a:p>
            <a:pPr>
              <a:lnSpc>
                <a:spcPct val="140000"/>
              </a:lnSpc>
            </a:pPr>
            <a:r>
              <a:rPr lang="zh-CN" altLang="en-US" sz="2800" b="1" dirty="0">
                <a:solidFill>
                  <a:srgbClr val="3333FF"/>
                </a:solidFill>
                <a:latin typeface="Times New Roman" panose="02020603050405020304" pitchFamily="18" charset="0"/>
                <a:cs typeface="Times New Roman" panose="02020603050405020304" pitchFamily="18" charset="0"/>
              </a:rPr>
              <a:t>否定句：</a:t>
            </a:r>
            <a:r>
              <a:rPr lang="zh-CN" altLang="en-US" sz="2800" b="1" dirty="0">
                <a:latin typeface="Times New Roman" panose="02020603050405020304" pitchFamily="18" charset="0"/>
                <a:cs typeface="Times New Roman" panose="02020603050405020304" pitchFamily="18" charset="0"/>
              </a:rPr>
              <a:t>主语 </a:t>
            </a:r>
            <a:r>
              <a:rPr lang="en-US" altLang="zh-CN" sz="2800" b="1" dirty="0">
                <a:latin typeface="Times New Roman" panose="02020603050405020304" pitchFamily="18" charset="0"/>
                <a:cs typeface="Times New Roman" panose="02020603050405020304" pitchFamily="18" charset="0"/>
              </a:rPr>
              <a:t>+ haven’t / hasn’t + v-ed + </a:t>
            </a:r>
            <a:r>
              <a:rPr lang="zh-CN" altLang="en-US" sz="2800" b="1" dirty="0">
                <a:latin typeface="Times New Roman" panose="02020603050405020304" pitchFamily="18" charset="0"/>
                <a:cs typeface="Times New Roman" panose="02020603050405020304" pitchFamily="18" charset="0"/>
              </a:rPr>
              <a:t>其他</a:t>
            </a:r>
            <a:endParaRPr lang="en-US" altLang="zh-CN" sz="2800" b="1" dirty="0">
              <a:latin typeface="Times New Roman" panose="02020603050405020304" pitchFamily="18" charset="0"/>
              <a:cs typeface="Times New Roman" panose="02020603050405020304" pitchFamily="18" charset="0"/>
            </a:endParaRPr>
          </a:p>
          <a:p>
            <a:pPr>
              <a:lnSpc>
                <a:spcPct val="140000"/>
              </a:lnSpc>
            </a:pPr>
            <a:r>
              <a:rPr lang="zh-CN" altLang="en-US" sz="2800" b="1" dirty="0">
                <a:solidFill>
                  <a:srgbClr val="3333FF"/>
                </a:solidFill>
                <a:latin typeface="Times New Roman" panose="02020603050405020304" pitchFamily="18" charset="0"/>
                <a:cs typeface="Times New Roman" panose="02020603050405020304" pitchFamily="18" charset="0"/>
              </a:rPr>
              <a:t>一般疑问句： </a:t>
            </a:r>
            <a:r>
              <a:rPr lang="en-US" altLang="zh-CN" sz="2800" b="1" dirty="0">
                <a:latin typeface="Times New Roman" panose="02020603050405020304" pitchFamily="18" charset="0"/>
                <a:cs typeface="Times New Roman" panose="02020603050405020304" pitchFamily="18" charset="0"/>
              </a:rPr>
              <a:t>Have / Has + </a:t>
            </a:r>
            <a:r>
              <a:rPr lang="zh-CN" altLang="en-US" sz="2800" b="1" dirty="0">
                <a:latin typeface="Times New Roman" panose="02020603050405020304" pitchFamily="18" charset="0"/>
                <a:cs typeface="Times New Roman" panose="02020603050405020304" pitchFamily="18" charset="0"/>
              </a:rPr>
              <a:t>主语 </a:t>
            </a:r>
            <a:r>
              <a:rPr lang="en-US" altLang="zh-CN" sz="2800" b="1" dirty="0">
                <a:latin typeface="Times New Roman" panose="02020603050405020304" pitchFamily="18" charset="0"/>
                <a:cs typeface="Times New Roman" panose="02020603050405020304" pitchFamily="18" charset="0"/>
              </a:rPr>
              <a:t>+ v-ed+ …?</a:t>
            </a:r>
          </a:p>
          <a:p>
            <a:pPr>
              <a:lnSpc>
                <a:spcPct val="140000"/>
              </a:lnSpc>
            </a:pPr>
            <a:r>
              <a:rPr lang="zh-CN" altLang="en-US" sz="2800" b="1" dirty="0">
                <a:solidFill>
                  <a:srgbClr val="3333FF"/>
                </a:solidFill>
                <a:latin typeface="Times New Roman" panose="02020603050405020304" pitchFamily="18" charset="0"/>
                <a:cs typeface="Times New Roman" panose="02020603050405020304" pitchFamily="18" charset="0"/>
              </a:rPr>
              <a:t>肯定答语：</a:t>
            </a:r>
            <a:r>
              <a:rPr lang="en-US" altLang="zh-CN" sz="2800" b="1" dirty="0">
                <a:latin typeface="Times New Roman" panose="02020603050405020304" pitchFamily="18" charset="0"/>
                <a:cs typeface="Times New Roman" panose="02020603050405020304" pitchFamily="18" charset="0"/>
              </a:rPr>
              <a:t>Yes, </a:t>
            </a:r>
            <a:r>
              <a:rPr lang="zh-CN" altLang="en-US" sz="2800" b="1" dirty="0">
                <a:latin typeface="Times New Roman" panose="02020603050405020304" pitchFamily="18" charset="0"/>
                <a:cs typeface="Times New Roman" panose="02020603050405020304" pitchFamily="18" charset="0"/>
              </a:rPr>
              <a:t>主格代词 </a:t>
            </a:r>
            <a:r>
              <a:rPr lang="en-US" altLang="zh-CN" sz="2800" b="1" dirty="0">
                <a:latin typeface="Times New Roman" panose="02020603050405020304" pitchFamily="18" charset="0"/>
                <a:cs typeface="Times New Roman" panose="02020603050405020304" pitchFamily="18" charset="0"/>
              </a:rPr>
              <a:t>+ have / has.</a:t>
            </a:r>
          </a:p>
          <a:p>
            <a:pPr>
              <a:lnSpc>
                <a:spcPct val="140000"/>
              </a:lnSpc>
            </a:pPr>
            <a:r>
              <a:rPr lang="zh-CN" altLang="en-US" sz="2800" b="1" dirty="0">
                <a:solidFill>
                  <a:srgbClr val="3333FF"/>
                </a:solidFill>
                <a:latin typeface="Times New Roman" panose="02020603050405020304" pitchFamily="18" charset="0"/>
                <a:cs typeface="Times New Roman" panose="02020603050405020304" pitchFamily="18" charset="0"/>
              </a:rPr>
              <a:t>否定答语：</a:t>
            </a:r>
            <a:r>
              <a:rPr lang="en-US" altLang="zh-CN" sz="2800" b="1" dirty="0">
                <a:latin typeface="Times New Roman" panose="02020603050405020304" pitchFamily="18" charset="0"/>
                <a:cs typeface="Times New Roman" panose="02020603050405020304" pitchFamily="18" charset="0"/>
              </a:rPr>
              <a:t>No, </a:t>
            </a:r>
            <a:r>
              <a:rPr lang="zh-CN" altLang="en-US" sz="2800" b="1" dirty="0">
                <a:latin typeface="Times New Roman" panose="02020603050405020304" pitchFamily="18" charset="0"/>
                <a:cs typeface="Times New Roman" panose="02020603050405020304" pitchFamily="18" charset="0"/>
              </a:rPr>
              <a:t>主格代词 </a:t>
            </a:r>
            <a:r>
              <a:rPr lang="en-US" altLang="zh-CN" sz="2800" b="1" dirty="0">
                <a:latin typeface="Times New Roman" panose="02020603050405020304" pitchFamily="18" charset="0"/>
                <a:cs typeface="Times New Roman" panose="02020603050405020304" pitchFamily="18" charset="0"/>
              </a:rPr>
              <a:t>+ haven’t / hasn’t.</a:t>
            </a:r>
          </a:p>
        </p:txBody>
      </p:sp>
      <p:sp>
        <p:nvSpPr>
          <p:cNvPr id="3" name="TextBox 2"/>
          <p:cNvSpPr txBox="1"/>
          <p:nvPr/>
        </p:nvSpPr>
        <p:spPr>
          <a:xfrm>
            <a:off x="971600" y="690831"/>
            <a:ext cx="3960440" cy="584775"/>
          </a:xfrm>
          <a:prstGeom prst="rect">
            <a:avLst/>
          </a:prstGeom>
          <a:noFill/>
        </p:spPr>
        <p:txBody>
          <a:bodyPr wrap="square" rtlCol="0">
            <a:spAutoFit/>
          </a:bodyPr>
          <a:lstStyle/>
          <a:p>
            <a:r>
              <a:rPr lang="zh-CN" altLang="en-US" sz="3200" b="1" dirty="0">
                <a:solidFill>
                  <a:srgbClr val="FF0000"/>
                </a:solidFill>
                <a:latin typeface="+mn-ea"/>
                <a:ea typeface="+mn-ea"/>
              </a:rPr>
              <a:t>现在完成时 </a:t>
            </a:r>
            <a:r>
              <a:rPr lang="en-US" altLang="zh-CN" sz="3200" b="1" dirty="0">
                <a:solidFill>
                  <a:srgbClr val="FF0000"/>
                </a:solidFill>
                <a:latin typeface="+mn-ea"/>
                <a:ea typeface="+mn-ea"/>
              </a:rPr>
              <a:t>— </a:t>
            </a:r>
            <a:r>
              <a:rPr lang="zh-CN" altLang="en-US" sz="3200" b="1" dirty="0">
                <a:solidFill>
                  <a:srgbClr val="FF0000"/>
                </a:solidFill>
                <a:latin typeface="+mn-ea"/>
                <a:ea typeface="+mn-ea"/>
              </a:rPr>
              <a:t>构成</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273">
                                            <p:txEl>
                                              <p:pRg st="0" end="0"/>
                                            </p:txEl>
                                          </p:spTgt>
                                        </p:tgtEl>
                                        <p:attrNameLst>
                                          <p:attrName>style.visibility</p:attrName>
                                        </p:attrNameLst>
                                      </p:cBhvr>
                                      <p:to>
                                        <p:strVal val="visible"/>
                                      </p:to>
                                    </p:set>
                                    <p:animEffect transition="in" filter="fade">
                                      <p:cBhvr>
                                        <p:cTn id="7" dur="1000"/>
                                        <p:tgtEl>
                                          <p:spTgt spid="54273">
                                            <p:txEl>
                                              <p:pRg st="0" end="0"/>
                                            </p:txEl>
                                          </p:spTgt>
                                        </p:tgtEl>
                                      </p:cBhvr>
                                    </p:animEffect>
                                    <p:anim calcmode="lin" valueType="num">
                                      <p:cBhvr>
                                        <p:cTn id="8" dur="1000" fill="hold"/>
                                        <p:tgtEl>
                                          <p:spTgt spid="5427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427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4273">
                                            <p:txEl>
                                              <p:pRg st="1" end="1"/>
                                            </p:txEl>
                                          </p:spTgt>
                                        </p:tgtEl>
                                        <p:attrNameLst>
                                          <p:attrName>style.visibility</p:attrName>
                                        </p:attrNameLst>
                                      </p:cBhvr>
                                      <p:to>
                                        <p:strVal val="visible"/>
                                      </p:to>
                                    </p:set>
                                    <p:animEffect transition="in" filter="fade">
                                      <p:cBhvr>
                                        <p:cTn id="14" dur="1000"/>
                                        <p:tgtEl>
                                          <p:spTgt spid="54273">
                                            <p:txEl>
                                              <p:pRg st="1" end="1"/>
                                            </p:txEl>
                                          </p:spTgt>
                                        </p:tgtEl>
                                      </p:cBhvr>
                                    </p:animEffect>
                                    <p:anim calcmode="lin" valueType="num">
                                      <p:cBhvr>
                                        <p:cTn id="15" dur="1000" fill="hold"/>
                                        <p:tgtEl>
                                          <p:spTgt spid="5427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427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4273">
                                            <p:txEl>
                                              <p:pRg st="2" end="2"/>
                                            </p:txEl>
                                          </p:spTgt>
                                        </p:tgtEl>
                                        <p:attrNameLst>
                                          <p:attrName>style.visibility</p:attrName>
                                        </p:attrNameLst>
                                      </p:cBhvr>
                                      <p:to>
                                        <p:strVal val="visible"/>
                                      </p:to>
                                    </p:set>
                                    <p:animEffect transition="in" filter="fade">
                                      <p:cBhvr>
                                        <p:cTn id="21" dur="1000"/>
                                        <p:tgtEl>
                                          <p:spTgt spid="54273">
                                            <p:txEl>
                                              <p:pRg st="2" end="2"/>
                                            </p:txEl>
                                          </p:spTgt>
                                        </p:tgtEl>
                                      </p:cBhvr>
                                    </p:animEffect>
                                    <p:anim calcmode="lin" valueType="num">
                                      <p:cBhvr>
                                        <p:cTn id="22" dur="1000" fill="hold"/>
                                        <p:tgtEl>
                                          <p:spTgt spid="5427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427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4273">
                                            <p:txEl>
                                              <p:pRg st="3" end="3"/>
                                            </p:txEl>
                                          </p:spTgt>
                                        </p:tgtEl>
                                        <p:attrNameLst>
                                          <p:attrName>style.visibility</p:attrName>
                                        </p:attrNameLst>
                                      </p:cBhvr>
                                      <p:to>
                                        <p:strVal val="visible"/>
                                      </p:to>
                                    </p:set>
                                    <p:animEffect transition="in" filter="fade">
                                      <p:cBhvr>
                                        <p:cTn id="28" dur="1000"/>
                                        <p:tgtEl>
                                          <p:spTgt spid="54273">
                                            <p:txEl>
                                              <p:pRg st="3" end="3"/>
                                            </p:txEl>
                                          </p:spTgt>
                                        </p:tgtEl>
                                      </p:cBhvr>
                                    </p:animEffect>
                                    <p:anim calcmode="lin" valueType="num">
                                      <p:cBhvr>
                                        <p:cTn id="29" dur="1000" fill="hold"/>
                                        <p:tgtEl>
                                          <p:spTgt spid="5427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427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4273">
                                            <p:txEl>
                                              <p:pRg st="4" end="4"/>
                                            </p:txEl>
                                          </p:spTgt>
                                        </p:tgtEl>
                                        <p:attrNameLst>
                                          <p:attrName>style.visibility</p:attrName>
                                        </p:attrNameLst>
                                      </p:cBhvr>
                                      <p:to>
                                        <p:strVal val="visible"/>
                                      </p:to>
                                    </p:set>
                                    <p:animEffect transition="in" filter="fade">
                                      <p:cBhvr>
                                        <p:cTn id="35" dur="1000"/>
                                        <p:tgtEl>
                                          <p:spTgt spid="54273">
                                            <p:txEl>
                                              <p:pRg st="4" end="4"/>
                                            </p:txEl>
                                          </p:spTgt>
                                        </p:tgtEl>
                                      </p:cBhvr>
                                    </p:animEffect>
                                    <p:anim calcmode="lin" valueType="num">
                                      <p:cBhvr>
                                        <p:cTn id="36" dur="1000" fill="hold"/>
                                        <p:tgtEl>
                                          <p:spTgt spid="5427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427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ext Box 2"/>
          <p:cNvSpPr txBox="1">
            <a:spLocks noChangeArrowheads="1"/>
          </p:cNvSpPr>
          <p:nvPr/>
        </p:nvSpPr>
        <p:spPr bwMode="auto">
          <a:xfrm>
            <a:off x="827584" y="987574"/>
            <a:ext cx="7632848" cy="33123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lstStyle/>
          <a:p>
            <a:pPr>
              <a:lnSpc>
                <a:spcPct val="150000"/>
              </a:lnSpc>
            </a:pPr>
            <a:r>
              <a:rPr lang="en-US" altLang="zh-CN" sz="2800" b="1" dirty="0">
                <a:solidFill>
                  <a:srgbClr val="0066FF"/>
                </a:solidFill>
                <a:latin typeface="Times New Roman" panose="02020603050405020304" pitchFamily="18" charset="0"/>
                <a:cs typeface="Times New Roman" panose="02020603050405020304" pitchFamily="18" charset="0"/>
              </a:rPr>
              <a:t>Complete the following sentences.</a:t>
            </a:r>
          </a:p>
          <a:p>
            <a:pPr>
              <a:lnSpc>
                <a:spcPct val="150000"/>
              </a:lnSpc>
              <a:buFontTx/>
              <a:buAutoNum type="arabicPeriod"/>
            </a:pPr>
            <a:r>
              <a:rPr lang="en-US" altLang="zh-CN" sz="2800" b="1" dirty="0">
                <a:solidFill>
                  <a:srgbClr val="000000"/>
                </a:solidFill>
                <a:latin typeface="Times New Roman" panose="02020603050405020304" pitchFamily="18" charset="0"/>
                <a:cs typeface="Times New Roman" panose="02020603050405020304" pitchFamily="18" charset="0"/>
              </a:rPr>
              <a:t> I _________ (be) in Beijing for two years.</a:t>
            </a:r>
          </a:p>
          <a:p>
            <a:pPr>
              <a:lnSpc>
                <a:spcPct val="150000"/>
              </a:lnSpc>
            </a:pPr>
            <a:r>
              <a:rPr lang="en-US" altLang="zh-CN" sz="2800" b="1" dirty="0">
                <a:solidFill>
                  <a:srgbClr val="000000"/>
                </a:solidFill>
                <a:latin typeface="Times New Roman" panose="02020603050405020304" pitchFamily="18" charset="0"/>
                <a:cs typeface="Times New Roman" panose="02020603050405020304" pitchFamily="18" charset="0"/>
              </a:rPr>
              <a:t>2. I _____ never _____ (hear) of that man before.</a:t>
            </a:r>
          </a:p>
          <a:p>
            <a:pPr>
              <a:lnSpc>
                <a:spcPct val="150000"/>
              </a:lnSpc>
            </a:pPr>
            <a:r>
              <a:rPr lang="en-US" altLang="zh-CN" sz="2800" b="1" dirty="0">
                <a:solidFill>
                  <a:srgbClr val="000000"/>
                </a:solidFill>
                <a:latin typeface="Times New Roman" panose="02020603050405020304" pitchFamily="18" charset="0"/>
                <a:cs typeface="Times New Roman" panose="02020603050405020304" pitchFamily="18" charset="0"/>
              </a:rPr>
              <a:t>3. Tom ________________ (work) there since </a:t>
            </a:r>
          </a:p>
          <a:p>
            <a:pPr>
              <a:lnSpc>
                <a:spcPct val="150000"/>
              </a:lnSpc>
            </a:pPr>
            <a:r>
              <a:rPr lang="en-US" altLang="zh-CN" sz="2800" b="1" dirty="0">
                <a:solidFill>
                  <a:srgbClr val="000000"/>
                </a:solidFill>
                <a:latin typeface="Times New Roman" panose="02020603050405020304" pitchFamily="18" charset="0"/>
                <a:cs typeface="Times New Roman" panose="02020603050405020304" pitchFamily="18" charset="0"/>
              </a:rPr>
              <a:t>    two years ago.</a:t>
            </a:r>
          </a:p>
        </p:txBody>
      </p:sp>
      <p:sp>
        <p:nvSpPr>
          <p:cNvPr id="22531" name="Text Box 8"/>
          <p:cNvSpPr txBox="1">
            <a:spLocks noChangeArrowheads="1"/>
          </p:cNvSpPr>
          <p:nvPr/>
        </p:nvSpPr>
        <p:spPr bwMode="auto">
          <a:xfrm>
            <a:off x="1442963" y="1670342"/>
            <a:ext cx="1945481" cy="71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p>
            <a:pPr>
              <a:lnSpc>
                <a:spcPct val="150000"/>
              </a:lnSpc>
              <a:spcBef>
                <a:spcPct val="50000"/>
              </a:spcBef>
            </a:pPr>
            <a:r>
              <a:rPr lang="en-US" altLang="zh-CN" sz="2800" b="1" dirty="0">
                <a:solidFill>
                  <a:srgbClr val="FF0000"/>
                </a:solidFill>
                <a:latin typeface="Times New Roman" panose="02020603050405020304" pitchFamily="18" charset="0"/>
                <a:cs typeface="Times New Roman" panose="02020603050405020304" pitchFamily="18" charset="0"/>
              </a:rPr>
              <a:t>have been</a:t>
            </a:r>
          </a:p>
        </p:txBody>
      </p:sp>
      <p:sp>
        <p:nvSpPr>
          <p:cNvPr id="22532" name="Text Box 5"/>
          <p:cNvSpPr txBox="1">
            <a:spLocks noChangeArrowheads="1"/>
          </p:cNvSpPr>
          <p:nvPr/>
        </p:nvSpPr>
        <p:spPr bwMode="auto">
          <a:xfrm>
            <a:off x="1475656" y="2302669"/>
            <a:ext cx="1565672" cy="635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defPPr>
              <a:defRPr lang="zh-CN"/>
            </a:defPPr>
            <a:lvl1pPr>
              <a:lnSpc>
                <a:spcPct val="150000"/>
              </a:lnSpc>
              <a:spcBef>
                <a:spcPct val="50000"/>
              </a:spcBef>
              <a:defRPr sz="2800" b="1">
                <a:solidFill>
                  <a:srgbClr val="FF0000"/>
                </a:solidFill>
                <a:latin typeface="Times New Roman" panose="02020603050405020304" pitchFamily="18" charset="0"/>
                <a:cs typeface="Times New Roman" panose="02020603050405020304" pitchFamily="18" charset="0"/>
              </a:defRPr>
            </a:lvl1pPr>
          </a:lstStyle>
          <a:p>
            <a:r>
              <a:rPr lang="en-US" altLang="zh-CN" dirty="0"/>
              <a:t>have</a:t>
            </a:r>
          </a:p>
        </p:txBody>
      </p:sp>
      <p:sp>
        <p:nvSpPr>
          <p:cNvPr id="22533" name="Text Box 8"/>
          <p:cNvSpPr txBox="1">
            <a:spLocks noChangeArrowheads="1"/>
          </p:cNvSpPr>
          <p:nvPr/>
        </p:nvSpPr>
        <p:spPr bwMode="auto">
          <a:xfrm>
            <a:off x="3275856" y="2276475"/>
            <a:ext cx="1143000" cy="635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defPPr>
              <a:defRPr lang="zh-CN"/>
            </a:defPPr>
            <a:lvl1pPr>
              <a:lnSpc>
                <a:spcPct val="150000"/>
              </a:lnSpc>
              <a:spcBef>
                <a:spcPct val="50000"/>
              </a:spcBef>
              <a:defRPr sz="2800" b="1">
                <a:solidFill>
                  <a:srgbClr val="FF0000"/>
                </a:solidFill>
                <a:latin typeface="Times New Roman" panose="02020603050405020304" pitchFamily="18" charset="0"/>
                <a:cs typeface="Times New Roman" panose="02020603050405020304" pitchFamily="18" charset="0"/>
              </a:defRPr>
            </a:lvl1pPr>
          </a:lstStyle>
          <a:p>
            <a:r>
              <a:rPr lang="en-US" altLang="zh-CN" dirty="0"/>
              <a:t>heard</a:t>
            </a:r>
          </a:p>
        </p:txBody>
      </p:sp>
      <p:sp>
        <p:nvSpPr>
          <p:cNvPr id="22534" name="Text Box 15"/>
          <p:cNvSpPr txBox="1">
            <a:spLocks noChangeArrowheads="1"/>
          </p:cNvSpPr>
          <p:nvPr/>
        </p:nvSpPr>
        <p:spPr bwMode="auto">
          <a:xfrm>
            <a:off x="2250281" y="2872107"/>
            <a:ext cx="2321719" cy="635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defPPr>
              <a:defRPr lang="zh-CN"/>
            </a:defPPr>
            <a:lvl1pPr>
              <a:lnSpc>
                <a:spcPct val="150000"/>
              </a:lnSpc>
              <a:spcBef>
                <a:spcPct val="50000"/>
              </a:spcBef>
              <a:defRPr sz="2800" b="1">
                <a:solidFill>
                  <a:srgbClr val="FF0000"/>
                </a:solidFill>
                <a:latin typeface="Times New Roman" panose="02020603050405020304" pitchFamily="18" charset="0"/>
                <a:cs typeface="Times New Roman" panose="02020603050405020304" pitchFamily="18" charset="0"/>
              </a:defRPr>
            </a:lvl1pPr>
          </a:lstStyle>
          <a:p>
            <a:r>
              <a:rPr lang="en-US" altLang="zh-CN" dirty="0"/>
              <a:t>has worked</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wipe(down)">
                                      <p:cBhvr>
                                        <p:cTn id="7" dur="145">
                                          <p:stCondLst>
                                            <p:cond delay="0"/>
                                          </p:stCondLst>
                                        </p:cTn>
                                        <p:tgtEl>
                                          <p:spTgt spid="22531"/>
                                        </p:tgtEl>
                                      </p:cBhvr>
                                    </p:animEffect>
                                    <p:anim calcmode="lin" valueType="num">
                                      <p:cBhvr>
                                        <p:cTn id="8" dur="456" tmFilter="0,0; 0.14,0.36; 0.43,0.73; 0.71,0.91; 1.0,1.0">
                                          <p:stCondLst>
                                            <p:cond delay="0"/>
                                          </p:stCondLst>
                                        </p:cTn>
                                        <p:tgtEl>
                                          <p:spTgt spid="22531"/>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2531"/>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2531"/>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2531"/>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2531"/>
                                        </p:tgtEl>
                                        <p:attrNameLst>
                                          <p:attrName>ppt_y</p:attrName>
                                        </p:attrNameLst>
                                      </p:cBhvr>
                                      <p:tavLst>
                                        <p:tav tm="0" fmla="#ppt_y-sin(pi*$)/81">
                                          <p:val>
                                            <p:fltVal val="0"/>
                                          </p:val>
                                        </p:tav>
                                        <p:tav tm="100000">
                                          <p:val>
                                            <p:fltVal val="1"/>
                                          </p:val>
                                        </p:tav>
                                      </p:tavLst>
                                    </p:anim>
                                    <p:animScale>
                                      <p:cBhvr>
                                        <p:cTn id="13" dur="7">
                                          <p:stCondLst>
                                            <p:cond delay="162"/>
                                          </p:stCondLst>
                                        </p:cTn>
                                        <p:tgtEl>
                                          <p:spTgt spid="22531"/>
                                        </p:tgtEl>
                                      </p:cBhvr>
                                      <p:to x="100000" y="60000"/>
                                    </p:animScale>
                                    <p:animScale>
                                      <p:cBhvr>
                                        <p:cTn id="14" dur="41" decel="50000">
                                          <p:stCondLst>
                                            <p:cond delay="169"/>
                                          </p:stCondLst>
                                        </p:cTn>
                                        <p:tgtEl>
                                          <p:spTgt spid="22531"/>
                                        </p:tgtEl>
                                      </p:cBhvr>
                                      <p:to x="100000" y="100000"/>
                                    </p:animScale>
                                    <p:animScale>
                                      <p:cBhvr>
                                        <p:cTn id="15" dur="7">
                                          <p:stCondLst>
                                            <p:cond delay="328"/>
                                          </p:stCondLst>
                                        </p:cTn>
                                        <p:tgtEl>
                                          <p:spTgt spid="22531"/>
                                        </p:tgtEl>
                                      </p:cBhvr>
                                      <p:to x="100000" y="80000"/>
                                    </p:animScale>
                                    <p:animScale>
                                      <p:cBhvr>
                                        <p:cTn id="16" dur="41" decel="50000">
                                          <p:stCondLst>
                                            <p:cond delay="335"/>
                                          </p:stCondLst>
                                        </p:cTn>
                                        <p:tgtEl>
                                          <p:spTgt spid="22531"/>
                                        </p:tgtEl>
                                      </p:cBhvr>
                                      <p:to x="100000" y="100000"/>
                                    </p:animScale>
                                    <p:animScale>
                                      <p:cBhvr>
                                        <p:cTn id="17" dur="7">
                                          <p:stCondLst>
                                            <p:cond delay="410"/>
                                          </p:stCondLst>
                                        </p:cTn>
                                        <p:tgtEl>
                                          <p:spTgt spid="22531"/>
                                        </p:tgtEl>
                                      </p:cBhvr>
                                      <p:to x="100000" y="90000"/>
                                    </p:animScale>
                                    <p:animScale>
                                      <p:cBhvr>
                                        <p:cTn id="18" dur="41" decel="50000">
                                          <p:stCondLst>
                                            <p:cond delay="417"/>
                                          </p:stCondLst>
                                        </p:cTn>
                                        <p:tgtEl>
                                          <p:spTgt spid="22531"/>
                                        </p:tgtEl>
                                      </p:cBhvr>
                                      <p:to x="100000" y="100000"/>
                                    </p:animScale>
                                    <p:animScale>
                                      <p:cBhvr>
                                        <p:cTn id="19" dur="7">
                                          <p:stCondLst>
                                            <p:cond delay="452"/>
                                          </p:stCondLst>
                                        </p:cTn>
                                        <p:tgtEl>
                                          <p:spTgt spid="22531"/>
                                        </p:tgtEl>
                                      </p:cBhvr>
                                      <p:to x="100000" y="95000"/>
                                    </p:animScale>
                                    <p:animScale>
                                      <p:cBhvr>
                                        <p:cTn id="20" dur="41" decel="50000">
                                          <p:stCondLst>
                                            <p:cond delay="458"/>
                                          </p:stCondLst>
                                        </p:cTn>
                                        <p:tgtEl>
                                          <p:spTgt spid="2253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2532"/>
                                        </p:tgtEl>
                                        <p:attrNameLst>
                                          <p:attrName>style.visibility</p:attrName>
                                        </p:attrNameLst>
                                      </p:cBhvr>
                                      <p:to>
                                        <p:strVal val="visible"/>
                                      </p:to>
                                    </p:set>
                                    <p:animEffect transition="in" filter="wipe(down)">
                                      <p:cBhvr>
                                        <p:cTn id="25" dur="145">
                                          <p:stCondLst>
                                            <p:cond delay="0"/>
                                          </p:stCondLst>
                                        </p:cTn>
                                        <p:tgtEl>
                                          <p:spTgt spid="22532"/>
                                        </p:tgtEl>
                                      </p:cBhvr>
                                    </p:animEffect>
                                    <p:anim calcmode="lin" valueType="num">
                                      <p:cBhvr>
                                        <p:cTn id="26" dur="456" tmFilter="0,0; 0.14,0.36; 0.43,0.73; 0.71,0.91; 1.0,1.0">
                                          <p:stCondLst>
                                            <p:cond delay="0"/>
                                          </p:stCondLst>
                                        </p:cTn>
                                        <p:tgtEl>
                                          <p:spTgt spid="22532"/>
                                        </p:tgtEl>
                                        <p:attrNameLst>
                                          <p:attrName>ppt_x</p:attrName>
                                        </p:attrNameLst>
                                      </p:cBhvr>
                                      <p:tavLst>
                                        <p:tav tm="0">
                                          <p:val>
                                            <p:strVal val="#ppt_x-0.25"/>
                                          </p:val>
                                        </p:tav>
                                        <p:tav tm="100000">
                                          <p:val>
                                            <p:strVal val="#ppt_x"/>
                                          </p:val>
                                        </p:tav>
                                      </p:tavLst>
                                    </p:anim>
                                    <p:anim calcmode="lin" valueType="num">
                                      <p:cBhvr>
                                        <p:cTn id="27" dur="166" tmFilter="0.0,0.0; 0.25,0.07; 0.50,0.2; 0.75,0.467; 1.0,1.0">
                                          <p:stCondLst>
                                            <p:cond delay="0"/>
                                          </p:stCondLst>
                                        </p:cTn>
                                        <p:tgtEl>
                                          <p:spTgt spid="22532"/>
                                        </p:tgtEl>
                                        <p:attrNameLst>
                                          <p:attrName>ppt_y</p:attrName>
                                        </p:attrNameLst>
                                      </p:cBhvr>
                                      <p:tavLst>
                                        <p:tav tm="0" fmla="#ppt_y-sin(pi*$)/3">
                                          <p:val>
                                            <p:fltVal val="0.5"/>
                                          </p:val>
                                        </p:tav>
                                        <p:tav tm="100000">
                                          <p:val>
                                            <p:fltVal val="1"/>
                                          </p:val>
                                        </p:tav>
                                      </p:tavLst>
                                    </p:anim>
                                    <p:anim calcmode="lin" valueType="num">
                                      <p:cBhvr>
                                        <p:cTn id="28" dur="166" tmFilter="0, 0; 0.125,0.2665; 0.25,0.4; 0.375,0.465; 0.5,0.5;  0.625,0.535; 0.75,0.6; 0.875,0.7335; 1,1">
                                          <p:stCondLst>
                                            <p:cond delay="166"/>
                                          </p:stCondLst>
                                        </p:cTn>
                                        <p:tgtEl>
                                          <p:spTgt spid="22532"/>
                                        </p:tgtEl>
                                        <p:attrNameLst>
                                          <p:attrName>ppt_y</p:attrName>
                                        </p:attrNameLst>
                                      </p:cBhvr>
                                      <p:tavLst>
                                        <p:tav tm="0" fmla="#ppt_y-sin(pi*$)/9">
                                          <p:val>
                                            <p:fltVal val="0"/>
                                          </p:val>
                                        </p:tav>
                                        <p:tav tm="100000">
                                          <p:val>
                                            <p:fltVal val="1"/>
                                          </p:val>
                                        </p:tav>
                                      </p:tavLst>
                                    </p:anim>
                                    <p:anim calcmode="lin" valueType="num">
                                      <p:cBhvr>
                                        <p:cTn id="29" dur="83" tmFilter="0, 0; 0.125,0.2665; 0.25,0.4; 0.375,0.465; 0.5,0.5;  0.625,0.535; 0.75,0.6; 0.875,0.7335; 1,1">
                                          <p:stCondLst>
                                            <p:cond delay="331"/>
                                          </p:stCondLst>
                                        </p:cTn>
                                        <p:tgtEl>
                                          <p:spTgt spid="22532"/>
                                        </p:tgtEl>
                                        <p:attrNameLst>
                                          <p:attrName>ppt_y</p:attrName>
                                        </p:attrNameLst>
                                      </p:cBhvr>
                                      <p:tavLst>
                                        <p:tav tm="0" fmla="#ppt_y-sin(pi*$)/27">
                                          <p:val>
                                            <p:fltVal val="0"/>
                                          </p:val>
                                        </p:tav>
                                        <p:tav tm="100000">
                                          <p:val>
                                            <p:fltVal val="1"/>
                                          </p:val>
                                        </p:tav>
                                      </p:tavLst>
                                    </p:anim>
                                    <p:anim calcmode="lin" valueType="num">
                                      <p:cBhvr>
                                        <p:cTn id="30" dur="41" tmFilter="0, 0; 0.125,0.2665; 0.25,0.4; 0.375,0.465; 0.5,0.5;  0.625,0.535; 0.75,0.6; 0.875,0.7335; 1,1">
                                          <p:stCondLst>
                                            <p:cond delay="414"/>
                                          </p:stCondLst>
                                        </p:cTn>
                                        <p:tgtEl>
                                          <p:spTgt spid="22532"/>
                                        </p:tgtEl>
                                        <p:attrNameLst>
                                          <p:attrName>ppt_y</p:attrName>
                                        </p:attrNameLst>
                                      </p:cBhvr>
                                      <p:tavLst>
                                        <p:tav tm="0" fmla="#ppt_y-sin(pi*$)/81">
                                          <p:val>
                                            <p:fltVal val="0"/>
                                          </p:val>
                                        </p:tav>
                                        <p:tav tm="100000">
                                          <p:val>
                                            <p:fltVal val="1"/>
                                          </p:val>
                                        </p:tav>
                                      </p:tavLst>
                                    </p:anim>
                                    <p:animScale>
                                      <p:cBhvr>
                                        <p:cTn id="31" dur="7">
                                          <p:stCondLst>
                                            <p:cond delay="162"/>
                                          </p:stCondLst>
                                        </p:cTn>
                                        <p:tgtEl>
                                          <p:spTgt spid="22532"/>
                                        </p:tgtEl>
                                      </p:cBhvr>
                                      <p:to x="100000" y="60000"/>
                                    </p:animScale>
                                    <p:animScale>
                                      <p:cBhvr>
                                        <p:cTn id="32" dur="41" decel="50000">
                                          <p:stCondLst>
                                            <p:cond delay="169"/>
                                          </p:stCondLst>
                                        </p:cTn>
                                        <p:tgtEl>
                                          <p:spTgt spid="22532"/>
                                        </p:tgtEl>
                                      </p:cBhvr>
                                      <p:to x="100000" y="100000"/>
                                    </p:animScale>
                                    <p:animScale>
                                      <p:cBhvr>
                                        <p:cTn id="33" dur="7">
                                          <p:stCondLst>
                                            <p:cond delay="328"/>
                                          </p:stCondLst>
                                        </p:cTn>
                                        <p:tgtEl>
                                          <p:spTgt spid="22532"/>
                                        </p:tgtEl>
                                      </p:cBhvr>
                                      <p:to x="100000" y="80000"/>
                                    </p:animScale>
                                    <p:animScale>
                                      <p:cBhvr>
                                        <p:cTn id="34" dur="41" decel="50000">
                                          <p:stCondLst>
                                            <p:cond delay="335"/>
                                          </p:stCondLst>
                                        </p:cTn>
                                        <p:tgtEl>
                                          <p:spTgt spid="22532"/>
                                        </p:tgtEl>
                                      </p:cBhvr>
                                      <p:to x="100000" y="100000"/>
                                    </p:animScale>
                                    <p:animScale>
                                      <p:cBhvr>
                                        <p:cTn id="35" dur="7">
                                          <p:stCondLst>
                                            <p:cond delay="410"/>
                                          </p:stCondLst>
                                        </p:cTn>
                                        <p:tgtEl>
                                          <p:spTgt spid="22532"/>
                                        </p:tgtEl>
                                      </p:cBhvr>
                                      <p:to x="100000" y="90000"/>
                                    </p:animScale>
                                    <p:animScale>
                                      <p:cBhvr>
                                        <p:cTn id="36" dur="41" decel="50000">
                                          <p:stCondLst>
                                            <p:cond delay="417"/>
                                          </p:stCondLst>
                                        </p:cTn>
                                        <p:tgtEl>
                                          <p:spTgt spid="22532"/>
                                        </p:tgtEl>
                                      </p:cBhvr>
                                      <p:to x="100000" y="100000"/>
                                    </p:animScale>
                                    <p:animScale>
                                      <p:cBhvr>
                                        <p:cTn id="37" dur="7">
                                          <p:stCondLst>
                                            <p:cond delay="452"/>
                                          </p:stCondLst>
                                        </p:cTn>
                                        <p:tgtEl>
                                          <p:spTgt spid="22532"/>
                                        </p:tgtEl>
                                      </p:cBhvr>
                                      <p:to x="100000" y="95000"/>
                                    </p:animScale>
                                    <p:animScale>
                                      <p:cBhvr>
                                        <p:cTn id="38" dur="41" decel="50000">
                                          <p:stCondLst>
                                            <p:cond delay="458"/>
                                          </p:stCondLst>
                                        </p:cTn>
                                        <p:tgtEl>
                                          <p:spTgt spid="22532"/>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22533"/>
                                        </p:tgtEl>
                                        <p:attrNameLst>
                                          <p:attrName>style.visibility</p:attrName>
                                        </p:attrNameLst>
                                      </p:cBhvr>
                                      <p:to>
                                        <p:strVal val="visible"/>
                                      </p:to>
                                    </p:set>
                                    <p:animEffect transition="in" filter="wipe(down)">
                                      <p:cBhvr>
                                        <p:cTn id="41" dur="145">
                                          <p:stCondLst>
                                            <p:cond delay="0"/>
                                          </p:stCondLst>
                                        </p:cTn>
                                        <p:tgtEl>
                                          <p:spTgt spid="22533"/>
                                        </p:tgtEl>
                                      </p:cBhvr>
                                    </p:animEffect>
                                    <p:anim calcmode="lin" valueType="num">
                                      <p:cBhvr>
                                        <p:cTn id="42" dur="456" tmFilter="0,0; 0.14,0.36; 0.43,0.73; 0.71,0.91; 1.0,1.0">
                                          <p:stCondLst>
                                            <p:cond delay="0"/>
                                          </p:stCondLst>
                                        </p:cTn>
                                        <p:tgtEl>
                                          <p:spTgt spid="22533"/>
                                        </p:tgtEl>
                                        <p:attrNameLst>
                                          <p:attrName>ppt_x</p:attrName>
                                        </p:attrNameLst>
                                      </p:cBhvr>
                                      <p:tavLst>
                                        <p:tav tm="0">
                                          <p:val>
                                            <p:strVal val="#ppt_x-0.25"/>
                                          </p:val>
                                        </p:tav>
                                        <p:tav tm="100000">
                                          <p:val>
                                            <p:strVal val="#ppt_x"/>
                                          </p:val>
                                        </p:tav>
                                      </p:tavLst>
                                    </p:anim>
                                    <p:anim calcmode="lin" valueType="num">
                                      <p:cBhvr>
                                        <p:cTn id="43" dur="166" tmFilter="0.0,0.0; 0.25,0.07; 0.50,0.2; 0.75,0.467; 1.0,1.0">
                                          <p:stCondLst>
                                            <p:cond delay="0"/>
                                          </p:stCondLst>
                                        </p:cTn>
                                        <p:tgtEl>
                                          <p:spTgt spid="22533"/>
                                        </p:tgtEl>
                                        <p:attrNameLst>
                                          <p:attrName>ppt_y</p:attrName>
                                        </p:attrNameLst>
                                      </p:cBhvr>
                                      <p:tavLst>
                                        <p:tav tm="0" fmla="#ppt_y-sin(pi*$)/3">
                                          <p:val>
                                            <p:fltVal val="0.5"/>
                                          </p:val>
                                        </p:tav>
                                        <p:tav tm="100000">
                                          <p:val>
                                            <p:fltVal val="1"/>
                                          </p:val>
                                        </p:tav>
                                      </p:tavLst>
                                    </p:anim>
                                    <p:anim calcmode="lin" valueType="num">
                                      <p:cBhvr>
                                        <p:cTn id="44" dur="166" tmFilter="0, 0; 0.125,0.2665; 0.25,0.4; 0.375,0.465; 0.5,0.5;  0.625,0.535; 0.75,0.6; 0.875,0.7335; 1,1">
                                          <p:stCondLst>
                                            <p:cond delay="166"/>
                                          </p:stCondLst>
                                        </p:cTn>
                                        <p:tgtEl>
                                          <p:spTgt spid="22533"/>
                                        </p:tgtEl>
                                        <p:attrNameLst>
                                          <p:attrName>ppt_y</p:attrName>
                                        </p:attrNameLst>
                                      </p:cBhvr>
                                      <p:tavLst>
                                        <p:tav tm="0" fmla="#ppt_y-sin(pi*$)/9">
                                          <p:val>
                                            <p:fltVal val="0"/>
                                          </p:val>
                                        </p:tav>
                                        <p:tav tm="100000">
                                          <p:val>
                                            <p:fltVal val="1"/>
                                          </p:val>
                                        </p:tav>
                                      </p:tavLst>
                                    </p:anim>
                                    <p:anim calcmode="lin" valueType="num">
                                      <p:cBhvr>
                                        <p:cTn id="45" dur="83" tmFilter="0, 0; 0.125,0.2665; 0.25,0.4; 0.375,0.465; 0.5,0.5;  0.625,0.535; 0.75,0.6; 0.875,0.7335; 1,1">
                                          <p:stCondLst>
                                            <p:cond delay="331"/>
                                          </p:stCondLst>
                                        </p:cTn>
                                        <p:tgtEl>
                                          <p:spTgt spid="22533"/>
                                        </p:tgtEl>
                                        <p:attrNameLst>
                                          <p:attrName>ppt_y</p:attrName>
                                        </p:attrNameLst>
                                      </p:cBhvr>
                                      <p:tavLst>
                                        <p:tav tm="0" fmla="#ppt_y-sin(pi*$)/27">
                                          <p:val>
                                            <p:fltVal val="0"/>
                                          </p:val>
                                        </p:tav>
                                        <p:tav tm="100000">
                                          <p:val>
                                            <p:fltVal val="1"/>
                                          </p:val>
                                        </p:tav>
                                      </p:tavLst>
                                    </p:anim>
                                    <p:anim calcmode="lin" valueType="num">
                                      <p:cBhvr>
                                        <p:cTn id="46" dur="41" tmFilter="0, 0; 0.125,0.2665; 0.25,0.4; 0.375,0.465; 0.5,0.5;  0.625,0.535; 0.75,0.6; 0.875,0.7335; 1,1">
                                          <p:stCondLst>
                                            <p:cond delay="414"/>
                                          </p:stCondLst>
                                        </p:cTn>
                                        <p:tgtEl>
                                          <p:spTgt spid="22533"/>
                                        </p:tgtEl>
                                        <p:attrNameLst>
                                          <p:attrName>ppt_y</p:attrName>
                                        </p:attrNameLst>
                                      </p:cBhvr>
                                      <p:tavLst>
                                        <p:tav tm="0" fmla="#ppt_y-sin(pi*$)/81">
                                          <p:val>
                                            <p:fltVal val="0"/>
                                          </p:val>
                                        </p:tav>
                                        <p:tav tm="100000">
                                          <p:val>
                                            <p:fltVal val="1"/>
                                          </p:val>
                                        </p:tav>
                                      </p:tavLst>
                                    </p:anim>
                                    <p:animScale>
                                      <p:cBhvr>
                                        <p:cTn id="47" dur="7">
                                          <p:stCondLst>
                                            <p:cond delay="162"/>
                                          </p:stCondLst>
                                        </p:cTn>
                                        <p:tgtEl>
                                          <p:spTgt spid="22533"/>
                                        </p:tgtEl>
                                      </p:cBhvr>
                                      <p:to x="100000" y="60000"/>
                                    </p:animScale>
                                    <p:animScale>
                                      <p:cBhvr>
                                        <p:cTn id="48" dur="41" decel="50000">
                                          <p:stCondLst>
                                            <p:cond delay="169"/>
                                          </p:stCondLst>
                                        </p:cTn>
                                        <p:tgtEl>
                                          <p:spTgt spid="22533"/>
                                        </p:tgtEl>
                                      </p:cBhvr>
                                      <p:to x="100000" y="100000"/>
                                    </p:animScale>
                                    <p:animScale>
                                      <p:cBhvr>
                                        <p:cTn id="49" dur="7">
                                          <p:stCondLst>
                                            <p:cond delay="328"/>
                                          </p:stCondLst>
                                        </p:cTn>
                                        <p:tgtEl>
                                          <p:spTgt spid="22533"/>
                                        </p:tgtEl>
                                      </p:cBhvr>
                                      <p:to x="100000" y="80000"/>
                                    </p:animScale>
                                    <p:animScale>
                                      <p:cBhvr>
                                        <p:cTn id="50" dur="41" decel="50000">
                                          <p:stCondLst>
                                            <p:cond delay="335"/>
                                          </p:stCondLst>
                                        </p:cTn>
                                        <p:tgtEl>
                                          <p:spTgt spid="22533"/>
                                        </p:tgtEl>
                                      </p:cBhvr>
                                      <p:to x="100000" y="100000"/>
                                    </p:animScale>
                                    <p:animScale>
                                      <p:cBhvr>
                                        <p:cTn id="51" dur="7">
                                          <p:stCondLst>
                                            <p:cond delay="410"/>
                                          </p:stCondLst>
                                        </p:cTn>
                                        <p:tgtEl>
                                          <p:spTgt spid="22533"/>
                                        </p:tgtEl>
                                      </p:cBhvr>
                                      <p:to x="100000" y="90000"/>
                                    </p:animScale>
                                    <p:animScale>
                                      <p:cBhvr>
                                        <p:cTn id="52" dur="41" decel="50000">
                                          <p:stCondLst>
                                            <p:cond delay="417"/>
                                          </p:stCondLst>
                                        </p:cTn>
                                        <p:tgtEl>
                                          <p:spTgt spid="22533"/>
                                        </p:tgtEl>
                                      </p:cBhvr>
                                      <p:to x="100000" y="100000"/>
                                    </p:animScale>
                                    <p:animScale>
                                      <p:cBhvr>
                                        <p:cTn id="53" dur="7">
                                          <p:stCondLst>
                                            <p:cond delay="452"/>
                                          </p:stCondLst>
                                        </p:cTn>
                                        <p:tgtEl>
                                          <p:spTgt spid="22533"/>
                                        </p:tgtEl>
                                      </p:cBhvr>
                                      <p:to x="100000" y="95000"/>
                                    </p:animScale>
                                    <p:animScale>
                                      <p:cBhvr>
                                        <p:cTn id="54" dur="41" decel="50000">
                                          <p:stCondLst>
                                            <p:cond delay="458"/>
                                          </p:stCondLst>
                                        </p:cTn>
                                        <p:tgtEl>
                                          <p:spTgt spid="22533"/>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22534"/>
                                        </p:tgtEl>
                                        <p:attrNameLst>
                                          <p:attrName>style.visibility</p:attrName>
                                        </p:attrNameLst>
                                      </p:cBhvr>
                                      <p:to>
                                        <p:strVal val="visible"/>
                                      </p:to>
                                    </p:set>
                                    <p:animEffect transition="in" filter="wipe(down)">
                                      <p:cBhvr>
                                        <p:cTn id="59" dur="145">
                                          <p:stCondLst>
                                            <p:cond delay="0"/>
                                          </p:stCondLst>
                                        </p:cTn>
                                        <p:tgtEl>
                                          <p:spTgt spid="22534"/>
                                        </p:tgtEl>
                                      </p:cBhvr>
                                    </p:animEffect>
                                    <p:anim calcmode="lin" valueType="num">
                                      <p:cBhvr>
                                        <p:cTn id="60" dur="456" tmFilter="0,0; 0.14,0.36; 0.43,0.73; 0.71,0.91; 1.0,1.0">
                                          <p:stCondLst>
                                            <p:cond delay="0"/>
                                          </p:stCondLst>
                                        </p:cTn>
                                        <p:tgtEl>
                                          <p:spTgt spid="22534"/>
                                        </p:tgtEl>
                                        <p:attrNameLst>
                                          <p:attrName>ppt_x</p:attrName>
                                        </p:attrNameLst>
                                      </p:cBhvr>
                                      <p:tavLst>
                                        <p:tav tm="0">
                                          <p:val>
                                            <p:strVal val="#ppt_x-0.25"/>
                                          </p:val>
                                        </p:tav>
                                        <p:tav tm="100000">
                                          <p:val>
                                            <p:strVal val="#ppt_x"/>
                                          </p:val>
                                        </p:tav>
                                      </p:tavLst>
                                    </p:anim>
                                    <p:anim calcmode="lin" valueType="num">
                                      <p:cBhvr>
                                        <p:cTn id="61" dur="166" tmFilter="0.0,0.0; 0.25,0.07; 0.50,0.2; 0.75,0.467; 1.0,1.0">
                                          <p:stCondLst>
                                            <p:cond delay="0"/>
                                          </p:stCondLst>
                                        </p:cTn>
                                        <p:tgtEl>
                                          <p:spTgt spid="22534"/>
                                        </p:tgtEl>
                                        <p:attrNameLst>
                                          <p:attrName>ppt_y</p:attrName>
                                        </p:attrNameLst>
                                      </p:cBhvr>
                                      <p:tavLst>
                                        <p:tav tm="0" fmla="#ppt_y-sin(pi*$)/3">
                                          <p:val>
                                            <p:fltVal val="0.5"/>
                                          </p:val>
                                        </p:tav>
                                        <p:tav tm="100000">
                                          <p:val>
                                            <p:fltVal val="1"/>
                                          </p:val>
                                        </p:tav>
                                      </p:tavLst>
                                    </p:anim>
                                    <p:anim calcmode="lin" valueType="num">
                                      <p:cBhvr>
                                        <p:cTn id="62" dur="166" tmFilter="0, 0; 0.125,0.2665; 0.25,0.4; 0.375,0.465; 0.5,0.5;  0.625,0.535; 0.75,0.6; 0.875,0.7335; 1,1">
                                          <p:stCondLst>
                                            <p:cond delay="166"/>
                                          </p:stCondLst>
                                        </p:cTn>
                                        <p:tgtEl>
                                          <p:spTgt spid="22534"/>
                                        </p:tgtEl>
                                        <p:attrNameLst>
                                          <p:attrName>ppt_y</p:attrName>
                                        </p:attrNameLst>
                                      </p:cBhvr>
                                      <p:tavLst>
                                        <p:tav tm="0" fmla="#ppt_y-sin(pi*$)/9">
                                          <p:val>
                                            <p:fltVal val="0"/>
                                          </p:val>
                                        </p:tav>
                                        <p:tav tm="100000">
                                          <p:val>
                                            <p:fltVal val="1"/>
                                          </p:val>
                                        </p:tav>
                                      </p:tavLst>
                                    </p:anim>
                                    <p:anim calcmode="lin" valueType="num">
                                      <p:cBhvr>
                                        <p:cTn id="63" dur="83" tmFilter="0, 0; 0.125,0.2665; 0.25,0.4; 0.375,0.465; 0.5,0.5;  0.625,0.535; 0.75,0.6; 0.875,0.7335; 1,1">
                                          <p:stCondLst>
                                            <p:cond delay="331"/>
                                          </p:stCondLst>
                                        </p:cTn>
                                        <p:tgtEl>
                                          <p:spTgt spid="22534"/>
                                        </p:tgtEl>
                                        <p:attrNameLst>
                                          <p:attrName>ppt_y</p:attrName>
                                        </p:attrNameLst>
                                      </p:cBhvr>
                                      <p:tavLst>
                                        <p:tav tm="0" fmla="#ppt_y-sin(pi*$)/27">
                                          <p:val>
                                            <p:fltVal val="0"/>
                                          </p:val>
                                        </p:tav>
                                        <p:tav tm="100000">
                                          <p:val>
                                            <p:fltVal val="1"/>
                                          </p:val>
                                        </p:tav>
                                      </p:tavLst>
                                    </p:anim>
                                    <p:anim calcmode="lin" valueType="num">
                                      <p:cBhvr>
                                        <p:cTn id="64" dur="41" tmFilter="0, 0; 0.125,0.2665; 0.25,0.4; 0.375,0.465; 0.5,0.5;  0.625,0.535; 0.75,0.6; 0.875,0.7335; 1,1">
                                          <p:stCondLst>
                                            <p:cond delay="414"/>
                                          </p:stCondLst>
                                        </p:cTn>
                                        <p:tgtEl>
                                          <p:spTgt spid="22534"/>
                                        </p:tgtEl>
                                        <p:attrNameLst>
                                          <p:attrName>ppt_y</p:attrName>
                                        </p:attrNameLst>
                                      </p:cBhvr>
                                      <p:tavLst>
                                        <p:tav tm="0" fmla="#ppt_y-sin(pi*$)/81">
                                          <p:val>
                                            <p:fltVal val="0"/>
                                          </p:val>
                                        </p:tav>
                                        <p:tav tm="100000">
                                          <p:val>
                                            <p:fltVal val="1"/>
                                          </p:val>
                                        </p:tav>
                                      </p:tavLst>
                                    </p:anim>
                                    <p:animScale>
                                      <p:cBhvr>
                                        <p:cTn id="65" dur="7">
                                          <p:stCondLst>
                                            <p:cond delay="162"/>
                                          </p:stCondLst>
                                        </p:cTn>
                                        <p:tgtEl>
                                          <p:spTgt spid="22534"/>
                                        </p:tgtEl>
                                      </p:cBhvr>
                                      <p:to x="100000" y="60000"/>
                                    </p:animScale>
                                    <p:animScale>
                                      <p:cBhvr>
                                        <p:cTn id="66" dur="41" decel="50000">
                                          <p:stCondLst>
                                            <p:cond delay="169"/>
                                          </p:stCondLst>
                                        </p:cTn>
                                        <p:tgtEl>
                                          <p:spTgt spid="22534"/>
                                        </p:tgtEl>
                                      </p:cBhvr>
                                      <p:to x="100000" y="100000"/>
                                    </p:animScale>
                                    <p:animScale>
                                      <p:cBhvr>
                                        <p:cTn id="67" dur="7">
                                          <p:stCondLst>
                                            <p:cond delay="328"/>
                                          </p:stCondLst>
                                        </p:cTn>
                                        <p:tgtEl>
                                          <p:spTgt spid="22534"/>
                                        </p:tgtEl>
                                      </p:cBhvr>
                                      <p:to x="100000" y="80000"/>
                                    </p:animScale>
                                    <p:animScale>
                                      <p:cBhvr>
                                        <p:cTn id="68" dur="41" decel="50000">
                                          <p:stCondLst>
                                            <p:cond delay="335"/>
                                          </p:stCondLst>
                                        </p:cTn>
                                        <p:tgtEl>
                                          <p:spTgt spid="22534"/>
                                        </p:tgtEl>
                                      </p:cBhvr>
                                      <p:to x="100000" y="100000"/>
                                    </p:animScale>
                                    <p:animScale>
                                      <p:cBhvr>
                                        <p:cTn id="69" dur="7">
                                          <p:stCondLst>
                                            <p:cond delay="410"/>
                                          </p:stCondLst>
                                        </p:cTn>
                                        <p:tgtEl>
                                          <p:spTgt spid="22534"/>
                                        </p:tgtEl>
                                      </p:cBhvr>
                                      <p:to x="100000" y="90000"/>
                                    </p:animScale>
                                    <p:animScale>
                                      <p:cBhvr>
                                        <p:cTn id="70" dur="41" decel="50000">
                                          <p:stCondLst>
                                            <p:cond delay="417"/>
                                          </p:stCondLst>
                                        </p:cTn>
                                        <p:tgtEl>
                                          <p:spTgt spid="22534"/>
                                        </p:tgtEl>
                                      </p:cBhvr>
                                      <p:to x="100000" y="100000"/>
                                    </p:animScale>
                                    <p:animScale>
                                      <p:cBhvr>
                                        <p:cTn id="71" dur="7">
                                          <p:stCondLst>
                                            <p:cond delay="452"/>
                                          </p:stCondLst>
                                        </p:cTn>
                                        <p:tgtEl>
                                          <p:spTgt spid="22534"/>
                                        </p:tgtEl>
                                      </p:cBhvr>
                                      <p:to x="100000" y="95000"/>
                                    </p:animScale>
                                    <p:animScale>
                                      <p:cBhvr>
                                        <p:cTn id="72" dur="41" decel="50000">
                                          <p:stCondLst>
                                            <p:cond delay="458"/>
                                          </p:stCondLst>
                                        </p:cTn>
                                        <p:tgtEl>
                                          <p:spTgt spid="225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0"/>
      <p:bldP spid="22533" grpId="0"/>
      <p:bldP spid="225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ext Box 3"/>
          <p:cNvSpPr txBox="1">
            <a:spLocks noChangeArrowheads="1"/>
          </p:cNvSpPr>
          <p:nvPr/>
        </p:nvSpPr>
        <p:spPr bwMode="auto">
          <a:xfrm>
            <a:off x="683568" y="996553"/>
            <a:ext cx="7560840" cy="287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lvl1pPr marL="533400" indent="-5334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30000"/>
              </a:lnSpc>
            </a:pPr>
            <a:r>
              <a:rPr lang="en-US" altLang="zh-CN" sz="2800" b="1" dirty="0">
                <a:solidFill>
                  <a:srgbClr val="000000"/>
                </a:solidFill>
                <a:latin typeface="Times New Roman" panose="02020603050405020304" pitchFamily="18" charset="0"/>
                <a:ea typeface="华文隶书" pitchFamily="2" charset="-122"/>
              </a:rPr>
              <a:t>4. The twins _____________ (wash) the clothes</a:t>
            </a:r>
          </a:p>
          <a:p>
            <a:pPr marL="0" indent="0">
              <a:lnSpc>
                <a:spcPct val="130000"/>
              </a:lnSpc>
            </a:pPr>
            <a:r>
              <a:rPr lang="en-US" altLang="zh-CN" sz="2800" b="1" dirty="0">
                <a:solidFill>
                  <a:srgbClr val="000000"/>
                </a:solidFill>
                <a:latin typeface="Times New Roman" panose="02020603050405020304" pitchFamily="18" charset="0"/>
                <a:ea typeface="华文隶书" pitchFamily="2" charset="-122"/>
              </a:rPr>
              <a:t>    for an hour.</a:t>
            </a:r>
          </a:p>
          <a:p>
            <a:pPr marL="0" indent="0">
              <a:lnSpc>
                <a:spcPct val="130000"/>
              </a:lnSpc>
            </a:pPr>
            <a:r>
              <a:rPr lang="en-US" altLang="zh-CN" sz="2800" b="1" dirty="0">
                <a:solidFill>
                  <a:srgbClr val="000000"/>
                </a:solidFill>
                <a:latin typeface="Times New Roman" panose="02020603050405020304" pitchFamily="18" charset="0"/>
              </a:rPr>
              <a:t>5. He </a:t>
            </a:r>
            <a:r>
              <a:rPr lang="en-US" altLang="zh-CN" sz="2800" b="1" dirty="0">
                <a:solidFill>
                  <a:srgbClr val="000000"/>
                </a:solidFill>
                <a:latin typeface="Times New Roman" panose="02020603050405020304" pitchFamily="18" charset="0"/>
                <a:ea typeface="华文隶书" pitchFamily="2" charset="-122"/>
              </a:rPr>
              <a:t>__</a:t>
            </a:r>
            <a:r>
              <a:rPr lang="en-US" altLang="zh-CN" sz="2800" b="1" dirty="0">
                <a:solidFill>
                  <a:srgbClr val="000000"/>
                </a:solidFill>
                <a:latin typeface="Times New Roman" panose="02020603050405020304" pitchFamily="18" charset="0"/>
              </a:rPr>
              <a:t>_________ (play) basketball since three </a:t>
            </a:r>
          </a:p>
          <a:p>
            <a:pPr marL="0" indent="0">
              <a:lnSpc>
                <a:spcPct val="130000"/>
              </a:lnSpc>
            </a:pPr>
            <a:r>
              <a:rPr lang="en-US" altLang="zh-CN" sz="2800" b="1" dirty="0">
                <a:solidFill>
                  <a:srgbClr val="000000"/>
                </a:solidFill>
                <a:latin typeface="Times New Roman" panose="02020603050405020304" pitchFamily="18" charset="0"/>
              </a:rPr>
              <a:t>    years ago.</a:t>
            </a:r>
          </a:p>
          <a:p>
            <a:pPr marL="0" indent="0">
              <a:lnSpc>
                <a:spcPct val="130000"/>
              </a:lnSpc>
            </a:pPr>
            <a:r>
              <a:rPr lang="en-US" altLang="zh-CN" sz="2800" b="1" dirty="0">
                <a:solidFill>
                  <a:srgbClr val="000000"/>
                </a:solidFill>
                <a:latin typeface="Times New Roman" panose="02020603050405020304" pitchFamily="18" charset="0"/>
              </a:rPr>
              <a:t>6. How long _</a:t>
            </a:r>
            <a:r>
              <a:rPr lang="en-US" altLang="zh-CN" sz="2800" b="1" dirty="0">
                <a:solidFill>
                  <a:srgbClr val="000000"/>
                </a:solidFill>
                <a:latin typeface="Times New Roman" panose="02020603050405020304" pitchFamily="18" charset="0"/>
                <a:ea typeface="华文隶书" pitchFamily="2" charset="-122"/>
              </a:rPr>
              <a:t>__</a:t>
            </a:r>
            <a:r>
              <a:rPr lang="en-US" altLang="zh-CN" sz="2800" b="1" dirty="0">
                <a:solidFill>
                  <a:srgbClr val="000000"/>
                </a:solidFill>
                <a:latin typeface="Times New Roman" panose="02020603050405020304" pitchFamily="18" charset="0"/>
              </a:rPr>
              <a:t>___ Sally </a:t>
            </a:r>
            <a:r>
              <a:rPr lang="en-US" altLang="zh-CN" sz="2800" b="1" dirty="0">
                <a:solidFill>
                  <a:srgbClr val="000000"/>
                </a:solidFill>
                <a:latin typeface="Times New Roman" panose="02020603050405020304" pitchFamily="18" charset="0"/>
                <a:ea typeface="华文隶书" pitchFamily="2" charset="-122"/>
              </a:rPr>
              <a:t>__</a:t>
            </a:r>
            <a:r>
              <a:rPr lang="en-US" altLang="zh-CN" sz="2800" b="1" dirty="0">
                <a:solidFill>
                  <a:srgbClr val="000000"/>
                </a:solidFill>
                <a:latin typeface="Times New Roman" panose="02020603050405020304" pitchFamily="18" charset="0"/>
              </a:rPr>
              <a:t>_____ (sing) yet?</a:t>
            </a:r>
          </a:p>
        </p:txBody>
      </p:sp>
      <p:sp>
        <p:nvSpPr>
          <p:cNvPr id="23555" name="Text Box 4"/>
          <p:cNvSpPr txBox="1">
            <a:spLocks noChangeArrowheads="1"/>
          </p:cNvSpPr>
          <p:nvPr/>
        </p:nvSpPr>
        <p:spPr bwMode="auto">
          <a:xfrm>
            <a:off x="2653655" y="920070"/>
            <a:ext cx="2638425" cy="71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p>
            <a:pPr>
              <a:lnSpc>
                <a:spcPct val="150000"/>
              </a:lnSpc>
              <a:spcBef>
                <a:spcPct val="50000"/>
              </a:spcBef>
            </a:pPr>
            <a:r>
              <a:rPr lang="en-US" altLang="zh-CN" sz="2800" b="1" dirty="0">
                <a:solidFill>
                  <a:srgbClr val="FF0000"/>
                </a:solidFill>
                <a:latin typeface="Times New Roman" panose="02020603050405020304" pitchFamily="18" charset="0"/>
                <a:cs typeface="Times New Roman" panose="02020603050405020304" pitchFamily="18" charset="0"/>
              </a:rPr>
              <a:t>have washed</a:t>
            </a:r>
          </a:p>
        </p:txBody>
      </p:sp>
      <p:sp>
        <p:nvSpPr>
          <p:cNvPr id="23556" name="Text Box 5"/>
          <p:cNvSpPr txBox="1">
            <a:spLocks noChangeArrowheads="1"/>
          </p:cNvSpPr>
          <p:nvPr/>
        </p:nvSpPr>
        <p:spPr bwMode="auto">
          <a:xfrm>
            <a:off x="1619672" y="2000190"/>
            <a:ext cx="2657475" cy="63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defPPr>
              <a:defRPr lang="zh-CN"/>
            </a:defPPr>
            <a:lvl1pPr>
              <a:lnSpc>
                <a:spcPct val="150000"/>
              </a:lnSpc>
              <a:spcBef>
                <a:spcPct val="50000"/>
              </a:spcBef>
              <a:defRPr sz="2800" b="1">
                <a:solidFill>
                  <a:srgbClr val="FF0000"/>
                </a:solidFill>
                <a:latin typeface="Times New Roman" panose="02020603050405020304" pitchFamily="18" charset="0"/>
                <a:cs typeface="Times New Roman" panose="02020603050405020304" pitchFamily="18" charset="0"/>
              </a:defRPr>
            </a:lvl1pPr>
          </a:lstStyle>
          <a:p>
            <a:r>
              <a:rPr lang="en-US" altLang="zh-CN" dirty="0"/>
              <a:t>has played</a:t>
            </a:r>
          </a:p>
        </p:txBody>
      </p:sp>
      <p:sp>
        <p:nvSpPr>
          <p:cNvPr id="23557" name="Text Box 10"/>
          <p:cNvSpPr txBox="1">
            <a:spLocks noChangeArrowheads="1"/>
          </p:cNvSpPr>
          <p:nvPr/>
        </p:nvSpPr>
        <p:spPr bwMode="auto">
          <a:xfrm>
            <a:off x="2771800" y="3152318"/>
            <a:ext cx="1024161" cy="71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defPPr>
              <a:defRPr lang="zh-CN"/>
            </a:defPPr>
            <a:lvl1pPr>
              <a:lnSpc>
                <a:spcPct val="150000"/>
              </a:lnSpc>
              <a:spcBef>
                <a:spcPct val="50000"/>
              </a:spcBef>
              <a:defRPr sz="2800" b="1">
                <a:solidFill>
                  <a:srgbClr val="FF0000"/>
                </a:solidFill>
                <a:latin typeface="Times New Roman" panose="02020603050405020304" pitchFamily="18" charset="0"/>
                <a:cs typeface="Times New Roman" panose="02020603050405020304" pitchFamily="18" charset="0"/>
              </a:defRPr>
            </a:lvl1pPr>
          </a:lstStyle>
          <a:p>
            <a:r>
              <a:rPr lang="en-US" altLang="zh-CN" dirty="0"/>
              <a:t>has</a:t>
            </a:r>
          </a:p>
        </p:txBody>
      </p:sp>
      <p:sp>
        <p:nvSpPr>
          <p:cNvPr id="23558" name="Text Box 11"/>
          <p:cNvSpPr txBox="1">
            <a:spLocks noChangeArrowheads="1"/>
          </p:cNvSpPr>
          <p:nvPr/>
        </p:nvSpPr>
        <p:spPr bwMode="auto">
          <a:xfrm>
            <a:off x="4745757" y="3075806"/>
            <a:ext cx="1122387" cy="71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defPPr>
              <a:defRPr lang="zh-CN"/>
            </a:defPPr>
            <a:lvl1pPr>
              <a:lnSpc>
                <a:spcPct val="150000"/>
              </a:lnSpc>
              <a:spcBef>
                <a:spcPct val="50000"/>
              </a:spcBef>
              <a:defRPr sz="2800" b="1">
                <a:solidFill>
                  <a:srgbClr val="FF0000"/>
                </a:solidFill>
                <a:latin typeface="Times New Roman" panose="02020603050405020304" pitchFamily="18" charset="0"/>
                <a:cs typeface="Times New Roman" panose="02020603050405020304" pitchFamily="18" charset="0"/>
              </a:defRPr>
            </a:lvl1pPr>
          </a:lstStyle>
          <a:p>
            <a:r>
              <a:rPr lang="en-US" altLang="zh-CN" dirty="0"/>
              <a:t>sung</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wipe(down)">
                                      <p:cBhvr>
                                        <p:cTn id="7" dur="145">
                                          <p:stCondLst>
                                            <p:cond delay="0"/>
                                          </p:stCondLst>
                                        </p:cTn>
                                        <p:tgtEl>
                                          <p:spTgt spid="23555"/>
                                        </p:tgtEl>
                                      </p:cBhvr>
                                    </p:animEffect>
                                    <p:anim calcmode="lin" valueType="num">
                                      <p:cBhvr>
                                        <p:cTn id="8" dur="456" tmFilter="0,0; 0.14,0.36; 0.43,0.73; 0.71,0.91; 1.0,1.0">
                                          <p:stCondLst>
                                            <p:cond delay="0"/>
                                          </p:stCondLst>
                                        </p:cTn>
                                        <p:tgtEl>
                                          <p:spTgt spid="23555"/>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3555"/>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3555"/>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3555"/>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3555"/>
                                        </p:tgtEl>
                                        <p:attrNameLst>
                                          <p:attrName>ppt_y</p:attrName>
                                        </p:attrNameLst>
                                      </p:cBhvr>
                                      <p:tavLst>
                                        <p:tav tm="0" fmla="#ppt_y-sin(pi*$)/81">
                                          <p:val>
                                            <p:fltVal val="0"/>
                                          </p:val>
                                        </p:tav>
                                        <p:tav tm="100000">
                                          <p:val>
                                            <p:fltVal val="1"/>
                                          </p:val>
                                        </p:tav>
                                      </p:tavLst>
                                    </p:anim>
                                    <p:animScale>
                                      <p:cBhvr>
                                        <p:cTn id="13" dur="7">
                                          <p:stCondLst>
                                            <p:cond delay="162"/>
                                          </p:stCondLst>
                                        </p:cTn>
                                        <p:tgtEl>
                                          <p:spTgt spid="23555"/>
                                        </p:tgtEl>
                                      </p:cBhvr>
                                      <p:to x="100000" y="60000"/>
                                    </p:animScale>
                                    <p:animScale>
                                      <p:cBhvr>
                                        <p:cTn id="14" dur="41" decel="50000">
                                          <p:stCondLst>
                                            <p:cond delay="169"/>
                                          </p:stCondLst>
                                        </p:cTn>
                                        <p:tgtEl>
                                          <p:spTgt spid="23555"/>
                                        </p:tgtEl>
                                      </p:cBhvr>
                                      <p:to x="100000" y="100000"/>
                                    </p:animScale>
                                    <p:animScale>
                                      <p:cBhvr>
                                        <p:cTn id="15" dur="7">
                                          <p:stCondLst>
                                            <p:cond delay="328"/>
                                          </p:stCondLst>
                                        </p:cTn>
                                        <p:tgtEl>
                                          <p:spTgt spid="23555"/>
                                        </p:tgtEl>
                                      </p:cBhvr>
                                      <p:to x="100000" y="80000"/>
                                    </p:animScale>
                                    <p:animScale>
                                      <p:cBhvr>
                                        <p:cTn id="16" dur="41" decel="50000">
                                          <p:stCondLst>
                                            <p:cond delay="335"/>
                                          </p:stCondLst>
                                        </p:cTn>
                                        <p:tgtEl>
                                          <p:spTgt spid="23555"/>
                                        </p:tgtEl>
                                      </p:cBhvr>
                                      <p:to x="100000" y="100000"/>
                                    </p:animScale>
                                    <p:animScale>
                                      <p:cBhvr>
                                        <p:cTn id="17" dur="7">
                                          <p:stCondLst>
                                            <p:cond delay="410"/>
                                          </p:stCondLst>
                                        </p:cTn>
                                        <p:tgtEl>
                                          <p:spTgt spid="23555"/>
                                        </p:tgtEl>
                                      </p:cBhvr>
                                      <p:to x="100000" y="90000"/>
                                    </p:animScale>
                                    <p:animScale>
                                      <p:cBhvr>
                                        <p:cTn id="18" dur="41" decel="50000">
                                          <p:stCondLst>
                                            <p:cond delay="417"/>
                                          </p:stCondLst>
                                        </p:cTn>
                                        <p:tgtEl>
                                          <p:spTgt spid="23555"/>
                                        </p:tgtEl>
                                      </p:cBhvr>
                                      <p:to x="100000" y="100000"/>
                                    </p:animScale>
                                    <p:animScale>
                                      <p:cBhvr>
                                        <p:cTn id="19" dur="7">
                                          <p:stCondLst>
                                            <p:cond delay="452"/>
                                          </p:stCondLst>
                                        </p:cTn>
                                        <p:tgtEl>
                                          <p:spTgt spid="23555"/>
                                        </p:tgtEl>
                                      </p:cBhvr>
                                      <p:to x="100000" y="95000"/>
                                    </p:animScale>
                                    <p:animScale>
                                      <p:cBhvr>
                                        <p:cTn id="20" dur="41" decel="50000">
                                          <p:stCondLst>
                                            <p:cond delay="458"/>
                                          </p:stCondLst>
                                        </p:cTn>
                                        <p:tgtEl>
                                          <p:spTgt spid="2355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3556"/>
                                        </p:tgtEl>
                                        <p:attrNameLst>
                                          <p:attrName>style.visibility</p:attrName>
                                        </p:attrNameLst>
                                      </p:cBhvr>
                                      <p:to>
                                        <p:strVal val="visible"/>
                                      </p:to>
                                    </p:set>
                                    <p:animEffect transition="in" filter="wipe(down)">
                                      <p:cBhvr>
                                        <p:cTn id="25" dur="145">
                                          <p:stCondLst>
                                            <p:cond delay="0"/>
                                          </p:stCondLst>
                                        </p:cTn>
                                        <p:tgtEl>
                                          <p:spTgt spid="23556"/>
                                        </p:tgtEl>
                                      </p:cBhvr>
                                    </p:animEffect>
                                    <p:anim calcmode="lin" valueType="num">
                                      <p:cBhvr>
                                        <p:cTn id="26" dur="456" tmFilter="0,0; 0.14,0.36; 0.43,0.73; 0.71,0.91; 1.0,1.0">
                                          <p:stCondLst>
                                            <p:cond delay="0"/>
                                          </p:stCondLst>
                                        </p:cTn>
                                        <p:tgtEl>
                                          <p:spTgt spid="23556"/>
                                        </p:tgtEl>
                                        <p:attrNameLst>
                                          <p:attrName>ppt_x</p:attrName>
                                        </p:attrNameLst>
                                      </p:cBhvr>
                                      <p:tavLst>
                                        <p:tav tm="0">
                                          <p:val>
                                            <p:strVal val="#ppt_x-0.25"/>
                                          </p:val>
                                        </p:tav>
                                        <p:tav tm="100000">
                                          <p:val>
                                            <p:strVal val="#ppt_x"/>
                                          </p:val>
                                        </p:tav>
                                      </p:tavLst>
                                    </p:anim>
                                    <p:anim calcmode="lin" valueType="num">
                                      <p:cBhvr>
                                        <p:cTn id="27" dur="166" tmFilter="0.0,0.0; 0.25,0.07; 0.50,0.2; 0.75,0.467; 1.0,1.0">
                                          <p:stCondLst>
                                            <p:cond delay="0"/>
                                          </p:stCondLst>
                                        </p:cTn>
                                        <p:tgtEl>
                                          <p:spTgt spid="23556"/>
                                        </p:tgtEl>
                                        <p:attrNameLst>
                                          <p:attrName>ppt_y</p:attrName>
                                        </p:attrNameLst>
                                      </p:cBhvr>
                                      <p:tavLst>
                                        <p:tav tm="0" fmla="#ppt_y-sin(pi*$)/3">
                                          <p:val>
                                            <p:fltVal val="0.5"/>
                                          </p:val>
                                        </p:tav>
                                        <p:tav tm="100000">
                                          <p:val>
                                            <p:fltVal val="1"/>
                                          </p:val>
                                        </p:tav>
                                      </p:tavLst>
                                    </p:anim>
                                    <p:anim calcmode="lin" valueType="num">
                                      <p:cBhvr>
                                        <p:cTn id="28" dur="166" tmFilter="0, 0; 0.125,0.2665; 0.25,0.4; 0.375,0.465; 0.5,0.5;  0.625,0.535; 0.75,0.6; 0.875,0.7335; 1,1">
                                          <p:stCondLst>
                                            <p:cond delay="166"/>
                                          </p:stCondLst>
                                        </p:cTn>
                                        <p:tgtEl>
                                          <p:spTgt spid="23556"/>
                                        </p:tgtEl>
                                        <p:attrNameLst>
                                          <p:attrName>ppt_y</p:attrName>
                                        </p:attrNameLst>
                                      </p:cBhvr>
                                      <p:tavLst>
                                        <p:tav tm="0" fmla="#ppt_y-sin(pi*$)/9">
                                          <p:val>
                                            <p:fltVal val="0"/>
                                          </p:val>
                                        </p:tav>
                                        <p:tav tm="100000">
                                          <p:val>
                                            <p:fltVal val="1"/>
                                          </p:val>
                                        </p:tav>
                                      </p:tavLst>
                                    </p:anim>
                                    <p:anim calcmode="lin" valueType="num">
                                      <p:cBhvr>
                                        <p:cTn id="29" dur="83" tmFilter="0, 0; 0.125,0.2665; 0.25,0.4; 0.375,0.465; 0.5,0.5;  0.625,0.535; 0.75,0.6; 0.875,0.7335; 1,1">
                                          <p:stCondLst>
                                            <p:cond delay="331"/>
                                          </p:stCondLst>
                                        </p:cTn>
                                        <p:tgtEl>
                                          <p:spTgt spid="23556"/>
                                        </p:tgtEl>
                                        <p:attrNameLst>
                                          <p:attrName>ppt_y</p:attrName>
                                        </p:attrNameLst>
                                      </p:cBhvr>
                                      <p:tavLst>
                                        <p:tav tm="0" fmla="#ppt_y-sin(pi*$)/27">
                                          <p:val>
                                            <p:fltVal val="0"/>
                                          </p:val>
                                        </p:tav>
                                        <p:tav tm="100000">
                                          <p:val>
                                            <p:fltVal val="1"/>
                                          </p:val>
                                        </p:tav>
                                      </p:tavLst>
                                    </p:anim>
                                    <p:anim calcmode="lin" valueType="num">
                                      <p:cBhvr>
                                        <p:cTn id="30" dur="41" tmFilter="0, 0; 0.125,0.2665; 0.25,0.4; 0.375,0.465; 0.5,0.5;  0.625,0.535; 0.75,0.6; 0.875,0.7335; 1,1">
                                          <p:stCondLst>
                                            <p:cond delay="414"/>
                                          </p:stCondLst>
                                        </p:cTn>
                                        <p:tgtEl>
                                          <p:spTgt spid="23556"/>
                                        </p:tgtEl>
                                        <p:attrNameLst>
                                          <p:attrName>ppt_y</p:attrName>
                                        </p:attrNameLst>
                                      </p:cBhvr>
                                      <p:tavLst>
                                        <p:tav tm="0" fmla="#ppt_y-sin(pi*$)/81">
                                          <p:val>
                                            <p:fltVal val="0"/>
                                          </p:val>
                                        </p:tav>
                                        <p:tav tm="100000">
                                          <p:val>
                                            <p:fltVal val="1"/>
                                          </p:val>
                                        </p:tav>
                                      </p:tavLst>
                                    </p:anim>
                                    <p:animScale>
                                      <p:cBhvr>
                                        <p:cTn id="31" dur="7">
                                          <p:stCondLst>
                                            <p:cond delay="162"/>
                                          </p:stCondLst>
                                        </p:cTn>
                                        <p:tgtEl>
                                          <p:spTgt spid="23556"/>
                                        </p:tgtEl>
                                      </p:cBhvr>
                                      <p:to x="100000" y="60000"/>
                                    </p:animScale>
                                    <p:animScale>
                                      <p:cBhvr>
                                        <p:cTn id="32" dur="41" decel="50000">
                                          <p:stCondLst>
                                            <p:cond delay="169"/>
                                          </p:stCondLst>
                                        </p:cTn>
                                        <p:tgtEl>
                                          <p:spTgt spid="23556"/>
                                        </p:tgtEl>
                                      </p:cBhvr>
                                      <p:to x="100000" y="100000"/>
                                    </p:animScale>
                                    <p:animScale>
                                      <p:cBhvr>
                                        <p:cTn id="33" dur="7">
                                          <p:stCondLst>
                                            <p:cond delay="328"/>
                                          </p:stCondLst>
                                        </p:cTn>
                                        <p:tgtEl>
                                          <p:spTgt spid="23556"/>
                                        </p:tgtEl>
                                      </p:cBhvr>
                                      <p:to x="100000" y="80000"/>
                                    </p:animScale>
                                    <p:animScale>
                                      <p:cBhvr>
                                        <p:cTn id="34" dur="41" decel="50000">
                                          <p:stCondLst>
                                            <p:cond delay="335"/>
                                          </p:stCondLst>
                                        </p:cTn>
                                        <p:tgtEl>
                                          <p:spTgt spid="23556"/>
                                        </p:tgtEl>
                                      </p:cBhvr>
                                      <p:to x="100000" y="100000"/>
                                    </p:animScale>
                                    <p:animScale>
                                      <p:cBhvr>
                                        <p:cTn id="35" dur="7">
                                          <p:stCondLst>
                                            <p:cond delay="410"/>
                                          </p:stCondLst>
                                        </p:cTn>
                                        <p:tgtEl>
                                          <p:spTgt spid="23556"/>
                                        </p:tgtEl>
                                      </p:cBhvr>
                                      <p:to x="100000" y="90000"/>
                                    </p:animScale>
                                    <p:animScale>
                                      <p:cBhvr>
                                        <p:cTn id="36" dur="41" decel="50000">
                                          <p:stCondLst>
                                            <p:cond delay="417"/>
                                          </p:stCondLst>
                                        </p:cTn>
                                        <p:tgtEl>
                                          <p:spTgt spid="23556"/>
                                        </p:tgtEl>
                                      </p:cBhvr>
                                      <p:to x="100000" y="100000"/>
                                    </p:animScale>
                                    <p:animScale>
                                      <p:cBhvr>
                                        <p:cTn id="37" dur="7">
                                          <p:stCondLst>
                                            <p:cond delay="452"/>
                                          </p:stCondLst>
                                        </p:cTn>
                                        <p:tgtEl>
                                          <p:spTgt spid="23556"/>
                                        </p:tgtEl>
                                      </p:cBhvr>
                                      <p:to x="100000" y="95000"/>
                                    </p:animScale>
                                    <p:animScale>
                                      <p:cBhvr>
                                        <p:cTn id="38" dur="41" decel="50000">
                                          <p:stCondLst>
                                            <p:cond delay="458"/>
                                          </p:stCondLst>
                                        </p:cTn>
                                        <p:tgtEl>
                                          <p:spTgt spid="2355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3557"/>
                                        </p:tgtEl>
                                        <p:attrNameLst>
                                          <p:attrName>style.visibility</p:attrName>
                                        </p:attrNameLst>
                                      </p:cBhvr>
                                      <p:to>
                                        <p:strVal val="visible"/>
                                      </p:to>
                                    </p:set>
                                    <p:animEffect transition="in" filter="wipe(down)">
                                      <p:cBhvr>
                                        <p:cTn id="43" dur="145">
                                          <p:stCondLst>
                                            <p:cond delay="0"/>
                                          </p:stCondLst>
                                        </p:cTn>
                                        <p:tgtEl>
                                          <p:spTgt spid="23557"/>
                                        </p:tgtEl>
                                      </p:cBhvr>
                                    </p:animEffect>
                                    <p:anim calcmode="lin" valueType="num">
                                      <p:cBhvr>
                                        <p:cTn id="44" dur="456" tmFilter="0,0; 0.14,0.36; 0.43,0.73; 0.71,0.91; 1.0,1.0">
                                          <p:stCondLst>
                                            <p:cond delay="0"/>
                                          </p:stCondLst>
                                        </p:cTn>
                                        <p:tgtEl>
                                          <p:spTgt spid="23557"/>
                                        </p:tgtEl>
                                        <p:attrNameLst>
                                          <p:attrName>ppt_x</p:attrName>
                                        </p:attrNameLst>
                                      </p:cBhvr>
                                      <p:tavLst>
                                        <p:tav tm="0">
                                          <p:val>
                                            <p:strVal val="#ppt_x-0.25"/>
                                          </p:val>
                                        </p:tav>
                                        <p:tav tm="100000">
                                          <p:val>
                                            <p:strVal val="#ppt_x"/>
                                          </p:val>
                                        </p:tav>
                                      </p:tavLst>
                                    </p:anim>
                                    <p:anim calcmode="lin" valueType="num">
                                      <p:cBhvr>
                                        <p:cTn id="45" dur="166" tmFilter="0.0,0.0; 0.25,0.07; 0.50,0.2; 0.75,0.467; 1.0,1.0">
                                          <p:stCondLst>
                                            <p:cond delay="0"/>
                                          </p:stCondLst>
                                        </p:cTn>
                                        <p:tgtEl>
                                          <p:spTgt spid="23557"/>
                                        </p:tgtEl>
                                        <p:attrNameLst>
                                          <p:attrName>ppt_y</p:attrName>
                                        </p:attrNameLst>
                                      </p:cBhvr>
                                      <p:tavLst>
                                        <p:tav tm="0" fmla="#ppt_y-sin(pi*$)/3">
                                          <p:val>
                                            <p:fltVal val="0.5"/>
                                          </p:val>
                                        </p:tav>
                                        <p:tav tm="100000">
                                          <p:val>
                                            <p:fltVal val="1"/>
                                          </p:val>
                                        </p:tav>
                                      </p:tavLst>
                                    </p:anim>
                                    <p:anim calcmode="lin" valueType="num">
                                      <p:cBhvr>
                                        <p:cTn id="46" dur="166" tmFilter="0, 0; 0.125,0.2665; 0.25,0.4; 0.375,0.465; 0.5,0.5;  0.625,0.535; 0.75,0.6; 0.875,0.7335; 1,1">
                                          <p:stCondLst>
                                            <p:cond delay="166"/>
                                          </p:stCondLst>
                                        </p:cTn>
                                        <p:tgtEl>
                                          <p:spTgt spid="23557"/>
                                        </p:tgtEl>
                                        <p:attrNameLst>
                                          <p:attrName>ppt_y</p:attrName>
                                        </p:attrNameLst>
                                      </p:cBhvr>
                                      <p:tavLst>
                                        <p:tav tm="0" fmla="#ppt_y-sin(pi*$)/9">
                                          <p:val>
                                            <p:fltVal val="0"/>
                                          </p:val>
                                        </p:tav>
                                        <p:tav tm="100000">
                                          <p:val>
                                            <p:fltVal val="1"/>
                                          </p:val>
                                        </p:tav>
                                      </p:tavLst>
                                    </p:anim>
                                    <p:anim calcmode="lin" valueType="num">
                                      <p:cBhvr>
                                        <p:cTn id="47" dur="83" tmFilter="0, 0; 0.125,0.2665; 0.25,0.4; 0.375,0.465; 0.5,0.5;  0.625,0.535; 0.75,0.6; 0.875,0.7335; 1,1">
                                          <p:stCondLst>
                                            <p:cond delay="331"/>
                                          </p:stCondLst>
                                        </p:cTn>
                                        <p:tgtEl>
                                          <p:spTgt spid="23557"/>
                                        </p:tgtEl>
                                        <p:attrNameLst>
                                          <p:attrName>ppt_y</p:attrName>
                                        </p:attrNameLst>
                                      </p:cBhvr>
                                      <p:tavLst>
                                        <p:tav tm="0" fmla="#ppt_y-sin(pi*$)/27">
                                          <p:val>
                                            <p:fltVal val="0"/>
                                          </p:val>
                                        </p:tav>
                                        <p:tav tm="100000">
                                          <p:val>
                                            <p:fltVal val="1"/>
                                          </p:val>
                                        </p:tav>
                                      </p:tavLst>
                                    </p:anim>
                                    <p:anim calcmode="lin" valueType="num">
                                      <p:cBhvr>
                                        <p:cTn id="48" dur="41" tmFilter="0, 0; 0.125,0.2665; 0.25,0.4; 0.375,0.465; 0.5,0.5;  0.625,0.535; 0.75,0.6; 0.875,0.7335; 1,1">
                                          <p:stCondLst>
                                            <p:cond delay="414"/>
                                          </p:stCondLst>
                                        </p:cTn>
                                        <p:tgtEl>
                                          <p:spTgt spid="23557"/>
                                        </p:tgtEl>
                                        <p:attrNameLst>
                                          <p:attrName>ppt_y</p:attrName>
                                        </p:attrNameLst>
                                      </p:cBhvr>
                                      <p:tavLst>
                                        <p:tav tm="0" fmla="#ppt_y-sin(pi*$)/81">
                                          <p:val>
                                            <p:fltVal val="0"/>
                                          </p:val>
                                        </p:tav>
                                        <p:tav tm="100000">
                                          <p:val>
                                            <p:fltVal val="1"/>
                                          </p:val>
                                        </p:tav>
                                      </p:tavLst>
                                    </p:anim>
                                    <p:animScale>
                                      <p:cBhvr>
                                        <p:cTn id="49" dur="7">
                                          <p:stCondLst>
                                            <p:cond delay="162"/>
                                          </p:stCondLst>
                                        </p:cTn>
                                        <p:tgtEl>
                                          <p:spTgt spid="23557"/>
                                        </p:tgtEl>
                                      </p:cBhvr>
                                      <p:to x="100000" y="60000"/>
                                    </p:animScale>
                                    <p:animScale>
                                      <p:cBhvr>
                                        <p:cTn id="50" dur="41" decel="50000">
                                          <p:stCondLst>
                                            <p:cond delay="169"/>
                                          </p:stCondLst>
                                        </p:cTn>
                                        <p:tgtEl>
                                          <p:spTgt spid="23557"/>
                                        </p:tgtEl>
                                      </p:cBhvr>
                                      <p:to x="100000" y="100000"/>
                                    </p:animScale>
                                    <p:animScale>
                                      <p:cBhvr>
                                        <p:cTn id="51" dur="7">
                                          <p:stCondLst>
                                            <p:cond delay="328"/>
                                          </p:stCondLst>
                                        </p:cTn>
                                        <p:tgtEl>
                                          <p:spTgt spid="23557"/>
                                        </p:tgtEl>
                                      </p:cBhvr>
                                      <p:to x="100000" y="80000"/>
                                    </p:animScale>
                                    <p:animScale>
                                      <p:cBhvr>
                                        <p:cTn id="52" dur="41" decel="50000">
                                          <p:stCondLst>
                                            <p:cond delay="335"/>
                                          </p:stCondLst>
                                        </p:cTn>
                                        <p:tgtEl>
                                          <p:spTgt spid="23557"/>
                                        </p:tgtEl>
                                      </p:cBhvr>
                                      <p:to x="100000" y="100000"/>
                                    </p:animScale>
                                    <p:animScale>
                                      <p:cBhvr>
                                        <p:cTn id="53" dur="7">
                                          <p:stCondLst>
                                            <p:cond delay="410"/>
                                          </p:stCondLst>
                                        </p:cTn>
                                        <p:tgtEl>
                                          <p:spTgt spid="23557"/>
                                        </p:tgtEl>
                                      </p:cBhvr>
                                      <p:to x="100000" y="90000"/>
                                    </p:animScale>
                                    <p:animScale>
                                      <p:cBhvr>
                                        <p:cTn id="54" dur="41" decel="50000">
                                          <p:stCondLst>
                                            <p:cond delay="417"/>
                                          </p:stCondLst>
                                        </p:cTn>
                                        <p:tgtEl>
                                          <p:spTgt spid="23557"/>
                                        </p:tgtEl>
                                      </p:cBhvr>
                                      <p:to x="100000" y="100000"/>
                                    </p:animScale>
                                    <p:animScale>
                                      <p:cBhvr>
                                        <p:cTn id="55" dur="7">
                                          <p:stCondLst>
                                            <p:cond delay="452"/>
                                          </p:stCondLst>
                                        </p:cTn>
                                        <p:tgtEl>
                                          <p:spTgt spid="23557"/>
                                        </p:tgtEl>
                                      </p:cBhvr>
                                      <p:to x="100000" y="95000"/>
                                    </p:animScale>
                                    <p:animScale>
                                      <p:cBhvr>
                                        <p:cTn id="56" dur="41" decel="50000">
                                          <p:stCondLst>
                                            <p:cond delay="458"/>
                                          </p:stCondLst>
                                        </p:cTn>
                                        <p:tgtEl>
                                          <p:spTgt spid="23557"/>
                                        </p:tgtEl>
                                      </p:cBhvr>
                                      <p:to x="100000" y="100000"/>
                                    </p:animScale>
                                  </p:childTnLst>
                                </p:cTn>
                              </p:par>
                              <p:par>
                                <p:cTn id="57" presetID="26" presetClass="entr" presetSubtype="0" fill="hold" grpId="0" nodeType="withEffect">
                                  <p:stCondLst>
                                    <p:cond delay="0"/>
                                  </p:stCondLst>
                                  <p:childTnLst>
                                    <p:set>
                                      <p:cBhvr>
                                        <p:cTn id="58" dur="1" fill="hold">
                                          <p:stCondLst>
                                            <p:cond delay="0"/>
                                          </p:stCondLst>
                                        </p:cTn>
                                        <p:tgtEl>
                                          <p:spTgt spid="23558"/>
                                        </p:tgtEl>
                                        <p:attrNameLst>
                                          <p:attrName>style.visibility</p:attrName>
                                        </p:attrNameLst>
                                      </p:cBhvr>
                                      <p:to>
                                        <p:strVal val="visible"/>
                                      </p:to>
                                    </p:set>
                                    <p:animEffect transition="in" filter="wipe(down)">
                                      <p:cBhvr>
                                        <p:cTn id="59" dur="145">
                                          <p:stCondLst>
                                            <p:cond delay="0"/>
                                          </p:stCondLst>
                                        </p:cTn>
                                        <p:tgtEl>
                                          <p:spTgt spid="23558"/>
                                        </p:tgtEl>
                                      </p:cBhvr>
                                    </p:animEffect>
                                    <p:anim calcmode="lin" valueType="num">
                                      <p:cBhvr>
                                        <p:cTn id="60" dur="456" tmFilter="0,0; 0.14,0.36; 0.43,0.73; 0.71,0.91; 1.0,1.0">
                                          <p:stCondLst>
                                            <p:cond delay="0"/>
                                          </p:stCondLst>
                                        </p:cTn>
                                        <p:tgtEl>
                                          <p:spTgt spid="23558"/>
                                        </p:tgtEl>
                                        <p:attrNameLst>
                                          <p:attrName>ppt_x</p:attrName>
                                        </p:attrNameLst>
                                      </p:cBhvr>
                                      <p:tavLst>
                                        <p:tav tm="0">
                                          <p:val>
                                            <p:strVal val="#ppt_x-0.25"/>
                                          </p:val>
                                        </p:tav>
                                        <p:tav tm="100000">
                                          <p:val>
                                            <p:strVal val="#ppt_x"/>
                                          </p:val>
                                        </p:tav>
                                      </p:tavLst>
                                    </p:anim>
                                    <p:anim calcmode="lin" valueType="num">
                                      <p:cBhvr>
                                        <p:cTn id="61" dur="166" tmFilter="0.0,0.0; 0.25,0.07; 0.50,0.2; 0.75,0.467; 1.0,1.0">
                                          <p:stCondLst>
                                            <p:cond delay="0"/>
                                          </p:stCondLst>
                                        </p:cTn>
                                        <p:tgtEl>
                                          <p:spTgt spid="23558"/>
                                        </p:tgtEl>
                                        <p:attrNameLst>
                                          <p:attrName>ppt_y</p:attrName>
                                        </p:attrNameLst>
                                      </p:cBhvr>
                                      <p:tavLst>
                                        <p:tav tm="0" fmla="#ppt_y-sin(pi*$)/3">
                                          <p:val>
                                            <p:fltVal val="0.5"/>
                                          </p:val>
                                        </p:tav>
                                        <p:tav tm="100000">
                                          <p:val>
                                            <p:fltVal val="1"/>
                                          </p:val>
                                        </p:tav>
                                      </p:tavLst>
                                    </p:anim>
                                    <p:anim calcmode="lin" valueType="num">
                                      <p:cBhvr>
                                        <p:cTn id="62" dur="166" tmFilter="0, 0; 0.125,0.2665; 0.25,0.4; 0.375,0.465; 0.5,0.5;  0.625,0.535; 0.75,0.6; 0.875,0.7335; 1,1">
                                          <p:stCondLst>
                                            <p:cond delay="166"/>
                                          </p:stCondLst>
                                        </p:cTn>
                                        <p:tgtEl>
                                          <p:spTgt spid="23558"/>
                                        </p:tgtEl>
                                        <p:attrNameLst>
                                          <p:attrName>ppt_y</p:attrName>
                                        </p:attrNameLst>
                                      </p:cBhvr>
                                      <p:tavLst>
                                        <p:tav tm="0" fmla="#ppt_y-sin(pi*$)/9">
                                          <p:val>
                                            <p:fltVal val="0"/>
                                          </p:val>
                                        </p:tav>
                                        <p:tav tm="100000">
                                          <p:val>
                                            <p:fltVal val="1"/>
                                          </p:val>
                                        </p:tav>
                                      </p:tavLst>
                                    </p:anim>
                                    <p:anim calcmode="lin" valueType="num">
                                      <p:cBhvr>
                                        <p:cTn id="63" dur="83" tmFilter="0, 0; 0.125,0.2665; 0.25,0.4; 0.375,0.465; 0.5,0.5;  0.625,0.535; 0.75,0.6; 0.875,0.7335; 1,1">
                                          <p:stCondLst>
                                            <p:cond delay="331"/>
                                          </p:stCondLst>
                                        </p:cTn>
                                        <p:tgtEl>
                                          <p:spTgt spid="23558"/>
                                        </p:tgtEl>
                                        <p:attrNameLst>
                                          <p:attrName>ppt_y</p:attrName>
                                        </p:attrNameLst>
                                      </p:cBhvr>
                                      <p:tavLst>
                                        <p:tav tm="0" fmla="#ppt_y-sin(pi*$)/27">
                                          <p:val>
                                            <p:fltVal val="0"/>
                                          </p:val>
                                        </p:tav>
                                        <p:tav tm="100000">
                                          <p:val>
                                            <p:fltVal val="1"/>
                                          </p:val>
                                        </p:tav>
                                      </p:tavLst>
                                    </p:anim>
                                    <p:anim calcmode="lin" valueType="num">
                                      <p:cBhvr>
                                        <p:cTn id="64" dur="41" tmFilter="0, 0; 0.125,0.2665; 0.25,0.4; 0.375,0.465; 0.5,0.5;  0.625,0.535; 0.75,0.6; 0.875,0.7335; 1,1">
                                          <p:stCondLst>
                                            <p:cond delay="414"/>
                                          </p:stCondLst>
                                        </p:cTn>
                                        <p:tgtEl>
                                          <p:spTgt spid="23558"/>
                                        </p:tgtEl>
                                        <p:attrNameLst>
                                          <p:attrName>ppt_y</p:attrName>
                                        </p:attrNameLst>
                                      </p:cBhvr>
                                      <p:tavLst>
                                        <p:tav tm="0" fmla="#ppt_y-sin(pi*$)/81">
                                          <p:val>
                                            <p:fltVal val="0"/>
                                          </p:val>
                                        </p:tav>
                                        <p:tav tm="100000">
                                          <p:val>
                                            <p:fltVal val="1"/>
                                          </p:val>
                                        </p:tav>
                                      </p:tavLst>
                                    </p:anim>
                                    <p:animScale>
                                      <p:cBhvr>
                                        <p:cTn id="65" dur="7">
                                          <p:stCondLst>
                                            <p:cond delay="162"/>
                                          </p:stCondLst>
                                        </p:cTn>
                                        <p:tgtEl>
                                          <p:spTgt spid="23558"/>
                                        </p:tgtEl>
                                      </p:cBhvr>
                                      <p:to x="100000" y="60000"/>
                                    </p:animScale>
                                    <p:animScale>
                                      <p:cBhvr>
                                        <p:cTn id="66" dur="41" decel="50000">
                                          <p:stCondLst>
                                            <p:cond delay="169"/>
                                          </p:stCondLst>
                                        </p:cTn>
                                        <p:tgtEl>
                                          <p:spTgt spid="23558"/>
                                        </p:tgtEl>
                                      </p:cBhvr>
                                      <p:to x="100000" y="100000"/>
                                    </p:animScale>
                                    <p:animScale>
                                      <p:cBhvr>
                                        <p:cTn id="67" dur="7">
                                          <p:stCondLst>
                                            <p:cond delay="328"/>
                                          </p:stCondLst>
                                        </p:cTn>
                                        <p:tgtEl>
                                          <p:spTgt spid="23558"/>
                                        </p:tgtEl>
                                      </p:cBhvr>
                                      <p:to x="100000" y="80000"/>
                                    </p:animScale>
                                    <p:animScale>
                                      <p:cBhvr>
                                        <p:cTn id="68" dur="41" decel="50000">
                                          <p:stCondLst>
                                            <p:cond delay="335"/>
                                          </p:stCondLst>
                                        </p:cTn>
                                        <p:tgtEl>
                                          <p:spTgt spid="23558"/>
                                        </p:tgtEl>
                                      </p:cBhvr>
                                      <p:to x="100000" y="100000"/>
                                    </p:animScale>
                                    <p:animScale>
                                      <p:cBhvr>
                                        <p:cTn id="69" dur="7">
                                          <p:stCondLst>
                                            <p:cond delay="410"/>
                                          </p:stCondLst>
                                        </p:cTn>
                                        <p:tgtEl>
                                          <p:spTgt spid="23558"/>
                                        </p:tgtEl>
                                      </p:cBhvr>
                                      <p:to x="100000" y="90000"/>
                                    </p:animScale>
                                    <p:animScale>
                                      <p:cBhvr>
                                        <p:cTn id="70" dur="41" decel="50000">
                                          <p:stCondLst>
                                            <p:cond delay="417"/>
                                          </p:stCondLst>
                                        </p:cTn>
                                        <p:tgtEl>
                                          <p:spTgt spid="23558"/>
                                        </p:tgtEl>
                                      </p:cBhvr>
                                      <p:to x="100000" y="100000"/>
                                    </p:animScale>
                                    <p:animScale>
                                      <p:cBhvr>
                                        <p:cTn id="71" dur="7">
                                          <p:stCondLst>
                                            <p:cond delay="452"/>
                                          </p:stCondLst>
                                        </p:cTn>
                                        <p:tgtEl>
                                          <p:spTgt spid="23558"/>
                                        </p:tgtEl>
                                      </p:cBhvr>
                                      <p:to x="100000" y="95000"/>
                                    </p:animScale>
                                    <p:animScale>
                                      <p:cBhvr>
                                        <p:cTn id="72" dur="41" decel="50000">
                                          <p:stCondLst>
                                            <p:cond delay="458"/>
                                          </p:stCondLst>
                                        </p:cTn>
                                        <p:tgtEl>
                                          <p:spTgt spid="2355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P spid="23557" grpId="0"/>
      <p:bldP spid="2355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3"/>
          <p:cNvSpPr txBox="1">
            <a:spLocks noChangeArrowheads="1"/>
          </p:cNvSpPr>
          <p:nvPr/>
        </p:nvSpPr>
        <p:spPr bwMode="auto">
          <a:xfrm>
            <a:off x="611560" y="1526600"/>
            <a:ext cx="8136904"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1" tIns="34280" rIns="68561" bIns="34280"/>
          <a:lstStyle>
            <a:lvl1pPr marL="441325" indent="-44132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buFont typeface="Arial" panose="020B0604020202020204" pitchFamily="34" charset="0"/>
              <a:buNone/>
            </a:pPr>
            <a:r>
              <a:rPr lang="zh-CN" altLang="en-US" sz="2800" b="1" dirty="0">
                <a:latin typeface="Times New Roman" panose="02020603050405020304" pitchFamily="18" charset="0"/>
                <a:cs typeface="Times New Roman" panose="02020603050405020304" pitchFamily="18" charset="0"/>
              </a:rPr>
              <a:t>情态动词本身有一定的词义，</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表示说话人的情绪、</a:t>
            </a:r>
            <a:endParaRPr lang="en-US" altLang="zh-CN" sz="2800" b="1" dirty="0">
              <a:latin typeface="Times New Roman" panose="02020603050405020304" pitchFamily="18" charset="0"/>
              <a:cs typeface="Times New Roman" panose="02020603050405020304" pitchFamily="18" charset="0"/>
            </a:endParaRPr>
          </a:p>
          <a:p>
            <a:pPr>
              <a:lnSpc>
                <a:spcPct val="150000"/>
              </a:lnSpc>
              <a:buFont typeface="Arial" panose="020B0604020202020204" pitchFamily="34" charset="0"/>
              <a:buNone/>
            </a:pPr>
            <a:r>
              <a:rPr lang="zh-CN" altLang="en-US" sz="2800" b="1" dirty="0">
                <a:latin typeface="Times New Roman" panose="02020603050405020304" pitchFamily="18" charset="0"/>
                <a:cs typeface="Times New Roman" panose="02020603050405020304" pitchFamily="18" charset="0"/>
              </a:rPr>
              <a:t>态度或语气，</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但不能单独作谓语，</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只能与其他动</a:t>
            </a:r>
            <a:endParaRPr lang="en-US" altLang="zh-CN" sz="2800" b="1" dirty="0">
              <a:latin typeface="Times New Roman" panose="02020603050405020304" pitchFamily="18" charset="0"/>
              <a:cs typeface="Times New Roman" panose="02020603050405020304" pitchFamily="18" charset="0"/>
            </a:endParaRPr>
          </a:p>
          <a:p>
            <a:pPr>
              <a:lnSpc>
                <a:spcPct val="150000"/>
              </a:lnSpc>
              <a:buFont typeface="Arial" panose="020B0604020202020204" pitchFamily="34" charset="0"/>
              <a:buNone/>
            </a:pPr>
            <a:r>
              <a:rPr lang="zh-CN" altLang="en-US" sz="2800" b="1" dirty="0">
                <a:latin typeface="Times New Roman" panose="02020603050405020304" pitchFamily="18" charset="0"/>
                <a:cs typeface="Times New Roman" panose="02020603050405020304" pitchFamily="18" charset="0"/>
              </a:rPr>
              <a:t>词构成谓语。常</a:t>
            </a:r>
            <a:r>
              <a:rPr lang="zh-CN" altLang="en-US" sz="2800" b="1" dirty="0">
                <a:solidFill>
                  <a:srgbClr val="000000"/>
                </a:solidFill>
                <a:latin typeface="Times New Roman" panose="02020603050405020304" pitchFamily="18" charset="0"/>
                <a:cs typeface="Times New Roman" panose="02020603050405020304" pitchFamily="18" charset="0"/>
              </a:rPr>
              <a:t>见的有</a:t>
            </a:r>
            <a:r>
              <a:rPr lang="en-US" altLang="zh-CN" sz="2800" b="1" dirty="0">
                <a:solidFill>
                  <a:srgbClr val="000000"/>
                </a:solidFill>
                <a:latin typeface="Times New Roman" panose="02020603050405020304" pitchFamily="18" charset="0"/>
                <a:cs typeface="Times New Roman" panose="02020603050405020304" pitchFamily="18" charset="0"/>
              </a:rPr>
              <a:t>: </a:t>
            </a:r>
            <a:r>
              <a:rPr lang="en-US" altLang="zh-CN" sz="2800" b="1" dirty="0">
                <a:solidFill>
                  <a:srgbClr val="FF0000"/>
                </a:solidFill>
                <a:latin typeface="Times New Roman" panose="02020603050405020304" pitchFamily="18" charset="0"/>
                <a:cs typeface="Times New Roman" panose="02020603050405020304" pitchFamily="18" charset="0"/>
              </a:rPr>
              <a:t>can (could), may</a:t>
            </a:r>
          </a:p>
          <a:p>
            <a:pPr>
              <a:lnSpc>
                <a:spcPct val="150000"/>
              </a:lnSpc>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(might), must, need, shall (should), will (would)</a:t>
            </a:r>
            <a:r>
              <a:rPr lang="zh-CN" altLang="en-US" sz="2800" b="1" dirty="0">
                <a:solidFill>
                  <a:srgbClr val="000000"/>
                </a:solidFill>
                <a:latin typeface="Times New Roman" panose="02020603050405020304" pitchFamily="18" charset="0"/>
                <a:cs typeface="Times New Roman" panose="02020603050405020304" pitchFamily="18" charset="0"/>
              </a:rPr>
              <a:t>等。</a:t>
            </a:r>
          </a:p>
        </p:txBody>
      </p:sp>
      <p:sp>
        <p:nvSpPr>
          <p:cNvPr id="57346" name="Text Box 5"/>
          <p:cNvSpPr txBox="1">
            <a:spLocks noChangeArrowheads="1"/>
          </p:cNvSpPr>
          <p:nvPr/>
        </p:nvSpPr>
        <p:spPr bwMode="auto">
          <a:xfrm>
            <a:off x="3472185" y="771550"/>
            <a:ext cx="1891903" cy="561692"/>
          </a:xfrm>
          <a:prstGeom prst="rect">
            <a:avLst/>
          </a:prstGeom>
          <a:noFill/>
          <a:ln>
            <a:noFill/>
          </a:ln>
        </p:spPr>
        <p:txBody>
          <a:bodyPr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buFont typeface="Arial" panose="020B0604020202020204" pitchFamily="34" charset="0"/>
              <a:buNone/>
            </a:pPr>
            <a:r>
              <a:rPr lang="zh-CN" alt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ea"/>
                <a:ea typeface="+mn-ea"/>
              </a:rPr>
              <a:t>情态动词</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9874">
                                            <p:txEl>
                                              <p:pRg st="0" end="0"/>
                                            </p:txEl>
                                          </p:spTgt>
                                        </p:tgtEl>
                                        <p:attrNameLst>
                                          <p:attrName>style.visibility</p:attrName>
                                        </p:attrNameLst>
                                      </p:cBhvr>
                                      <p:to>
                                        <p:strVal val="visible"/>
                                      </p:to>
                                    </p:set>
                                    <p:animEffect transition="in" filter="wipe(down)">
                                      <p:cBhvr>
                                        <p:cTn id="7" dur="500"/>
                                        <p:tgtEl>
                                          <p:spTgt spid="798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9874">
                                            <p:txEl>
                                              <p:pRg st="1" end="1"/>
                                            </p:txEl>
                                          </p:spTgt>
                                        </p:tgtEl>
                                        <p:attrNameLst>
                                          <p:attrName>style.visibility</p:attrName>
                                        </p:attrNameLst>
                                      </p:cBhvr>
                                      <p:to>
                                        <p:strVal val="visible"/>
                                      </p:to>
                                    </p:set>
                                    <p:animEffect transition="in" filter="wipe(down)">
                                      <p:cBhvr>
                                        <p:cTn id="12" dur="500"/>
                                        <p:tgtEl>
                                          <p:spTgt spid="7987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9874">
                                            <p:txEl>
                                              <p:pRg st="2" end="2"/>
                                            </p:txEl>
                                          </p:spTgt>
                                        </p:tgtEl>
                                        <p:attrNameLst>
                                          <p:attrName>style.visibility</p:attrName>
                                        </p:attrNameLst>
                                      </p:cBhvr>
                                      <p:to>
                                        <p:strVal val="visible"/>
                                      </p:to>
                                    </p:set>
                                    <p:animEffect transition="in" filter="wipe(down)">
                                      <p:cBhvr>
                                        <p:cTn id="17" dur="500"/>
                                        <p:tgtEl>
                                          <p:spTgt spid="7987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9874">
                                            <p:txEl>
                                              <p:pRg st="3" end="3"/>
                                            </p:txEl>
                                          </p:spTgt>
                                        </p:tgtEl>
                                        <p:attrNameLst>
                                          <p:attrName>style.visibility</p:attrName>
                                        </p:attrNameLst>
                                      </p:cBhvr>
                                      <p:to>
                                        <p:strVal val="visible"/>
                                      </p:to>
                                    </p:set>
                                    <p:animEffect transition="in" filter="wipe(down)">
                                      <p:cBhvr>
                                        <p:cTn id="22" dur="500"/>
                                        <p:tgtEl>
                                          <p:spTgt spid="7987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矩形 4"/>
          <p:cNvSpPr>
            <a:spLocks noChangeArrowheads="1"/>
          </p:cNvSpPr>
          <p:nvPr/>
        </p:nvSpPr>
        <p:spPr bwMode="auto">
          <a:xfrm>
            <a:off x="467544" y="755256"/>
            <a:ext cx="8064896" cy="3688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marL="441325" indent="-44132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20000"/>
              </a:lnSpc>
              <a:buFont typeface="Arial" panose="020B0604020202020204" pitchFamily="34" charset="0"/>
              <a:buNone/>
            </a:pPr>
            <a:r>
              <a:rPr lang="zh-CN" altLang="en-US" sz="2800" b="1" dirty="0">
                <a:latin typeface="Times New Roman" panose="02020603050405020304" pitchFamily="18" charset="0"/>
                <a:cs typeface="Times New Roman" panose="02020603050405020304" pitchFamily="18" charset="0"/>
              </a:rPr>
              <a:t>情态动词无人称和数的变化，后接动词原形。否定式是在情态动词后面加</a:t>
            </a:r>
            <a:r>
              <a:rPr lang="en-US" altLang="zh-CN" sz="2800" b="1" dirty="0">
                <a:solidFill>
                  <a:srgbClr val="FF0000"/>
                </a:solidFill>
                <a:latin typeface="Times New Roman" panose="02020603050405020304" pitchFamily="18" charset="0"/>
                <a:cs typeface="Times New Roman" panose="02020603050405020304" pitchFamily="18" charset="0"/>
              </a:rPr>
              <a:t>not</a:t>
            </a:r>
            <a:r>
              <a:rPr lang="zh-CN" altLang="en-US" sz="2800" b="1" dirty="0">
                <a:latin typeface="Times New Roman" panose="02020603050405020304" pitchFamily="18" charset="0"/>
                <a:cs typeface="Times New Roman" panose="02020603050405020304" pitchFamily="18" charset="0"/>
              </a:rPr>
              <a:t>。个别情态动词有过去式形式，可用来表达更加客气、委婉的语气。</a:t>
            </a:r>
            <a:endParaRPr lang="en-US" altLang="zh-CN" sz="2800" b="1" dirty="0">
              <a:latin typeface="Times New Roman" panose="02020603050405020304" pitchFamily="18" charset="0"/>
              <a:cs typeface="Times New Roman" panose="02020603050405020304" pitchFamily="18" charset="0"/>
            </a:endParaRPr>
          </a:p>
          <a:p>
            <a:pPr marL="0" indent="0">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cs typeface="Times New Roman" panose="02020603050405020304" pitchFamily="18" charset="0"/>
              </a:rPr>
              <a:t>Ken </a:t>
            </a:r>
            <a:r>
              <a:rPr lang="en-US" altLang="zh-CN" sz="2800" b="1" dirty="0">
                <a:solidFill>
                  <a:srgbClr val="FF0000"/>
                </a:solidFill>
                <a:latin typeface="Times New Roman" panose="02020603050405020304" pitchFamily="18" charset="0"/>
                <a:cs typeface="Times New Roman" panose="02020603050405020304" pitchFamily="18" charset="0"/>
              </a:rPr>
              <a:t>can</a:t>
            </a:r>
            <a:r>
              <a:rPr lang="en-US" altLang="zh-CN" sz="2800" b="1" dirty="0">
                <a:solidFill>
                  <a:srgbClr val="0070C0"/>
                </a:solidFill>
                <a:latin typeface="Times New Roman" panose="02020603050405020304" pitchFamily="18" charset="0"/>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climb up the trees like a koala.</a:t>
            </a:r>
          </a:p>
          <a:p>
            <a:pPr marL="0" indent="0">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cs typeface="Times New Roman" panose="02020603050405020304" pitchFamily="18" charset="0"/>
              </a:rPr>
              <a:t>Tracy </a:t>
            </a:r>
            <a:r>
              <a:rPr lang="en-US" altLang="zh-CN" sz="2800" b="1" dirty="0">
                <a:solidFill>
                  <a:srgbClr val="FF0000"/>
                </a:solidFill>
                <a:latin typeface="Times New Roman" panose="02020603050405020304" pitchFamily="18" charset="0"/>
                <a:cs typeface="Times New Roman" panose="02020603050405020304" pitchFamily="18" charset="0"/>
              </a:rPr>
              <a:t>could</a:t>
            </a:r>
            <a:r>
              <a:rPr lang="en-US" altLang="zh-CN" sz="2800" b="1" dirty="0">
                <a:solidFill>
                  <a:srgbClr val="000000"/>
                </a:solidFill>
                <a:latin typeface="Times New Roman" panose="02020603050405020304" pitchFamily="18" charset="0"/>
                <a:cs typeface="Times New Roman" panose="02020603050405020304" pitchFamily="18" charset="0"/>
              </a:rPr>
              <a:t> ride a bicycle when she was five years old.</a:t>
            </a:r>
          </a:p>
          <a:p>
            <a:pPr marL="0" indent="0">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cs typeface="Times New Roman" panose="02020603050405020304" pitchFamily="18" charset="0"/>
              </a:rPr>
              <a:t>You </a:t>
            </a:r>
            <a:r>
              <a:rPr lang="en-US" altLang="zh-CN" sz="2800" b="1" dirty="0">
                <a:solidFill>
                  <a:srgbClr val="FF0000"/>
                </a:solidFill>
                <a:latin typeface="Times New Roman" panose="02020603050405020304" pitchFamily="18" charset="0"/>
                <a:cs typeface="Times New Roman" panose="02020603050405020304" pitchFamily="18" charset="0"/>
              </a:rPr>
              <a:t>mustn’t</a:t>
            </a:r>
            <a:r>
              <a:rPr lang="en-US" altLang="zh-CN" sz="2800" b="1" dirty="0">
                <a:solidFill>
                  <a:srgbClr val="000000"/>
                </a:solidFill>
                <a:latin typeface="Times New Roman" panose="02020603050405020304" pitchFamily="18" charset="0"/>
                <a:cs typeface="Times New Roman" panose="02020603050405020304" pitchFamily="18" charset="0"/>
              </a:rPr>
              <a:t> play with fire. It is dangerous.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9876">
                                            <p:txEl>
                                              <p:pRg st="1" end="1"/>
                                            </p:txEl>
                                          </p:spTgt>
                                        </p:tgtEl>
                                        <p:attrNameLst>
                                          <p:attrName>style.visibility</p:attrName>
                                        </p:attrNameLst>
                                      </p:cBhvr>
                                      <p:to>
                                        <p:strVal val="visible"/>
                                      </p:to>
                                    </p:set>
                                    <p:animEffect transition="in" filter="randombar(horizontal)">
                                      <p:cBhvr>
                                        <p:cTn id="7" dur="500"/>
                                        <p:tgtEl>
                                          <p:spTgt spid="7987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9876">
                                            <p:txEl>
                                              <p:pRg st="2" end="2"/>
                                            </p:txEl>
                                          </p:spTgt>
                                        </p:tgtEl>
                                        <p:attrNameLst>
                                          <p:attrName>style.visibility</p:attrName>
                                        </p:attrNameLst>
                                      </p:cBhvr>
                                      <p:to>
                                        <p:strVal val="visible"/>
                                      </p:to>
                                    </p:set>
                                    <p:animEffect transition="in" filter="randombar(horizontal)">
                                      <p:cBhvr>
                                        <p:cTn id="12" dur="500"/>
                                        <p:tgtEl>
                                          <p:spTgt spid="7987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9876">
                                            <p:txEl>
                                              <p:pRg st="3" end="3"/>
                                            </p:txEl>
                                          </p:spTgt>
                                        </p:tgtEl>
                                        <p:attrNameLst>
                                          <p:attrName>style.visibility</p:attrName>
                                        </p:attrNameLst>
                                      </p:cBhvr>
                                      <p:to>
                                        <p:strVal val="visible"/>
                                      </p:to>
                                    </p:set>
                                    <p:animEffect transition="in" filter="randombar(horizontal)">
                                      <p:cBhvr>
                                        <p:cTn id="17" dur="500"/>
                                        <p:tgtEl>
                                          <p:spTgt spid="7987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idx="4294967295"/>
          </p:nvPr>
        </p:nvSpPr>
        <p:spPr bwMode="auto">
          <a:xfrm>
            <a:off x="971600" y="563745"/>
            <a:ext cx="5980113" cy="30035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1" tIns="34280" rIns="68561" bIns="34280" numCol="1" anchor="t" anchorCtr="0" compatLnSpc="1"/>
          <a:lstStyle/>
          <a:p>
            <a:pPr marL="0" indent="0">
              <a:lnSpc>
                <a:spcPct val="110000"/>
              </a:lnSpc>
              <a:spcBef>
                <a:spcPct val="0"/>
              </a:spcBef>
              <a:buNone/>
            </a:pPr>
            <a:r>
              <a:rPr lang="en-US" altLang="zh-CN" sz="2800" b="1" dirty="0">
                <a:solidFill>
                  <a:srgbClr val="0066FF"/>
                </a:solidFill>
                <a:latin typeface="Times New Roman" panose="02020603050405020304" pitchFamily="18" charset="0"/>
                <a:ea typeface="宋体" panose="02010600030101010101" pitchFamily="2" charset="-122"/>
                <a:cs typeface="Times New Roman" panose="02020603050405020304" pitchFamily="18" charset="0"/>
              </a:rPr>
              <a:t>Translation.</a:t>
            </a:r>
          </a:p>
          <a:p>
            <a:pPr marL="0" indent="0">
              <a:lnSpc>
                <a:spcPct val="110000"/>
              </a:lnSpc>
              <a:spcBef>
                <a:spcPct val="0"/>
              </a:spcBef>
              <a:buNone/>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 </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我们不能在教室里吃东西。</a:t>
            </a:r>
          </a:p>
          <a:p>
            <a:pPr marL="0" indent="0">
              <a:lnSpc>
                <a:spcPct val="110000"/>
              </a:lnSpc>
              <a:spcBef>
                <a:spcPct val="0"/>
              </a:spcBef>
              <a:buNone/>
            </a:pP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10000"/>
              </a:lnSpc>
              <a:spcBef>
                <a:spcPct val="0"/>
              </a:spcBef>
              <a:buNone/>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 </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首先你必须完成作业。</a:t>
            </a:r>
          </a:p>
          <a:p>
            <a:pPr marL="0" indent="0">
              <a:lnSpc>
                <a:spcPct val="110000"/>
              </a:lnSpc>
              <a:spcBef>
                <a:spcPct val="0"/>
              </a:spcBef>
              <a:buNone/>
            </a:pP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10000"/>
              </a:lnSpc>
              <a:spcBef>
                <a:spcPct val="0"/>
              </a:spcBef>
              <a:buNone/>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3. </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他现在不可能在家。</a:t>
            </a: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10000"/>
              </a:lnSpc>
              <a:spcBef>
                <a:spcPct val="0"/>
              </a:spcBef>
              <a:buNone/>
            </a:pP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10000"/>
              </a:lnSpc>
              <a:spcBef>
                <a:spcPct val="0"/>
              </a:spcBef>
              <a:buNone/>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 </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她一定知道这个问题的答案。</a:t>
            </a:r>
          </a:p>
        </p:txBody>
      </p:sp>
      <p:sp>
        <p:nvSpPr>
          <p:cNvPr id="26628" name="Rectangle 4"/>
          <p:cNvSpPr>
            <a:spLocks noChangeArrowheads="1"/>
          </p:cNvSpPr>
          <p:nvPr/>
        </p:nvSpPr>
        <p:spPr bwMode="auto">
          <a:xfrm>
            <a:off x="1331640" y="1491630"/>
            <a:ext cx="4898777" cy="56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nchor="ctr">
            <a:spAutoFit/>
          </a:bodyPr>
          <a:lstStyle/>
          <a:p>
            <a:pPr>
              <a:lnSpc>
                <a:spcPct val="115000"/>
              </a:lnSpc>
            </a:pPr>
            <a:r>
              <a:rPr lang="en-US" altLang="zh-CN" sz="2800" b="1" dirty="0">
                <a:solidFill>
                  <a:srgbClr val="FF0000"/>
                </a:solidFill>
                <a:latin typeface="Times New Roman" panose="02020603050405020304" pitchFamily="18" charset="0"/>
                <a:cs typeface="Times New Roman" panose="02020603050405020304" pitchFamily="18" charset="0"/>
              </a:rPr>
              <a:t>We can’t eat in the classroom.  </a:t>
            </a:r>
          </a:p>
        </p:txBody>
      </p:sp>
      <p:sp>
        <p:nvSpPr>
          <p:cNvPr id="26629" name="Rectangle 5"/>
          <p:cNvSpPr>
            <a:spLocks noChangeArrowheads="1"/>
          </p:cNvSpPr>
          <p:nvPr/>
        </p:nvSpPr>
        <p:spPr bwMode="auto">
          <a:xfrm>
            <a:off x="1355400" y="2499742"/>
            <a:ext cx="597201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nchor="ctr">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You must finish your homework first. </a:t>
            </a:r>
          </a:p>
        </p:txBody>
      </p:sp>
      <p:sp>
        <p:nvSpPr>
          <p:cNvPr id="26630" name="Rectangle 6"/>
          <p:cNvSpPr>
            <a:spLocks noChangeArrowheads="1"/>
          </p:cNvSpPr>
          <p:nvPr/>
        </p:nvSpPr>
        <p:spPr bwMode="auto">
          <a:xfrm>
            <a:off x="1355400" y="3425028"/>
            <a:ext cx="4190314"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nchor="ctr">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He can’t be at home now.  </a:t>
            </a:r>
          </a:p>
        </p:txBody>
      </p:sp>
      <p:sp>
        <p:nvSpPr>
          <p:cNvPr id="26631" name="Rectangle 7"/>
          <p:cNvSpPr>
            <a:spLocks noChangeArrowheads="1"/>
          </p:cNvSpPr>
          <p:nvPr/>
        </p:nvSpPr>
        <p:spPr bwMode="auto">
          <a:xfrm>
            <a:off x="1297398" y="4449967"/>
            <a:ext cx="7236296" cy="484748"/>
          </a:xfrm>
          <a:prstGeom prst="rect">
            <a:avLst/>
          </a:prstGeom>
          <a:noFill/>
          <a:ln>
            <a:noFill/>
          </a:ln>
        </p:spPr>
        <p:txBody>
          <a:bodyPr wrap="square" lIns="68580" tIns="34290" rIns="68580" bIns="34290" anchor="ctr">
            <a:spAutoFit/>
          </a:bodyPr>
          <a:lstStyle/>
          <a:p>
            <a:r>
              <a:rPr lang="en-US" altLang="zh-CN" sz="2700" b="1" dirty="0">
                <a:solidFill>
                  <a:srgbClr val="FF0000"/>
                </a:solidFill>
                <a:latin typeface="Times New Roman" panose="02020603050405020304" pitchFamily="18" charset="0"/>
                <a:cs typeface="Times New Roman" panose="02020603050405020304" pitchFamily="18" charset="0"/>
              </a:rPr>
              <a:t>She must know the answer to this question.</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randombar(horizontal)">
                                      <p:cBhvr>
                                        <p:cTn id="7" dur="5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6629"/>
                                        </p:tgtEl>
                                        <p:attrNameLst>
                                          <p:attrName>style.visibility</p:attrName>
                                        </p:attrNameLst>
                                      </p:cBhvr>
                                      <p:to>
                                        <p:strVal val="visible"/>
                                      </p:to>
                                    </p:set>
                                    <p:animEffect transition="in" filter="randombar(horizontal)">
                                      <p:cBhvr>
                                        <p:cTn id="12" dur="500"/>
                                        <p:tgtEl>
                                          <p:spTgt spid="2662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6630"/>
                                        </p:tgtEl>
                                        <p:attrNameLst>
                                          <p:attrName>style.visibility</p:attrName>
                                        </p:attrNameLst>
                                      </p:cBhvr>
                                      <p:to>
                                        <p:strVal val="visible"/>
                                      </p:to>
                                    </p:set>
                                    <p:animEffect transition="in" filter="randombar(horizontal)">
                                      <p:cBhvr>
                                        <p:cTn id="17" dur="500"/>
                                        <p:tgtEl>
                                          <p:spTgt spid="2663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6631"/>
                                        </p:tgtEl>
                                        <p:attrNameLst>
                                          <p:attrName>style.visibility</p:attrName>
                                        </p:attrNameLst>
                                      </p:cBhvr>
                                      <p:to>
                                        <p:strVal val="visible"/>
                                      </p:to>
                                    </p:set>
                                    <p:animEffect transition="in" filter="randombar(horizontal)">
                                      <p:cBhvr>
                                        <p:cTn id="22" dur="5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9" grpId="0"/>
      <p:bldP spid="26630" grpId="0"/>
      <p:bldP spid="26631"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Grp="1" noChangeArrowheads="1"/>
          </p:cNvSpPr>
          <p:nvPr/>
        </p:nvSpPr>
        <p:spPr bwMode="auto">
          <a:xfrm>
            <a:off x="539552" y="1347614"/>
            <a:ext cx="8076431" cy="124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dirty="0">
                <a:solidFill>
                  <a:srgbClr val="002060"/>
                </a:solidFill>
                <a:latin typeface="Times New Roman" panose="02020603050405020304" pitchFamily="18" charset="0"/>
              </a:rPr>
              <a:t>Have you ever taken part in an environment project? </a:t>
            </a:r>
          </a:p>
          <a:p>
            <a:pPr>
              <a:lnSpc>
                <a:spcPct val="150000"/>
              </a:lnSpc>
            </a:pPr>
            <a:r>
              <a:rPr lang="en-US" altLang="zh-CN" sz="2800" b="1" dirty="0">
                <a:solidFill>
                  <a:srgbClr val="002060"/>
                </a:solidFill>
                <a:latin typeface="Times New Roman" panose="02020603050405020304" pitchFamily="18" charset="0"/>
              </a:rPr>
              <a:t>What should you do to save the environment?   </a:t>
            </a:r>
          </a:p>
          <a:p>
            <a:pPr>
              <a:lnSpc>
                <a:spcPct val="150000"/>
              </a:lnSpc>
              <a:spcBef>
                <a:spcPct val="20000"/>
              </a:spcBef>
            </a:pPr>
            <a:r>
              <a:rPr lang="en-US" altLang="zh-CN" sz="2800" b="1" dirty="0">
                <a:solidFill>
                  <a:srgbClr val="002060"/>
                </a:solidFill>
                <a:latin typeface="Times New Roman" panose="02020603050405020304" pitchFamily="18" charset="0"/>
              </a:rPr>
              <a:t>             </a:t>
            </a:r>
          </a:p>
        </p:txBody>
      </p:sp>
      <p:sp>
        <p:nvSpPr>
          <p:cNvPr id="30722" name="Rectangle 5"/>
          <p:cNvSpPr>
            <a:spLocks noChangeArrowheads="1"/>
          </p:cNvSpPr>
          <p:nvPr/>
        </p:nvSpPr>
        <p:spPr bwMode="auto">
          <a:xfrm>
            <a:off x="1754981" y="2931790"/>
            <a:ext cx="4972050" cy="1570943"/>
          </a:xfrm>
          <a:prstGeom prst="rect">
            <a:avLst/>
          </a:prstGeom>
          <a:solidFill>
            <a:schemeClr val="accent3">
              <a:lumMod val="40000"/>
              <a:lumOff val="60000"/>
            </a:schemeClr>
          </a:solidFill>
          <a:ln>
            <a:noFill/>
          </a:ln>
        </p:spPr>
        <p:txBody>
          <a:bodyPr lIns="68580" tIns="34290" rIns="68580" bIns="34290">
            <a:spAutoFit/>
          </a:bodyPr>
          <a:lstStyle/>
          <a:p>
            <a:pPr>
              <a:lnSpc>
                <a:spcPct val="120000"/>
              </a:lnSpc>
              <a:spcBef>
                <a:spcPts val="0"/>
              </a:spcBef>
            </a:pPr>
            <a:r>
              <a:rPr lang="en-US" altLang="zh-CN" sz="2800" b="1" i="1" dirty="0">
                <a:solidFill>
                  <a:srgbClr val="002060"/>
                </a:solidFill>
                <a:latin typeface="Times New Roman" panose="02020603050405020304" pitchFamily="18" charset="0"/>
              </a:rPr>
              <a:t>① turn off the lights when…</a:t>
            </a:r>
          </a:p>
          <a:p>
            <a:pPr>
              <a:lnSpc>
                <a:spcPct val="120000"/>
              </a:lnSpc>
              <a:spcBef>
                <a:spcPts val="0"/>
              </a:spcBef>
            </a:pPr>
            <a:r>
              <a:rPr lang="en-US" altLang="zh-CN" sz="2800" b="1" i="1" dirty="0">
                <a:solidFill>
                  <a:srgbClr val="002060"/>
                </a:solidFill>
                <a:latin typeface="Times New Roman" panose="02020603050405020304" pitchFamily="18" charset="0"/>
              </a:rPr>
              <a:t>② use the paper bags...</a:t>
            </a:r>
          </a:p>
          <a:p>
            <a:pPr>
              <a:lnSpc>
                <a:spcPct val="120000"/>
              </a:lnSpc>
              <a:spcBef>
                <a:spcPts val="0"/>
              </a:spcBef>
            </a:pPr>
            <a:r>
              <a:rPr lang="en-US" altLang="zh-CN" sz="2800" b="1" i="1" dirty="0">
                <a:solidFill>
                  <a:srgbClr val="002060"/>
                </a:solidFill>
                <a:latin typeface="Times New Roman" panose="02020603050405020304" pitchFamily="18" charset="0"/>
              </a:rPr>
              <a:t>③ walk to school...</a:t>
            </a:r>
            <a:endParaRPr lang="zh-CN" altLang="en-US" sz="2800" b="1" i="1" dirty="0">
              <a:solidFill>
                <a:srgbClr val="002060"/>
              </a:solidFill>
              <a:latin typeface="Times New Roman" panose="02020603050405020304" pitchFamily="18" charset="0"/>
            </a:endParaRPr>
          </a:p>
        </p:txBody>
      </p:sp>
      <p:sp>
        <p:nvSpPr>
          <p:cNvPr id="2" name="矩形 1"/>
          <p:cNvSpPr/>
          <p:nvPr/>
        </p:nvSpPr>
        <p:spPr>
          <a:xfrm>
            <a:off x="539552" y="675923"/>
            <a:ext cx="3017173" cy="584775"/>
          </a:xfrm>
          <a:prstGeom prst="rect">
            <a:avLst/>
          </a:prstGeom>
        </p:spPr>
        <p:txBody>
          <a:bodyPr wrap="none">
            <a:spAutoFit/>
          </a:bodyPr>
          <a:lstStyle/>
          <a:p>
            <a:pPr lvl="0">
              <a:buFont typeface="Wingdings" panose="05000000000000000000" pitchFamily="2" charset="2"/>
              <a:buChar char="Ø"/>
            </a:pPr>
            <a:r>
              <a:rPr lang="en-US" altLang="zh-CN" sz="3200" b="1" dirty="0">
                <a:solidFill>
                  <a:srgbClr val="C00000"/>
                </a:solidFill>
                <a:effectLst>
                  <a:outerShdw blurRad="38100" dist="38100" dir="2700000" algn="tl">
                    <a:srgbClr val="000000">
                      <a:alpha val="43137"/>
                    </a:srgbClr>
                  </a:outerShdw>
                </a:effectLst>
                <a:latin typeface="Comic Sans MS" panose="030F0702030302020204" pitchFamily="66" charset="0"/>
              </a:rPr>
              <a:t> Warming up</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ext Box 3"/>
          <p:cNvSpPr txBox="1">
            <a:spLocks noChangeArrowheads="1"/>
          </p:cNvSpPr>
          <p:nvPr/>
        </p:nvSpPr>
        <p:spPr bwMode="auto">
          <a:xfrm>
            <a:off x="755576" y="1635646"/>
            <a:ext cx="7776864" cy="330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ts val="3600"/>
              </a:lnSpc>
              <a:buFont typeface="Arial" panose="020B0604020202020204" pitchFamily="34" charset="0"/>
              <a:buNone/>
            </a:pPr>
            <a:r>
              <a:rPr lang="en-US" altLang="zh-CN" sz="2800" b="1" dirty="0">
                <a:latin typeface="Times New Roman" panose="02020603050405020304" pitchFamily="18" charset="0"/>
              </a:rPr>
              <a:t>Joe: __________ you ever __________ (take) part </a:t>
            </a:r>
          </a:p>
          <a:p>
            <a:pPr>
              <a:lnSpc>
                <a:spcPts val="3600"/>
              </a:lnSpc>
              <a:buFont typeface="Arial" panose="020B0604020202020204" pitchFamily="34" charset="0"/>
              <a:buNone/>
            </a:pPr>
            <a:r>
              <a:rPr lang="en-US" altLang="zh-CN" sz="2800" b="1" dirty="0">
                <a:latin typeface="Times New Roman" panose="02020603050405020304" pitchFamily="18" charset="0"/>
              </a:rPr>
              <a:t>       in an environmental project?</a:t>
            </a:r>
          </a:p>
          <a:p>
            <a:pPr>
              <a:lnSpc>
                <a:spcPts val="3600"/>
              </a:lnSpc>
              <a:buFont typeface="Arial" panose="020B0604020202020204" pitchFamily="34" charset="0"/>
              <a:buNone/>
            </a:pPr>
            <a:r>
              <a:rPr lang="en-US" altLang="zh-CN" sz="2800" b="1" dirty="0">
                <a:latin typeface="Times New Roman" panose="02020603050405020304" pitchFamily="18" charset="0"/>
              </a:rPr>
              <a:t>Ken: Yes, I have. I ______ (help) with a Clean-Up </a:t>
            </a:r>
          </a:p>
          <a:p>
            <a:pPr>
              <a:lnSpc>
                <a:spcPts val="3600"/>
              </a:lnSpc>
              <a:buFont typeface="Arial" panose="020B0604020202020204" pitchFamily="34" charset="0"/>
              <a:buNone/>
            </a:pPr>
            <a:r>
              <a:rPr lang="en-US" altLang="zh-CN" sz="2800" b="1" dirty="0">
                <a:latin typeface="Times New Roman" panose="02020603050405020304" pitchFamily="18" charset="0"/>
              </a:rPr>
              <a:t>         Day last year. It was ____________ </a:t>
            </a:r>
          </a:p>
          <a:p>
            <a:pPr>
              <a:lnSpc>
                <a:spcPts val="3600"/>
              </a:lnSpc>
              <a:buFont typeface="Arial" panose="020B0604020202020204" pitchFamily="34" charset="0"/>
              <a:buNone/>
            </a:pPr>
            <a:r>
              <a:rPr lang="en-US" altLang="zh-CN" sz="2800" b="1" dirty="0">
                <a:latin typeface="Times New Roman" panose="02020603050405020304" pitchFamily="18" charset="0"/>
              </a:rPr>
              <a:t>         (consider) the biggest clean-up project this</a:t>
            </a:r>
          </a:p>
          <a:p>
            <a:pPr>
              <a:lnSpc>
                <a:spcPts val="3600"/>
              </a:lnSpc>
              <a:buFont typeface="Arial" panose="020B0604020202020204" pitchFamily="34" charset="0"/>
              <a:buNone/>
            </a:pPr>
            <a:r>
              <a:rPr lang="en-US" altLang="zh-CN" sz="2800" b="1" dirty="0">
                <a:latin typeface="Times New Roman" panose="02020603050405020304" pitchFamily="18" charset="0"/>
              </a:rPr>
              <a:t>         city ______ ever ______ (have).</a:t>
            </a:r>
          </a:p>
          <a:p>
            <a:pPr>
              <a:lnSpc>
                <a:spcPts val="3600"/>
              </a:lnSpc>
              <a:buFont typeface="Arial" panose="020B0604020202020204" pitchFamily="34" charset="0"/>
              <a:buNone/>
            </a:pPr>
            <a:r>
              <a:rPr lang="en-US" altLang="zh-CN" sz="2800" b="1" dirty="0">
                <a:latin typeface="Times New Roman" panose="02020603050405020304" pitchFamily="18" charset="0"/>
              </a:rPr>
              <a:t>Joe: How many people __________ (take) part?</a:t>
            </a:r>
          </a:p>
        </p:txBody>
      </p:sp>
      <p:sp>
        <p:nvSpPr>
          <p:cNvPr id="80899" name="Text Box 4"/>
          <p:cNvSpPr txBox="1">
            <a:spLocks noChangeArrowheads="1"/>
          </p:cNvSpPr>
          <p:nvPr/>
        </p:nvSpPr>
        <p:spPr bwMode="auto">
          <a:xfrm>
            <a:off x="1835696" y="1639565"/>
            <a:ext cx="152161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buFont typeface="Arial" panose="020B0604020202020204" pitchFamily="34" charset="0"/>
              <a:buNone/>
            </a:pPr>
            <a:r>
              <a:rPr lang="en-US" altLang="zh-CN" sz="2800" b="1" dirty="0">
                <a:solidFill>
                  <a:srgbClr val="FF0000"/>
                </a:solidFill>
                <a:latin typeface="Times New Roman" panose="02020603050405020304" pitchFamily="18" charset="0"/>
              </a:rPr>
              <a:t>Have</a:t>
            </a:r>
          </a:p>
        </p:txBody>
      </p:sp>
      <p:sp>
        <p:nvSpPr>
          <p:cNvPr id="80900" name="Text Box 5"/>
          <p:cNvSpPr txBox="1">
            <a:spLocks noChangeArrowheads="1"/>
          </p:cNvSpPr>
          <p:nvPr/>
        </p:nvSpPr>
        <p:spPr bwMode="auto">
          <a:xfrm>
            <a:off x="4922589" y="1639565"/>
            <a:ext cx="152161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taken</a:t>
            </a:r>
          </a:p>
        </p:txBody>
      </p:sp>
      <p:sp>
        <p:nvSpPr>
          <p:cNvPr id="80901" name="Text Box 6"/>
          <p:cNvSpPr txBox="1">
            <a:spLocks noChangeArrowheads="1"/>
          </p:cNvSpPr>
          <p:nvPr/>
        </p:nvSpPr>
        <p:spPr bwMode="auto">
          <a:xfrm>
            <a:off x="3586791" y="2559611"/>
            <a:ext cx="147767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 helped</a:t>
            </a:r>
          </a:p>
        </p:txBody>
      </p:sp>
      <p:sp>
        <p:nvSpPr>
          <p:cNvPr id="80902" name="Text Box 7"/>
          <p:cNvSpPr txBox="1">
            <a:spLocks noChangeArrowheads="1"/>
          </p:cNvSpPr>
          <p:nvPr/>
        </p:nvSpPr>
        <p:spPr bwMode="auto">
          <a:xfrm>
            <a:off x="4769967" y="3036029"/>
            <a:ext cx="282636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considered</a:t>
            </a:r>
          </a:p>
        </p:txBody>
      </p:sp>
      <p:sp>
        <p:nvSpPr>
          <p:cNvPr id="80903" name="Text Box 8"/>
          <p:cNvSpPr txBox="1">
            <a:spLocks noChangeArrowheads="1"/>
          </p:cNvSpPr>
          <p:nvPr/>
        </p:nvSpPr>
        <p:spPr bwMode="auto">
          <a:xfrm>
            <a:off x="4211960" y="3943821"/>
            <a:ext cx="89416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had</a:t>
            </a:r>
          </a:p>
        </p:txBody>
      </p:sp>
      <p:sp>
        <p:nvSpPr>
          <p:cNvPr id="80904" name="Text Box 9"/>
          <p:cNvSpPr txBox="1">
            <a:spLocks noChangeArrowheads="1"/>
          </p:cNvSpPr>
          <p:nvPr/>
        </p:nvSpPr>
        <p:spPr bwMode="auto">
          <a:xfrm>
            <a:off x="2308498" y="3905857"/>
            <a:ext cx="89535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had</a:t>
            </a:r>
          </a:p>
        </p:txBody>
      </p:sp>
      <p:sp>
        <p:nvSpPr>
          <p:cNvPr id="80905" name="Text Box 10"/>
          <p:cNvSpPr txBox="1">
            <a:spLocks noChangeArrowheads="1"/>
          </p:cNvSpPr>
          <p:nvPr/>
        </p:nvSpPr>
        <p:spPr bwMode="auto">
          <a:xfrm>
            <a:off x="4352949" y="4371950"/>
            <a:ext cx="187523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 took</a:t>
            </a:r>
          </a:p>
        </p:txBody>
      </p:sp>
      <p:sp>
        <p:nvSpPr>
          <p:cNvPr id="12" name="单圆角矩形 11"/>
          <p:cNvSpPr/>
          <p:nvPr/>
        </p:nvSpPr>
        <p:spPr bwMode="auto">
          <a:xfrm>
            <a:off x="827584" y="843558"/>
            <a:ext cx="573732" cy="528464"/>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200" b="1" noProof="1">
                <a:solidFill>
                  <a:schemeClr val="bg1"/>
                </a:solidFill>
              </a:rPr>
              <a:t>4a</a:t>
            </a:r>
          </a:p>
        </p:txBody>
      </p:sp>
      <p:sp>
        <p:nvSpPr>
          <p:cNvPr id="2" name="矩形 1"/>
          <p:cNvSpPr/>
          <p:nvPr/>
        </p:nvSpPr>
        <p:spPr>
          <a:xfrm>
            <a:off x="1547664" y="699542"/>
            <a:ext cx="6768752" cy="923330"/>
          </a:xfrm>
          <a:prstGeom prst="rect">
            <a:avLst/>
          </a:prstGeom>
        </p:spPr>
        <p:txBody>
          <a:bodyPr wrap="square">
            <a:spAutoFit/>
          </a:bodyPr>
          <a:lstStyle/>
          <a:p>
            <a:r>
              <a:rPr lang="en-US" altLang="zh-CN" sz="2700" b="1" dirty="0">
                <a:solidFill>
                  <a:srgbClr val="0000E1"/>
                </a:solidFill>
              </a:rPr>
              <a:t>Fill in the blanks with the correct forms of the verbs in brackets. </a:t>
            </a:r>
            <a:endParaRPr lang="zh-CN" altLang="en-US" sz="2700" b="1" dirty="0">
              <a:solidFill>
                <a:srgbClr val="0000E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 calcmode="lin" valueType="num">
                                      <p:cBhvr>
                                        <p:cTn id="7" dur="500" fill="hold"/>
                                        <p:tgtEl>
                                          <p:spTgt spid="80899"/>
                                        </p:tgtEl>
                                        <p:attrNameLst>
                                          <p:attrName>ppt_x</p:attrName>
                                        </p:attrNameLst>
                                      </p:cBhvr>
                                      <p:tavLst>
                                        <p:tav tm="0">
                                          <p:val>
                                            <p:strVal val="0-#ppt_w/2"/>
                                          </p:val>
                                        </p:tav>
                                        <p:tav tm="100000">
                                          <p:val>
                                            <p:strVal val="#ppt_x"/>
                                          </p:val>
                                        </p:tav>
                                      </p:tavLst>
                                    </p:anim>
                                    <p:anim calcmode="lin" valueType="num">
                                      <p:cBhvr>
                                        <p:cTn id="8" dur="500" fill="hold"/>
                                        <p:tgtEl>
                                          <p:spTgt spid="8089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80900"/>
                                        </p:tgtEl>
                                        <p:attrNameLst>
                                          <p:attrName>style.visibility</p:attrName>
                                        </p:attrNameLst>
                                      </p:cBhvr>
                                      <p:to>
                                        <p:strVal val="visible"/>
                                      </p:to>
                                    </p:set>
                                    <p:anim calcmode="lin" valueType="num">
                                      <p:cBhvr>
                                        <p:cTn id="13" dur="500" fill="hold"/>
                                        <p:tgtEl>
                                          <p:spTgt spid="80900"/>
                                        </p:tgtEl>
                                        <p:attrNameLst>
                                          <p:attrName>ppt_x</p:attrName>
                                        </p:attrNameLst>
                                      </p:cBhvr>
                                      <p:tavLst>
                                        <p:tav tm="0">
                                          <p:val>
                                            <p:strVal val="#ppt_x"/>
                                          </p:val>
                                        </p:tav>
                                        <p:tav tm="100000">
                                          <p:val>
                                            <p:strVal val="#ppt_x"/>
                                          </p:val>
                                        </p:tav>
                                      </p:tavLst>
                                    </p:anim>
                                    <p:anim calcmode="lin" valueType="num">
                                      <p:cBhvr>
                                        <p:cTn id="14" dur="500" fill="hold"/>
                                        <p:tgtEl>
                                          <p:spTgt spid="8090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0901"/>
                                        </p:tgtEl>
                                        <p:attrNameLst>
                                          <p:attrName>style.visibility</p:attrName>
                                        </p:attrNameLst>
                                      </p:cBhvr>
                                      <p:to>
                                        <p:strVal val="visible"/>
                                      </p:to>
                                    </p:set>
                                    <p:anim calcmode="lin" valueType="num">
                                      <p:cBhvr>
                                        <p:cTn id="19" dur="500" fill="hold"/>
                                        <p:tgtEl>
                                          <p:spTgt spid="80901"/>
                                        </p:tgtEl>
                                        <p:attrNameLst>
                                          <p:attrName>ppt_x</p:attrName>
                                        </p:attrNameLst>
                                      </p:cBhvr>
                                      <p:tavLst>
                                        <p:tav tm="0">
                                          <p:val>
                                            <p:strVal val="0-#ppt_w/2"/>
                                          </p:val>
                                        </p:tav>
                                        <p:tav tm="100000">
                                          <p:val>
                                            <p:strVal val="#ppt_x"/>
                                          </p:val>
                                        </p:tav>
                                      </p:tavLst>
                                    </p:anim>
                                    <p:anim calcmode="lin" valueType="num">
                                      <p:cBhvr>
                                        <p:cTn id="20" dur="500" fill="hold"/>
                                        <p:tgtEl>
                                          <p:spTgt spid="8090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0902"/>
                                        </p:tgtEl>
                                        <p:attrNameLst>
                                          <p:attrName>style.visibility</p:attrName>
                                        </p:attrNameLst>
                                      </p:cBhvr>
                                      <p:to>
                                        <p:strVal val="visible"/>
                                      </p:to>
                                    </p:set>
                                    <p:anim calcmode="lin" valueType="num">
                                      <p:cBhvr>
                                        <p:cTn id="25" dur="500" fill="hold"/>
                                        <p:tgtEl>
                                          <p:spTgt spid="80902"/>
                                        </p:tgtEl>
                                        <p:attrNameLst>
                                          <p:attrName>ppt_x</p:attrName>
                                        </p:attrNameLst>
                                      </p:cBhvr>
                                      <p:tavLst>
                                        <p:tav tm="0">
                                          <p:val>
                                            <p:strVal val="1+#ppt_w/2"/>
                                          </p:val>
                                        </p:tav>
                                        <p:tav tm="100000">
                                          <p:val>
                                            <p:strVal val="#ppt_x"/>
                                          </p:val>
                                        </p:tav>
                                      </p:tavLst>
                                    </p:anim>
                                    <p:anim calcmode="lin" valueType="num">
                                      <p:cBhvr>
                                        <p:cTn id="26" dur="500" fill="hold"/>
                                        <p:tgtEl>
                                          <p:spTgt spid="8090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80904"/>
                                        </p:tgtEl>
                                        <p:attrNameLst>
                                          <p:attrName>style.visibility</p:attrName>
                                        </p:attrNameLst>
                                      </p:cBhvr>
                                      <p:to>
                                        <p:strVal val="visible"/>
                                      </p:to>
                                    </p:set>
                                    <p:anim calcmode="lin" valueType="num">
                                      <p:cBhvr>
                                        <p:cTn id="31" dur="500" fill="hold"/>
                                        <p:tgtEl>
                                          <p:spTgt spid="80904"/>
                                        </p:tgtEl>
                                        <p:attrNameLst>
                                          <p:attrName>ppt_x</p:attrName>
                                        </p:attrNameLst>
                                      </p:cBhvr>
                                      <p:tavLst>
                                        <p:tav tm="0">
                                          <p:val>
                                            <p:strVal val="1+#ppt_w/2"/>
                                          </p:val>
                                        </p:tav>
                                        <p:tav tm="100000">
                                          <p:val>
                                            <p:strVal val="#ppt_x"/>
                                          </p:val>
                                        </p:tav>
                                      </p:tavLst>
                                    </p:anim>
                                    <p:anim calcmode="lin" valueType="num">
                                      <p:cBhvr>
                                        <p:cTn id="32" dur="500" fill="hold"/>
                                        <p:tgtEl>
                                          <p:spTgt spid="8090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0903"/>
                                        </p:tgtEl>
                                        <p:attrNameLst>
                                          <p:attrName>style.visibility</p:attrName>
                                        </p:attrNameLst>
                                      </p:cBhvr>
                                      <p:to>
                                        <p:strVal val="visible"/>
                                      </p:to>
                                    </p:set>
                                    <p:anim calcmode="lin" valueType="num">
                                      <p:cBhvr>
                                        <p:cTn id="37" dur="500" fill="hold"/>
                                        <p:tgtEl>
                                          <p:spTgt spid="80903"/>
                                        </p:tgtEl>
                                        <p:attrNameLst>
                                          <p:attrName>ppt_x</p:attrName>
                                        </p:attrNameLst>
                                      </p:cBhvr>
                                      <p:tavLst>
                                        <p:tav tm="0">
                                          <p:val>
                                            <p:strVal val="0-#ppt_w/2"/>
                                          </p:val>
                                        </p:tav>
                                        <p:tav tm="100000">
                                          <p:val>
                                            <p:strVal val="#ppt_x"/>
                                          </p:val>
                                        </p:tav>
                                      </p:tavLst>
                                    </p:anim>
                                    <p:anim calcmode="lin" valueType="num">
                                      <p:cBhvr>
                                        <p:cTn id="38" dur="500" fill="hold"/>
                                        <p:tgtEl>
                                          <p:spTgt spid="8090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0905"/>
                                        </p:tgtEl>
                                        <p:attrNameLst>
                                          <p:attrName>style.visibility</p:attrName>
                                        </p:attrNameLst>
                                      </p:cBhvr>
                                      <p:to>
                                        <p:strVal val="visible"/>
                                      </p:to>
                                    </p:set>
                                    <p:anim calcmode="lin" valueType="num">
                                      <p:cBhvr>
                                        <p:cTn id="43" dur="500" fill="hold"/>
                                        <p:tgtEl>
                                          <p:spTgt spid="80905"/>
                                        </p:tgtEl>
                                        <p:attrNameLst>
                                          <p:attrName>ppt_x</p:attrName>
                                        </p:attrNameLst>
                                      </p:cBhvr>
                                      <p:tavLst>
                                        <p:tav tm="0">
                                          <p:val>
                                            <p:strVal val="#ppt_x"/>
                                          </p:val>
                                        </p:tav>
                                        <p:tav tm="100000">
                                          <p:val>
                                            <p:strVal val="#ppt_x"/>
                                          </p:val>
                                        </p:tav>
                                      </p:tavLst>
                                    </p:anim>
                                    <p:anim calcmode="lin" valueType="num">
                                      <p:cBhvr>
                                        <p:cTn id="44" dur="500" fill="hold"/>
                                        <p:tgtEl>
                                          <p:spTgt spid="809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ldLvl="0"/>
      <p:bldP spid="80900" grpId="0" bldLvl="0"/>
      <p:bldP spid="80901" grpId="0" bldLvl="0"/>
      <p:bldP spid="80902" grpId="0" bldLvl="0"/>
      <p:bldP spid="80903" grpId="0" bldLvl="0"/>
      <p:bldP spid="80904" grpId="0" bldLvl="0"/>
      <p:bldP spid="80905" grpId="0"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 Box 3"/>
          <p:cNvSpPr txBox="1">
            <a:spLocks noChangeArrowheads="1"/>
          </p:cNvSpPr>
          <p:nvPr/>
        </p:nvSpPr>
        <p:spPr bwMode="auto">
          <a:xfrm>
            <a:off x="827584" y="951072"/>
            <a:ext cx="7776864" cy="362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40000"/>
              </a:lnSpc>
              <a:buFont typeface="Arial" panose="020B0604020202020204" pitchFamily="34" charset="0"/>
              <a:buNone/>
            </a:pPr>
            <a:r>
              <a:rPr lang="en-US" altLang="zh-CN" sz="2800" b="1" dirty="0">
                <a:latin typeface="Times New Roman" panose="02020603050405020304" pitchFamily="18" charset="0"/>
              </a:rPr>
              <a:t>Ken: I __________ (think) more than 1,000 </a:t>
            </a:r>
          </a:p>
          <a:p>
            <a:pPr>
              <a:lnSpc>
                <a:spcPct val="140000"/>
              </a:lnSpc>
              <a:buFont typeface="Arial" panose="020B0604020202020204" pitchFamily="34" charset="0"/>
              <a:buNone/>
            </a:pPr>
            <a:r>
              <a:rPr lang="en-US" altLang="zh-CN" sz="2800" b="1" dirty="0">
                <a:latin typeface="Times New Roman" panose="02020603050405020304" pitchFamily="18" charset="0"/>
              </a:rPr>
              <a:t>         people _________ (come) to help out.</a:t>
            </a:r>
          </a:p>
          <a:p>
            <a:pPr>
              <a:lnSpc>
                <a:spcPct val="140000"/>
              </a:lnSpc>
              <a:buFont typeface="Arial" panose="020B0604020202020204" pitchFamily="34" charset="0"/>
              <a:buNone/>
            </a:pPr>
            <a:r>
              <a:rPr lang="en-US" altLang="zh-CN" sz="2800" b="1" dirty="0">
                <a:latin typeface="Times New Roman" panose="02020603050405020304" pitchFamily="18" charset="0"/>
              </a:rPr>
              <a:t>Joe: That’s fantastic! I guess everyone in this city </a:t>
            </a:r>
          </a:p>
          <a:p>
            <a:pPr>
              <a:lnSpc>
                <a:spcPct val="140000"/>
              </a:lnSpc>
              <a:buFont typeface="Arial" panose="020B0604020202020204" pitchFamily="34" charset="0"/>
              <a:buNone/>
            </a:pPr>
            <a:r>
              <a:rPr lang="en-US" altLang="zh-CN" sz="2800" b="1" dirty="0">
                <a:latin typeface="Times New Roman" panose="02020603050405020304" pitchFamily="18" charset="0"/>
              </a:rPr>
              <a:t>         is _______ (try) to improve the environment.</a:t>
            </a:r>
          </a:p>
          <a:p>
            <a:pPr>
              <a:lnSpc>
                <a:spcPct val="140000"/>
              </a:lnSpc>
              <a:buFont typeface="Arial" panose="020B0604020202020204" pitchFamily="34" charset="0"/>
              <a:buNone/>
            </a:pPr>
            <a:r>
              <a:rPr lang="en-US" altLang="zh-CN" sz="2800" b="1" dirty="0">
                <a:latin typeface="Times New Roman" panose="02020603050405020304" pitchFamily="18" charset="0"/>
              </a:rPr>
              <a:t>Ken: Yes, we can’t afford to ___________ (wait)   </a:t>
            </a:r>
          </a:p>
          <a:p>
            <a:pPr>
              <a:lnSpc>
                <a:spcPct val="140000"/>
              </a:lnSpc>
              <a:buFont typeface="Arial" panose="020B0604020202020204" pitchFamily="34" charset="0"/>
              <a:buNone/>
            </a:pPr>
            <a:r>
              <a:rPr lang="en-US" altLang="zh-CN" sz="2800" b="1" dirty="0">
                <a:latin typeface="Times New Roman" panose="02020603050405020304" pitchFamily="18" charset="0"/>
              </a:rPr>
              <a:t>         any longer to take action!</a:t>
            </a:r>
            <a:endParaRPr lang="en-US" altLang="zh-CN" sz="2800" b="1" dirty="0">
              <a:latin typeface="Times New Roman" panose="02020603050405020304" pitchFamily="18" charset="0"/>
              <a:cs typeface="Times New Roman" panose="02020603050405020304" pitchFamily="18" charset="0"/>
            </a:endParaRPr>
          </a:p>
        </p:txBody>
      </p:sp>
      <p:sp>
        <p:nvSpPr>
          <p:cNvPr id="81923" name="Text Box 4"/>
          <p:cNvSpPr txBox="1">
            <a:spLocks noChangeArrowheads="1"/>
          </p:cNvSpPr>
          <p:nvPr/>
        </p:nvSpPr>
        <p:spPr bwMode="auto">
          <a:xfrm>
            <a:off x="2339752" y="1063501"/>
            <a:ext cx="134897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buFont typeface="Arial" panose="020B0604020202020204" pitchFamily="34" charset="0"/>
              <a:buNone/>
            </a:pPr>
            <a:r>
              <a:rPr lang="en-US" altLang="zh-CN" sz="2800" b="1" dirty="0">
                <a:solidFill>
                  <a:srgbClr val="FF0000"/>
                </a:solidFill>
                <a:latin typeface="Times New Roman" panose="02020603050405020304" pitchFamily="18" charset="0"/>
              </a:rPr>
              <a:t>think</a:t>
            </a:r>
          </a:p>
        </p:txBody>
      </p:sp>
      <p:sp>
        <p:nvSpPr>
          <p:cNvPr id="81924" name="Text Box 5"/>
          <p:cNvSpPr txBox="1">
            <a:spLocks noChangeArrowheads="1"/>
          </p:cNvSpPr>
          <p:nvPr/>
        </p:nvSpPr>
        <p:spPr bwMode="auto">
          <a:xfrm>
            <a:off x="2751113" y="1669690"/>
            <a:ext cx="187523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 came</a:t>
            </a:r>
          </a:p>
        </p:txBody>
      </p:sp>
      <p:sp>
        <p:nvSpPr>
          <p:cNvPr id="81925" name="Text Box 6"/>
          <p:cNvSpPr txBox="1">
            <a:spLocks noChangeArrowheads="1"/>
          </p:cNvSpPr>
          <p:nvPr/>
        </p:nvSpPr>
        <p:spPr bwMode="auto">
          <a:xfrm>
            <a:off x="2051719" y="2863701"/>
            <a:ext cx="1637011"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trying</a:t>
            </a:r>
          </a:p>
        </p:txBody>
      </p:sp>
      <p:sp>
        <p:nvSpPr>
          <p:cNvPr id="81926" name="Text Box 7"/>
          <p:cNvSpPr txBox="1">
            <a:spLocks noChangeArrowheads="1"/>
          </p:cNvSpPr>
          <p:nvPr/>
        </p:nvSpPr>
        <p:spPr bwMode="auto">
          <a:xfrm>
            <a:off x="5322436" y="3435845"/>
            <a:ext cx="187642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wait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 calcmode="lin" valueType="num">
                                      <p:cBhvr>
                                        <p:cTn id="7" dur="500" fill="hold"/>
                                        <p:tgtEl>
                                          <p:spTgt spid="81923"/>
                                        </p:tgtEl>
                                        <p:attrNameLst>
                                          <p:attrName>ppt_x</p:attrName>
                                        </p:attrNameLst>
                                      </p:cBhvr>
                                      <p:tavLst>
                                        <p:tav tm="0">
                                          <p:val>
                                            <p:strVal val="#ppt_x"/>
                                          </p:val>
                                        </p:tav>
                                        <p:tav tm="100000">
                                          <p:val>
                                            <p:strVal val="#ppt_x"/>
                                          </p:val>
                                        </p:tav>
                                      </p:tavLst>
                                    </p:anim>
                                    <p:anim calcmode="lin" valueType="num">
                                      <p:cBhvr>
                                        <p:cTn id="8" dur="500" fill="hold"/>
                                        <p:tgtEl>
                                          <p:spTgt spid="8192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24"/>
                                        </p:tgtEl>
                                        <p:attrNameLst>
                                          <p:attrName>style.visibility</p:attrName>
                                        </p:attrNameLst>
                                      </p:cBhvr>
                                      <p:to>
                                        <p:strVal val="visible"/>
                                      </p:to>
                                    </p:set>
                                    <p:anim calcmode="lin" valueType="num">
                                      <p:cBhvr>
                                        <p:cTn id="13" dur="500" fill="hold"/>
                                        <p:tgtEl>
                                          <p:spTgt spid="81924"/>
                                        </p:tgtEl>
                                        <p:attrNameLst>
                                          <p:attrName>ppt_x</p:attrName>
                                        </p:attrNameLst>
                                      </p:cBhvr>
                                      <p:tavLst>
                                        <p:tav tm="0">
                                          <p:val>
                                            <p:strVal val="0-#ppt_w/2"/>
                                          </p:val>
                                        </p:tav>
                                        <p:tav tm="100000">
                                          <p:val>
                                            <p:strVal val="#ppt_x"/>
                                          </p:val>
                                        </p:tav>
                                      </p:tavLst>
                                    </p:anim>
                                    <p:anim calcmode="lin" valueType="num">
                                      <p:cBhvr>
                                        <p:cTn id="14" dur="500" fill="hold"/>
                                        <p:tgtEl>
                                          <p:spTgt spid="8192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1925"/>
                                        </p:tgtEl>
                                        <p:attrNameLst>
                                          <p:attrName>style.visibility</p:attrName>
                                        </p:attrNameLst>
                                      </p:cBhvr>
                                      <p:to>
                                        <p:strVal val="visible"/>
                                      </p:to>
                                    </p:set>
                                    <p:anim calcmode="lin" valueType="num">
                                      <p:cBhvr>
                                        <p:cTn id="19" dur="500" fill="hold"/>
                                        <p:tgtEl>
                                          <p:spTgt spid="81925"/>
                                        </p:tgtEl>
                                        <p:attrNameLst>
                                          <p:attrName>ppt_x</p:attrName>
                                        </p:attrNameLst>
                                      </p:cBhvr>
                                      <p:tavLst>
                                        <p:tav tm="0">
                                          <p:val>
                                            <p:strVal val="1+#ppt_w/2"/>
                                          </p:val>
                                        </p:tav>
                                        <p:tav tm="100000">
                                          <p:val>
                                            <p:strVal val="#ppt_x"/>
                                          </p:val>
                                        </p:tav>
                                      </p:tavLst>
                                    </p:anim>
                                    <p:anim calcmode="lin" valueType="num">
                                      <p:cBhvr>
                                        <p:cTn id="20" dur="500" fill="hold"/>
                                        <p:tgtEl>
                                          <p:spTgt spid="8192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1926"/>
                                        </p:tgtEl>
                                        <p:attrNameLst>
                                          <p:attrName>style.visibility</p:attrName>
                                        </p:attrNameLst>
                                      </p:cBhvr>
                                      <p:to>
                                        <p:strVal val="visible"/>
                                      </p:to>
                                    </p:set>
                                    <p:anim calcmode="lin" valueType="num">
                                      <p:cBhvr>
                                        <p:cTn id="25" dur="500" fill="hold"/>
                                        <p:tgtEl>
                                          <p:spTgt spid="81926"/>
                                        </p:tgtEl>
                                        <p:attrNameLst>
                                          <p:attrName>ppt_x</p:attrName>
                                        </p:attrNameLst>
                                      </p:cBhvr>
                                      <p:tavLst>
                                        <p:tav tm="0">
                                          <p:val>
                                            <p:strVal val="#ppt_x"/>
                                          </p:val>
                                        </p:tav>
                                        <p:tav tm="100000">
                                          <p:val>
                                            <p:strVal val="#ppt_x"/>
                                          </p:val>
                                        </p:tav>
                                      </p:tavLst>
                                    </p:anim>
                                    <p:anim calcmode="lin" valueType="num">
                                      <p:cBhvr>
                                        <p:cTn id="26" dur="500" fill="hold"/>
                                        <p:tgtEl>
                                          <p:spTgt spid="819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ldLvl="0"/>
      <p:bldP spid="81924" grpId="0" bldLvl="0"/>
      <p:bldP spid="81925" grpId="0" bldLvl="0"/>
      <p:bldP spid="81926" grpId="0" bldLvl="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 Box 3"/>
          <p:cNvSpPr txBox="1">
            <a:spLocks noChangeArrowheads="1"/>
          </p:cNvSpPr>
          <p:nvPr/>
        </p:nvSpPr>
        <p:spPr bwMode="auto">
          <a:xfrm>
            <a:off x="755576" y="2067694"/>
            <a:ext cx="7632848" cy="287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10000"/>
              </a:lnSpc>
              <a:buFont typeface="Arial" panose="020B0604020202020204" pitchFamily="34" charset="0"/>
              <a:buNone/>
            </a:pPr>
            <a:r>
              <a:rPr lang="en-US" altLang="zh-CN" sz="2800" b="1" dirty="0">
                <a:latin typeface="Times New Roman" panose="02020603050405020304" pitchFamily="18" charset="0"/>
              </a:rPr>
              <a:t>People______think that big things ______ be done to save the earth. Many forget that saving the earth begins with small things. For example, you _______ save electricity by turning off the lights when you leave a room. You _______ also use reusable bags instead of plastic bags. </a:t>
            </a:r>
          </a:p>
        </p:txBody>
      </p:sp>
      <p:sp>
        <p:nvSpPr>
          <p:cNvPr id="62466" name="Text Box 4"/>
          <p:cNvSpPr txBox="1">
            <a:spLocks noChangeArrowheads="1"/>
          </p:cNvSpPr>
          <p:nvPr/>
        </p:nvSpPr>
        <p:spPr bwMode="auto">
          <a:xfrm>
            <a:off x="683568" y="1563638"/>
            <a:ext cx="7776864" cy="469359"/>
          </a:xfrm>
          <a:prstGeom prst="rect">
            <a:avLst/>
          </a:prstGeom>
          <a:solidFill>
            <a:srgbClr val="FFC000"/>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square" lIns="68580" tIns="34290" rIns="68580" bIns="34290">
            <a:spAutoFit/>
          </a:bodyPr>
          <a:lstStyle/>
          <a:p>
            <a:pPr>
              <a:buFont typeface="Arial" panose="020B0604020202020204" pitchFamily="34" charset="0"/>
              <a:buNone/>
            </a:pPr>
            <a:r>
              <a:rPr lang="en-US" altLang="zh-CN" sz="2600" b="1" dirty="0">
                <a:solidFill>
                  <a:srgbClr val="000000"/>
                </a:solidFill>
                <a:latin typeface="Times New Roman" panose="02020603050405020304" pitchFamily="18" charset="0"/>
              </a:rPr>
              <a:t>can   would   could   have to   should  must  may/might</a:t>
            </a:r>
          </a:p>
        </p:txBody>
      </p:sp>
      <p:sp>
        <p:nvSpPr>
          <p:cNvPr id="82948" name="Text Box 5"/>
          <p:cNvSpPr txBox="1">
            <a:spLocks noChangeArrowheads="1"/>
          </p:cNvSpPr>
          <p:nvPr/>
        </p:nvSpPr>
        <p:spPr bwMode="auto">
          <a:xfrm>
            <a:off x="1979712" y="2071613"/>
            <a:ext cx="145732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buFont typeface="Arial" panose="020B0604020202020204" pitchFamily="34" charset="0"/>
              <a:buNone/>
            </a:pPr>
            <a:r>
              <a:rPr lang="en-US" altLang="zh-CN" sz="2800" b="1" dirty="0">
                <a:solidFill>
                  <a:srgbClr val="FF0000"/>
                </a:solidFill>
                <a:latin typeface="Times New Roman" panose="02020603050405020304" pitchFamily="18" charset="0"/>
              </a:rPr>
              <a:t>may</a:t>
            </a:r>
          </a:p>
        </p:txBody>
      </p:sp>
      <p:sp>
        <p:nvSpPr>
          <p:cNvPr id="82949" name="Text Box 6"/>
          <p:cNvSpPr txBox="1">
            <a:spLocks noChangeArrowheads="1"/>
          </p:cNvSpPr>
          <p:nvPr/>
        </p:nvSpPr>
        <p:spPr bwMode="auto">
          <a:xfrm>
            <a:off x="6084168" y="2082383"/>
            <a:ext cx="145732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must</a:t>
            </a:r>
          </a:p>
        </p:txBody>
      </p:sp>
      <p:sp>
        <p:nvSpPr>
          <p:cNvPr id="82950" name="Text Box 7"/>
          <p:cNvSpPr txBox="1">
            <a:spLocks noChangeArrowheads="1"/>
          </p:cNvSpPr>
          <p:nvPr/>
        </p:nvSpPr>
        <p:spPr bwMode="auto">
          <a:xfrm>
            <a:off x="1546623" y="3507062"/>
            <a:ext cx="145732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can</a:t>
            </a:r>
          </a:p>
        </p:txBody>
      </p:sp>
      <p:sp>
        <p:nvSpPr>
          <p:cNvPr id="82951" name="Text Box 8"/>
          <p:cNvSpPr txBox="1">
            <a:spLocks noChangeArrowheads="1"/>
          </p:cNvSpPr>
          <p:nvPr/>
        </p:nvSpPr>
        <p:spPr bwMode="auto">
          <a:xfrm>
            <a:off x="6084167" y="3963393"/>
            <a:ext cx="145732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could</a:t>
            </a:r>
          </a:p>
        </p:txBody>
      </p:sp>
      <p:sp>
        <p:nvSpPr>
          <p:cNvPr id="62475" name="Text Box 13"/>
          <p:cNvSpPr txBox="1">
            <a:spLocks noChangeArrowheads="1"/>
          </p:cNvSpPr>
          <p:nvPr/>
        </p:nvSpPr>
        <p:spPr bwMode="auto">
          <a:xfrm>
            <a:off x="1525275" y="625079"/>
            <a:ext cx="6443662"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buFont typeface="Arial" panose="020B0604020202020204" pitchFamily="34" charset="0"/>
              <a:buNone/>
            </a:pPr>
            <a:r>
              <a:rPr lang="en-US" altLang="zh-CN" sz="2700" b="1" dirty="0">
                <a:solidFill>
                  <a:srgbClr val="0000E1"/>
                </a:solidFill>
              </a:rPr>
              <a:t>Fill in the blanks with the appropriate modal verbs from the box.</a:t>
            </a:r>
          </a:p>
        </p:txBody>
      </p:sp>
      <p:sp>
        <p:nvSpPr>
          <p:cNvPr id="16" name="单圆角矩形 15"/>
          <p:cNvSpPr/>
          <p:nvPr/>
        </p:nvSpPr>
        <p:spPr bwMode="auto">
          <a:xfrm>
            <a:off x="799724" y="699542"/>
            <a:ext cx="573732" cy="528464"/>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4b</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8"/>
                                        </p:tgtEl>
                                        <p:attrNameLst>
                                          <p:attrName>style.visibility</p:attrName>
                                        </p:attrNameLst>
                                      </p:cBhvr>
                                      <p:to>
                                        <p:strVal val="visible"/>
                                      </p:to>
                                    </p:set>
                                    <p:anim calcmode="lin" valueType="num">
                                      <p:cBhvr>
                                        <p:cTn id="7" dur="500" fill="hold"/>
                                        <p:tgtEl>
                                          <p:spTgt spid="82948"/>
                                        </p:tgtEl>
                                        <p:attrNameLst>
                                          <p:attrName>ppt_x</p:attrName>
                                        </p:attrNameLst>
                                      </p:cBhvr>
                                      <p:tavLst>
                                        <p:tav tm="0">
                                          <p:val>
                                            <p:strVal val="#ppt_x"/>
                                          </p:val>
                                        </p:tav>
                                        <p:tav tm="100000">
                                          <p:val>
                                            <p:strVal val="#ppt_x"/>
                                          </p:val>
                                        </p:tav>
                                      </p:tavLst>
                                    </p:anim>
                                    <p:anim calcmode="lin" valueType="num">
                                      <p:cBhvr>
                                        <p:cTn id="8" dur="500" fill="hold"/>
                                        <p:tgtEl>
                                          <p:spTgt spid="829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2949"/>
                                        </p:tgtEl>
                                        <p:attrNameLst>
                                          <p:attrName>style.visibility</p:attrName>
                                        </p:attrNameLst>
                                      </p:cBhvr>
                                      <p:to>
                                        <p:strVal val="visible"/>
                                      </p:to>
                                    </p:set>
                                    <p:anim calcmode="lin" valueType="num">
                                      <p:cBhvr>
                                        <p:cTn id="13" dur="500" fill="hold"/>
                                        <p:tgtEl>
                                          <p:spTgt spid="82949"/>
                                        </p:tgtEl>
                                        <p:attrNameLst>
                                          <p:attrName>ppt_x</p:attrName>
                                        </p:attrNameLst>
                                      </p:cBhvr>
                                      <p:tavLst>
                                        <p:tav tm="0">
                                          <p:val>
                                            <p:strVal val="#ppt_x"/>
                                          </p:val>
                                        </p:tav>
                                        <p:tav tm="100000">
                                          <p:val>
                                            <p:strVal val="#ppt_x"/>
                                          </p:val>
                                        </p:tav>
                                      </p:tavLst>
                                    </p:anim>
                                    <p:anim calcmode="lin" valueType="num">
                                      <p:cBhvr>
                                        <p:cTn id="14" dur="500" fill="hold"/>
                                        <p:tgtEl>
                                          <p:spTgt spid="8294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2950"/>
                                        </p:tgtEl>
                                        <p:attrNameLst>
                                          <p:attrName>style.visibility</p:attrName>
                                        </p:attrNameLst>
                                      </p:cBhvr>
                                      <p:to>
                                        <p:strVal val="visible"/>
                                      </p:to>
                                    </p:set>
                                    <p:anim calcmode="lin" valueType="num">
                                      <p:cBhvr>
                                        <p:cTn id="19" dur="500" fill="hold"/>
                                        <p:tgtEl>
                                          <p:spTgt spid="82950"/>
                                        </p:tgtEl>
                                        <p:attrNameLst>
                                          <p:attrName>ppt_x</p:attrName>
                                        </p:attrNameLst>
                                      </p:cBhvr>
                                      <p:tavLst>
                                        <p:tav tm="0">
                                          <p:val>
                                            <p:strVal val="#ppt_x"/>
                                          </p:val>
                                        </p:tav>
                                        <p:tav tm="100000">
                                          <p:val>
                                            <p:strVal val="#ppt_x"/>
                                          </p:val>
                                        </p:tav>
                                      </p:tavLst>
                                    </p:anim>
                                    <p:anim calcmode="lin" valueType="num">
                                      <p:cBhvr>
                                        <p:cTn id="20" dur="500" fill="hold"/>
                                        <p:tgtEl>
                                          <p:spTgt spid="829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2951"/>
                                        </p:tgtEl>
                                        <p:attrNameLst>
                                          <p:attrName>style.visibility</p:attrName>
                                        </p:attrNameLst>
                                      </p:cBhvr>
                                      <p:to>
                                        <p:strVal val="visible"/>
                                      </p:to>
                                    </p:set>
                                    <p:anim calcmode="lin" valueType="num">
                                      <p:cBhvr>
                                        <p:cTn id="25" dur="500" fill="hold"/>
                                        <p:tgtEl>
                                          <p:spTgt spid="82951"/>
                                        </p:tgtEl>
                                        <p:attrNameLst>
                                          <p:attrName>ppt_x</p:attrName>
                                        </p:attrNameLst>
                                      </p:cBhvr>
                                      <p:tavLst>
                                        <p:tav tm="0">
                                          <p:val>
                                            <p:strVal val="#ppt_x"/>
                                          </p:val>
                                        </p:tav>
                                        <p:tav tm="100000">
                                          <p:val>
                                            <p:strVal val="#ppt_x"/>
                                          </p:val>
                                        </p:tav>
                                      </p:tavLst>
                                    </p:anim>
                                    <p:anim calcmode="lin" valueType="num">
                                      <p:cBhvr>
                                        <p:cTn id="26" dur="500" fill="hold"/>
                                        <p:tgtEl>
                                          <p:spTgt spid="829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bldLvl="0"/>
      <p:bldP spid="82949" grpId="0" bldLvl="0"/>
      <p:bldP spid="82950" grpId="0" bldLvl="0"/>
      <p:bldP spid="82951" grpId="0" bldLvl="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ext Box 3"/>
          <p:cNvSpPr txBox="1">
            <a:spLocks noChangeArrowheads="1"/>
          </p:cNvSpPr>
          <p:nvPr/>
        </p:nvSpPr>
        <p:spPr bwMode="auto">
          <a:xfrm>
            <a:off x="899592" y="1491630"/>
            <a:ext cx="7605464" cy="338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10000"/>
              </a:lnSpc>
              <a:buFont typeface="Arial" panose="020B0604020202020204" pitchFamily="34" charset="0"/>
              <a:buNone/>
            </a:pPr>
            <a:r>
              <a:rPr lang="en-US" altLang="zh-CN" sz="2800" b="1" dirty="0">
                <a:latin typeface="Times New Roman" panose="02020603050405020304" pitchFamily="18" charset="0"/>
              </a:rPr>
              <a:t>I think it’s a great idea that you now ______ pay for plastic bags in some stores. And instead of driving to school or work, you _________ ride your bike or walk. If it’s far, you ________ take the bus. All these small things ________ add up and become big things that _________ improve the environment. Let’s take action now!</a:t>
            </a:r>
          </a:p>
        </p:txBody>
      </p:sp>
      <p:sp>
        <p:nvSpPr>
          <p:cNvPr id="83971" name="Text Box 5"/>
          <p:cNvSpPr txBox="1">
            <a:spLocks noChangeArrowheads="1"/>
          </p:cNvSpPr>
          <p:nvPr/>
        </p:nvSpPr>
        <p:spPr bwMode="auto">
          <a:xfrm>
            <a:off x="6495815" y="1491630"/>
            <a:ext cx="145851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have to</a:t>
            </a:r>
          </a:p>
        </p:txBody>
      </p:sp>
      <p:sp>
        <p:nvSpPr>
          <p:cNvPr id="83972" name="Text Box 6"/>
          <p:cNvSpPr txBox="1">
            <a:spLocks noChangeArrowheads="1"/>
          </p:cNvSpPr>
          <p:nvPr/>
        </p:nvSpPr>
        <p:spPr bwMode="auto">
          <a:xfrm>
            <a:off x="5705772" y="3367757"/>
            <a:ext cx="102646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can</a:t>
            </a:r>
          </a:p>
        </p:txBody>
      </p:sp>
      <p:sp>
        <p:nvSpPr>
          <p:cNvPr id="83973" name="Text Box 7"/>
          <p:cNvSpPr txBox="1">
            <a:spLocks noChangeArrowheads="1"/>
          </p:cNvSpPr>
          <p:nvPr/>
        </p:nvSpPr>
        <p:spPr bwMode="auto">
          <a:xfrm>
            <a:off x="6281837" y="2863701"/>
            <a:ext cx="95445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can</a:t>
            </a:r>
          </a:p>
        </p:txBody>
      </p:sp>
      <p:sp>
        <p:nvSpPr>
          <p:cNvPr id="83974" name="Text Box 8"/>
          <p:cNvSpPr txBox="1">
            <a:spLocks noChangeArrowheads="1"/>
          </p:cNvSpPr>
          <p:nvPr/>
        </p:nvSpPr>
        <p:spPr bwMode="auto">
          <a:xfrm>
            <a:off x="5335701" y="3867894"/>
            <a:ext cx="145732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would</a:t>
            </a:r>
          </a:p>
        </p:txBody>
      </p:sp>
      <p:sp>
        <p:nvSpPr>
          <p:cNvPr id="83975" name="Text Box 9"/>
          <p:cNvSpPr txBox="1">
            <a:spLocks noChangeArrowheads="1"/>
          </p:cNvSpPr>
          <p:nvPr/>
        </p:nvSpPr>
        <p:spPr bwMode="auto">
          <a:xfrm>
            <a:off x="5699829" y="2434964"/>
            <a:ext cx="145851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defPPr>
              <a:defRPr lang="zh-CN"/>
            </a:defPPr>
            <a:lvl1pPr>
              <a:buFont typeface="Arial" panose="020B0604020202020204" pitchFamily="34" charset="0"/>
              <a:buNone/>
              <a:defRPr sz="2800" b="1">
                <a:solidFill>
                  <a:srgbClr val="FF0000"/>
                </a:solidFill>
                <a:latin typeface="Times New Roman" panose="02020603050405020304" pitchFamily="18" charset="0"/>
              </a:defRPr>
            </a:lvl1pPr>
          </a:lstStyle>
          <a:p>
            <a:r>
              <a:rPr lang="en-US" altLang="zh-CN" dirty="0"/>
              <a:t>should</a:t>
            </a:r>
          </a:p>
        </p:txBody>
      </p:sp>
      <p:sp>
        <p:nvSpPr>
          <p:cNvPr id="63495" name="Text Box 10"/>
          <p:cNvSpPr txBox="1">
            <a:spLocks noChangeArrowheads="1"/>
          </p:cNvSpPr>
          <p:nvPr/>
        </p:nvSpPr>
        <p:spPr bwMode="auto">
          <a:xfrm>
            <a:off x="1622167" y="555526"/>
            <a:ext cx="5832648" cy="931024"/>
          </a:xfrm>
          <a:prstGeom prst="rect">
            <a:avLst/>
          </a:prstGeom>
          <a:solidFill>
            <a:srgbClr val="FFC000"/>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square" lIns="68580" tIns="34290" rIns="68580" bIns="34290">
            <a:spAutoFit/>
          </a:bodyPr>
          <a:lstStyle/>
          <a:p>
            <a:pPr algn="ctr">
              <a:buFont typeface="Arial" panose="020B0604020202020204" pitchFamily="34" charset="0"/>
              <a:buNone/>
            </a:pPr>
            <a:r>
              <a:rPr lang="en-US" altLang="zh-CN" sz="2800" b="1" dirty="0">
                <a:solidFill>
                  <a:srgbClr val="000000"/>
                </a:solidFill>
                <a:latin typeface="Times New Roman" panose="02020603050405020304" pitchFamily="18" charset="0"/>
              </a:rPr>
              <a:t>can  would   could   have to   should   </a:t>
            </a:r>
          </a:p>
          <a:p>
            <a:pPr algn="ctr">
              <a:buFont typeface="Arial" panose="020B0604020202020204" pitchFamily="34" charset="0"/>
              <a:buNone/>
            </a:pPr>
            <a:r>
              <a:rPr lang="en-US" altLang="zh-CN" sz="2800" b="1" dirty="0">
                <a:solidFill>
                  <a:srgbClr val="000000"/>
                </a:solidFill>
                <a:latin typeface="Times New Roman" panose="02020603050405020304" pitchFamily="18" charset="0"/>
              </a:rPr>
              <a:t>must   may/might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1"/>
                                        </p:tgtEl>
                                        <p:attrNameLst>
                                          <p:attrName>style.visibility</p:attrName>
                                        </p:attrNameLst>
                                      </p:cBhvr>
                                      <p:to>
                                        <p:strVal val="visible"/>
                                      </p:to>
                                    </p:set>
                                    <p:anim calcmode="lin" valueType="num">
                                      <p:cBhvr>
                                        <p:cTn id="7" dur="500" fill="hold"/>
                                        <p:tgtEl>
                                          <p:spTgt spid="83971"/>
                                        </p:tgtEl>
                                        <p:attrNameLst>
                                          <p:attrName>ppt_x</p:attrName>
                                        </p:attrNameLst>
                                      </p:cBhvr>
                                      <p:tavLst>
                                        <p:tav tm="0">
                                          <p:val>
                                            <p:strVal val="#ppt_x"/>
                                          </p:val>
                                        </p:tav>
                                        <p:tav tm="100000">
                                          <p:val>
                                            <p:strVal val="#ppt_x"/>
                                          </p:val>
                                        </p:tav>
                                      </p:tavLst>
                                    </p:anim>
                                    <p:anim calcmode="lin" valueType="num">
                                      <p:cBhvr>
                                        <p:cTn id="8" dur="500" fill="hold"/>
                                        <p:tgtEl>
                                          <p:spTgt spid="8397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3975"/>
                                        </p:tgtEl>
                                        <p:attrNameLst>
                                          <p:attrName>style.visibility</p:attrName>
                                        </p:attrNameLst>
                                      </p:cBhvr>
                                      <p:to>
                                        <p:strVal val="visible"/>
                                      </p:to>
                                    </p:set>
                                    <p:anim calcmode="lin" valueType="num">
                                      <p:cBhvr>
                                        <p:cTn id="13" dur="500" fill="hold"/>
                                        <p:tgtEl>
                                          <p:spTgt spid="83975"/>
                                        </p:tgtEl>
                                        <p:attrNameLst>
                                          <p:attrName>ppt_x</p:attrName>
                                        </p:attrNameLst>
                                      </p:cBhvr>
                                      <p:tavLst>
                                        <p:tav tm="0">
                                          <p:val>
                                            <p:strVal val="#ppt_x"/>
                                          </p:val>
                                        </p:tav>
                                        <p:tav tm="100000">
                                          <p:val>
                                            <p:strVal val="#ppt_x"/>
                                          </p:val>
                                        </p:tav>
                                      </p:tavLst>
                                    </p:anim>
                                    <p:anim calcmode="lin" valueType="num">
                                      <p:cBhvr>
                                        <p:cTn id="14" dur="500" fill="hold"/>
                                        <p:tgtEl>
                                          <p:spTgt spid="839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3973"/>
                                        </p:tgtEl>
                                        <p:attrNameLst>
                                          <p:attrName>style.visibility</p:attrName>
                                        </p:attrNameLst>
                                      </p:cBhvr>
                                      <p:to>
                                        <p:strVal val="visible"/>
                                      </p:to>
                                    </p:set>
                                    <p:anim calcmode="lin" valueType="num">
                                      <p:cBhvr>
                                        <p:cTn id="19" dur="500" fill="hold"/>
                                        <p:tgtEl>
                                          <p:spTgt spid="83973"/>
                                        </p:tgtEl>
                                        <p:attrNameLst>
                                          <p:attrName>ppt_x</p:attrName>
                                        </p:attrNameLst>
                                      </p:cBhvr>
                                      <p:tavLst>
                                        <p:tav tm="0">
                                          <p:val>
                                            <p:strVal val="#ppt_x"/>
                                          </p:val>
                                        </p:tav>
                                        <p:tav tm="100000">
                                          <p:val>
                                            <p:strVal val="#ppt_x"/>
                                          </p:val>
                                        </p:tav>
                                      </p:tavLst>
                                    </p:anim>
                                    <p:anim calcmode="lin" valueType="num">
                                      <p:cBhvr>
                                        <p:cTn id="20" dur="500" fill="hold"/>
                                        <p:tgtEl>
                                          <p:spTgt spid="8397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3972"/>
                                        </p:tgtEl>
                                        <p:attrNameLst>
                                          <p:attrName>style.visibility</p:attrName>
                                        </p:attrNameLst>
                                      </p:cBhvr>
                                      <p:to>
                                        <p:strVal val="visible"/>
                                      </p:to>
                                    </p:set>
                                    <p:anim calcmode="lin" valueType="num">
                                      <p:cBhvr>
                                        <p:cTn id="25" dur="500" fill="hold"/>
                                        <p:tgtEl>
                                          <p:spTgt spid="83972"/>
                                        </p:tgtEl>
                                        <p:attrNameLst>
                                          <p:attrName>ppt_x</p:attrName>
                                        </p:attrNameLst>
                                      </p:cBhvr>
                                      <p:tavLst>
                                        <p:tav tm="0">
                                          <p:val>
                                            <p:strVal val="#ppt_x"/>
                                          </p:val>
                                        </p:tav>
                                        <p:tav tm="100000">
                                          <p:val>
                                            <p:strVal val="#ppt_x"/>
                                          </p:val>
                                        </p:tav>
                                      </p:tavLst>
                                    </p:anim>
                                    <p:anim calcmode="lin" valueType="num">
                                      <p:cBhvr>
                                        <p:cTn id="26" dur="500" fill="hold"/>
                                        <p:tgtEl>
                                          <p:spTgt spid="8397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3974"/>
                                        </p:tgtEl>
                                        <p:attrNameLst>
                                          <p:attrName>style.visibility</p:attrName>
                                        </p:attrNameLst>
                                      </p:cBhvr>
                                      <p:to>
                                        <p:strVal val="visible"/>
                                      </p:to>
                                    </p:set>
                                    <p:anim calcmode="lin" valueType="num">
                                      <p:cBhvr>
                                        <p:cTn id="31" dur="500" fill="hold"/>
                                        <p:tgtEl>
                                          <p:spTgt spid="83974"/>
                                        </p:tgtEl>
                                        <p:attrNameLst>
                                          <p:attrName>ppt_x</p:attrName>
                                        </p:attrNameLst>
                                      </p:cBhvr>
                                      <p:tavLst>
                                        <p:tav tm="0">
                                          <p:val>
                                            <p:strVal val="#ppt_x"/>
                                          </p:val>
                                        </p:tav>
                                        <p:tav tm="100000">
                                          <p:val>
                                            <p:strVal val="#ppt_x"/>
                                          </p:val>
                                        </p:tav>
                                      </p:tavLst>
                                    </p:anim>
                                    <p:anim calcmode="lin" valueType="num">
                                      <p:cBhvr>
                                        <p:cTn id="32" dur="500" fill="hold"/>
                                        <p:tgtEl>
                                          <p:spTgt spid="839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ldLvl="0"/>
      <p:bldP spid="83972" grpId="0"/>
      <p:bldP spid="83973" grpId="0"/>
      <p:bldP spid="83974" grpId="0"/>
      <p:bldP spid="83975" grpId="0" bldLvl="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ext Box 3"/>
          <p:cNvSpPr txBox="1">
            <a:spLocks noChangeArrowheads="1"/>
          </p:cNvSpPr>
          <p:nvPr/>
        </p:nvSpPr>
        <p:spPr bwMode="auto">
          <a:xfrm>
            <a:off x="1475656" y="627534"/>
            <a:ext cx="6539062" cy="1297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0798" tIns="25399" rIns="50798" bIns="25399">
            <a:spAutoFit/>
          </a:bodyPr>
          <a:lstStyle/>
          <a:p>
            <a:r>
              <a:rPr lang="en-US" altLang="zh-CN" sz="2700" b="1" dirty="0">
                <a:solidFill>
                  <a:srgbClr val="0000E1"/>
                </a:solidFill>
              </a:rPr>
              <a:t>Make a list of things that people can do to help the environment and discuss your list with your partner.</a:t>
            </a:r>
          </a:p>
        </p:txBody>
      </p:sp>
      <p:sp>
        <p:nvSpPr>
          <p:cNvPr id="32772" name="Rectangle 4"/>
          <p:cNvSpPr>
            <a:spLocks noChangeArrowheads="1"/>
          </p:cNvSpPr>
          <p:nvPr/>
        </p:nvSpPr>
        <p:spPr bwMode="auto">
          <a:xfrm>
            <a:off x="1115616" y="2022017"/>
            <a:ext cx="7475165" cy="270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10000"/>
              </a:lnSpc>
            </a:pPr>
            <a:r>
              <a:rPr lang="en-US" altLang="zh-CN" sz="2600" b="1" i="1" dirty="0">
                <a:solidFill>
                  <a:srgbClr val="002060"/>
                </a:solidFill>
                <a:latin typeface="Comic Sans MS" panose="030F0702030302020204" pitchFamily="66" charset="0"/>
              </a:rPr>
              <a:t>use public transportation (n.</a:t>
            </a:r>
            <a:r>
              <a:rPr lang="zh-CN" altLang="en-US" sz="2600" b="1" dirty="0">
                <a:solidFill>
                  <a:srgbClr val="002060"/>
                </a:solidFill>
                <a:latin typeface="Comic Sans MS" panose="030F0702030302020204" pitchFamily="66" charset="0"/>
              </a:rPr>
              <a:t>交通运输</a:t>
            </a:r>
            <a:r>
              <a:rPr lang="en-US" altLang="zh-CN" sz="2600" b="1" i="1" dirty="0">
                <a:solidFill>
                  <a:srgbClr val="002060"/>
                </a:solidFill>
                <a:latin typeface="Comic Sans MS" panose="030F0702030302020204" pitchFamily="66" charset="0"/>
              </a:rPr>
              <a:t>);</a:t>
            </a:r>
          </a:p>
          <a:p>
            <a:pPr>
              <a:lnSpc>
                <a:spcPct val="110000"/>
              </a:lnSpc>
            </a:pPr>
            <a:r>
              <a:rPr lang="en-US" altLang="zh-CN" sz="2600" b="1" dirty="0">
                <a:solidFill>
                  <a:srgbClr val="002060"/>
                </a:solidFill>
                <a:latin typeface="Comic Sans MS" panose="030F0702030302020204" pitchFamily="66" charset="0"/>
              </a:rPr>
              <a:t>turn off the lights when you leave a room;</a:t>
            </a:r>
          </a:p>
          <a:p>
            <a:pPr>
              <a:lnSpc>
                <a:spcPct val="110000"/>
              </a:lnSpc>
            </a:pPr>
            <a:r>
              <a:rPr lang="en-US" altLang="zh-CN" sz="2600" b="1" dirty="0">
                <a:solidFill>
                  <a:srgbClr val="002060"/>
                </a:solidFill>
                <a:latin typeface="Comic Sans MS" panose="030F0702030302020204" pitchFamily="66" charset="0"/>
              </a:rPr>
              <a:t>use reusable bags instead of plastic bags;</a:t>
            </a:r>
          </a:p>
          <a:p>
            <a:pPr>
              <a:lnSpc>
                <a:spcPct val="110000"/>
              </a:lnSpc>
            </a:pPr>
            <a:r>
              <a:rPr lang="en-US" altLang="zh-CN" sz="2600" b="1" dirty="0">
                <a:solidFill>
                  <a:srgbClr val="002060"/>
                </a:solidFill>
                <a:latin typeface="Comic Sans MS" panose="030F0702030302020204" pitchFamily="66" charset="0"/>
              </a:rPr>
              <a:t>ride your bike or walk to school or work;</a:t>
            </a:r>
          </a:p>
          <a:p>
            <a:pPr>
              <a:lnSpc>
                <a:spcPct val="110000"/>
              </a:lnSpc>
            </a:pPr>
            <a:r>
              <a:rPr lang="en-US" altLang="zh-CN" sz="2600" b="1" dirty="0">
                <a:solidFill>
                  <a:srgbClr val="002060"/>
                </a:solidFill>
                <a:latin typeface="Comic Sans MS" panose="030F0702030302020204" pitchFamily="66" charset="0"/>
              </a:rPr>
              <a:t>stop using paper napkins(</a:t>
            </a:r>
            <a:r>
              <a:rPr lang="zh-CN" altLang="en-US" sz="2600" b="1" dirty="0">
                <a:solidFill>
                  <a:srgbClr val="002060"/>
                </a:solidFill>
                <a:latin typeface="Comic Sans MS" panose="030F0702030302020204" pitchFamily="66" charset="0"/>
              </a:rPr>
              <a:t>餐巾纸</a:t>
            </a:r>
            <a:r>
              <a:rPr lang="en-US" altLang="zh-CN" sz="2600" b="1" dirty="0">
                <a:solidFill>
                  <a:srgbClr val="002060"/>
                </a:solidFill>
                <a:latin typeface="Comic Sans MS" panose="030F0702030302020204" pitchFamily="66" charset="0"/>
              </a:rPr>
              <a:t>);</a:t>
            </a:r>
          </a:p>
          <a:p>
            <a:pPr>
              <a:lnSpc>
                <a:spcPct val="110000"/>
              </a:lnSpc>
            </a:pPr>
            <a:r>
              <a:rPr lang="en-US" altLang="zh-CN" sz="2600" b="1" dirty="0">
                <a:solidFill>
                  <a:srgbClr val="002060"/>
                </a:solidFill>
                <a:latin typeface="Comic Sans MS" panose="030F0702030302020204" pitchFamily="66" charset="0"/>
              </a:rPr>
              <a:t>recycle books and paper...</a:t>
            </a:r>
          </a:p>
        </p:txBody>
      </p:sp>
      <p:sp>
        <p:nvSpPr>
          <p:cNvPr id="5" name="单圆角矩形 4"/>
          <p:cNvSpPr/>
          <p:nvPr/>
        </p:nvSpPr>
        <p:spPr bwMode="auto">
          <a:xfrm>
            <a:off x="827584" y="843558"/>
            <a:ext cx="573732" cy="528464"/>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4c</a:t>
            </a: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772">
                                            <p:txEl>
                                              <p:pRg st="1" end="1"/>
                                            </p:txEl>
                                          </p:spTgt>
                                        </p:tgtEl>
                                        <p:attrNameLst>
                                          <p:attrName>style.visibility</p:attrName>
                                        </p:attrNameLst>
                                      </p:cBhvr>
                                      <p:to>
                                        <p:strVal val="visible"/>
                                      </p:to>
                                    </p:set>
                                    <p:animEffect transition="in" filter="wipe(down)">
                                      <p:cBhvr>
                                        <p:cTn id="7" dur="500"/>
                                        <p:tgtEl>
                                          <p:spTgt spid="3277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772">
                                            <p:txEl>
                                              <p:pRg st="2" end="2"/>
                                            </p:txEl>
                                          </p:spTgt>
                                        </p:tgtEl>
                                        <p:attrNameLst>
                                          <p:attrName>style.visibility</p:attrName>
                                        </p:attrNameLst>
                                      </p:cBhvr>
                                      <p:to>
                                        <p:strVal val="visible"/>
                                      </p:to>
                                    </p:set>
                                    <p:animEffect transition="in" filter="wipe(down)">
                                      <p:cBhvr>
                                        <p:cTn id="12" dur="500"/>
                                        <p:tgtEl>
                                          <p:spTgt spid="3277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2772">
                                            <p:txEl>
                                              <p:pRg st="3" end="3"/>
                                            </p:txEl>
                                          </p:spTgt>
                                        </p:tgtEl>
                                        <p:attrNameLst>
                                          <p:attrName>style.visibility</p:attrName>
                                        </p:attrNameLst>
                                      </p:cBhvr>
                                      <p:to>
                                        <p:strVal val="visible"/>
                                      </p:to>
                                    </p:set>
                                    <p:animEffect transition="in" filter="wipe(down)">
                                      <p:cBhvr>
                                        <p:cTn id="17" dur="500"/>
                                        <p:tgtEl>
                                          <p:spTgt spid="3277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2772">
                                            <p:txEl>
                                              <p:pRg st="4" end="4"/>
                                            </p:txEl>
                                          </p:spTgt>
                                        </p:tgtEl>
                                        <p:attrNameLst>
                                          <p:attrName>style.visibility</p:attrName>
                                        </p:attrNameLst>
                                      </p:cBhvr>
                                      <p:to>
                                        <p:strVal val="visible"/>
                                      </p:to>
                                    </p:set>
                                    <p:animEffect transition="in" filter="wipe(down)">
                                      <p:cBhvr>
                                        <p:cTn id="22" dur="500"/>
                                        <p:tgtEl>
                                          <p:spTgt spid="3277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2772">
                                            <p:txEl>
                                              <p:pRg st="5" end="5"/>
                                            </p:txEl>
                                          </p:spTgt>
                                        </p:tgtEl>
                                        <p:attrNameLst>
                                          <p:attrName>style.visibility</p:attrName>
                                        </p:attrNameLst>
                                      </p:cBhvr>
                                      <p:to>
                                        <p:strVal val="visible"/>
                                      </p:to>
                                    </p:set>
                                    <p:animEffect transition="in" filter="wipe(down)">
                                      <p:cBhvr>
                                        <p:cTn id="27" dur="500"/>
                                        <p:tgtEl>
                                          <p:spTgt spid="3277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idx="4294967295"/>
          </p:nvPr>
        </p:nvSpPr>
        <p:spPr bwMode="auto">
          <a:xfrm>
            <a:off x="827584" y="771550"/>
            <a:ext cx="3097213" cy="5381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1" tIns="34280" rIns="68561" bIns="34280" numCol="1" anchor="ctr" anchorCtr="0" compatLnSpc="1"/>
          <a:lstStyle/>
          <a:p>
            <a:pPr marL="457200" indent="-457200" algn="l">
              <a:buFont typeface="Wingdings" panose="05000000000000000000" pitchFamily="2" charset="2"/>
              <a:buChar char="Ø"/>
            </a:pPr>
            <a:r>
              <a:rPr lang="zh-CN" altLang="en-US" sz="3200" b="1" dirty="0">
                <a:solidFill>
                  <a:srgbClr val="C00000"/>
                </a:solidFill>
                <a:effectLst>
                  <a:outerShdw blurRad="38100" dist="38100" dir="2700000" algn="tl">
                    <a:srgbClr val="000000">
                      <a:alpha val="43137"/>
                    </a:srgbClr>
                  </a:outerShdw>
                </a:effectLst>
                <a:latin typeface="Comic Sans MS" panose="030F0702030302020204" pitchFamily="66" charset="0"/>
              </a:rPr>
              <a:t>Discussing...</a:t>
            </a:r>
          </a:p>
        </p:txBody>
      </p:sp>
      <p:graphicFrame>
        <p:nvGraphicFramePr>
          <p:cNvPr id="38917" name="Group 5"/>
          <p:cNvGraphicFramePr>
            <a:graphicFrameLocks noGrp="1"/>
          </p:cNvGraphicFramePr>
          <p:nvPr/>
        </p:nvGraphicFramePr>
        <p:xfrm>
          <a:off x="899592" y="1666030"/>
          <a:ext cx="7160840" cy="2921944"/>
        </p:xfrm>
        <a:graphic>
          <a:graphicData uri="http://schemas.openxmlformats.org/drawingml/2006/table">
            <a:tbl>
              <a:tblPr/>
              <a:tblGrid>
                <a:gridCol w="7160840">
                  <a:extLst>
                    <a:ext uri="{9D8B030D-6E8A-4147-A177-3AD203B41FA5}">
                      <a16:colId xmlns:a16="http://schemas.microsoft.com/office/drawing/2014/main" val="20000"/>
                    </a:ext>
                  </a:extLst>
                </a:gridCol>
              </a:tblGrid>
              <a:tr h="65261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a:ln>
                            <a:noFill/>
                          </a:ln>
                          <a:solidFill>
                            <a:srgbClr val="002060"/>
                          </a:solidFill>
                          <a:effectLst/>
                          <a:latin typeface="Comic Sans MS" panose="030F0702030302020204" pitchFamily="66" charset="0"/>
                          <a:ea typeface="宋体" panose="02010600030101010101" pitchFamily="2" charset="-122"/>
                        </a:rPr>
                        <a:t>use public transportation</a:t>
                      </a:r>
                    </a:p>
                  </a:txBody>
                  <a:tcPr marL="68580" marR="68580" marT="34290" marB="34290" anchor="ctr" horzOverflow="overflow">
                    <a:lnL w="12700" cap="flat" cmpd="sng" algn="ctr">
                      <a:solidFill>
                        <a:srgbClr val="F79646"/>
                      </a:solidFill>
                      <a:prstDash val="solid"/>
                      <a:miter lim="800000"/>
                      <a:headEnd type="none" w="med" len="med"/>
                      <a:tailEnd type="none" w="med" len="med"/>
                    </a:lnL>
                    <a:lnR w="12700" cap="flat" cmpd="sng" algn="ctr">
                      <a:solidFill>
                        <a:srgbClr val="F79646"/>
                      </a:solidFill>
                      <a:prstDash val="solid"/>
                      <a:miter lim="800000"/>
                      <a:headEnd type="none" w="med" len="med"/>
                      <a:tailEnd type="none" w="med" len="med"/>
                    </a:lnR>
                    <a:lnT w="12700" cap="flat" cmpd="sng" algn="ctr">
                      <a:solidFill>
                        <a:srgbClr val="F79646"/>
                      </a:solidFill>
                      <a:prstDash val="solid"/>
                      <a:miter lim="800000"/>
                      <a:headEnd type="none" w="med" len="med"/>
                      <a:tailEnd type="none" w="med" len="med"/>
                    </a:lnT>
                    <a:lnB w="25400" cap="flat" cmpd="sng" algn="ctr">
                      <a:solidFill>
                        <a:srgbClr val="F79646"/>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73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a:ln>
                            <a:noFill/>
                          </a:ln>
                          <a:solidFill>
                            <a:srgbClr val="002060"/>
                          </a:solidFill>
                          <a:effectLst/>
                          <a:latin typeface="Comic Sans MS" panose="030F0702030302020204" pitchFamily="66" charset="0"/>
                          <a:ea typeface="宋体" panose="02010600030101010101" pitchFamily="2" charset="-122"/>
                        </a:rPr>
                        <a:t>take your own shopping bags when go shopping</a:t>
                      </a:r>
                    </a:p>
                  </a:txBody>
                  <a:tcPr marL="68580" marR="68580" marT="34290" marB="34290" anchor="ctr" horzOverflow="overflow">
                    <a:lnL w="12700" cap="flat" cmpd="sng" algn="ctr">
                      <a:solidFill>
                        <a:srgbClr val="F79646"/>
                      </a:solidFill>
                      <a:prstDash val="solid"/>
                      <a:miter lim="800000"/>
                      <a:headEnd type="none" w="med" len="med"/>
                      <a:tailEnd type="none" w="med" len="med"/>
                    </a:lnL>
                    <a:lnR w="12700" cap="flat" cmpd="sng" algn="ctr">
                      <a:solidFill>
                        <a:srgbClr val="F79646"/>
                      </a:solidFill>
                      <a:prstDash val="solid"/>
                      <a:miter lim="800000"/>
                      <a:headEnd type="none" w="med" len="med"/>
                      <a:tailEnd type="none" w="med" len="med"/>
                    </a:lnR>
                    <a:lnT w="25400" cap="flat" cmpd="sng" algn="ctr">
                      <a:solidFill>
                        <a:srgbClr val="F79646"/>
                      </a:solidFill>
                      <a:prstDash val="solid"/>
                      <a:miter lim="800000"/>
                      <a:headEnd type="none" w="med" len="med"/>
                      <a:tailEnd type="none" w="med" len="med"/>
                    </a:lnT>
                    <a:lnB w="12700" cap="flat" cmpd="sng" algn="ctr">
                      <a:solidFill>
                        <a:srgbClr val="F79646"/>
                      </a:solidFill>
                      <a:prstDash val="solid"/>
                      <a:miter lim="800000"/>
                      <a:headEnd type="none" w="med" len="med"/>
                      <a:tailEnd type="none" w="med" len="med"/>
                    </a:lnB>
                    <a:lnTlToBr>
                      <a:noFill/>
                    </a:lnTlToBr>
                    <a:lnBlToTr>
                      <a:noFill/>
                    </a:lnBlToTr>
                    <a:solidFill>
                      <a:srgbClr val="F79646">
                        <a:alpha val="20000"/>
                      </a:srgbClr>
                    </a:solidFill>
                  </a:tcPr>
                </a:tc>
                <a:extLst>
                  <a:ext uri="{0D108BD9-81ED-4DB2-BD59-A6C34878D82A}">
                    <a16:rowId xmlns:a16="http://schemas.microsoft.com/office/drawing/2014/main" val="10001"/>
                  </a:ext>
                </a:extLst>
              </a:tr>
              <a:tr h="567929">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a:ln>
                            <a:noFill/>
                          </a:ln>
                          <a:solidFill>
                            <a:srgbClr val="002060"/>
                          </a:solidFill>
                          <a:effectLst/>
                          <a:latin typeface="Comic Sans MS" panose="030F0702030302020204" pitchFamily="66" charset="0"/>
                          <a:ea typeface="宋体" panose="02010600030101010101" pitchFamily="2" charset="-122"/>
                        </a:rPr>
                        <a:t>reduce the use of air conditioners in summer</a:t>
                      </a:r>
                    </a:p>
                  </a:txBody>
                  <a:tcPr marL="68580" marR="68580" marT="34290" marB="34290" anchor="ctr" horzOverflow="overflow">
                    <a:lnL w="12700" cap="flat" cmpd="sng" algn="ctr">
                      <a:solidFill>
                        <a:srgbClr val="F79646"/>
                      </a:solidFill>
                      <a:prstDash val="solid"/>
                      <a:miter lim="800000"/>
                      <a:headEnd type="none" w="med" len="med"/>
                      <a:tailEnd type="none" w="med" len="med"/>
                    </a:lnL>
                    <a:lnR w="12700" cap="flat" cmpd="sng" algn="ctr">
                      <a:solidFill>
                        <a:srgbClr val="F79646"/>
                      </a:solidFill>
                      <a:prstDash val="solid"/>
                      <a:miter lim="800000"/>
                      <a:headEnd type="none" w="med" len="med"/>
                      <a:tailEnd type="none" w="med" len="med"/>
                    </a:lnR>
                    <a:lnT w="12700" cap="flat" cmpd="sng" algn="ctr">
                      <a:solidFill>
                        <a:srgbClr val="F79646"/>
                      </a:solidFill>
                      <a:prstDash val="solid"/>
                      <a:miter lim="800000"/>
                      <a:headEnd type="none" w="med" len="med"/>
                      <a:tailEnd type="none" w="med" len="med"/>
                    </a:lnT>
                    <a:lnB w="12700" cap="flat" cmpd="sng" algn="ctr">
                      <a:solidFill>
                        <a:srgbClr val="F79646"/>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67929">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a:ln>
                            <a:noFill/>
                          </a:ln>
                          <a:solidFill>
                            <a:srgbClr val="002060"/>
                          </a:solidFill>
                          <a:effectLst/>
                          <a:latin typeface="Comic Sans MS" panose="030F0702030302020204" pitchFamily="66" charset="0"/>
                          <a:ea typeface="宋体" panose="02010600030101010101" pitchFamily="2" charset="-122"/>
                        </a:rPr>
                        <a:t>turn off the lights when you leave the room</a:t>
                      </a:r>
                    </a:p>
                  </a:txBody>
                  <a:tcPr marL="68580" marR="68580" marT="34290" marB="34290" anchor="ctr" horzOverflow="overflow">
                    <a:lnL w="12700" cap="flat" cmpd="sng" algn="ctr">
                      <a:solidFill>
                        <a:srgbClr val="F79646"/>
                      </a:solidFill>
                      <a:prstDash val="solid"/>
                      <a:miter lim="800000"/>
                      <a:headEnd type="none" w="med" len="med"/>
                      <a:tailEnd type="none" w="med" len="med"/>
                    </a:lnL>
                    <a:lnR w="12700" cap="flat" cmpd="sng" algn="ctr">
                      <a:solidFill>
                        <a:srgbClr val="F79646"/>
                      </a:solidFill>
                      <a:prstDash val="solid"/>
                      <a:miter lim="800000"/>
                      <a:headEnd type="none" w="med" len="med"/>
                      <a:tailEnd type="none" w="med" len="med"/>
                    </a:lnR>
                    <a:lnT w="12700" cap="flat" cmpd="sng" algn="ctr">
                      <a:solidFill>
                        <a:srgbClr val="F79646"/>
                      </a:solidFill>
                      <a:prstDash val="solid"/>
                      <a:miter lim="800000"/>
                      <a:headEnd type="none" w="med" len="med"/>
                      <a:tailEnd type="none" w="med" len="med"/>
                    </a:lnT>
                    <a:lnB w="12700" cap="flat" cmpd="sng" algn="ctr">
                      <a:solidFill>
                        <a:srgbClr val="F79646"/>
                      </a:solidFill>
                      <a:prstDash val="solid"/>
                      <a:miter lim="800000"/>
                      <a:headEnd type="none" w="med" len="med"/>
                      <a:tailEnd type="none" w="med" len="med"/>
                    </a:lnB>
                    <a:lnTlToBr>
                      <a:noFill/>
                    </a:lnTlToBr>
                    <a:lnBlToTr>
                      <a:noFill/>
                    </a:lnBlToTr>
                    <a:solidFill>
                      <a:srgbClr val="F79646">
                        <a:alpha val="20000"/>
                      </a:srgbClr>
                    </a:solidFill>
                  </a:tcPr>
                </a:tc>
                <a:extLst>
                  <a:ext uri="{0D108BD9-81ED-4DB2-BD59-A6C34878D82A}">
                    <a16:rowId xmlns:a16="http://schemas.microsoft.com/office/drawing/2014/main" val="10003"/>
                  </a:ext>
                </a:extLst>
              </a:tr>
              <a:tr h="56673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a:ln>
                            <a:noFill/>
                          </a:ln>
                          <a:solidFill>
                            <a:srgbClr val="002060"/>
                          </a:solidFill>
                          <a:effectLst/>
                          <a:latin typeface="Comic Sans MS" panose="030F0702030302020204" pitchFamily="66" charset="0"/>
                          <a:ea typeface="宋体" panose="02010600030101010101" pitchFamily="2" charset="-122"/>
                        </a:rPr>
                        <a:t>grow more plants...</a:t>
                      </a:r>
                    </a:p>
                  </a:txBody>
                  <a:tcPr marL="68580" marR="68580" marT="34290" marB="34290" anchor="ctr" horzOverflow="overflow">
                    <a:lnL w="12700" cap="flat" cmpd="sng" algn="ctr">
                      <a:solidFill>
                        <a:srgbClr val="F79646"/>
                      </a:solidFill>
                      <a:prstDash val="solid"/>
                      <a:miter lim="800000"/>
                      <a:headEnd type="none" w="med" len="med"/>
                      <a:tailEnd type="none" w="med" len="med"/>
                    </a:lnL>
                    <a:lnR w="12700" cap="flat" cmpd="sng" algn="ctr">
                      <a:solidFill>
                        <a:srgbClr val="F79646"/>
                      </a:solidFill>
                      <a:prstDash val="solid"/>
                      <a:miter lim="800000"/>
                      <a:headEnd type="none" w="med" len="med"/>
                      <a:tailEnd type="none" w="med" len="med"/>
                    </a:lnR>
                    <a:lnT w="12700" cap="flat" cmpd="sng" algn="ctr">
                      <a:solidFill>
                        <a:srgbClr val="F79646"/>
                      </a:solidFill>
                      <a:prstDash val="solid"/>
                      <a:miter lim="800000"/>
                      <a:headEnd type="none" w="med" len="med"/>
                      <a:tailEnd type="none" w="med" len="med"/>
                    </a:lnT>
                    <a:lnB w="12700" cap="flat" cmpd="sng" algn="ctr">
                      <a:solidFill>
                        <a:srgbClr val="F79646"/>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pic>
        <p:nvPicPr>
          <p:cNvPr id="1026" name="Picture 2" descr="E:\小学语文课件\七彩形象PNG图\图片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0075" y="727075"/>
            <a:ext cx="1268412" cy="927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7" name="组合 139271"/>
          <p:cNvGrpSpPr>
            <a:grpSpLocks noChangeAspect="1"/>
          </p:cNvGrpSpPr>
          <p:nvPr/>
        </p:nvGrpSpPr>
        <p:grpSpPr bwMode="auto">
          <a:xfrm>
            <a:off x="2514601" y="840928"/>
            <a:ext cx="3755231" cy="722710"/>
            <a:chOff x="0" y="0"/>
            <a:chExt cx="7884" cy="1517"/>
          </a:xfrm>
        </p:grpSpPr>
        <p:pic>
          <p:nvPicPr>
            <p:cNvPr id="66568" name="图片 139272"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9" name="图片 139273"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 y="17"/>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0" name="图片 139274"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7" y="17"/>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1" name="图片 139275"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0" y="480"/>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2" name="图片 139276"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4" y="482"/>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3" name="图片 139277"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8" y="516"/>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矩形 1"/>
          <p:cNvSpPr/>
          <p:nvPr/>
        </p:nvSpPr>
        <p:spPr>
          <a:xfrm>
            <a:off x="755576" y="1923678"/>
            <a:ext cx="7560840" cy="2031325"/>
          </a:xfrm>
          <a:prstGeom prst="rect">
            <a:avLst/>
          </a:prstGeom>
          <a:solidFill>
            <a:schemeClr val="accent3">
              <a:lumMod val="40000"/>
              <a:lumOff val="60000"/>
            </a:schemeClr>
          </a:solidFill>
        </p:spPr>
        <p:txBody>
          <a:bodyPr wrap="square">
            <a:spAutoFit/>
          </a:bodyPr>
          <a:lstStyle/>
          <a:p>
            <a:pPr>
              <a:lnSpc>
                <a:spcPct val="150000"/>
              </a:lnSpc>
            </a:pPr>
            <a:r>
              <a:rPr lang="en-US" altLang="zh-CN" sz="2800" b="1" dirty="0">
                <a:solidFill>
                  <a:srgbClr val="002060"/>
                </a:solidFill>
                <a:latin typeface="Comic Sans MS" panose="030F0702030302020204" pitchFamily="66" charset="0"/>
              </a:rPr>
              <a:t>A: I think that everyone should take your </a:t>
            </a:r>
          </a:p>
          <a:p>
            <a:pPr>
              <a:lnSpc>
                <a:spcPct val="150000"/>
              </a:lnSpc>
            </a:pPr>
            <a:r>
              <a:rPr lang="en-US" altLang="zh-CN" sz="2800" b="1" dirty="0">
                <a:solidFill>
                  <a:srgbClr val="002060"/>
                </a:solidFill>
                <a:latin typeface="Comic Sans MS" panose="030F0702030302020204" pitchFamily="66" charset="0"/>
              </a:rPr>
              <a:t>   own shopping bags when shopping.</a:t>
            </a:r>
          </a:p>
          <a:p>
            <a:pPr>
              <a:lnSpc>
                <a:spcPct val="150000"/>
              </a:lnSpc>
            </a:pPr>
            <a:r>
              <a:rPr lang="en-US" altLang="zh-CN" sz="2800" b="1" dirty="0">
                <a:solidFill>
                  <a:srgbClr val="002060"/>
                </a:solidFill>
                <a:latin typeface="Comic Sans MS" panose="030F0702030302020204" pitchFamily="66" charset="0"/>
              </a:rPr>
              <a:t>B: I agree. it's good for the environment.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5" name="组合 140295"/>
          <p:cNvGrpSpPr>
            <a:grpSpLocks noChangeAspect="1"/>
          </p:cNvGrpSpPr>
          <p:nvPr/>
        </p:nvGrpSpPr>
        <p:grpSpPr bwMode="auto">
          <a:xfrm>
            <a:off x="2760985" y="771550"/>
            <a:ext cx="3755231" cy="722710"/>
            <a:chOff x="0" y="0"/>
            <a:chExt cx="7884" cy="1517"/>
          </a:xfrm>
        </p:grpSpPr>
        <p:pic>
          <p:nvPicPr>
            <p:cNvPr id="68616" name="图片 140296"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7" name="图片 140297"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 y="17"/>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8" name="图片 140298"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7" y="17"/>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9" name="图片 140299"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0" y="480"/>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20" name="图片 140300"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4" y="482"/>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21" name="图片 140301"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8" y="516"/>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矩形 9"/>
          <p:cNvSpPr/>
          <p:nvPr/>
        </p:nvSpPr>
        <p:spPr>
          <a:xfrm>
            <a:off x="755576" y="1635646"/>
            <a:ext cx="7704856" cy="3194721"/>
          </a:xfrm>
          <a:prstGeom prst="rect">
            <a:avLst/>
          </a:prstGeom>
          <a:solidFill>
            <a:schemeClr val="accent3">
              <a:lumMod val="40000"/>
              <a:lumOff val="60000"/>
            </a:schemeClr>
          </a:solidFill>
        </p:spPr>
        <p:txBody>
          <a:bodyPr wrap="square">
            <a:spAutoFit/>
          </a:bodyPr>
          <a:lstStyle/>
          <a:p>
            <a:pPr>
              <a:lnSpc>
                <a:spcPct val="120000"/>
              </a:lnSpc>
              <a:spcBef>
                <a:spcPts val="0"/>
              </a:spcBef>
              <a:spcAft>
                <a:spcPts val="0"/>
              </a:spcAft>
            </a:pPr>
            <a:r>
              <a:rPr lang="en-US" altLang="zh-CN" sz="2800" b="1" dirty="0">
                <a:solidFill>
                  <a:srgbClr val="002060"/>
                </a:solidFill>
                <a:latin typeface="Comic Sans MS" panose="030F0702030302020204" pitchFamily="66" charset="0"/>
                <a:ea typeface="宋体" panose="02010600030101010101" pitchFamily="2" charset="-122"/>
              </a:rPr>
              <a:t>A: I think that everyone should reduce </a:t>
            </a:r>
          </a:p>
          <a:p>
            <a:pPr>
              <a:lnSpc>
                <a:spcPct val="120000"/>
              </a:lnSpc>
              <a:spcBef>
                <a:spcPts val="0"/>
              </a:spcBef>
              <a:spcAft>
                <a:spcPts val="0"/>
              </a:spcAft>
            </a:pPr>
            <a:r>
              <a:rPr lang="en-US" altLang="zh-CN" sz="2800" b="1" dirty="0">
                <a:solidFill>
                  <a:srgbClr val="002060"/>
                </a:solidFill>
                <a:latin typeface="Comic Sans MS" panose="030F0702030302020204" pitchFamily="66" charset="0"/>
                <a:ea typeface="宋体" panose="02010600030101010101" pitchFamily="2" charset="-122"/>
              </a:rPr>
              <a:t>   the use of air conditioners in summer.</a:t>
            </a:r>
            <a:endParaRPr lang="zh-CN" altLang="zh-CN" sz="2800" dirty="0">
              <a:solidFill>
                <a:srgbClr val="002060"/>
              </a:solidFill>
              <a:latin typeface="Comic Sans MS" panose="030F0702030302020204" pitchFamily="66" charset="0"/>
            </a:endParaRPr>
          </a:p>
          <a:p>
            <a:pPr>
              <a:lnSpc>
                <a:spcPct val="120000"/>
              </a:lnSpc>
              <a:spcBef>
                <a:spcPts val="0"/>
              </a:spcBef>
              <a:spcAft>
                <a:spcPts val="0"/>
              </a:spcAft>
            </a:pPr>
            <a:r>
              <a:rPr lang="en-US" altLang="zh-CN" sz="2800" b="1" dirty="0">
                <a:solidFill>
                  <a:srgbClr val="002060"/>
                </a:solidFill>
                <a:latin typeface="Comic Sans MS" panose="030F0702030302020204" pitchFamily="66" charset="0"/>
                <a:ea typeface="宋体" panose="02010600030101010101" pitchFamily="2" charset="-122"/>
              </a:rPr>
              <a:t>B: I disagree.The summer is so hot, </a:t>
            </a:r>
          </a:p>
          <a:p>
            <a:pPr>
              <a:lnSpc>
                <a:spcPct val="120000"/>
              </a:lnSpc>
              <a:spcBef>
                <a:spcPts val="0"/>
              </a:spcBef>
              <a:spcAft>
                <a:spcPts val="0"/>
              </a:spcAft>
            </a:pPr>
            <a:r>
              <a:rPr lang="en-US" altLang="zh-CN" sz="2800" b="1" dirty="0">
                <a:solidFill>
                  <a:srgbClr val="002060"/>
                </a:solidFill>
                <a:latin typeface="Comic Sans MS" panose="030F0702030302020204" pitchFamily="66" charset="0"/>
                <a:ea typeface="宋体" panose="02010600030101010101" pitchFamily="2" charset="-122"/>
              </a:rPr>
              <a:t>   especially in South China. Without air-</a:t>
            </a:r>
          </a:p>
          <a:p>
            <a:pPr>
              <a:lnSpc>
                <a:spcPct val="120000"/>
              </a:lnSpc>
              <a:spcBef>
                <a:spcPts val="0"/>
              </a:spcBef>
              <a:spcAft>
                <a:spcPts val="0"/>
              </a:spcAft>
            </a:pPr>
            <a:r>
              <a:rPr lang="en-US" altLang="zh-CN" sz="2800" b="1" dirty="0">
                <a:solidFill>
                  <a:srgbClr val="002060"/>
                </a:solidFill>
                <a:latin typeface="Comic Sans MS" panose="030F0702030302020204" pitchFamily="66" charset="0"/>
                <a:ea typeface="宋体" panose="02010600030101010101" pitchFamily="2" charset="-122"/>
              </a:rPr>
              <a:t>   conditioners, people may not have the </a:t>
            </a:r>
          </a:p>
          <a:p>
            <a:pPr>
              <a:lnSpc>
                <a:spcPct val="120000"/>
              </a:lnSpc>
              <a:spcBef>
                <a:spcPts val="0"/>
              </a:spcBef>
              <a:spcAft>
                <a:spcPts val="0"/>
              </a:spcAft>
            </a:pPr>
            <a:r>
              <a:rPr lang="en-US" altLang="zh-CN" sz="2800" b="1" dirty="0">
                <a:solidFill>
                  <a:srgbClr val="002060"/>
                </a:solidFill>
                <a:latin typeface="Comic Sans MS" panose="030F0702030302020204" pitchFamily="66" charset="0"/>
                <a:ea typeface="宋体" panose="02010600030101010101" pitchFamily="2" charset="-122"/>
              </a:rPr>
              <a:t>   patience to work.</a:t>
            </a:r>
            <a:r>
              <a:rPr lang="en-US" altLang="zh-CN" sz="2800" b="1" dirty="0">
                <a:solidFill>
                  <a:srgbClr val="002060"/>
                </a:solidFill>
                <a:latin typeface="Comic Sans MS" panose="030F0702030302020204" pitchFamily="66" charset="0"/>
              </a:rPr>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63" name="组合 141319"/>
          <p:cNvGrpSpPr>
            <a:grpSpLocks noChangeAspect="1"/>
          </p:cNvGrpSpPr>
          <p:nvPr/>
        </p:nvGrpSpPr>
        <p:grpSpPr bwMode="auto">
          <a:xfrm>
            <a:off x="2457451" y="685800"/>
            <a:ext cx="3755231" cy="722710"/>
            <a:chOff x="0" y="0"/>
            <a:chExt cx="7884" cy="1517"/>
          </a:xfrm>
        </p:grpSpPr>
        <p:pic>
          <p:nvPicPr>
            <p:cNvPr id="70664" name="图片 141320"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5" name="图片 141321"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 y="17"/>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6" name="图片 141322"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7" y="17"/>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7" name="图片 141323"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0" y="480"/>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8" name="图片 141324"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4" y="482"/>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9" name="图片 141325"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8" y="516"/>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矩形 1"/>
          <p:cNvSpPr/>
          <p:nvPr/>
        </p:nvSpPr>
        <p:spPr>
          <a:xfrm>
            <a:off x="1115616" y="1707654"/>
            <a:ext cx="6912768" cy="2160591"/>
          </a:xfrm>
          <a:prstGeom prst="rect">
            <a:avLst/>
          </a:prstGeom>
          <a:solidFill>
            <a:schemeClr val="accent3">
              <a:lumMod val="40000"/>
              <a:lumOff val="60000"/>
            </a:schemeClr>
          </a:solidFill>
        </p:spPr>
        <p:txBody>
          <a:bodyPr wrap="square">
            <a:spAutoFit/>
          </a:bodyPr>
          <a:lstStyle/>
          <a:p>
            <a:pPr>
              <a:lnSpc>
                <a:spcPct val="120000"/>
              </a:lnSpc>
            </a:pPr>
            <a:r>
              <a:rPr lang="en-US" altLang="zh-CN" sz="2800" b="1" dirty="0">
                <a:solidFill>
                  <a:srgbClr val="002060"/>
                </a:solidFill>
                <a:latin typeface="Comic Sans MS" panose="030F0702030302020204" pitchFamily="66" charset="0"/>
              </a:rPr>
              <a:t>A: I think that everyone should turn </a:t>
            </a:r>
          </a:p>
          <a:p>
            <a:pPr>
              <a:lnSpc>
                <a:spcPct val="120000"/>
              </a:lnSpc>
            </a:pPr>
            <a:r>
              <a:rPr lang="en-US" altLang="zh-CN" sz="2800" b="1" dirty="0">
                <a:solidFill>
                  <a:srgbClr val="002060"/>
                </a:solidFill>
                <a:latin typeface="Comic Sans MS" panose="030F0702030302020204" pitchFamily="66" charset="0"/>
              </a:rPr>
              <a:t>   off the lights when you leave the </a:t>
            </a:r>
          </a:p>
          <a:p>
            <a:pPr>
              <a:lnSpc>
                <a:spcPct val="120000"/>
              </a:lnSpc>
            </a:pPr>
            <a:r>
              <a:rPr lang="en-US" altLang="zh-CN" sz="2800" b="1" dirty="0">
                <a:solidFill>
                  <a:srgbClr val="002060"/>
                </a:solidFill>
                <a:latin typeface="Comic Sans MS" panose="030F0702030302020204" pitchFamily="66" charset="0"/>
              </a:rPr>
              <a:t>   room.</a:t>
            </a:r>
          </a:p>
          <a:p>
            <a:pPr>
              <a:lnSpc>
                <a:spcPct val="120000"/>
              </a:lnSpc>
            </a:pPr>
            <a:r>
              <a:rPr lang="en-US" altLang="zh-CN" sz="2800" b="1" dirty="0">
                <a:solidFill>
                  <a:srgbClr val="002060"/>
                </a:solidFill>
                <a:latin typeface="Comic Sans MS" panose="030F0702030302020204" pitchFamily="66" charset="0"/>
              </a:rPr>
              <a:t>B: I agree. It's good to save energy.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11" name="组合 142343"/>
          <p:cNvGrpSpPr>
            <a:grpSpLocks noChangeAspect="1"/>
          </p:cNvGrpSpPr>
          <p:nvPr/>
        </p:nvGrpSpPr>
        <p:grpSpPr bwMode="auto">
          <a:xfrm>
            <a:off x="2688977" y="840928"/>
            <a:ext cx="3755231" cy="722710"/>
            <a:chOff x="0" y="0"/>
            <a:chExt cx="7884" cy="1517"/>
          </a:xfrm>
        </p:grpSpPr>
        <p:pic>
          <p:nvPicPr>
            <p:cNvPr id="72712" name="图片 142344"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3" name="图片 142345"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 y="17"/>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4" name="图片 142346"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7" y="17"/>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5" name="图片 142347"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0" y="480"/>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6" name="图片 142348"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4" y="482"/>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7" name="图片 142349"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8" y="516"/>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矩形 9"/>
          <p:cNvSpPr/>
          <p:nvPr/>
        </p:nvSpPr>
        <p:spPr>
          <a:xfrm>
            <a:off x="683568" y="1765141"/>
            <a:ext cx="7560840" cy="2677656"/>
          </a:xfrm>
          <a:prstGeom prst="rect">
            <a:avLst/>
          </a:prstGeom>
          <a:solidFill>
            <a:schemeClr val="accent3">
              <a:lumMod val="40000"/>
              <a:lumOff val="60000"/>
            </a:schemeClr>
          </a:solidFill>
        </p:spPr>
        <p:txBody>
          <a:bodyPr wrap="square">
            <a:spAutoFit/>
          </a:bodyPr>
          <a:lstStyle/>
          <a:p>
            <a:pPr marL="0" lvl="0" indent="0">
              <a:lnSpc>
                <a:spcPct val="120000"/>
              </a:lnSpc>
              <a:buNone/>
            </a:pPr>
            <a:r>
              <a:rPr lang="en-US" altLang="zh-CN" sz="2800" b="1" dirty="0">
                <a:solidFill>
                  <a:srgbClr val="002060"/>
                </a:solidFill>
                <a:latin typeface="Comic Sans MS" panose="030F0702030302020204" pitchFamily="66" charset="0"/>
              </a:rPr>
              <a:t>A: I think that everyone should use public </a:t>
            </a:r>
          </a:p>
          <a:p>
            <a:pPr marL="0" lvl="0" indent="0">
              <a:lnSpc>
                <a:spcPct val="120000"/>
              </a:lnSpc>
              <a:buNone/>
            </a:pPr>
            <a:r>
              <a:rPr lang="en-US" altLang="zh-CN" sz="2800" b="1" dirty="0">
                <a:solidFill>
                  <a:srgbClr val="002060"/>
                </a:solidFill>
                <a:latin typeface="Comic Sans MS" panose="030F0702030302020204" pitchFamily="66" charset="0"/>
              </a:rPr>
              <a:t>   transportation.</a:t>
            </a:r>
          </a:p>
          <a:p>
            <a:pPr marL="0" lvl="0" indent="0">
              <a:lnSpc>
                <a:spcPct val="120000"/>
              </a:lnSpc>
              <a:buNone/>
            </a:pPr>
            <a:r>
              <a:rPr lang="en-US" altLang="zh-CN" sz="2800" b="1" dirty="0">
                <a:solidFill>
                  <a:srgbClr val="002060"/>
                </a:solidFill>
                <a:latin typeface="Comic Sans MS" panose="030F0702030302020204" pitchFamily="66" charset="0"/>
              </a:rPr>
              <a:t>B: I disagree. It's difficult for parents </a:t>
            </a:r>
          </a:p>
          <a:p>
            <a:pPr marL="0" lvl="0" indent="0">
              <a:lnSpc>
                <a:spcPct val="120000"/>
              </a:lnSpc>
              <a:buNone/>
            </a:pPr>
            <a:r>
              <a:rPr lang="en-US" altLang="zh-CN" sz="2800" b="1" dirty="0">
                <a:solidFill>
                  <a:srgbClr val="002060"/>
                </a:solidFill>
                <a:latin typeface="Comic Sans MS" panose="030F0702030302020204" pitchFamily="66" charset="0"/>
              </a:rPr>
              <a:t>   with young children to use public </a:t>
            </a:r>
          </a:p>
          <a:p>
            <a:pPr marL="0" lvl="0" indent="0">
              <a:lnSpc>
                <a:spcPct val="120000"/>
              </a:lnSpc>
              <a:buNone/>
            </a:pPr>
            <a:r>
              <a:rPr lang="en-US" altLang="zh-CN" sz="2800" b="1" dirty="0">
                <a:solidFill>
                  <a:srgbClr val="002060"/>
                </a:solidFill>
                <a:latin typeface="Comic Sans MS" panose="030F0702030302020204" pitchFamily="66" charset="0"/>
              </a:rPr>
              <a:t>   transportation.</a:t>
            </a:r>
            <a:endParaRPr lang="zh-CN" altLang="en-US" sz="2800" b="1" dirty="0">
              <a:solidFill>
                <a:srgbClr val="002060"/>
              </a:solidFill>
              <a:latin typeface="Comic Sans MS" panose="030F0702030302020204" pitchFamily="66"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4778" name="表格 74777"/>
          <p:cNvGraphicFramePr/>
          <p:nvPr>
            <p:extLst>
              <p:ext uri="{D42A27DB-BD31-4B8C-83A1-F6EECF244321}">
                <p14:modId xmlns:p14="http://schemas.microsoft.com/office/powerpoint/2010/main" val="2372829042"/>
              </p:ext>
            </p:extLst>
          </p:nvPr>
        </p:nvGraphicFramePr>
        <p:xfrm>
          <a:off x="683568" y="1419622"/>
          <a:ext cx="7920880" cy="3170136"/>
        </p:xfrm>
        <a:graphic>
          <a:graphicData uri="http://schemas.openxmlformats.org/drawingml/2006/table">
            <a:tbl>
              <a:tblPr/>
              <a:tblGrid>
                <a:gridCol w="5472608">
                  <a:extLst>
                    <a:ext uri="{9D8B030D-6E8A-4147-A177-3AD203B41FA5}">
                      <a16:colId xmlns:a16="http://schemas.microsoft.com/office/drawing/2014/main" val="20000"/>
                    </a:ext>
                  </a:extLst>
                </a:gridCol>
                <a:gridCol w="2448272">
                  <a:extLst>
                    <a:ext uri="{9D8B030D-6E8A-4147-A177-3AD203B41FA5}">
                      <a16:colId xmlns:a16="http://schemas.microsoft.com/office/drawing/2014/main" val="20001"/>
                    </a:ext>
                  </a:extLst>
                </a:gridCol>
              </a:tblGrid>
              <a:tr h="647849">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2600"/>
                        </a:lnSpc>
                        <a:spcBef>
                          <a:spcPts val="0"/>
                        </a:spcBef>
                        <a:buNone/>
                      </a:pPr>
                      <a:r>
                        <a:rPr lang="en-US" altLang="zh-CN" sz="2800" b="1" dirty="0">
                          <a:solidFill>
                            <a:srgbClr val="002060"/>
                          </a:solidFill>
                          <a:latin typeface="Times New Roman" panose="02020603050405020304" pitchFamily="18" charset="0"/>
                          <a:ea typeface="微软雅黑" panose="020B0503020204020204" charset="-122"/>
                        </a:rPr>
                        <a:t>We’re trying to save the earth.</a:t>
                      </a:r>
                    </a:p>
                  </a:txBody>
                  <a:tcPr marL="68580" marR="68580" marT="34287" marB="34287" anchor="ctr">
                    <a:lnL w="12700" cap="flat" cmpd="sng">
                      <a:solidFill>
                        <a:srgbClr val="6CC082"/>
                      </a:solidFill>
                      <a:prstDash val="solid"/>
                      <a:headEnd type="none" w="med" len="med"/>
                      <a:tailEnd type="none" w="med" len="med"/>
                    </a:lnL>
                    <a:lnR w="12700" cap="flat" cmpd="sng">
                      <a:solidFill>
                        <a:srgbClr val="6CC082"/>
                      </a:solidFill>
                      <a:prstDash val="solid"/>
                      <a:headEnd type="none" w="med" len="med"/>
                      <a:tailEnd type="none" w="med" len="med"/>
                    </a:lnR>
                    <a:lnT w="12700" cap="flat" cmpd="sng">
                      <a:solidFill>
                        <a:srgbClr val="6CC082"/>
                      </a:solidFill>
                      <a:prstDash val="solid"/>
                      <a:headEnd type="none" w="med" len="med"/>
                      <a:tailEnd type="none" w="med" len="med"/>
                    </a:lnT>
                    <a:lnB w="12700" cap="flat" cmpd="sng">
                      <a:solidFill>
                        <a:srgbClr val="6CC082"/>
                      </a:solidFill>
                      <a:prstDash val="solid"/>
                      <a:headEnd type="none" w="med" len="med"/>
                      <a:tailEnd type="none" w="med" len="med"/>
                    </a:lnB>
                    <a:lnTlToBr>
                      <a:noFill/>
                    </a:lnTlToBr>
                    <a:lnBlToTr>
                      <a:noFill/>
                    </a:lnBlToTr>
                    <a:solidFill>
                      <a:schemeClr val="accent3">
                        <a:lumMod val="20000"/>
                        <a:lumOff val="80000"/>
                      </a:scheme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2600"/>
                        </a:lnSpc>
                        <a:spcBef>
                          <a:spcPts val="0"/>
                        </a:spcBef>
                        <a:buNone/>
                      </a:pPr>
                      <a:r>
                        <a:rPr lang="en-US" altLang="zh-CN" sz="2800" b="1">
                          <a:solidFill>
                            <a:srgbClr val="002060"/>
                          </a:solidFill>
                          <a:latin typeface="Times New Roman" panose="02020603050405020304" pitchFamily="18" charset="0"/>
                          <a:ea typeface="微软雅黑" panose="020B0503020204020204" charset="-122"/>
                        </a:rPr>
                        <a:t>Present progressive</a:t>
                      </a:r>
                    </a:p>
                  </a:txBody>
                  <a:tcPr marL="68580" marR="68580" marT="34287" marB="34287" anchor="ctr">
                    <a:lnL w="12700" cap="flat" cmpd="sng">
                      <a:solidFill>
                        <a:srgbClr val="6CC082"/>
                      </a:solidFill>
                      <a:prstDash val="solid"/>
                      <a:headEnd type="none" w="med" len="med"/>
                      <a:tailEnd type="none" w="med" len="med"/>
                    </a:lnL>
                    <a:lnR w="12700" cap="flat" cmpd="sng">
                      <a:solidFill>
                        <a:srgbClr val="6CC082"/>
                      </a:solidFill>
                      <a:prstDash val="solid"/>
                      <a:headEnd type="none" w="med" len="med"/>
                      <a:tailEnd type="none" w="med" len="med"/>
                    </a:lnR>
                    <a:lnT w="12700" cap="flat" cmpd="sng">
                      <a:solidFill>
                        <a:srgbClr val="6CC082"/>
                      </a:solidFill>
                      <a:prstDash val="solid"/>
                      <a:headEnd type="none" w="med" len="med"/>
                      <a:tailEnd type="none" w="med" len="med"/>
                    </a:lnT>
                    <a:lnB w="12700" cap="flat" cmpd="sng">
                      <a:solidFill>
                        <a:srgbClr val="6CC082"/>
                      </a:solidFill>
                      <a:prstDash val="soli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0"/>
                  </a:ext>
                </a:extLst>
              </a:tr>
              <a:tr h="504056">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2600"/>
                        </a:lnSpc>
                        <a:spcBef>
                          <a:spcPts val="0"/>
                        </a:spcBef>
                        <a:buNone/>
                      </a:pPr>
                      <a:r>
                        <a:rPr lang="en-US" altLang="zh-CN" sz="2800" b="1">
                          <a:solidFill>
                            <a:srgbClr val="002060"/>
                          </a:solidFill>
                          <a:latin typeface="Times New Roman" panose="02020603050405020304" pitchFamily="18" charset="0"/>
                          <a:ea typeface="微软雅黑" panose="020B0503020204020204" charset="-122"/>
                        </a:rPr>
                        <a:t>The river used to be so clean.</a:t>
                      </a:r>
                    </a:p>
                  </a:txBody>
                  <a:tcPr marL="68580" marR="68580" marT="34287" marB="34287" anchor="ctr">
                    <a:lnL w="12700" cap="flat" cmpd="sng">
                      <a:solidFill>
                        <a:srgbClr val="6CC082"/>
                      </a:solidFill>
                      <a:prstDash val="solid"/>
                      <a:headEnd type="none" w="med" len="med"/>
                      <a:tailEnd type="none" w="med" len="med"/>
                    </a:lnL>
                    <a:lnR w="12700" cap="flat" cmpd="sng">
                      <a:solidFill>
                        <a:srgbClr val="6CC082"/>
                      </a:solidFill>
                      <a:prstDash val="solid"/>
                      <a:headEnd type="none" w="med" len="med"/>
                      <a:tailEnd type="none" w="med" len="med"/>
                    </a:lnR>
                    <a:lnT w="12700" cap="flat" cmpd="sng">
                      <a:solidFill>
                        <a:srgbClr val="6CC082"/>
                      </a:solidFill>
                      <a:prstDash val="solid"/>
                      <a:headEnd type="none" w="med" len="med"/>
                      <a:tailEnd type="none" w="med" len="med"/>
                    </a:lnT>
                    <a:lnB w="12700" cap="flat" cmpd="sng">
                      <a:solidFill>
                        <a:srgbClr val="6CC082"/>
                      </a:solidFill>
                      <a:prstDash val="solid"/>
                      <a:headEnd type="none" w="med" len="med"/>
                      <a:tailEnd type="none" w="med" len="med"/>
                    </a:lnB>
                    <a:lnTlToBr>
                      <a:noFill/>
                    </a:lnTlToBr>
                    <a:lnBlToTr>
                      <a:noFill/>
                    </a:lnBlToTr>
                    <a:solidFill>
                      <a:schemeClr val="accent3">
                        <a:lumMod val="20000"/>
                        <a:lumOff val="80000"/>
                      </a:scheme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2600"/>
                        </a:lnSpc>
                        <a:spcBef>
                          <a:spcPts val="0"/>
                        </a:spcBef>
                        <a:buNone/>
                      </a:pPr>
                      <a:r>
                        <a:rPr lang="en-US" altLang="zh-CN" sz="2800" b="1" i="1">
                          <a:solidFill>
                            <a:srgbClr val="002060"/>
                          </a:solidFill>
                          <a:latin typeface="Times New Roman" panose="02020603050405020304" pitchFamily="18" charset="0"/>
                          <a:ea typeface="微软雅黑" panose="020B0503020204020204" charset="-122"/>
                        </a:rPr>
                        <a:t>used to</a:t>
                      </a:r>
                    </a:p>
                  </a:txBody>
                  <a:tcPr marL="68580" marR="68580" marT="34287" marB="34287" anchor="ctr">
                    <a:lnL w="12700" cap="flat" cmpd="sng">
                      <a:solidFill>
                        <a:srgbClr val="6CC082"/>
                      </a:solidFill>
                      <a:prstDash val="solid"/>
                      <a:headEnd type="none" w="med" len="med"/>
                      <a:tailEnd type="none" w="med" len="med"/>
                    </a:lnL>
                    <a:lnR w="12700" cap="flat" cmpd="sng">
                      <a:solidFill>
                        <a:srgbClr val="6CC082"/>
                      </a:solidFill>
                      <a:prstDash val="solid"/>
                      <a:headEnd type="none" w="med" len="med"/>
                      <a:tailEnd type="none" w="med" len="med"/>
                    </a:lnR>
                    <a:lnT w="12700" cap="flat" cmpd="sng">
                      <a:solidFill>
                        <a:srgbClr val="6CC082"/>
                      </a:solidFill>
                      <a:prstDash val="solid"/>
                      <a:headEnd type="none" w="med" len="med"/>
                      <a:tailEnd type="none" w="med" len="med"/>
                    </a:lnT>
                    <a:lnB w="12700" cap="flat" cmpd="sng">
                      <a:solidFill>
                        <a:srgbClr val="6CC082"/>
                      </a:solidFill>
                      <a:prstDash val="soli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1"/>
                  </a:ext>
                </a:extLst>
              </a:tr>
              <a:tr h="518391">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2600"/>
                        </a:lnSpc>
                        <a:spcBef>
                          <a:spcPts val="0"/>
                        </a:spcBef>
                        <a:buNone/>
                      </a:pPr>
                      <a:r>
                        <a:rPr lang="en-US" altLang="zh-CN" sz="2800" b="1" dirty="0">
                          <a:solidFill>
                            <a:srgbClr val="002060"/>
                          </a:solidFill>
                          <a:latin typeface="Times New Roman" panose="02020603050405020304" pitchFamily="18" charset="0"/>
                          <a:ea typeface="微软雅黑" panose="020B0503020204020204" charset="-122"/>
                        </a:rPr>
                        <a:t>The air is badly polluted.</a:t>
                      </a:r>
                    </a:p>
                  </a:txBody>
                  <a:tcPr marL="68580" marR="68580" marT="34287" marB="34287" anchor="ctr">
                    <a:lnL w="12700" cap="flat" cmpd="sng">
                      <a:solidFill>
                        <a:srgbClr val="6CC082"/>
                      </a:solidFill>
                      <a:prstDash val="solid"/>
                      <a:headEnd type="none" w="med" len="med"/>
                      <a:tailEnd type="none" w="med" len="med"/>
                    </a:lnL>
                    <a:lnR w="12700" cap="flat" cmpd="sng">
                      <a:solidFill>
                        <a:srgbClr val="6CC082"/>
                      </a:solidFill>
                      <a:prstDash val="solid"/>
                      <a:headEnd type="none" w="med" len="med"/>
                      <a:tailEnd type="none" w="med" len="med"/>
                    </a:lnR>
                    <a:lnT w="12700" cap="flat" cmpd="sng">
                      <a:solidFill>
                        <a:srgbClr val="6CC082"/>
                      </a:solidFill>
                      <a:prstDash val="solid"/>
                      <a:headEnd type="none" w="med" len="med"/>
                      <a:tailEnd type="none" w="med" len="med"/>
                    </a:lnT>
                    <a:lnB w="12700" cap="flat" cmpd="sng">
                      <a:solidFill>
                        <a:srgbClr val="6CC082"/>
                      </a:solidFill>
                      <a:prstDash val="solid"/>
                      <a:headEnd type="none" w="med" len="med"/>
                      <a:tailEnd type="none" w="med" len="med"/>
                    </a:lnB>
                    <a:lnTlToBr>
                      <a:noFill/>
                    </a:lnTlToBr>
                    <a:lnBlToTr>
                      <a:noFill/>
                    </a:lnBlToTr>
                    <a:solidFill>
                      <a:schemeClr val="accent3">
                        <a:lumMod val="20000"/>
                        <a:lumOff val="80000"/>
                      </a:scheme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2600"/>
                        </a:lnSpc>
                        <a:spcBef>
                          <a:spcPts val="0"/>
                        </a:spcBef>
                        <a:buNone/>
                      </a:pPr>
                      <a:r>
                        <a:rPr lang="en-US" altLang="zh-CN" sz="2800" b="1" dirty="0">
                          <a:solidFill>
                            <a:srgbClr val="002060"/>
                          </a:solidFill>
                          <a:latin typeface="Times New Roman" panose="02020603050405020304" pitchFamily="18" charset="0"/>
                          <a:ea typeface="微软雅黑" panose="020B0503020204020204" charset="-122"/>
                        </a:rPr>
                        <a:t>Passive voice</a:t>
                      </a:r>
                    </a:p>
                  </a:txBody>
                  <a:tcPr marL="68580" marR="68580" marT="34287" marB="34287" anchor="ctr">
                    <a:lnL w="12700" cap="flat" cmpd="sng">
                      <a:solidFill>
                        <a:srgbClr val="6CC082"/>
                      </a:solidFill>
                      <a:prstDash val="solid"/>
                      <a:headEnd type="none" w="med" len="med"/>
                      <a:tailEnd type="none" w="med" len="med"/>
                    </a:lnL>
                    <a:lnR w="12700" cap="flat" cmpd="sng">
                      <a:solidFill>
                        <a:srgbClr val="6CC082"/>
                      </a:solidFill>
                      <a:prstDash val="solid"/>
                      <a:headEnd type="none" w="med" len="med"/>
                      <a:tailEnd type="none" w="med" len="med"/>
                    </a:lnR>
                    <a:lnT w="12700" cap="flat" cmpd="sng">
                      <a:solidFill>
                        <a:srgbClr val="6CC082"/>
                      </a:solidFill>
                      <a:prstDash val="solid"/>
                      <a:headEnd type="none" w="med" len="med"/>
                      <a:tailEnd type="none" w="med" len="med"/>
                    </a:lnT>
                    <a:lnB w="12700" cap="flat" cmpd="sng">
                      <a:solidFill>
                        <a:srgbClr val="6CC082"/>
                      </a:solidFill>
                      <a:prstDash val="soli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2"/>
                  </a:ext>
                </a:extLst>
              </a:tr>
              <a:tr h="840867">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2600"/>
                        </a:lnSpc>
                        <a:spcBef>
                          <a:spcPts val="0"/>
                        </a:spcBef>
                        <a:buNone/>
                      </a:pPr>
                      <a:r>
                        <a:rPr lang="en-US" altLang="zh-CN" sz="2800" b="1" dirty="0">
                          <a:solidFill>
                            <a:srgbClr val="002060"/>
                          </a:solidFill>
                          <a:latin typeface="Times New Roman" panose="02020603050405020304" pitchFamily="18" charset="0"/>
                          <a:ea typeface="微软雅黑" panose="020B0503020204020204" charset="-122"/>
                        </a:rPr>
                        <a:t>No scientific studies have shown that shark fins are good for health.</a:t>
                      </a:r>
                    </a:p>
                  </a:txBody>
                  <a:tcPr marL="68580" marR="68580" marT="34287" marB="34287" anchor="ctr">
                    <a:lnL w="12700" cap="flat" cmpd="sng">
                      <a:solidFill>
                        <a:srgbClr val="6CC082"/>
                      </a:solidFill>
                      <a:prstDash val="solid"/>
                      <a:headEnd type="none" w="med" len="med"/>
                      <a:tailEnd type="none" w="med" len="med"/>
                    </a:lnL>
                    <a:lnR w="12700" cap="flat" cmpd="sng">
                      <a:solidFill>
                        <a:srgbClr val="6CC082"/>
                      </a:solidFill>
                      <a:prstDash val="solid"/>
                      <a:headEnd type="none" w="med" len="med"/>
                      <a:tailEnd type="none" w="med" len="med"/>
                    </a:lnR>
                    <a:lnT w="12700" cap="flat" cmpd="sng">
                      <a:solidFill>
                        <a:srgbClr val="6CC082"/>
                      </a:solidFill>
                      <a:prstDash val="solid"/>
                      <a:headEnd type="none" w="med" len="med"/>
                      <a:tailEnd type="none" w="med" len="med"/>
                    </a:lnT>
                    <a:lnB w="12700" cap="flat" cmpd="sng">
                      <a:solidFill>
                        <a:srgbClr val="6CC082"/>
                      </a:solidFill>
                      <a:prstDash val="solid"/>
                      <a:headEnd type="none" w="med" len="med"/>
                      <a:tailEnd type="none" w="med" len="med"/>
                    </a:lnB>
                    <a:lnTlToBr>
                      <a:noFill/>
                    </a:lnTlToBr>
                    <a:lnBlToTr>
                      <a:noFill/>
                    </a:lnBlToTr>
                    <a:solidFill>
                      <a:schemeClr val="accent3">
                        <a:lumMod val="20000"/>
                        <a:lumOff val="80000"/>
                      </a:scheme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2600"/>
                        </a:lnSpc>
                        <a:spcBef>
                          <a:spcPts val="0"/>
                        </a:spcBef>
                        <a:buNone/>
                      </a:pPr>
                      <a:r>
                        <a:rPr lang="en-US" altLang="zh-CN" sz="2800" b="1">
                          <a:solidFill>
                            <a:srgbClr val="002060"/>
                          </a:solidFill>
                          <a:latin typeface="Times New Roman" panose="02020603050405020304" pitchFamily="18" charset="0"/>
                          <a:ea typeface="微软雅黑" panose="020B0503020204020204" charset="-122"/>
                        </a:rPr>
                        <a:t>Present perfect</a:t>
                      </a:r>
                    </a:p>
                  </a:txBody>
                  <a:tcPr marL="68580" marR="68580" marT="34287" marB="34287" anchor="ctr">
                    <a:lnL w="12700" cap="flat" cmpd="sng">
                      <a:solidFill>
                        <a:srgbClr val="6CC082"/>
                      </a:solidFill>
                      <a:prstDash val="solid"/>
                      <a:headEnd type="none" w="med" len="med"/>
                      <a:tailEnd type="none" w="med" len="med"/>
                    </a:lnL>
                    <a:lnR w="12700" cap="flat" cmpd="sng">
                      <a:solidFill>
                        <a:srgbClr val="6CC082"/>
                      </a:solidFill>
                      <a:prstDash val="solid"/>
                      <a:headEnd type="none" w="med" len="med"/>
                      <a:tailEnd type="none" w="med" len="med"/>
                    </a:lnR>
                    <a:lnT w="12700" cap="flat" cmpd="sng">
                      <a:solidFill>
                        <a:srgbClr val="6CC082"/>
                      </a:solidFill>
                      <a:prstDash val="solid"/>
                      <a:headEnd type="none" w="med" len="med"/>
                      <a:tailEnd type="none" w="med" len="med"/>
                    </a:lnT>
                    <a:lnB w="12700" cap="flat" cmpd="sng">
                      <a:solidFill>
                        <a:srgbClr val="6CC082"/>
                      </a:solidFill>
                      <a:prstDash val="soli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3"/>
                  </a:ext>
                </a:extLst>
              </a:tr>
              <a:tr h="577086">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2600"/>
                        </a:lnSpc>
                        <a:spcBef>
                          <a:spcPts val="0"/>
                        </a:spcBef>
                        <a:buNone/>
                      </a:pPr>
                      <a:r>
                        <a:rPr lang="en-US" altLang="zh-CN" sz="2800" b="1" dirty="0">
                          <a:solidFill>
                            <a:srgbClr val="002060"/>
                          </a:solidFill>
                          <a:latin typeface="Times New Roman" panose="02020603050405020304" pitchFamily="18" charset="0"/>
                          <a:ea typeface="微软雅黑" panose="020B0503020204020204" charset="-122"/>
                        </a:rPr>
                        <a:t>We should help save the sharks.</a:t>
                      </a:r>
                    </a:p>
                  </a:txBody>
                  <a:tcPr marL="68580" marR="68580" marT="34287" marB="34287" anchor="ctr">
                    <a:lnL w="12700" cap="flat" cmpd="sng">
                      <a:solidFill>
                        <a:srgbClr val="6CC082"/>
                      </a:solidFill>
                      <a:prstDash val="solid"/>
                      <a:headEnd type="none" w="med" len="med"/>
                      <a:tailEnd type="none" w="med" len="med"/>
                    </a:lnL>
                    <a:lnR w="12700" cap="flat" cmpd="sng">
                      <a:solidFill>
                        <a:srgbClr val="6CC082"/>
                      </a:solidFill>
                      <a:prstDash val="solid"/>
                      <a:headEnd type="none" w="med" len="med"/>
                      <a:tailEnd type="none" w="med" len="med"/>
                    </a:lnR>
                    <a:lnT w="12700" cap="flat" cmpd="sng">
                      <a:solidFill>
                        <a:srgbClr val="6CC082"/>
                      </a:solidFill>
                      <a:prstDash val="solid"/>
                      <a:headEnd type="none" w="med" len="med"/>
                      <a:tailEnd type="none" w="med" len="med"/>
                    </a:lnT>
                    <a:lnB w="12700" cap="flat" cmpd="sng">
                      <a:solidFill>
                        <a:srgbClr val="6CC082"/>
                      </a:solidFill>
                      <a:prstDash val="solid"/>
                      <a:headEnd type="none" w="med" len="med"/>
                      <a:tailEnd type="none" w="med" len="med"/>
                    </a:lnB>
                    <a:lnTlToBr>
                      <a:noFill/>
                    </a:lnTlToBr>
                    <a:lnBlToTr>
                      <a:noFill/>
                    </a:lnBlToTr>
                    <a:solidFill>
                      <a:schemeClr val="accent3">
                        <a:lumMod val="20000"/>
                        <a:lumOff val="80000"/>
                      </a:scheme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2600"/>
                        </a:lnSpc>
                        <a:spcBef>
                          <a:spcPts val="0"/>
                        </a:spcBef>
                        <a:buNone/>
                      </a:pPr>
                      <a:r>
                        <a:rPr lang="en-US" altLang="zh-CN" sz="2800" b="1" dirty="0">
                          <a:solidFill>
                            <a:srgbClr val="002060"/>
                          </a:solidFill>
                          <a:latin typeface="Times New Roman" panose="02020603050405020304" pitchFamily="18" charset="0"/>
                          <a:ea typeface="微软雅黑" panose="020B0503020204020204" charset="-122"/>
                        </a:rPr>
                        <a:t>Modal verbs</a:t>
                      </a:r>
                    </a:p>
                  </a:txBody>
                  <a:tcPr marL="68580" marR="68580" marT="34287" marB="34287" anchor="ctr">
                    <a:lnL w="12700" cap="flat" cmpd="sng">
                      <a:solidFill>
                        <a:srgbClr val="6CC082"/>
                      </a:solidFill>
                      <a:prstDash val="solid"/>
                      <a:headEnd type="none" w="med" len="med"/>
                      <a:tailEnd type="none" w="med" len="med"/>
                    </a:lnL>
                    <a:lnR w="12700" cap="flat" cmpd="sng">
                      <a:solidFill>
                        <a:srgbClr val="6CC082"/>
                      </a:solidFill>
                      <a:prstDash val="solid"/>
                      <a:headEnd type="none" w="med" len="med"/>
                      <a:tailEnd type="none" w="med" len="med"/>
                    </a:lnR>
                    <a:lnT w="12700" cap="flat" cmpd="sng">
                      <a:solidFill>
                        <a:srgbClr val="6CC082"/>
                      </a:solidFill>
                      <a:prstDash val="solid"/>
                      <a:headEnd type="none" w="med" len="med"/>
                      <a:tailEnd type="none" w="med" len="med"/>
                    </a:lnT>
                    <a:lnB w="12700" cap="flat" cmpd="sng">
                      <a:solidFill>
                        <a:srgbClr val="6CC082"/>
                      </a:solidFill>
                      <a:prstDash val="soli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4"/>
                  </a:ext>
                </a:extLst>
              </a:tr>
            </a:tbl>
          </a:graphicData>
        </a:graphic>
      </p:graphicFrame>
      <p:sp>
        <p:nvSpPr>
          <p:cNvPr id="4" name="椭圆 3"/>
          <p:cNvSpPr/>
          <p:nvPr/>
        </p:nvSpPr>
        <p:spPr>
          <a:xfrm>
            <a:off x="2771800" y="555526"/>
            <a:ext cx="3179762" cy="739775"/>
          </a:xfrm>
          <a:prstGeom prst="ellipse">
            <a:avLst/>
          </a:prstGeom>
          <a:solidFill>
            <a:schemeClr val="accent6">
              <a:lumMod val="75000"/>
            </a:schemeClr>
          </a:solidFill>
          <a:ln w="9525" cap="flat" cmpd="sng">
            <a:solidFill>
              <a:schemeClr val="tx1"/>
            </a:solidFill>
            <a:prstDash val="solid"/>
            <a:headEnd type="none" w="med" len="med"/>
            <a:tailEnd type="none" w="med" len="med"/>
          </a:ln>
          <a:effectLst>
            <a:outerShdw dist="89803" dir="2699999" algn="ctr" rotWithShape="0">
              <a:schemeClr val="accent2">
                <a:alpha val="50000"/>
              </a:schemeClr>
            </a:outerShdw>
          </a:effectLst>
        </p:spPr>
        <p:txBody>
          <a:bodyPr wrap="none" anchor="ctr"/>
          <a:lstStyle/>
          <a:p>
            <a:pPr algn="ctr">
              <a:buFont typeface="Arial" panose="020B0604020202020204" pitchFamily="34" charset="0"/>
              <a:buNone/>
            </a:pPr>
            <a:r>
              <a:rPr lang="en-US" altLang="zh-CN" sz="3000" b="1" noProof="1"/>
              <a:t>Grammar Focus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4778"/>
                                        </p:tgtEl>
                                        <p:attrNameLst>
                                          <p:attrName>style.visibility</p:attrName>
                                        </p:attrNameLst>
                                      </p:cBhvr>
                                      <p:to>
                                        <p:strVal val="visible"/>
                                      </p:to>
                                    </p:set>
                                    <p:animEffect transition="in" filter="fade">
                                      <p:cBhvr>
                                        <p:cTn id="7" dur="500"/>
                                        <p:tgtEl>
                                          <p:spTgt spid="74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9" name="组合 143367"/>
          <p:cNvGrpSpPr>
            <a:grpSpLocks noChangeAspect="1"/>
          </p:cNvGrpSpPr>
          <p:nvPr/>
        </p:nvGrpSpPr>
        <p:grpSpPr bwMode="auto">
          <a:xfrm>
            <a:off x="2688977" y="840928"/>
            <a:ext cx="3755231" cy="722710"/>
            <a:chOff x="0" y="0"/>
            <a:chExt cx="7884" cy="1517"/>
          </a:xfrm>
        </p:grpSpPr>
        <p:pic>
          <p:nvPicPr>
            <p:cNvPr id="74760" name="图片 143368"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1" name="图片 143369"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 y="17"/>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2" name="图片 143370"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7" y="17"/>
              <a:ext cx="1500" cy="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3" name="图片 143371"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0" y="480"/>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4" name="图片 143372"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4" y="482"/>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5" name="图片 143373" descr="u=2843514829,545148148&amp;fm=21&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8" y="516"/>
              <a:ext cx="91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矩形 1"/>
          <p:cNvSpPr/>
          <p:nvPr/>
        </p:nvSpPr>
        <p:spPr>
          <a:xfrm>
            <a:off x="611560" y="1694294"/>
            <a:ext cx="7920880" cy="2677656"/>
          </a:xfrm>
          <a:prstGeom prst="rect">
            <a:avLst/>
          </a:prstGeom>
          <a:solidFill>
            <a:schemeClr val="accent3">
              <a:lumMod val="40000"/>
              <a:lumOff val="60000"/>
            </a:schemeClr>
          </a:solidFill>
        </p:spPr>
        <p:txBody>
          <a:bodyPr wrap="square">
            <a:spAutoFit/>
          </a:bodyPr>
          <a:lstStyle/>
          <a:p>
            <a:pPr>
              <a:lnSpc>
                <a:spcPct val="120000"/>
              </a:lnSpc>
            </a:pPr>
            <a:r>
              <a:rPr lang="en-US" altLang="zh-CN" sz="2800" b="1" dirty="0">
                <a:solidFill>
                  <a:srgbClr val="002060"/>
                </a:solidFill>
                <a:latin typeface="Comic Sans MS" panose="030F0702030302020204" pitchFamily="66" charset="0"/>
              </a:rPr>
              <a:t>A: I think that everyone should grow more    </a:t>
            </a:r>
          </a:p>
          <a:p>
            <a:pPr>
              <a:lnSpc>
                <a:spcPct val="120000"/>
              </a:lnSpc>
            </a:pPr>
            <a:r>
              <a:rPr lang="en-US" altLang="zh-CN" sz="2800" b="1" dirty="0">
                <a:solidFill>
                  <a:srgbClr val="002060"/>
                </a:solidFill>
                <a:latin typeface="Comic Sans MS" panose="030F0702030302020204" pitchFamily="66" charset="0"/>
              </a:rPr>
              <a:t>    plants.</a:t>
            </a:r>
          </a:p>
          <a:p>
            <a:pPr>
              <a:lnSpc>
                <a:spcPct val="120000"/>
              </a:lnSpc>
            </a:pPr>
            <a:r>
              <a:rPr lang="en-US" altLang="zh-CN" sz="2800" b="1" dirty="0">
                <a:solidFill>
                  <a:srgbClr val="002060"/>
                </a:solidFill>
                <a:latin typeface="Comic Sans MS" panose="030F0702030302020204" pitchFamily="66" charset="0"/>
              </a:rPr>
              <a:t>B: I agree.Growing more plants will provide    </a:t>
            </a:r>
          </a:p>
          <a:p>
            <a:pPr>
              <a:lnSpc>
                <a:spcPct val="120000"/>
              </a:lnSpc>
            </a:pPr>
            <a:r>
              <a:rPr lang="en-US" altLang="zh-CN" sz="2800" b="1" dirty="0">
                <a:solidFill>
                  <a:srgbClr val="002060"/>
                </a:solidFill>
                <a:latin typeface="Comic Sans MS" panose="030F0702030302020204" pitchFamily="66" charset="0"/>
              </a:rPr>
              <a:t>   us more fresh air and make our planet    </a:t>
            </a:r>
          </a:p>
          <a:p>
            <a:pPr>
              <a:lnSpc>
                <a:spcPct val="120000"/>
              </a:lnSpc>
            </a:pPr>
            <a:r>
              <a:rPr lang="en-US" altLang="zh-CN" sz="2800" b="1" dirty="0">
                <a:solidFill>
                  <a:srgbClr val="002060"/>
                </a:solidFill>
                <a:latin typeface="Comic Sans MS" panose="030F0702030302020204" pitchFamily="66" charset="0"/>
              </a:rPr>
              <a:t>   more beautiful.</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ChangeArrowheads="1"/>
          </p:cNvSpPr>
          <p:nvPr/>
        </p:nvSpPr>
        <p:spPr bwMode="auto">
          <a:xfrm>
            <a:off x="395536" y="1144796"/>
            <a:ext cx="8424936" cy="3731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en-US" altLang="zh-CN" sz="2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Ⅰ.</a:t>
            </a:r>
            <a:r>
              <a:rPr lang="zh-CN" altLang="en-US" sz="2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用所给词的适当形式填空。</a:t>
            </a:r>
            <a:endParaRPr lang="en-US" altLang="zh-CN" sz="2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800" b="1" dirty="0">
                <a:latin typeface="Times New Roman" panose="02020603050405020304" pitchFamily="18" charset="0"/>
              </a:rPr>
              <a:t>1. Nick ____________ (offer) a job in a bank, but to </a:t>
            </a:r>
          </a:p>
          <a:p>
            <a:r>
              <a:rPr lang="en-US" altLang="zh-CN" sz="2800" b="1" dirty="0">
                <a:latin typeface="Times New Roman" panose="02020603050405020304" pitchFamily="18" charset="0"/>
              </a:rPr>
              <a:t>   our surprise, he didn’t take it.  </a:t>
            </a:r>
          </a:p>
          <a:p>
            <a:r>
              <a:rPr lang="en-US" altLang="zh-CN" sz="2800" b="1" dirty="0">
                <a:latin typeface="Times New Roman" panose="02020603050405020304" pitchFamily="18" charset="0"/>
              </a:rPr>
              <a:t>2. — Have you heard of the Earth Day?</a:t>
            </a:r>
          </a:p>
          <a:p>
            <a:r>
              <a:rPr lang="en-US" altLang="zh-CN" sz="2800" b="1" dirty="0">
                <a:latin typeface="Times New Roman" panose="02020603050405020304" pitchFamily="18" charset="0"/>
              </a:rPr>
              <a:t>    — Yes. The first Earth Day ____________(celebrate) </a:t>
            </a:r>
          </a:p>
          <a:p>
            <a:r>
              <a:rPr lang="en-US" altLang="zh-CN" sz="2800" b="1" dirty="0">
                <a:latin typeface="Times New Roman" panose="02020603050405020304" pitchFamily="18" charset="0"/>
              </a:rPr>
              <a:t>          in 1970 to educate us to protect our planet. </a:t>
            </a:r>
          </a:p>
          <a:p>
            <a:r>
              <a:rPr lang="en-US" altLang="zh-CN" sz="2800" b="1" dirty="0">
                <a:latin typeface="Times New Roman" panose="02020603050405020304" pitchFamily="18" charset="0"/>
              </a:rPr>
              <a:t>3. — Excuse me, whose book is this?</a:t>
            </a:r>
          </a:p>
          <a:p>
            <a:r>
              <a:rPr lang="en-US" altLang="zh-CN" sz="2800" b="1" dirty="0">
                <a:latin typeface="Times New Roman" panose="02020603050405020304" pitchFamily="18" charset="0"/>
              </a:rPr>
              <a:t>    — It ______ (must) be John’s. It has his name on it. </a:t>
            </a:r>
          </a:p>
        </p:txBody>
      </p:sp>
      <p:sp>
        <p:nvSpPr>
          <p:cNvPr id="6" name="TextBox 5"/>
          <p:cNvSpPr txBox="1">
            <a:spLocks noChangeArrowheads="1"/>
          </p:cNvSpPr>
          <p:nvPr/>
        </p:nvSpPr>
        <p:spPr bwMode="auto">
          <a:xfrm>
            <a:off x="1687916" y="1734443"/>
            <a:ext cx="205144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800" b="1" dirty="0">
                <a:solidFill>
                  <a:srgbClr val="FF0000"/>
                </a:solidFill>
                <a:latin typeface="Times New Roman" panose="02020603050405020304" pitchFamily="18" charset="0"/>
              </a:rPr>
              <a:t>was offered</a:t>
            </a:r>
          </a:p>
        </p:txBody>
      </p:sp>
      <p:sp>
        <p:nvSpPr>
          <p:cNvPr id="8" name="TextBox 7"/>
          <p:cNvSpPr txBox="1">
            <a:spLocks noChangeArrowheads="1"/>
          </p:cNvSpPr>
          <p:nvPr/>
        </p:nvSpPr>
        <p:spPr bwMode="auto">
          <a:xfrm>
            <a:off x="4887124" y="3075806"/>
            <a:ext cx="248483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800" b="1" dirty="0">
                <a:solidFill>
                  <a:srgbClr val="FF0000"/>
                </a:solidFill>
                <a:latin typeface="Times New Roman" panose="02020603050405020304" pitchFamily="18" charset="0"/>
              </a:rPr>
              <a:t>was celebrated</a:t>
            </a:r>
          </a:p>
        </p:txBody>
      </p:sp>
      <p:sp>
        <p:nvSpPr>
          <p:cNvPr id="9" name="TextBox 8"/>
          <p:cNvSpPr txBox="1">
            <a:spLocks noChangeArrowheads="1"/>
          </p:cNvSpPr>
          <p:nvPr/>
        </p:nvSpPr>
        <p:spPr bwMode="auto">
          <a:xfrm>
            <a:off x="1691680" y="4376450"/>
            <a:ext cx="91797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800" b="1" dirty="0">
                <a:solidFill>
                  <a:srgbClr val="FF0000"/>
                </a:solidFill>
                <a:latin typeface="Times New Roman" panose="02020603050405020304" pitchFamily="18" charset="0"/>
              </a:rPr>
              <a:t>must</a:t>
            </a:r>
          </a:p>
        </p:txBody>
      </p:sp>
      <p:sp>
        <p:nvSpPr>
          <p:cNvPr id="2" name="文本框 1"/>
          <p:cNvSpPr txBox="1"/>
          <p:nvPr/>
        </p:nvSpPr>
        <p:spPr>
          <a:xfrm>
            <a:off x="3515916" y="618567"/>
            <a:ext cx="2742417" cy="729047"/>
          </a:xfrm>
          <a:prstGeom prst="rect">
            <a:avLst/>
          </a:prstGeom>
          <a:noFill/>
        </p:spPr>
        <p:txBody>
          <a:bodyPr wrap="none" lIns="51435" tIns="25718" rIns="51435" bIns="25718">
            <a:spAutoFit/>
          </a:bodyPr>
          <a:lstStyle/>
          <a:p>
            <a:r>
              <a:rPr lang="en-US" altLang="zh-CN" sz="4400" b="1" noProof="1">
                <a:solidFill>
                  <a:srgbClr val="0000E1"/>
                </a:solidFill>
                <a:effectLst>
                  <a:outerShdw blurRad="38100" dist="38100" dir="2700000" algn="tl">
                    <a:srgbClr val="000000">
                      <a:alpha val="43137"/>
                    </a:srgbClr>
                  </a:outerShdw>
                </a:effectLst>
                <a:cs typeface="Arial" panose="020B0604020202020204" pitchFamily="34" charset="0"/>
              </a:rPr>
              <a:t>Exercises</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矩形 5"/>
          <p:cNvSpPr>
            <a:spLocks noChangeArrowheads="1"/>
          </p:cNvSpPr>
          <p:nvPr/>
        </p:nvSpPr>
        <p:spPr bwMode="auto">
          <a:xfrm>
            <a:off x="755576" y="805108"/>
            <a:ext cx="7992888" cy="3957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en-US" altLang="zh-CN" sz="2800" b="1" dirty="0">
                <a:solidFill>
                  <a:srgbClr val="000000"/>
                </a:solidFill>
                <a:latin typeface="Times New Roman" panose="02020603050405020304" pitchFamily="18" charset="0"/>
              </a:rPr>
              <a:t>4. Don’t make so much noise. The children   </a:t>
            </a:r>
          </a:p>
          <a:p>
            <a:pPr>
              <a:lnSpc>
                <a:spcPct val="130000"/>
              </a:lnSpc>
            </a:pPr>
            <a:r>
              <a:rPr lang="en-US" altLang="zh-CN" sz="2800" b="1" dirty="0">
                <a:solidFill>
                  <a:srgbClr val="000000"/>
                </a:solidFill>
                <a:latin typeface="Times New Roman" panose="02020603050405020304" pitchFamily="18" charset="0"/>
              </a:rPr>
              <a:t>    ___________ (have) an English lesson. </a:t>
            </a:r>
          </a:p>
          <a:p>
            <a:pPr>
              <a:lnSpc>
                <a:spcPct val="130000"/>
              </a:lnSpc>
            </a:pPr>
            <a:r>
              <a:rPr lang="en-US" altLang="zh-CN" sz="2800" b="1" dirty="0">
                <a:solidFill>
                  <a:srgbClr val="000000"/>
                </a:solidFill>
                <a:latin typeface="Times New Roman" panose="02020603050405020304" pitchFamily="18" charset="0"/>
              </a:rPr>
              <a:t>5. —Why won’t you go to the movie with me, Gina?</a:t>
            </a:r>
          </a:p>
          <a:p>
            <a:pPr>
              <a:lnSpc>
                <a:spcPct val="130000"/>
              </a:lnSpc>
            </a:pPr>
            <a:r>
              <a:rPr lang="en-US" altLang="zh-CN" sz="2800" b="1" dirty="0">
                <a:solidFill>
                  <a:srgbClr val="000000"/>
                </a:solidFill>
                <a:latin typeface="Times New Roman" panose="02020603050405020304" pitchFamily="18" charset="0"/>
              </a:rPr>
              <a:t>    — Because I ____________ (see) it twice. </a:t>
            </a:r>
            <a:endParaRPr lang="en-US" altLang="zh-CN" sz="2800" b="1" dirty="0">
              <a:latin typeface="Times New Roman" panose="02020603050405020304" pitchFamily="18" charset="0"/>
            </a:endParaRPr>
          </a:p>
          <a:p>
            <a:pPr>
              <a:lnSpc>
                <a:spcPct val="130000"/>
              </a:lnSpc>
            </a:pPr>
            <a:r>
              <a:rPr lang="en-US" altLang="zh-CN" sz="2800" b="1" dirty="0">
                <a:latin typeface="Times New Roman" panose="02020603050405020304" pitchFamily="18" charset="0"/>
              </a:rPr>
              <a:t>6. — ______ (can) I swim here?</a:t>
            </a:r>
          </a:p>
          <a:p>
            <a:pPr>
              <a:lnSpc>
                <a:spcPct val="130000"/>
              </a:lnSpc>
            </a:pPr>
            <a:r>
              <a:rPr lang="en-US" altLang="zh-CN" sz="2800" b="1" dirty="0">
                <a:latin typeface="Times New Roman" panose="02020603050405020304" pitchFamily="18" charset="0"/>
              </a:rPr>
              <a:t>    — No, you ____</a:t>
            </a:r>
            <a:r>
              <a:rPr lang="en-US" altLang="zh-CN" sz="2800" b="1" dirty="0">
                <a:solidFill>
                  <a:srgbClr val="000000"/>
                </a:solidFill>
                <a:latin typeface="Times New Roman" panose="02020603050405020304" pitchFamily="18" charset="0"/>
              </a:rPr>
              <a:t>___</a:t>
            </a:r>
            <a:r>
              <a:rPr lang="en-US" altLang="zh-CN" sz="2800" b="1" dirty="0">
                <a:latin typeface="Times New Roman" panose="02020603050405020304" pitchFamily="18" charset="0"/>
              </a:rPr>
              <a:t>___ (must). Look at the sign </a:t>
            </a:r>
          </a:p>
          <a:p>
            <a:pPr>
              <a:lnSpc>
                <a:spcPct val="130000"/>
              </a:lnSpc>
            </a:pPr>
            <a:r>
              <a:rPr lang="en-US" altLang="zh-CN" sz="2800" b="1" dirty="0">
                <a:latin typeface="Times New Roman" panose="02020603050405020304" pitchFamily="18" charset="0"/>
              </a:rPr>
              <a:t>         “No swimming”.</a:t>
            </a:r>
            <a:endParaRPr lang="en-US" altLang="zh-CN" sz="2800" b="1" dirty="0">
              <a:solidFill>
                <a:srgbClr val="000000"/>
              </a:solidFill>
              <a:latin typeface="Times New Roman" panose="02020603050405020304" pitchFamily="18" charset="0"/>
            </a:endParaRPr>
          </a:p>
        </p:txBody>
      </p:sp>
      <p:sp>
        <p:nvSpPr>
          <p:cNvPr id="7" name="TextBox 6"/>
          <p:cNvSpPr txBox="1">
            <a:spLocks noChangeArrowheads="1"/>
          </p:cNvSpPr>
          <p:nvPr/>
        </p:nvSpPr>
        <p:spPr bwMode="auto">
          <a:xfrm>
            <a:off x="1292179" y="1419622"/>
            <a:ext cx="205263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800" b="1" dirty="0">
                <a:solidFill>
                  <a:srgbClr val="FF0000"/>
                </a:solidFill>
                <a:latin typeface="Times New Roman" panose="02020603050405020304" pitchFamily="18" charset="0"/>
              </a:rPr>
              <a:t>are having</a:t>
            </a:r>
          </a:p>
        </p:txBody>
      </p:sp>
      <p:sp>
        <p:nvSpPr>
          <p:cNvPr id="8" name="TextBox 7"/>
          <p:cNvSpPr txBox="1">
            <a:spLocks noChangeArrowheads="1"/>
          </p:cNvSpPr>
          <p:nvPr/>
        </p:nvSpPr>
        <p:spPr bwMode="auto">
          <a:xfrm>
            <a:off x="3232146" y="2553176"/>
            <a:ext cx="237671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a:solidFill>
                  <a:srgbClr val="FF0000"/>
                </a:solidFill>
                <a:latin typeface="Times New Roman" panose="02020603050405020304" pitchFamily="18" charset="0"/>
              </a:rPr>
              <a:t>have seen</a:t>
            </a:r>
          </a:p>
        </p:txBody>
      </p:sp>
      <p:sp>
        <p:nvSpPr>
          <p:cNvPr id="10" name="TextBox 9"/>
          <p:cNvSpPr txBox="1">
            <a:spLocks noChangeArrowheads="1"/>
          </p:cNvSpPr>
          <p:nvPr/>
        </p:nvSpPr>
        <p:spPr bwMode="auto">
          <a:xfrm>
            <a:off x="1763688" y="3109850"/>
            <a:ext cx="863203"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800" b="1">
                <a:solidFill>
                  <a:srgbClr val="FF0000"/>
                </a:solidFill>
                <a:latin typeface="Times New Roman" panose="02020603050405020304" pitchFamily="18" charset="0"/>
              </a:rPr>
              <a:t>Can </a:t>
            </a:r>
          </a:p>
        </p:txBody>
      </p:sp>
      <p:sp>
        <p:nvSpPr>
          <p:cNvPr id="11" name="TextBox 10"/>
          <p:cNvSpPr txBox="1">
            <a:spLocks noChangeArrowheads="1"/>
          </p:cNvSpPr>
          <p:nvPr/>
        </p:nvSpPr>
        <p:spPr bwMode="auto">
          <a:xfrm>
            <a:off x="3055888" y="3620682"/>
            <a:ext cx="135016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800" b="1">
                <a:solidFill>
                  <a:srgbClr val="FF0000"/>
                </a:solidFill>
                <a:latin typeface="Times New Roman" panose="02020603050405020304" pitchFamily="18" charset="0"/>
              </a:rPr>
              <a:t>mustn’t</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文本框 1"/>
          <p:cNvSpPr txBox="1">
            <a:spLocks noChangeArrowheads="1"/>
          </p:cNvSpPr>
          <p:nvPr/>
        </p:nvSpPr>
        <p:spPr bwMode="auto">
          <a:xfrm>
            <a:off x="971600" y="549792"/>
            <a:ext cx="7367537" cy="4335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en-US" altLang="zh-CN" sz="2800" b="1" dirty="0">
                <a:solidFill>
                  <a:srgbClr val="002060"/>
                </a:solidFill>
                <a:latin typeface="微软雅黑"/>
                <a:ea typeface="微软雅黑"/>
                <a:cs typeface="Times New Roman" panose="02020603050405020304" pitchFamily="18" charset="0"/>
              </a:rPr>
              <a:t>Ⅱ</a:t>
            </a:r>
            <a:r>
              <a:rPr lang="en-US" altLang="zh-CN" sz="2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b="1" dirty="0">
                <a:solidFill>
                  <a:srgbClr val="002060"/>
                </a:solidFill>
                <a:latin typeface="微软雅黑" panose="020B0503020204020204" pitchFamily="34" charset="-122"/>
                <a:ea typeface="微软雅黑" panose="020B0503020204020204" pitchFamily="34" charset="-122"/>
                <a:cs typeface="Times New Roman" panose="02020603050405020304" pitchFamily="18" charset="0"/>
              </a:rPr>
              <a:t>单项选择。</a:t>
            </a:r>
          </a:p>
          <a:p>
            <a:pPr>
              <a:lnSpc>
                <a:spcPct val="120000"/>
              </a:lnSpc>
            </a:pPr>
            <a:r>
              <a:rPr lang="zh-CN" altLang="en-US" sz="2800" b="1" dirty="0">
                <a:latin typeface="Times New Roman" panose="02020603050405020304" pitchFamily="18" charset="0"/>
              </a:rPr>
              <a:t>1. We</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re trying ______ the earth.</a:t>
            </a:r>
          </a:p>
          <a:p>
            <a:pPr>
              <a:lnSpc>
                <a:spcPct val="120000"/>
              </a:lnSpc>
            </a:pPr>
            <a:r>
              <a:rPr lang="zh-CN" altLang="en-US" sz="2800" b="1" dirty="0">
                <a:latin typeface="Times New Roman" panose="02020603050405020304" pitchFamily="18" charset="0"/>
              </a:rPr>
              <a:t>            A. to save    	B. saving     	</a:t>
            </a:r>
            <a:endParaRPr lang="en-US" altLang="zh-CN" sz="2800" b="1" dirty="0">
              <a:latin typeface="Times New Roman" panose="02020603050405020304" pitchFamily="18" charset="0"/>
            </a:endParaRPr>
          </a:p>
          <a:p>
            <a:pPr>
              <a:lnSpc>
                <a:spcPct val="12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C. saved     	           D. be saved  </a:t>
            </a:r>
          </a:p>
          <a:p>
            <a:pPr>
              <a:lnSpc>
                <a:spcPct val="120000"/>
              </a:lnSpc>
            </a:pPr>
            <a:r>
              <a:rPr lang="zh-CN" altLang="en-US" sz="2800" b="1" dirty="0">
                <a:latin typeface="Times New Roman" panose="02020603050405020304" pitchFamily="18" charset="0"/>
              </a:rPr>
              <a:t>2. My good friend becomes good at __________   </a:t>
            </a:r>
            <a:endParaRPr lang="en-US" altLang="zh-CN" sz="2800" b="1" dirty="0">
              <a:latin typeface="Times New Roman" panose="02020603050405020304" pitchFamily="18" charset="0"/>
            </a:endParaRPr>
          </a:p>
          <a:p>
            <a:pPr>
              <a:lnSpc>
                <a:spcPct val="12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English every day.</a:t>
            </a:r>
          </a:p>
          <a:p>
            <a:pPr>
              <a:lnSpc>
                <a:spcPct val="120000"/>
              </a:lnSpc>
            </a:pPr>
            <a:r>
              <a:rPr lang="zh-CN" altLang="en-US" sz="2800" b="1" dirty="0">
                <a:latin typeface="Times New Roman" panose="02020603050405020304" pitchFamily="18" charset="0"/>
              </a:rPr>
              <a:t>           A. speak     	           B. speaking     	</a:t>
            </a:r>
            <a:endParaRPr lang="en-US" altLang="zh-CN" sz="2800" b="1" dirty="0">
              <a:latin typeface="Times New Roman" panose="02020603050405020304" pitchFamily="18" charset="0"/>
            </a:endParaRPr>
          </a:p>
          <a:p>
            <a:pPr>
              <a:lnSpc>
                <a:spcPct val="12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C. speaks      	D. to speak  </a:t>
            </a:r>
          </a:p>
        </p:txBody>
      </p:sp>
      <p:sp>
        <p:nvSpPr>
          <p:cNvPr id="3" name="文本框 2"/>
          <p:cNvSpPr txBox="1">
            <a:spLocks noChangeArrowheads="1"/>
          </p:cNvSpPr>
          <p:nvPr/>
        </p:nvSpPr>
        <p:spPr bwMode="auto">
          <a:xfrm>
            <a:off x="3563888" y="1059582"/>
            <a:ext cx="70246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50000"/>
              </a:lnSpc>
            </a:pPr>
            <a:r>
              <a:rPr lang="en-US" altLang="zh-CN" sz="2800" b="1" dirty="0">
                <a:solidFill>
                  <a:srgbClr val="FF0000"/>
                </a:solidFill>
                <a:latin typeface="Times New Roman" panose="02020603050405020304" pitchFamily="18" charset="0"/>
                <a:cs typeface="Times New Roman" panose="02020603050405020304" pitchFamily="18" charset="0"/>
              </a:rPr>
              <a:t>A</a:t>
            </a:r>
          </a:p>
        </p:txBody>
      </p:sp>
      <p:sp>
        <p:nvSpPr>
          <p:cNvPr id="4" name="文本框 3"/>
          <p:cNvSpPr txBox="1">
            <a:spLocks noChangeArrowheads="1"/>
          </p:cNvSpPr>
          <p:nvPr/>
        </p:nvSpPr>
        <p:spPr bwMode="auto">
          <a:xfrm>
            <a:off x="6727832" y="2707766"/>
            <a:ext cx="519460"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en-US" altLang="zh-CN" sz="2800" b="1" dirty="0">
                <a:solidFill>
                  <a:srgbClr val="FF0000"/>
                </a:solidFill>
                <a:latin typeface="Times New Roman" panose="02020603050405020304" pitchFamily="18" charset="0"/>
                <a:cs typeface="Times New Roman" panose="02020603050405020304" pitchFamily="18" charset="0"/>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文本框 1"/>
          <p:cNvSpPr txBox="1">
            <a:spLocks noChangeArrowheads="1"/>
          </p:cNvSpPr>
          <p:nvPr/>
        </p:nvSpPr>
        <p:spPr bwMode="auto">
          <a:xfrm>
            <a:off x="690984" y="699542"/>
            <a:ext cx="7841456" cy="480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10000"/>
              </a:lnSpc>
            </a:pPr>
            <a:r>
              <a:rPr lang="zh-CN" altLang="en-US" sz="2800" b="1" dirty="0">
                <a:latin typeface="Times New Roman" panose="02020603050405020304" pitchFamily="18" charset="0"/>
                <a:cs typeface="Times New Roman" panose="02020603050405020304" pitchFamily="18" charset="0"/>
              </a:rPr>
              <a:t> 3. I ______ take dance lessons, but I don</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t </a:t>
            </a:r>
            <a:r>
              <a:rPr lang="en-US" altLang="zh-CN" sz="2800" b="1" dirty="0">
                <a:latin typeface="Times New Roman" panose="02020603050405020304" pitchFamily="18" charset="0"/>
                <a:cs typeface="Times New Roman" panose="02020603050405020304" pitchFamily="18" charset="0"/>
              </a:rPr>
              <a:t>do </a:t>
            </a:r>
          </a:p>
          <a:p>
            <a:pPr>
              <a:lnSpc>
                <a:spcPct val="1100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anymore now. </a:t>
            </a:r>
          </a:p>
          <a:p>
            <a:pPr>
              <a:lnSpc>
                <a:spcPct val="110000"/>
              </a:lnSpc>
            </a:pPr>
            <a:r>
              <a:rPr lang="zh-CN" altLang="en-US" sz="2800" b="1" dirty="0">
                <a:latin typeface="Times New Roman" panose="02020603050405020304" pitchFamily="18" charset="0"/>
                <a:cs typeface="Times New Roman" panose="02020603050405020304" pitchFamily="18" charset="0"/>
              </a:rPr>
              <a:t>     A. used to   B. used     C. using	  D. to use to</a:t>
            </a:r>
          </a:p>
          <a:p>
            <a:pPr>
              <a:lnSpc>
                <a:spcPct val="110000"/>
              </a:lnSpc>
            </a:pPr>
            <a:r>
              <a:rPr lang="zh-CN" altLang="en-US" sz="2800" b="1" dirty="0">
                <a:latin typeface="Times New Roman" panose="02020603050405020304" pitchFamily="18" charset="0"/>
                <a:cs typeface="Times New Roman" panose="02020603050405020304" pitchFamily="18" charset="0"/>
              </a:rPr>
              <a:t> 4. It was _______ the nicest river in town.</a:t>
            </a:r>
          </a:p>
          <a:p>
            <a:pPr>
              <a:lnSpc>
                <a:spcPct val="110000"/>
              </a:lnSpc>
            </a:pPr>
            <a:r>
              <a:rPr lang="zh-CN" altLang="en-US" sz="2800" b="1" dirty="0">
                <a:latin typeface="Times New Roman" panose="02020603050405020304" pitchFamily="18" charset="0"/>
                <a:cs typeface="Times New Roman" panose="02020603050405020304" pitchFamily="18" charset="0"/>
              </a:rPr>
              <a:t>     A. considering   	B. considered      </a:t>
            </a:r>
            <a:endParaRPr lang="en-US" altLang="zh-CN" sz="2800" b="1" dirty="0">
              <a:latin typeface="Times New Roman" panose="02020603050405020304" pitchFamily="18" charset="0"/>
              <a:cs typeface="Times New Roman" panose="02020603050405020304" pitchFamily="18" charset="0"/>
            </a:endParaRPr>
          </a:p>
          <a:p>
            <a:pPr>
              <a:lnSpc>
                <a:spcPct val="1100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C. have considered      D. to be considered</a:t>
            </a:r>
            <a:endParaRPr lang="en-US" altLang="zh-CN" sz="2800" b="1" dirty="0">
              <a:latin typeface="Times New Roman" panose="02020603050405020304" pitchFamily="18" charset="0"/>
              <a:cs typeface="Times New Roman" panose="02020603050405020304" pitchFamily="18" charset="0"/>
            </a:endParaRPr>
          </a:p>
          <a:p>
            <a:pPr>
              <a:lnSpc>
                <a:spcPct val="110000"/>
              </a:lnSpc>
              <a:buFont typeface="Arial" panose="020B0604020202020204" pitchFamily="34" charset="0"/>
              <a:buNone/>
            </a:pPr>
            <a:r>
              <a:rPr lang="en-US" altLang="zh-CN" sz="2800" b="1" dirty="0">
                <a:solidFill>
                  <a:srgbClr val="000000"/>
                </a:solidFill>
                <a:latin typeface="Times New Roman" panose="02020603050405020304" pitchFamily="18" charset="0"/>
              </a:rPr>
              <a:t>5. Not only my friends but also I _____ interested  </a:t>
            </a:r>
          </a:p>
          <a:p>
            <a:pPr>
              <a:lnSpc>
                <a:spcPct val="110000"/>
              </a:lnSpc>
              <a:buFont typeface="Arial" panose="020B0604020202020204" pitchFamily="34" charset="0"/>
              <a:buNone/>
            </a:pPr>
            <a:r>
              <a:rPr lang="en-US" altLang="zh-CN" sz="2800" b="1" dirty="0">
                <a:solidFill>
                  <a:srgbClr val="000000"/>
                </a:solidFill>
                <a:latin typeface="Times New Roman" panose="02020603050405020304" pitchFamily="18" charset="0"/>
              </a:rPr>
              <a:t>    in football and Messi is our favorite star.</a:t>
            </a:r>
          </a:p>
          <a:p>
            <a:pPr>
              <a:lnSpc>
                <a:spcPct val="110000"/>
              </a:lnSpc>
              <a:buFont typeface="Arial" panose="020B0604020202020204" pitchFamily="34" charset="0"/>
              <a:buNone/>
            </a:pPr>
            <a:r>
              <a:rPr lang="en-US" altLang="zh-CN" sz="2800" b="1" dirty="0">
                <a:solidFill>
                  <a:srgbClr val="000000"/>
                </a:solidFill>
                <a:latin typeface="Times New Roman" panose="02020603050405020304" pitchFamily="18" charset="0"/>
              </a:rPr>
              <a:t>      A. be         B. am     	    C. is	    D. are</a:t>
            </a:r>
            <a:endParaRPr lang="en-US" altLang="zh-CN" sz="2800" dirty="0">
              <a:solidFill>
                <a:srgbClr val="000000"/>
              </a:solidFill>
            </a:endParaRPr>
          </a:p>
          <a:p>
            <a:pPr>
              <a:lnSpc>
                <a:spcPct val="110000"/>
              </a:lnSpc>
            </a:pPr>
            <a:endParaRPr lang="zh-CN" altLang="en-US" sz="2800" b="1" dirty="0">
              <a:latin typeface="Times New Roman" panose="02020603050405020304" pitchFamily="18" charset="0"/>
              <a:cs typeface="Times New Roman" panose="02020603050405020304" pitchFamily="18" charset="0"/>
            </a:endParaRPr>
          </a:p>
        </p:txBody>
      </p:sp>
      <p:sp>
        <p:nvSpPr>
          <p:cNvPr id="3" name="文本框 2"/>
          <p:cNvSpPr txBox="1">
            <a:spLocks noChangeArrowheads="1"/>
          </p:cNvSpPr>
          <p:nvPr/>
        </p:nvSpPr>
        <p:spPr bwMode="auto">
          <a:xfrm>
            <a:off x="1691680" y="627534"/>
            <a:ext cx="65127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A</a:t>
            </a:r>
          </a:p>
        </p:txBody>
      </p:sp>
      <p:sp>
        <p:nvSpPr>
          <p:cNvPr id="4" name="文本框 3"/>
          <p:cNvSpPr txBox="1">
            <a:spLocks noChangeArrowheads="1"/>
          </p:cNvSpPr>
          <p:nvPr/>
        </p:nvSpPr>
        <p:spPr bwMode="auto">
          <a:xfrm>
            <a:off x="2555776" y="2067694"/>
            <a:ext cx="59412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B</a:t>
            </a:r>
          </a:p>
        </p:txBody>
      </p:sp>
      <p:sp>
        <p:nvSpPr>
          <p:cNvPr id="6" name="Rectangle 8"/>
          <p:cNvSpPr>
            <a:spLocks noChangeArrowheads="1"/>
          </p:cNvSpPr>
          <p:nvPr/>
        </p:nvSpPr>
        <p:spPr bwMode="auto">
          <a:xfrm>
            <a:off x="5940152" y="3497604"/>
            <a:ext cx="58816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ChangeArrowheads="1"/>
          </p:cNvSpPr>
          <p:nvPr/>
        </p:nvSpPr>
        <p:spPr bwMode="auto">
          <a:xfrm>
            <a:off x="611560" y="921920"/>
            <a:ext cx="7962900" cy="3869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spAutoFit/>
          </a:bodyPr>
          <a:lstStyle/>
          <a:p>
            <a:pPr>
              <a:lnSpc>
                <a:spcPct val="150000"/>
              </a:lnSpc>
              <a:buFont typeface="Arial" panose="020B0604020202020204" pitchFamily="34" charset="0"/>
              <a:buNone/>
            </a:pPr>
            <a:r>
              <a:rPr lang="en-US" altLang="zh-CN" sz="2800" b="1" dirty="0">
                <a:solidFill>
                  <a:srgbClr val="000000"/>
                </a:solidFill>
                <a:latin typeface="Times New Roman" panose="02020603050405020304" pitchFamily="18" charset="0"/>
              </a:rPr>
              <a:t>6. In the last ten months, September Miracle ____ </a:t>
            </a:r>
          </a:p>
          <a:p>
            <a:pPr>
              <a:lnSpc>
                <a:spcPct val="150000"/>
              </a:lnSpc>
              <a:buFont typeface="Arial" panose="020B0604020202020204" pitchFamily="34" charset="0"/>
              <a:buNone/>
            </a:pPr>
            <a:r>
              <a:rPr lang="en-US" altLang="zh-CN" sz="2800" b="1" dirty="0">
                <a:solidFill>
                  <a:srgbClr val="000000"/>
                </a:solidFill>
                <a:latin typeface="Times New Roman" panose="02020603050405020304" pitchFamily="18" charset="0"/>
              </a:rPr>
              <a:t>    on CCTV for more than five times and is    </a:t>
            </a:r>
          </a:p>
          <a:p>
            <a:pPr>
              <a:lnSpc>
                <a:spcPct val="150000"/>
              </a:lnSpc>
              <a:buFont typeface="Arial" panose="020B0604020202020204" pitchFamily="34" charset="0"/>
              <a:buNone/>
            </a:pPr>
            <a:r>
              <a:rPr lang="en-US" altLang="zh-CN" sz="2800" b="1" dirty="0">
                <a:solidFill>
                  <a:srgbClr val="000000"/>
                </a:solidFill>
                <a:latin typeface="Times New Roman" panose="02020603050405020304" pitchFamily="18" charset="0"/>
              </a:rPr>
              <a:t>    popular all over the country. </a:t>
            </a:r>
          </a:p>
          <a:p>
            <a:pPr>
              <a:lnSpc>
                <a:spcPct val="150000"/>
              </a:lnSpc>
              <a:buFont typeface="Arial" panose="020B0604020202020204" pitchFamily="34" charset="0"/>
              <a:buNone/>
            </a:pPr>
            <a:r>
              <a:rPr lang="en-US" altLang="zh-CN" sz="2800" b="1" dirty="0">
                <a:solidFill>
                  <a:srgbClr val="000000"/>
                </a:solidFill>
                <a:latin typeface="Times New Roman" panose="02020603050405020304" pitchFamily="18" charset="0"/>
              </a:rPr>
              <a:t>      A. has played the piano    </a:t>
            </a:r>
          </a:p>
          <a:p>
            <a:pPr>
              <a:lnSpc>
                <a:spcPct val="150000"/>
              </a:lnSpc>
              <a:buFont typeface="Arial" panose="020B0604020202020204" pitchFamily="34" charset="0"/>
              <a:buNone/>
            </a:pPr>
            <a:r>
              <a:rPr lang="en-US" altLang="zh-CN" sz="2800" b="1" dirty="0">
                <a:solidFill>
                  <a:srgbClr val="000000"/>
                </a:solidFill>
                <a:latin typeface="Times New Roman" panose="02020603050405020304" pitchFamily="18" charset="0"/>
              </a:rPr>
              <a:t>      B. has given out their song disks   </a:t>
            </a:r>
          </a:p>
          <a:p>
            <a:pPr>
              <a:lnSpc>
                <a:spcPct val="150000"/>
              </a:lnSpc>
              <a:buFont typeface="Arial" panose="020B0604020202020204" pitchFamily="34" charset="0"/>
              <a:buNone/>
            </a:pPr>
            <a:r>
              <a:rPr lang="en-US" altLang="zh-CN" sz="2800" b="1" dirty="0">
                <a:solidFill>
                  <a:srgbClr val="000000"/>
                </a:solidFill>
                <a:latin typeface="Times New Roman" panose="02020603050405020304" pitchFamily="18" charset="0"/>
              </a:rPr>
              <a:t>      C .has written songs      D. has performed</a:t>
            </a:r>
          </a:p>
        </p:txBody>
      </p:sp>
      <p:sp>
        <p:nvSpPr>
          <p:cNvPr id="87043" name="Rectangle 8"/>
          <p:cNvSpPr>
            <a:spLocks noChangeArrowheads="1"/>
          </p:cNvSpPr>
          <p:nvPr/>
        </p:nvSpPr>
        <p:spPr bwMode="auto">
          <a:xfrm>
            <a:off x="7512223" y="961338"/>
            <a:ext cx="588169" cy="58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20000"/>
              </a:lnSpc>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D</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p:cTn id="7" dur="500" fill="hold"/>
                                        <p:tgtEl>
                                          <p:spTgt spid="87043"/>
                                        </p:tgtEl>
                                        <p:attrNameLst>
                                          <p:attrName>ppt_x</p:attrName>
                                        </p:attrNameLst>
                                      </p:cBhvr>
                                      <p:tavLst>
                                        <p:tav tm="0">
                                          <p:val>
                                            <p:strVal val="#ppt_x"/>
                                          </p:val>
                                        </p:tav>
                                        <p:tav tm="100000">
                                          <p:val>
                                            <p:strVal val="#ppt_x"/>
                                          </p:val>
                                        </p:tav>
                                      </p:tavLst>
                                    </p:anim>
                                    <p:anim calcmode="lin" valueType="num">
                                      <p:cBhvr>
                                        <p:cTn id="8" dur="500" fill="hold"/>
                                        <p:tgtEl>
                                          <p:spTgt spid="870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ChangeArrowheads="1"/>
          </p:cNvSpPr>
          <p:nvPr/>
        </p:nvSpPr>
        <p:spPr bwMode="auto">
          <a:xfrm>
            <a:off x="677466" y="699542"/>
            <a:ext cx="7782966" cy="422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lvl1pPr indent="1333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buFont typeface="Arial" panose="020B0604020202020204" pitchFamily="34" charset="0"/>
              <a:buNone/>
            </a:pPr>
            <a:r>
              <a:rPr lang="en-US" altLang="zh-CN" sz="2700" b="1" dirty="0">
                <a:solidFill>
                  <a:srgbClr val="000000"/>
                </a:solidFill>
                <a:latin typeface="Times New Roman" panose="02020603050405020304" pitchFamily="18" charset="0"/>
              </a:rPr>
              <a:t>7. It’s getting dark. Please _____ the light. </a:t>
            </a:r>
          </a:p>
          <a:p>
            <a:pPr indent="0">
              <a:buFont typeface="Arial" panose="020B0604020202020204" pitchFamily="34" charset="0"/>
              <a:buNone/>
            </a:pPr>
            <a:r>
              <a:rPr lang="en-US" altLang="zh-CN" sz="2700" b="1" dirty="0">
                <a:solidFill>
                  <a:srgbClr val="000000"/>
                </a:solidFill>
                <a:latin typeface="Times New Roman" panose="02020603050405020304" pitchFamily="18" charset="0"/>
              </a:rPr>
              <a:t>          A. turn on          B. turn off   </a:t>
            </a:r>
          </a:p>
          <a:p>
            <a:pPr indent="0">
              <a:buFont typeface="Arial" panose="020B0604020202020204" pitchFamily="34" charset="0"/>
              <a:buNone/>
            </a:pPr>
            <a:r>
              <a:rPr lang="en-US" altLang="zh-CN" sz="2700" b="1" dirty="0">
                <a:solidFill>
                  <a:srgbClr val="000000"/>
                </a:solidFill>
                <a:latin typeface="Times New Roman" panose="02020603050405020304" pitchFamily="18" charset="0"/>
              </a:rPr>
              <a:t>          C. turn down      D. turn around</a:t>
            </a:r>
          </a:p>
          <a:p>
            <a:pPr indent="0">
              <a:buFont typeface="Arial" panose="020B0604020202020204" pitchFamily="34" charset="0"/>
              <a:buNone/>
            </a:pPr>
            <a:r>
              <a:rPr lang="en-US" altLang="zh-CN" sz="2700" b="1" dirty="0">
                <a:solidFill>
                  <a:srgbClr val="000000"/>
                </a:solidFill>
                <a:latin typeface="Times New Roman" panose="02020603050405020304" pitchFamily="18" charset="0"/>
              </a:rPr>
              <a:t>8. — How does Jack usually go to work?</a:t>
            </a:r>
          </a:p>
          <a:p>
            <a:pPr indent="0">
              <a:buFont typeface="Arial" panose="020B0604020202020204" pitchFamily="34" charset="0"/>
              <a:buNone/>
            </a:pPr>
            <a:r>
              <a:rPr lang="en-US" altLang="zh-CN" sz="2700" b="1" dirty="0">
                <a:solidFill>
                  <a:srgbClr val="000000"/>
                </a:solidFill>
                <a:latin typeface="Times New Roman" panose="02020603050405020304" pitchFamily="18" charset="0"/>
              </a:rPr>
              <a:t>    — He _____ drive a car, but now he _____ there </a:t>
            </a:r>
          </a:p>
          <a:p>
            <a:pPr indent="0">
              <a:buFont typeface="Arial" panose="020B0604020202020204" pitchFamily="34" charset="0"/>
              <a:buNone/>
            </a:pPr>
            <a:r>
              <a:rPr lang="en-US" altLang="zh-CN" sz="2700" b="1" dirty="0">
                <a:solidFill>
                  <a:srgbClr val="000000"/>
                </a:solidFill>
                <a:latin typeface="Times New Roman" panose="02020603050405020304" pitchFamily="18" charset="0"/>
              </a:rPr>
              <a:t>         to lose weight.</a:t>
            </a:r>
          </a:p>
          <a:p>
            <a:pPr indent="0">
              <a:buFont typeface="Arial" panose="020B0604020202020204" pitchFamily="34" charset="0"/>
              <a:buNone/>
            </a:pPr>
            <a:r>
              <a:rPr lang="en-US" altLang="zh-CN" sz="2700" b="1" dirty="0">
                <a:solidFill>
                  <a:srgbClr val="000000"/>
                </a:solidFill>
                <a:latin typeface="Times New Roman" panose="02020603050405020304" pitchFamily="18" charset="0"/>
              </a:rPr>
              <a:t>         A. used to;  is used to walk     </a:t>
            </a:r>
          </a:p>
          <a:p>
            <a:pPr indent="0">
              <a:buFont typeface="Arial" panose="020B0604020202020204" pitchFamily="34" charset="0"/>
              <a:buNone/>
            </a:pPr>
            <a:r>
              <a:rPr lang="en-US" altLang="zh-CN" sz="2700" b="1" dirty="0">
                <a:solidFill>
                  <a:srgbClr val="000000"/>
                </a:solidFill>
                <a:latin typeface="Times New Roman" panose="02020603050405020304" pitchFamily="18" charset="0"/>
              </a:rPr>
              <a:t>         B. was used to;  is used to walking</a:t>
            </a:r>
          </a:p>
          <a:p>
            <a:pPr indent="0">
              <a:buFont typeface="Arial" panose="020B0604020202020204" pitchFamily="34" charset="0"/>
              <a:buNone/>
            </a:pPr>
            <a:r>
              <a:rPr lang="en-US" altLang="zh-CN" sz="2700" b="1" dirty="0">
                <a:solidFill>
                  <a:srgbClr val="000000"/>
                </a:solidFill>
                <a:latin typeface="Times New Roman" panose="02020603050405020304" pitchFamily="18" charset="0"/>
              </a:rPr>
              <a:t>         C. was used to; is used to walk  </a:t>
            </a:r>
          </a:p>
          <a:p>
            <a:pPr indent="0">
              <a:buFont typeface="Arial" panose="020B0604020202020204" pitchFamily="34" charset="0"/>
              <a:buNone/>
            </a:pPr>
            <a:r>
              <a:rPr lang="en-US" altLang="zh-CN" sz="2700" b="1" dirty="0">
                <a:solidFill>
                  <a:srgbClr val="000000"/>
                </a:solidFill>
                <a:latin typeface="Times New Roman" panose="02020603050405020304" pitchFamily="18" charset="0"/>
              </a:rPr>
              <a:t>         D. used to; is used to walking</a:t>
            </a:r>
            <a:endParaRPr lang="en-US" altLang="zh-CN" sz="2700" dirty="0">
              <a:solidFill>
                <a:srgbClr val="000000"/>
              </a:solidFill>
            </a:endParaRPr>
          </a:p>
        </p:txBody>
      </p:sp>
      <p:sp>
        <p:nvSpPr>
          <p:cNvPr id="88067" name="Rectangle 8"/>
          <p:cNvSpPr>
            <a:spLocks noChangeArrowheads="1"/>
          </p:cNvSpPr>
          <p:nvPr/>
        </p:nvSpPr>
        <p:spPr bwMode="auto">
          <a:xfrm>
            <a:off x="4860032" y="703461"/>
            <a:ext cx="58816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A</a:t>
            </a:r>
          </a:p>
        </p:txBody>
      </p:sp>
      <p:sp>
        <p:nvSpPr>
          <p:cNvPr id="88068" name="Rectangle 8"/>
          <p:cNvSpPr>
            <a:spLocks noChangeArrowheads="1"/>
          </p:cNvSpPr>
          <p:nvPr/>
        </p:nvSpPr>
        <p:spPr bwMode="auto">
          <a:xfrm>
            <a:off x="2267744" y="2359645"/>
            <a:ext cx="58816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D</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anim calcmode="lin" valueType="num">
                                      <p:cBhvr>
                                        <p:cTn id="7" dur="500" fill="hold"/>
                                        <p:tgtEl>
                                          <p:spTgt spid="88067"/>
                                        </p:tgtEl>
                                        <p:attrNameLst>
                                          <p:attrName>ppt_x</p:attrName>
                                        </p:attrNameLst>
                                      </p:cBhvr>
                                      <p:tavLst>
                                        <p:tav tm="0">
                                          <p:val>
                                            <p:strVal val="#ppt_x"/>
                                          </p:val>
                                        </p:tav>
                                        <p:tav tm="100000">
                                          <p:val>
                                            <p:strVal val="#ppt_x"/>
                                          </p:val>
                                        </p:tav>
                                      </p:tavLst>
                                    </p:anim>
                                    <p:anim calcmode="lin" valueType="num">
                                      <p:cBhvr>
                                        <p:cTn id="8" dur="500" fill="hold"/>
                                        <p:tgtEl>
                                          <p:spTgt spid="880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8068"/>
                                        </p:tgtEl>
                                        <p:attrNameLst>
                                          <p:attrName>style.visibility</p:attrName>
                                        </p:attrNameLst>
                                      </p:cBhvr>
                                      <p:to>
                                        <p:strVal val="visible"/>
                                      </p:to>
                                    </p:set>
                                    <p:anim calcmode="lin" valueType="num">
                                      <p:cBhvr>
                                        <p:cTn id="13" dur="500" fill="hold"/>
                                        <p:tgtEl>
                                          <p:spTgt spid="88068"/>
                                        </p:tgtEl>
                                        <p:attrNameLst>
                                          <p:attrName>ppt_x</p:attrName>
                                        </p:attrNameLst>
                                      </p:cBhvr>
                                      <p:tavLst>
                                        <p:tav tm="0">
                                          <p:val>
                                            <p:strVal val="#ppt_x"/>
                                          </p:val>
                                        </p:tav>
                                        <p:tav tm="100000">
                                          <p:val>
                                            <p:strVal val="#ppt_x"/>
                                          </p:val>
                                        </p:tav>
                                      </p:tavLst>
                                    </p:anim>
                                    <p:anim calcmode="lin" valueType="num">
                                      <p:cBhvr>
                                        <p:cTn id="14" dur="500" fill="hold"/>
                                        <p:tgtEl>
                                          <p:spTgt spid="880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p:bldP spid="8806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txBox="1">
            <a:spLocks noChangeArrowheads="1"/>
          </p:cNvSpPr>
          <p:nvPr/>
        </p:nvSpPr>
        <p:spPr bwMode="auto">
          <a:xfrm>
            <a:off x="740569" y="771550"/>
            <a:ext cx="7503839"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727075" indent="-72707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0" hangingPunct="0">
              <a:lnSpc>
                <a:spcPct val="110000"/>
              </a:lnSpc>
              <a:buFont typeface="Arial" panose="020B0604020202020204" pitchFamily="34" charset="0"/>
              <a:buNone/>
            </a:pPr>
            <a:r>
              <a:rPr lang="en-US" altLang="zh-CN" sz="2700" b="1" dirty="0">
                <a:solidFill>
                  <a:srgbClr val="000000"/>
                </a:solidFill>
                <a:latin typeface="Times New Roman" panose="02020603050405020304" pitchFamily="18" charset="0"/>
              </a:rPr>
              <a:t>9. He promised to pick me up at the school gate. </a:t>
            </a:r>
          </a:p>
          <a:p>
            <a:pPr marL="0" indent="0" eaLnBrk="0" hangingPunct="0">
              <a:lnSpc>
                <a:spcPct val="110000"/>
              </a:lnSpc>
              <a:buFont typeface="Arial" panose="020B0604020202020204" pitchFamily="34" charset="0"/>
              <a:buNone/>
            </a:pPr>
            <a:r>
              <a:rPr lang="en-US" altLang="zh-CN" sz="2700" b="1" dirty="0">
                <a:solidFill>
                  <a:srgbClr val="000000"/>
                </a:solidFill>
                <a:latin typeface="Times New Roman" panose="02020603050405020304" pitchFamily="18" charset="0"/>
              </a:rPr>
              <a:t>      However, he _____ yet.</a:t>
            </a:r>
          </a:p>
          <a:p>
            <a:pPr marL="0" indent="0" eaLnBrk="0" hangingPunct="0">
              <a:lnSpc>
                <a:spcPct val="110000"/>
              </a:lnSpc>
              <a:buFont typeface="Arial" panose="020B0604020202020204" pitchFamily="34" charset="0"/>
              <a:buNone/>
            </a:pPr>
            <a:r>
              <a:rPr lang="en-US" altLang="zh-CN" sz="2700" b="1" dirty="0">
                <a:solidFill>
                  <a:srgbClr val="000000"/>
                </a:solidFill>
                <a:latin typeface="Times New Roman" panose="02020603050405020304" pitchFamily="18" charset="0"/>
              </a:rPr>
              <a:t>      A. didn’t arrive       B. doesn’t arrive </a:t>
            </a:r>
          </a:p>
          <a:p>
            <a:pPr marL="0" indent="0" eaLnBrk="0" hangingPunct="0">
              <a:lnSpc>
                <a:spcPct val="110000"/>
              </a:lnSpc>
              <a:buFont typeface="Arial" panose="020B0604020202020204" pitchFamily="34" charset="0"/>
              <a:buNone/>
            </a:pPr>
            <a:r>
              <a:rPr lang="en-US" altLang="zh-CN" sz="2700" b="1" dirty="0">
                <a:solidFill>
                  <a:srgbClr val="000000"/>
                </a:solidFill>
                <a:latin typeface="Times New Roman" panose="02020603050405020304" pitchFamily="18" charset="0"/>
              </a:rPr>
              <a:t>      C. isn’t arriving      D. hasn’t arrived</a:t>
            </a:r>
          </a:p>
          <a:p>
            <a:pPr marL="0" indent="0" eaLnBrk="0" hangingPunct="0">
              <a:lnSpc>
                <a:spcPct val="110000"/>
              </a:lnSpc>
              <a:buFont typeface="Arial" panose="020B0604020202020204" pitchFamily="34" charset="0"/>
              <a:buNone/>
            </a:pPr>
            <a:r>
              <a:rPr lang="en-US" altLang="zh-CN" sz="2700" b="1" dirty="0">
                <a:solidFill>
                  <a:srgbClr val="000000"/>
                </a:solidFill>
                <a:latin typeface="Times New Roman" panose="02020603050405020304" pitchFamily="18" charset="0"/>
              </a:rPr>
              <a:t>10. Ba Jin, one of the greatest writers in China, </a:t>
            </a:r>
          </a:p>
          <a:p>
            <a:pPr marL="0" indent="0" eaLnBrk="0" hangingPunct="0">
              <a:lnSpc>
                <a:spcPct val="110000"/>
              </a:lnSpc>
              <a:buFont typeface="Arial" panose="020B0604020202020204" pitchFamily="34" charset="0"/>
              <a:buNone/>
            </a:pPr>
            <a:r>
              <a:rPr lang="en-US" altLang="zh-CN" sz="2700" b="1" dirty="0">
                <a:solidFill>
                  <a:srgbClr val="000000"/>
                </a:solidFill>
                <a:latin typeface="Times New Roman" panose="02020603050405020304" pitchFamily="18" charset="0"/>
              </a:rPr>
              <a:t>      _____ as “People’s Writer”.</a:t>
            </a:r>
          </a:p>
          <a:p>
            <a:pPr marL="0" indent="0" eaLnBrk="0" hangingPunct="0">
              <a:lnSpc>
                <a:spcPct val="110000"/>
              </a:lnSpc>
              <a:buFont typeface="Arial" panose="020B0604020202020204" pitchFamily="34" charset="0"/>
              <a:buNone/>
            </a:pPr>
            <a:r>
              <a:rPr lang="en-US" altLang="zh-CN" sz="2700" b="1" dirty="0">
                <a:solidFill>
                  <a:srgbClr val="000000"/>
                </a:solidFill>
                <a:latin typeface="Times New Roman" panose="02020603050405020304" pitchFamily="18" charset="0"/>
              </a:rPr>
              <a:t>      A. is regarded          B. has regarded     </a:t>
            </a:r>
          </a:p>
          <a:p>
            <a:pPr marL="0" indent="0" eaLnBrk="0" hangingPunct="0">
              <a:lnSpc>
                <a:spcPct val="110000"/>
              </a:lnSpc>
              <a:buFont typeface="Arial" panose="020B0604020202020204" pitchFamily="34" charset="0"/>
              <a:buNone/>
            </a:pPr>
            <a:r>
              <a:rPr lang="en-US" altLang="zh-CN" sz="2700" b="1" dirty="0">
                <a:solidFill>
                  <a:srgbClr val="000000"/>
                </a:solidFill>
                <a:latin typeface="Times New Roman" panose="02020603050405020304" pitchFamily="18" charset="0"/>
              </a:rPr>
              <a:t>      C. is regarding         D. regards</a:t>
            </a:r>
            <a:endParaRPr lang="en-US" altLang="zh-CN" sz="2700" dirty="0">
              <a:solidFill>
                <a:srgbClr val="000000"/>
              </a:solidFill>
            </a:endParaRPr>
          </a:p>
        </p:txBody>
      </p:sp>
      <p:sp>
        <p:nvSpPr>
          <p:cNvPr id="89092" name="Rectangle 8"/>
          <p:cNvSpPr>
            <a:spLocks noChangeArrowheads="1"/>
          </p:cNvSpPr>
          <p:nvPr/>
        </p:nvSpPr>
        <p:spPr bwMode="auto">
          <a:xfrm>
            <a:off x="3479775" y="1207517"/>
            <a:ext cx="58816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D</a:t>
            </a:r>
          </a:p>
        </p:txBody>
      </p:sp>
      <p:sp>
        <p:nvSpPr>
          <p:cNvPr id="89093" name="Rectangle 8"/>
          <p:cNvSpPr>
            <a:spLocks noChangeArrowheads="1"/>
          </p:cNvSpPr>
          <p:nvPr/>
        </p:nvSpPr>
        <p:spPr bwMode="auto">
          <a:xfrm>
            <a:off x="1607567" y="2993548"/>
            <a:ext cx="58816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9092"/>
                                        </p:tgtEl>
                                        <p:attrNameLst>
                                          <p:attrName>style.visibility</p:attrName>
                                        </p:attrNameLst>
                                      </p:cBhvr>
                                      <p:to>
                                        <p:strVal val="visible"/>
                                      </p:to>
                                    </p:set>
                                    <p:anim calcmode="lin" valueType="num">
                                      <p:cBhvr>
                                        <p:cTn id="7" dur="500" fill="hold"/>
                                        <p:tgtEl>
                                          <p:spTgt spid="89092"/>
                                        </p:tgtEl>
                                        <p:attrNameLst>
                                          <p:attrName>ppt_x</p:attrName>
                                        </p:attrNameLst>
                                      </p:cBhvr>
                                      <p:tavLst>
                                        <p:tav tm="0">
                                          <p:val>
                                            <p:strVal val="#ppt_x"/>
                                          </p:val>
                                        </p:tav>
                                        <p:tav tm="100000">
                                          <p:val>
                                            <p:strVal val="#ppt_x"/>
                                          </p:val>
                                        </p:tav>
                                      </p:tavLst>
                                    </p:anim>
                                    <p:anim calcmode="lin" valueType="num">
                                      <p:cBhvr>
                                        <p:cTn id="8" dur="500" fill="hold"/>
                                        <p:tgtEl>
                                          <p:spTgt spid="890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9093"/>
                                        </p:tgtEl>
                                        <p:attrNameLst>
                                          <p:attrName>style.visibility</p:attrName>
                                        </p:attrNameLst>
                                      </p:cBhvr>
                                      <p:to>
                                        <p:strVal val="visible"/>
                                      </p:to>
                                    </p:set>
                                    <p:anim calcmode="lin" valueType="num">
                                      <p:cBhvr>
                                        <p:cTn id="13" dur="500" fill="hold"/>
                                        <p:tgtEl>
                                          <p:spTgt spid="89093"/>
                                        </p:tgtEl>
                                        <p:attrNameLst>
                                          <p:attrName>ppt_x</p:attrName>
                                        </p:attrNameLst>
                                      </p:cBhvr>
                                      <p:tavLst>
                                        <p:tav tm="0">
                                          <p:val>
                                            <p:strVal val="#ppt_x"/>
                                          </p:val>
                                        </p:tav>
                                        <p:tav tm="100000">
                                          <p:val>
                                            <p:strVal val="#ppt_x"/>
                                          </p:val>
                                        </p:tav>
                                      </p:tavLst>
                                    </p:anim>
                                    <p:anim calcmode="lin" valueType="num">
                                      <p:cBhvr>
                                        <p:cTn id="14" dur="500" fill="hold"/>
                                        <p:tgtEl>
                                          <p:spTgt spid="890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p:bldP spid="8909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7966" y="915566"/>
            <a:ext cx="7232426" cy="2562240"/>
          </a:xfrm>
          <a:prstGeom prst="rect">
            <a:avLst/>
          </a:prstGeom>
          <a:noFill/>
        </p:spPr>
        <p:txBody>
          <a:bodyPr wrap="square" lIns="68580" tIns="34290" rIns="68580" bIns="34290">
            <a:spAutoFit/>
          </a:bodyPr>
          <a:lstStyle/>
          <a:p>
            <a:pPr>
              <a:lnSpc>
                <a:spcPct val="150000"/>
              </a:lnSpc>
            </a:pPr>
            <a:r>
              <a:rPr lang="en-US" altLang="zh-CN" sz="2700" b="1" noProof="1">
                <a:solidFill>
                  <a:prstClr val="black"/>
                </a:solidFill>
                <a:latin typeface="Times New Roman" panose="02020603050405020304" pitchFamily="18" charset="0"/>
              </a:rPr>
              <a:t>11. Many young people took part in _______ </a:t>
            </a:r>
          </a:p>
          <a:p>
            <a:pPr>
              <a:lnSpc>
                <a:spcPct val="150000"/>
              </a:lnSpc>
            </a:pPr>
            <a:r>
              <a:rPr lang="en-US" altLang="zh-CN" sz="2700" b="1" noProof="1">
                <a:solidFill>
                  <a:prstClr val="black"/>
                </a:solidFill>
                <a:latin typeface="Times New Roman" panose="02020603050405020304" pitchFamily="18" charset="0"/>
              </a:rPr>
              <a:t>      trees on Tree Planting Day.</a:t>
            </a:r>
          </a:p>
          <a:p>
            <a:pPr>
              <a:lnSpc>
                <a:spcPct val="150000"/>
              </a:lnSpc>
            </a:pPr>
            <a:r>
              <a:rPr lang="en-US" altLang="zh-CN" sz="2700" b="1" noProof="1">
                <a:solidFill>
                  <a:prstClr val="black"/>
                </a:solidFill>
                <a:latin typeface="Times New Roman" panose="02020603050405020304" pitchFamily="18" charset="0"/>
              </a:rPr>
              <a:t>           A. planting           B. plants     </a:t>
            </a:r>
          </a:p>
          <a:p>
            <a:pPr>
              <a:lnSpc>
                <a:spcPct val="150000"/>
              </a:lnSpc>
            </a:pPr>
            <a:r>
              <a:rPr lang="en-US" altLang="zh-CN" sz="2700" b="1" noProof="1">
                <a:solidFill>
                  <a:prstClr val="black"/>
                </a:solidFill>
                <a:latin typeface="Times New Roman" panose="02020603050405020304" pitchFamily="18" charset="0"/>
              </a:rPr>
              <a:t>          C. to plant             D. plant</a:t>
            </a:r>
          </a:p>
        </p:txBody>
      </p:sp>
      <p:sp>
        <p:nvSpPr>
          <p:cNvPr id="6" name="文本框 5"/>
          <p:cNvSpPr txBox="1"/>
          <p:nvPr/>
        </p:nvSpPr>
        <p:spPr>
          <a:xfrm>
            <a:off x="6637387" y="987574"/>
            <a:ext cx="670917" cy="500137"/>
          </a:xfrm>
          <a:prstGeom prst="rect">
            <a:avLst/>
          </a:prstGeom>
          <a:noFill/>
        </p:spPr>
        <p:txBody>
          <a:bodyPr wrap="square" lIns="68580" tIns="34290" rIns="68580" bIns="34290">
            <a:spAutoFit/>
          </a:bodyPr>
          <a:lstStyle/>
          <a:p>
            <a:r>
              <a:rPr lang="en-US" altLang="zh-CN" sz="2800" b="1" noProof="1">
                <a:solidFill>
                  <a:srgbClr val="FF0000"/>
                </a:solidFill>
                <a:latin typeface="Times New Roman" panose="02020603050405020304" pitchFamily="18" charset="0"/>
                <a:cs typeface="Times New Roman" panose="02020603050405020304" pitchFamily="18" charset="0"/>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文本框 1"/>
          <p:cNvSpPr txBox="1">
            <a:spLocks noChangeArrowheads="1"/>
          </p:cNvSpPr>
          <p:nvPr/>
        </p:nvSpPr>
        <p:spPr bwMode="auto">
          <a:xfrm>
            <a:off x="900113" y="781050"/>
            <a:ext cx="7518797" cy="330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50000"/>
              </a:lnSpc>
            </a:pPr>
            <a:r>
              <a:rPr lang="en-US" altLang="zh-CN" sz="2800" b="1" dirty="0">
                <a:solidFill>
                  <a:srgbClr val="002060"/>
                </a:solidFill>
                <a:latin typeface="微软雅黑"/>
                <a:ea typeface="微软雅黑"/>
                <a:cs typeface="Times New Roman" panose="02020603050405020304" pitchFamily="18" charset="0"/>
              </a:rPr>
              <a:t>Ⅲ.根据所给汉语完成英语句子。</a:t>
            </a:r>
          </a:p>
          <a:p>
            <a:pPr>
              <a:lnSpc>
                <a:spcPct val="150000"/>
              </a:lnSpc>
            </a:pPr>
            <a:r>
              <a:rPr lang="en-US" altLang="zh-CN" sz="2800" b="1" dirty="0">
                <a:latin typeface="Times New Roman" panose="02020603050405020304" pitchFamily="18" charset="0"/>
              </a:rPr>
              <a:t>1. 这条河过去很干净。</a:t>
            </a:r>
          </a:p>
          <a:p>
            <a:pPr>
              <a:lnSpc>
                <a:spcPct val="150000"/>
              </a:lnSpc>
            </a:pPr>
            <a:r>
              <a:rPr lang="en-US" altLang="zh-CN" sz="2800" b="1" dirty="0">
                <a:latin typeface="Times New Roman" panose="02020603050405020304" pitchFamily="18" charset="0"/>
              </a:rPr>
              <a:t>  The river _______ _______ _______ so clean.</a:t>
            </a:r>
          </a:p>
          <a:p>
            <a:pPr>
              <a:lnSpc>
                <a:spcPct val="150000"/>
              </a:lnSpc>
            </a:pPr>
            <a:r>
              <a:rPr lang="en-US" altLang="zh-CN" sz="2800" b="1" dirty="0">
                <a:latin typeface="Times New Roman" panose="02020603050405020304" pitchFamily="18" charset="0"/>
              </a:rPr>
              <a:t>2. 我们应该帮助拯救鲨鱼。</a:t>
            </a:r>
          </a:p>
          <a:p>
            <a:pPr>
              <a:lnSpc>
                <a:spcPct val="150000"/>
              </a:lnSpc>
            </a:pPr>
            <a:r>
              <a:rPr lang="en-US" altLang="zh-CN" sz="2800" b="1" dirty="0">
                <a:latin typeface="Times New Roman" panose="02020603050405020304" pitchFamily="18" charset="0"/>
              </a:rPr>
              <a:t>We should _______ _______ the sharks. </a:t>
            </a:r>
          </a:p>
        </p:txBody>
      </p:sp>
      <p:sp>
        <p:nvSpPr>
          <p:cNvPr id="4" name="文本框 3"/>
          <p:cNvSpPr txBox="1">
            <a:spLocks noChangeArrowheads="1"/>
          </p:cNvSpPr>
          <p:nvPr/>
        </p:nvSpPr>
        <p:spPr bwMode="auto">
          <a:xfrm>
            <a:off x="2843808" y="2059872"/>
            <a:ext cx="3923233"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en-US" altLang="zh-CN" sz="2800" b="1" dirty="0">
                <a:solidFill>
                  <a:srgbClr val="FF0000"/>
                </a:solidFill>
                <a:latin typeface="Times New Roman" panose="02020603050405020304" pitchFamily="18" charset="0"/>
                <a:cs typeface="Times New Roman" panose="02020603050405020304" pitchFamily="18" charset="0"/>
              </a:rPr>
              <a:t> used        to       be</a:t>
            </a:r>
          </a:p>
        </p:txBody>
      </p:sp>
      <p:sp>
        <p:nvSpPr>
          <p:cNvPr id="5" name="文本框 4"/>
          <p:cNvSpPr txBox="1">
            <a:spLocks noChangeArrowheads="1"/>
          </p:cNvSpPr>
          <p:nvPr/>
        </p:nvSpPr>
        <p:spPr bwMode="auto">
          <a:xfrm>
            <a:off x="2759769" y="3296329"/>
            <a:ext cx="2460303"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en-US" altLang="zh-CN" sz="2800" b="1" dirty="0">
                <a:solidFill>
                  <a:srgbClr val="FF0000"/>
                </a:solidFill>
                <a:latin typeface="Times New Roman" panose="02020603050405020304" pitchFamily="18" charset="0"/>
                <a:cs typeface="Times New Roman" panose="02020603050405020304" pitchFamily="18" charset="0"/>
              </a:rPr>
              <a:t>help      save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4"/>
          <p:cNvSpPr/>
          <p:nvPr/>
        </p:nvSpPr>
        <p:spPr>
          <a:xfrm>
            <a:off x="806318" y="2211710"/>
            <a:ext cx="7776864" cy="2870016"/>
          </a:xfrm>
          <a:prstGeom prst="rect">
            <a:avLst/>
          </a:prstGeom>
          <a:noFill/>
          <a:ln w="9525" cap="flat" cmpd="sng">
            <a:noFill/>
            <a:prstDash val="solid"/>
            <a:miter/>
            <a:headEnd type="none" w="med" len="med"/>
            <a:tailEnd type="none" w="med" len="med"/>
          </a:ln>
        </p:spPr>
        <p:txBody>
          <a:bodyPr wrap="square" lIns="68580" tIns="34290" rIns="68580" bIns="34290">
            <a:spAutoFit/>
          </a:bodyPr>
          <a:lstStyle/>
          <a:p>
            <a:pPr>
              <a:lnSpc>
                <a:spcPct val="130000"/>
              </a:lnSpc>
            </a:pP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现在进行时</a:t>
            </a: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表示现在或现阶段正在进行或发生的动作。</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30000"/>
              </a:lnSpc>
            </a:pPr>
            <a:r>
              <a:rPr lang="en-US" altLang="zh-CN" sz="2800" b="1" dirty="0">
                <a:solidFill>
                  <a:srgbClr val="3333FF"/>
                </a:solidFill>
                <a:latin typeface="Times New Roman" panose="02020603050405020304" pitchFamily="18" charset="0"/>
                <a:cs typeface="Times New Roman" panose="02020603050405020304" pitchFamily="18" charset="0"/>
              </a:rPr>
              <a:t>① </a:t>
            </a:r>
            <a:r>
              <a:rPr lang="zh-CN" altLang="en-US" sz="2800" b="1" dirty="0">
                <a:solidFill>
                  <a:srgbClr val="3333FF"/>
                </a:solidFill>
                <a:latin typeface="Times New Roman" panose="02020603050405020304" pitchFamily="18" charset="0"/>
                <a:cs typeface="Times New Roman" panose="02020603050405020304" pitchFamily="18" charset="0"/>
              </a:rPr>
              <a:t>肯定句</a:t>
            </a:r>
            <a:r>
              <a:rPr lang="en-US" altLang="zh-CN" sz="2800" b="1" dirty="0">
                <a:solidFill>
                  <a:srgbClr val="3333FF"/>
                </a:solidFill>
                <a:latin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cs typeface="Times New Roman" panose="02020603050405020304" pitchFamily="18" charset="0"/>
              </a:rPr>
              <a:t> </a:t>
            </a:r>
            <a:r>
              <a:rPr lang="zh-CN" altLang="en-US" sz="2800" b="1" dirty="0">
                <a:solidFill>
                  <a:srgbClr val="FF0000"/>
                </a:solidFill>
                <a:latin typeface="Times New Roman" panose="02020603050405020304" pitchFamily="18" charset="0"/>
                <a:cs typeface="Times New Roman" panose="02020603050405020304" pitchFamily="18" charset="0"/>
              </a:rPr>
              <a:t>主语 </a:t>
            </a:r>
            <a:r>
              <a:rPr lang="en-US" altLang="zh-CN" sz="2800" b="1" dirty="0">
                <a:solidFill>
                  <a:srgbClr val="FF0000"/>
                </a:solidFill>
                <a:latin typeface="Times New Roman" panose="02020603050405020304" pitchFamily="18" charset="0"/>
                <a:cs typeface="Times New Roman" panose="02020603050405020304" pitchFamily="18" charset="0"/>
              </a:rPr>
              <a:t>+ am/is/are +v-ing </a:t>
            </a:r>
          </a:p>
          <a:p>
            <a:pPr>
              <a:lnSpc>
                <a:spcPct val="130000"/>
              </a:lnSpc>
            </a:pPr>
            <a:r>
              <a:rPr lang="en-US" altLang="zh-CN" sz="2800" b="1" dirty="0">
                <a:solidFill>
                  <a:srgbClr val="3333FF"/>
                </a:solidFill>
                <a:latin typeface="Times New Roman" panose="02020603050405020304" pitchFamily="18" charset="0"/>
                <a:cs typeface="Times New Roman" panose="02020603050405020304" pitchFamily="18" charset="0"/>
              </a:rPr>
              <a:t>② </a:t>
            </a:r>
            <a:r>
              <a:rPr lang="zh-CN" altLang="en-US" sz="2800" b="1" dirty="0">
                <a:solidFill>
                  <a:srgbClr val="3333FF"/>
                </a:solidFill>
                <a:latin typeface="Times New Roman" panose="02020603050405020304" pitchFamily="18" charset="0"/>
                <a:cs typeface="Times New Roman" panose="02020603050405020304" pitchFamily="18" charset="0"/>
              </a:rPr>
              <a:t>否定句</a:t>
            </a:r>
            <a:r>
              <a:rPr lang="en-US" altLang="zh-CN" sz="2800" b="1" dirty="0">
                <a:solidFill>
                  <a:srgbClr val="3333FF"/>
                </a:solidFill>
                <a:latin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cs typeface="Times New Roman" panose="02020603050405020304" pitchFamily="18" charset="0"/>
              </a:rPr>
              <a:t> </a:t>
            </a:r>
            <a:r>
              <a:rPr lang="zh-CN" altLang="en-US" sz="2800" b="1" dirty="0">
                <a:solidFill>
                  <a:srgbClr val="FF0000"/>
                </a:solidFill>
                <a:latin typeface="Times New Roman" panose="02020603050405020304" pitchFamily="18" charset="0"/>
                <a:cs typeface="Times New Roman" panose="02020603050405020304" pitchFamily="18" charset="0"/>
              </a:rPr>
              <a:t>主语 </a:t>
            </a:r>
            <a:r>
              <a:rPr lang="en-US" altLang="zh-CN" sz="2800" b="1" dirty="0">
                <a:solidFill>
                  <a:srgbClr val="FF0000"/>
                </a:solidFill>
                <a:latin typeface="Times New Roman" panose="02020603050405020304" pitchFamily="18" charset="0"/>
                <a:cs typeface="Times New Roman" panose="02020603050405020304" pitchFamily="18" charset="0"/>
              </a:rPr>
              <a:t>+ am/is/are + not +v-ing </a:t>
            </a:r>
          </a:p>
          <a:p>
            <a:pPr>
              <a:lnSpc>
                <a:spcPct val="130000"/>
              </a:lnSpc>
            </a:pPr>
            <a:r>
              <a:rPr lang="en-US" altLang="zh-CN" sz="2800" b="1" dirty="0">
                <a:solidFill>
                  <a:srgbClr val="3333FF"/>
                </a:solidFill>
                <a:latin typeface="Times New Roman" panose="02020603050405020304" pitchFamily="18" charset="0"/>
                <a:cs typeface="Times New Roman" panose="02020603050405020304" pitchFamily="18" charset="0"/>
              </a:rPr>
              <a:t>③ </a:t>
            </a:r>
            <a:r>
              <a:rPr lang="zh-CN" altLang="en-US" sz="2800" b="1" dirty="0">
                <a:solidFill>
                  <a:srgbClr val="3333FF"/>
                </a:solidFill>
                <a:latin typeface="Times New Roman" panose="02020603050405020304" pitchFamily="18" charset="0"/>
                <a:cs typeface="Times New Roman" panose="02020603050405020304" pitchFamily="18" charset="0"/>
              </a:rPr>
              <a:t>疑问句</a:t>
            </a:r>
            <a:r>
              <a:rPr lang="en-US" altLang="zh-CN" sz="2800" b="1" dirty="0">
                <a:solidFill>
                  <a:srgbClr val="3333FF"/>
                </a:solidFill>
                <a:latin typeface="Times New Roman" panose="02020603050405020304" pitchFamily="18" charset="0"/>
                <a:cs typeface="Times New Roman" panose="02020603050405020304" pitchFamily="18" charset="0"/>
              </a:rPr>
              <a:t>: </a:t>
            </a:r>
            <a:r>
              <a:rPr lang="en-US" altLang="zh-CN" sz="2800" b="1" dirty="0">
                <a:solidFill>
                  <a:srgbClr val="FF0000"/>
                </a:solidFill>
                <a:latin typeface="Times New Roman" panose="02020603050405020304" pitchFamily="18" charset="0"/>
                <a:cs typeface="Times New Roman" panose="02020603050405020304" pitchFamily="18" charset="0"/>
              </a:rPr>
              <a:t>Am/Is/Are + </a:t>
            </a:r>
            <a:r>
              <a:rPr lang="zh-CN" altLang="en-US" sz="2800" b="1" dirty="0">
                <a:solidFill>
                  <a:srgbClr val="FF0000"/>
                </a:solidFill>
                <a:latin typeface="Times New Roman" panose="02020603050405020304" pitchFamily="18" charset="0"/>
                <a:cs typeface="Times New Roman" panose="02020603050405020304" pitchFamily="18" charset="0"/>
              </a:rPr>
              <a:t>主语 </a:t>
            </a:r>
            <a:r>
              <a:rPr lang="en-US" altLang="zh-CN" sz="2800" b="1" dirty="0">
                <a:solidFill>
                  <a:srgbClr val="FF0000"/>
                </a:solidFill>
                <a:latin typeface="Times New Roman" panose="02020603050405020304" pitchFamily="18" charset="0"/>
                <a:cs typeface="Times New Roman" panose="02020603050405020304" pitchFamily="18" charset="0"/>
              </a:rPr>
              <a:t>+v-ing </a:t>
            </a:r>
          </a:p>
        </p:txBody>
      </p:sp>
      <p:sp>
        <p:nvSpPr>
          <p:cNvPr id="92162" name="Text Box 3"/>
          <p:cNvSpPr txBox="1"/>
          <p:nvPr/>
        </p:nvSpPr>
        <p:spPr>
          <a:xfrm>
            <a:off x="2195736" y="627534"/>
            <a:ext cx="5105598" cy="729043"/>
          </a:xfrm>
          <a:prstGeom prst="rect">
            <a:avLst/>
          </a:prstGeom>
          <a:noFill/>
          <a:ln w="9525">
            <a:noFill/>
          </a:ln>
        </p:spPr>
        <p:txBody>
          <a:bodyPr wrap="square" lIns="51433" tIns="25716" rIns="51433" bIns="25716">
            <a:spAutoFit/>
          </a:bodyPr>
          <a:lstStyle/>
          <a:p>
            <a:pPr>
              <a:spcBef>
                <a:spcPct val="50000"/>
              </a:spcBef>
              <a:defRPr/>
            </a:pPr>
            <a:r>
              <a:rPr lang="en-US" altLang="zh-CN" sz="4400" b="1" noProof="1">
                <a:solidFill>
                  <a:srgbClr val="0000E1"/>
                </a:solidFill>
                <a:effectLst>
                  <a:outerShdw blurRad="38100" dist="38100" dir="2700000" algn="tl">
                    <a:srgbClr val="000000">
                      <a:alpha val="43137"/>
                    </a:srgbClr>
                  </a:outerShdw>
                </a:effectLst>
                <a:ea typeface="Arial Unicode MS" panose="020B0604020202020204" charset="-122"/>
                <a:cs typeface="Arial" panose="020B0604020202020204" pitchFamily="34" charset="0"/>
              </a:rPr>
              <a:t>Language points</a:t>
            </a:r>
          </a:p>
        </p:txBody>
      </p:sp>
      <p:sp>
        <p:nvSpPr>
          <p:cNvPr id="2" name="矩形 1"/>
          <p:cNvSpPr/>
          <p:nvPr/>
        </p:nvSpPr>
        <p:spPr>
          <a:xfrm>
            <a:off x="3343538" y="1491630"/>
            <a:ext cx="2244525" cy="584775"/>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ea typeface="黑体" panose="02010609060101010101" pitchFamily="49" charset="-122"/>
                <a:cs typeface="Times New Roman" panose="02020603050405020304" pitchFamily="18" charset="0"/>
              </a:rPr>
              <a:t>现在进行时</a:t>
            </a:r>
            <a:endParaRPr lang="zh-CN" alt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additive="base">
                                        <p:cTn id="7"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3">
                                            <p:txEl>
                                              <p:pRg st="1" end="1"/>
                                            </p:txEl>
                                          </p:spTgt>
                                        </p:tgtEl>
                                        <p:attrNameLst>
                                          <p:attrName>style.visibility</p:attrName>
                                        </p:attrNameLst>
                                      </p:cBhvr>
                                      <p:to>
                                        <p:strVal val="visible"/>
                                      </p:to>
                                    </p:set>
                                    <p:anim calcmode="lin" valueType="num">
                                      <p:cBhvr additive="base">
                                        <p:cTn id="13"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83">
                                            <p:txEl>
                                              <p:pRg st="2" end="2"/>
                                            </p:txEl>
                                          </p:spTgt>
                                        </p:tgtEl>
                                        <p:attrNameLst>
                                          <p:attrName>style.visibility</p:attrName>
                                        </p:attrNameLst>
                                      </p:cBhvr>
                                      <p:to>
                                        <p:strVal val="visible"/>
                                      </p:to>
                                    </p:set>
                                    <p:anim calcmode="lin" valueType="num">
                                      <p:cBhvr additive="base">
                                        <p:cTn id="19"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83">
                                            <p:txEl>
                                              <p:pRg st="3" end="3"/>
                                            </p:txEl>
                                          </p:spTgt>
                                        </p:tgtEl>
                                        <p:attrNameLst>
                                          <p:attrName>style.visibility</p:attrName>
                                        </p:attrNameLst>
                                      </p:cBhvr>
                                      <p:to>
                                        <p:strVal val="visible"/>
                                      </p:to>
                                    </p:set>
                                    <p:anim calcmode="lin" valueType="num">
                                      <p:cBhvr additive="base">
                                        <p:cTn id="25"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文本框 1"/>
          <p:cNvSpPr txBox="1">
            <a:spLocks noChangeArrowheads="1"/>
          </p:cNvSpPr>
          <p:nvPr/>
        </p:nvSpPr>
        <p:spPr bwMode="auto">
          <a:xfrm>
            <a:off x="812626" y="726408"/>
            <a:ext cx="7791822" cy="430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10000"/>
              </a:lnSpc>
            </a:pPr>
            <a:r>
              <a:rPr lang="en-US" altLang="zh-CN" sz="2800" b="1" dirty="0">
                <a:latin typeface="Times New Roman" panose="02020603050405020304" pitchFamily="18" charset="0"/>
              </a:rPr>
              <a:t>3. 然而，很多人忘记了拯救地球从小事做起。</a:t>
            </a:r>
          </a:p>
          <a:p>
            <a:pPr>
              <a:lnSpc>
                <a:spcPct val="110000"/>
              </a:lnSpc>
            </a:pPr>
            <a:r>
              <a:rPr lang="en-US" altLang="zh-CN" sz="2800" b="1" dirty="0">
                <a:latin typeface="Times New Roman" panose="02020603050405020304" pitchFamily="18" charset="0"/>
              </a:rPr>
              <a:t>    However, many forget that saving the earth   </a:t>
            </a:r>
          </a:p>
          <a:p>
            <a:pPr>
              <a:lnSpc>
                <a:spcPct val="110000"/>
              </a:lnSpc>
            </a:pPr>
            <a:r>
              <a:rPr lang="en-US" altLang="zh-CN" sz="2800" b="1" dirty="0">
                <a:latin typeface="Times New Roman" panose="02020603050405020304" pitchFamily="18" charset="0"/>
              </a:rPr>
              <a:t>    _____________ small things. </a:t>
            </a:r>
          </a:p>
          <a:p>
            <a:pPr>
              <a:lnSpc>
                <a:spcPct val="110000"/>
              </a:lnSpc>
            </a:pPr>
            <a:r>
              <a:rPr lang="en-US" altLang="zh-CN" sz="2800" b="1" dirty="0">
                <a:latin typeface="Times New Roman" panose="02020603050405020304" pitchFamily="18" charset="0"/>
              </a:rPr>
              <a:t>4. 在很多商店，你不得不付塑料袋的费用</a:t>
            </a:r>
          </a:p>
          <a:p>
            <a:pPr>
              <a:lnSpc>
                <a:spcPct val="110000"/>
              </a:lnSpc>
            </a:pPr>
            <a:r>
              <a:rPr lang="en-US" altLang="zh-CN" sz="2800" b="1" dirty="0">
                <a:latin typeface="Times New Roman" panose="02020603050405020304" pitchFamily="18" charset="0"/>
              </a:rPr>
              <a:t>    In some stores, you now have to ________  </a:t>
            </a:r>
          </a:p>
          <a:p>
            <a:pPr>
              <a:lnSpc>
                <a:spcPct val="110000"/>
              </a:lnSpc>
            </a:pPr>
            <a:r>
              <a:rPr lang="en-US" altLang="zh-CN" sz="2800" b="1" dirty="0">
                <a:latin typeface="Times New Roman" panose="02020603050405020304" pitchFamily="18" charset="0"/>
              </a:rPr>
              <a:t>    plastic bags.</a:t>
            </a:r>
          </a:p>
          <a:p>
            <a:pPr>
              <a:lnSpc>
                <a:spcPct val="110000"/>
              </a:lnSpc>
            </a:pPr>
            <a:r>
              <a:rPr lang="en-US" altLang="zh-CN" sz="2800" b="1" dirty="0">
                <a:latin typeface="Times New Roman" panose="02020603050405020304" pitchFamily="18" charset="0"/>
              </a:rPr>
              <a:t>5. 我们认为每个人都应该使用公共交通工具。</a:t>
            </a:r>
          </a:p>
          <a:p>
            <a:pPr>
              <a:lnSpc>
                <a:spcPct val="110000"/>
              </a:lnSpc>
            </a:pPr>
            <a:r>
              <a:rPr lang="en-US" altLang="zh-CN" sz="2800" b="1" dirty="0">
                <a:latin typeface="Times New Roman" panose="02020603050405020304" pitchFamily="18" charset="0"/>
              </a:rPr>
              <a:t>    We think that everyone should use ________ </a:t>
            </a:r>
          </a:p>
          <a:p>
            <a:pPr>
              <a:lnSpc>
                <a:spcPct val="110000"/>
              </a:lnSpc>
            </a:pPr>
            <a:r>
              <a:rPr lang="en-US" altLang="zh-CN" sz="2800" b="1" dirty="0">
                <a:latin typeface="Times New Roman" panose="02020603050405020304" pitchFamily="18" charset="0"/>
              </a:rPr>
              <a:t>     _______________.</a:t>
            </a:r>
          </a:p>
        </p:txBody>
      </p:sp>
      <p:sp>
        <p:nvSpPr>
          <p:cNvPr id="3" name="文本框 2"/>
          <p:cNvSpPr txBox="1">
            <a:spLocks noChangeArrowheads="1"/>
          </p:cNvSpPr>
          <p:nvPr/>
        </p:nvSpPr>
        <p:spPr bwMode="auto">
          <a:xfrm>
            <a:off x="1275991" y="1641442"/>
            <a:ext cx="244864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begins with</a:t>
            </a:r>
          </a:p>
        </p:txBody>
      </p:sp>
      <p:sp>
        <p:nvSpPr>
          <p:cNvPr id="4" name="文本框 3"/>
          <p:cNvSpPr txBox="1">
            <a:spLocks noChangeArrowheads="1"/>
          </p:cNvSpPr>
          <p:nvPr/>
        </p:nvSpPr>
        <p:spPr bwMode="auto">
          <a:xfrm>
            <a:off x="6167804" y="2626671"/>
            <a:ext cx="149780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pay for</a:t>
            </a:r>
          </a:p>
        </p:txBody>
      </p:sp>
      <p:sp>
        <p:nvSpPr>
          <p:cNvPr id="5" name="文本框 4"/>
          <p:cNvSpPr txBox="1">
            <a:spLocks noChangeArrowheads="1"/>
          </p:cNvSpPr>
          <p:nvPr/>
        </p:nvSpPr>
        <p:spPr bwMode="auto">
          <a:xfrm>
            <a:off x="1403648" y="4526936"/>
            <a:ext cx="2675533"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transportation</a:t>
            </a:r>
          </a:p>
        </p:txBody>
      </p:sp>
      <p:sp>
        <p:nvSpPr>
          <p:cNvPr id="2" name="矩形 1"/>
          <p:cNvSpPr/>
          <p:nvPr/>
        </p:nvSpPr>
        <p:spPr>
          <a:xfrm>
            <a:off x="6588224" y="4003716"/>
            <a:ext cx="1233030" cy="523220"/>
          </a:xfrm>
          <a:prstGeom prst="rect">
            <a:avLst/>
          </a:prstGeom>
        </p:spPr>
        <p:txBody>
          <a:bodyPr wrap="none">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public </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文本框 1"/>
          <p:cNvSpPr txBox="1">
            <a:spLocks noChangeArrowheads="1"/>
          </p:cNvSpPr>
          <p:nvPr/>
        </p:nvSpPr>
        <p:spPr bwMode="auto">
          <a:xfrm>
            <a:off x="611560" y="627534"/>
            <a:ext cx="7920880" cy="420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20000"/>
              </a:lnSpc>
            </a:pPr>
            <a:r>
              <a:rPr lang="en-US" altLang="zh-CN" sz="2800" b="1" dirty="0">
                <a:latin typeface="Times New Roman" panose="02020603050405020304" pitchFamily="18" charset="0"/>
              </a:rPr>
              <a:t>6. 所有这些小的事情加起来变成能改善环境的大的事情。</a:t>
            </a:r>
          </a:p>
          <a:p>
            <a:pPr>
              <a:lnSpc>
                <a:spcPct val="120000"/>
              </a:lnSpc>
            </a:pPr>
            <a:r>
              <a:rPr lang="en-US" altLang="zh-CN" sz="2800" b="1" dirty="0">
                <a:latin typeface="Times New Roman" panose="02020603050405020304" pitchFamily="18" charset="0"/>
              </a:rPr>
              <a:t>All these small things can _________ and become big things that would ________________________.</a:t>
            </a:r>
          </a:p>
          <a:p>
            <a:pPr>
              <a:lnSpc>
                <a:spcPct val="120000"/>
              </a:lnSpc>
            </a:pPr>
            <a:r>
              <a:rPr lang="en-US" altLang="zh-CN" sz="2800" b="1" dirty="0">
                <a:latin typeface="Times New Roman" panose="02020603050405020304" pitchFamily="18" charset="0"/>
              </a:rPr>
              <a:t>7. 我们已经看到环境方面的很多变化。</a:t>
            </a:r>
          </a:p>
          <a:p>
            <a:pPr>
              <a:lnSpc>
                <a:spcPct val="120000"/>
              </a:lnSpc>
            </a:pPr>
            <a:r>
              <a:rPr lang="en-US" altLang="zh-CN" sz="2800" b="1" dirty="0">
                <a:latin typeface="Times New Roman" panose="02020603050405020304" pitchFamily="18" charset="0"/>
              </a:rPr>
              <a:t>We _______________________ in the environment.</a:t>
            </a:r>
          </a:p>
          <a:p>
            <a:pPr>
              <a:lnSpc>
                <a:spcPct val="120000"/>
              </a:lnSpc>
            </a:pPr>
            <a:r>
              <a:rPr lang="en-US" altLang="zh-CN" sz="2800" b="1" dirty="0">
                <a:latin typeface="Times New Roman" panose="02020603050405020304" pitchFamily="18" charset="0"/>
              </a:rPr>
              <a:t>8. 空气污染变得越来越糟糕了。</a:t>
            </a:r>
          </a:p>
          <a:p>
            <a:pPr>
              <a:lnSpc>
                <a:spcPct val="120000"/>
              </a:lnSpc>
            </a:pPr>
            <a:r>
              <a:rPr lang="en-US" altLang="zh-CN" sz="2800" b="1" dirty="0">
                <a:latin typeface="Times New Roman" panose="02020603050405020304" pitchFamily="18" charset="0"/>
              </a:rPr>
              <a:t>    The air pollution is _________________________.</a:t>
            </a:r>
          </a:p>
        </p:txBody>
      </p:sp>
      <p:sp>
        <p:nvSpPr>
          <p:cNvPr id="3" name="文本框 2"/>
          <p:cNvSpPr txBox="1">
            <a:spLocks noChangeArrowheads="1"/>
          </p:cNvSpPr>
          <p:nvPr/>
        </p:nvSpPr>
        <p:spPr bwMode="auto">
          <a:xfrm>
            <a:off x="4637975" y="1601601"/>
            <a:ext cx="172565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add up</a:t>
            </a:r>
          </a:p>
        </p:txBody>
      </p:sp>
      <p:sp>
        <p:nvSpPr>
          <p:cNvPr id="4" name="文本框 3"/>
          <p:cNvSpPr txBox="1">
            <a:spLocks noChangeArrowheads="1"/>
          </p:cNvSpPr>
          <p:nvPr/>
        </p:nvSpPr>
        <p:spPr bwMode="auto">
          <a:xfrm>
            <a:off x="3923928" y="2227178"/>
            <a:ext cx="4446041"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improve the environment </a:t>
            </a:r>
          </a:p>
        </p:txBody>
      </p:sp>
      <p:sp>
        <p:nvSpPr>
          <p:cNvPr id="5" name="文本框 4"/>
          <p:cNvSpPr txBox="1">
            <a:spLocks noChangeArrowheads="1"/>
          </p:cNvSpPr>
          <p:nvPr/>
        </p:nvSpPr>
        <p:spPr bwMode="auto">
          <a:xfrm>
            <a:off x="1403648" y="3223741"/>
            <a:ext cx="446612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have seen many changes</a:t>
            </a:r>
          </a:p>
        </p:txBody>
      </p:sp>
      <p:sp>
        <p:nvSpPr>
          <p:cNvPr id="6" name="文本框 5"/>
          <p:cNvSpPr txBox="1">
            <a:spLocks noChangeArrowheads="1"/>
          </p:cNvSpPr>
          <p:nvPr/>
        </p:nvSpPr>
        <p:spPr bwMode="auto">
          <a:xfrm>
            <a:off x="4086399" y="4231853"/>
            <a:ext cx="4937294"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getting worse and worse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文本框 1"/>
          <p:cNvSpPr txBox="1">
            <a:spLocks noChangeArrowheads="1"/>
          </p:cNvSpPr>
          <p:nvPr/>
        </p:nvSpPr>
        <p:spPr bwMode="auto">
          <a:xfrm>
            <a:off x="1004887" y="971550"/>
            <a:ext cx="7311529" cy="330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en-US" altLang="zh-CN" sz="2800" b="1" dirty="0">
                <a:latin typeface="Times New Roman" panose="02020603050405020304" pitchFamily="18" charset="0"/>
              </a:rPr>
              <a:t>9. 这条河被工厂污染了。</a:t>
            </a:r>
          </a:p>
          <a:p>
            <a:pPr>
              <a:lnSpc>
                <a:spcPct val="150000"/>
              </a:lnSpc>
            </a:pPr>
            <a:r>
              <a:rPr lang="en-US" altLang="zh-CN" sz="2800" b="1" dirty="0">
                <a:latin typeface="Times New Roman" panose="02020603050405020304" pitchFamily="18" charset="0"/>
              </a:rPr>
              <a:t>    The river________________ by factories.</a:t>
            </a:r>
          </a:p>
          <a:p>
            <a:pPr>
              <a:lnSpc>
                <a:spcPct val="150000"/>
              </a:lnSpc>
            </a:pPr>
            <a:r>
              <a:rPr lang="en-US" altLang="zh-CN" sz="2800" b="1" dirty="0">
                <a:latin typeface="Times New Roman" panose="02020603050405020304" pitchFamily="18" charset="0"/>
              </a:rPr>
              <a:t>10. 人们应该多乘坐公共交通工具。</a:t>
            </a:r>
          </a:p>
          <a:p>
            <a:pPr>
              <a:lnSpc>
                <a:spcPct val="150000"/>
              </a:lnSpc>
            </a:pPr>
            <a:r>
              <a:rPr lang="en-US" altLang="zh-CN" sz="2800" b="1" dirty="0">
                <a:latin typeface="Times New Roman" panose="02020603050405020304" pitchFamily="18" charset="0"/>
              </a:rPr>
              <a:t>     People should _________________________ </a:t>
            </a:r>
          </a:p>
          <a:p>
            <a:pPr>
              <a:lnSpc>
                <a:spcPct val="150000"/>
              </a:lnSpc>
            </a:pPr>
            <a:r>
              <a:rPr lang="en-US" altLang="zh-CN" sz="2800" b="1" dirty="0">
                <a:latin typeface="Times New Roman" panose="02020603050405020304" pitchFamily="18" charset="0"/>
              </a:rPr>
              <a:t>     more.</a:t>
            </a:r>
          </a:p>
        </p:txBody>
      </p:sp>
      <p:sp>
        <p:nvSpPr>
          <p:cNvPr id="3" name="文本框 2"/>
          <p:cNvSpPr txBox="1">
            <a:spLocks noChangeArrowheads="1"/>
          </p:cNvSpPr>
          <p:nvPr/>
        </p:nvSpPr>
        <p:spPr bwMode="auto">
          <a:xfrm>
            <a:off x="3148383" y="1707654"/>
            <a:ext cx="225043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is polluted</a:t>
            </a:r>
          </a:p>
        </p:txBody>
      </p:sp>
      <p:sp>
        <p:nvSpPr>
          <p:cNvPr id="4" name="文本框 3"/>
          <p:cNvSpPr txBox="1">
            <a:spLocks noChangeArrowheads="1"/>
          </p:cNvSpPr>
          <p:nvPr/>
        </p:nvSpPr>
        <p:spPr bwMode="auto">
          <a:xfrm>
            <a:off x="3783509" y="3007717"/>
            <a:ext cx="453290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take public transportation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TextBox 3"/>
          <p:cNvSpPr txBox="1">
            <a:spLocks noChangeArrowheads="1"/>
          </p:cNvSpPr>
          <p:nvPr/>
        </p:nvSpPr>
        <p:spPr bwMode="auto">
          <a:xfrm>
            <a:off x="539552" y="411510"/>
            <a:ext cx="2261071"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marL="457200"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Ø"/>
            </a:pPr>
            <a:r>
              <a:rPr lang="zh-CN" altLang="en-US" sz="3200" b="1" dirty="0">
                <a:solidFill>
                  <a:srgbClr val="C00000"/>
                </a:solidFill>
                <a:latin typeface="微软雅黑"/>
                <a:ea typeface="微软雅黑"/>
              </a:rPr>
              <a:t>中考链接</a:t>
            </a:r>
          </a:p>
        </p:txBody>
      </p:sp>
      <p:sp>
        <p:nvSpPr>
          <p:cNvPr id="3" name="矩形 2"/>
          <p:cNvSpPr/>
          <p:nvPr/>
        </p:nvSpPr>
        <p:spPr>
          <a:xfrm>
            <a:off x="1015521" y="915566"/>
            <a:ext cx="7272808" cy="3453253"/>
          </a:xfrm>
          <a:prstGeom prst="rect">
            <a:avLst/>
          </a:prstGeom>
        </p:spPr>
        <p:txBody>
          <a:bodyPr wrap="square">
            <a:spAutoFit/>
          </a:bodyPr>
          <a:lstStyle/>
          <a:p>
            <a:pPr>
              <a:lnSpc>
                <a:spcPct val="130000"/>
              </a:lnSpc>
            </a:pPr>
            <a:r>
              <a:rPr lang="en-US" altLang="zh-CN" sz="2800" b="1" dirty="0">
                <a:latin typeface="Times New Roman" panose="02020603050405020304" pitchFamily="18" charset="0"/>
                <a:ea typeface="黑体" panose="02010609060101010101" pitchFamily="49" charset="-122"/>
              </a:rPr>
              <a:t>—People _______to take their temperatures before they go into the supermarket during the COVID-19 pandemic</a:t>
            </a:r>
            <a:r>
              <a:rPr lang="zh-CN" altLang="en-US" sz="2800" b="1" dirty="0">
                <a:latin typeface="Times New Roman" panose="02020603050405020304" pitchFamily="18" charset="0"/>
                <a:ea typeface="黑体" panose="02010609060101010101" pitchFamily="49" charset="-122"/>
              </a:rPr>
              <a:t>（新冠疫情）</a:t>
            </a:r>
            <a:r>
              <a:rPr lang="en-US" altLang="zh-CN" sz="2800" b="1" dirty="0">
                <a:latin typeface="Times New Roman" panose="02020603050405020304" pitchFamily="18" charset="0"/>
                <a:ea typeface="黑体" panose="02010609060101010101" pitchFamily="49" charset="-122"/>
              </a:rPr>
              <a:t>.</a:t>
            </a:r>
          </a:p>
          <a:p>
            <a:pPr>
              <a:lnSpc>
                <a:spcPct val="130000"/>
              </a:lnSpc>
            </a:pPr>
            <a:r>
              <a:rPr lang="en-US" altLang="zh-CN" sz="2800" b="1" dirty="0">
                <a:latin typeface="Times New Roman" panose="02020603050405020304" pitchFamily="18" charset="0"/>
                <a:ea typeface="黑体" panose="02010609060101010101" pitchFamily="49" charset="-122"/>
              </a:rPr>
              <a:t>— l think it's a good way to protect ourselves.</a:t>
            </a:r>
          </a:p>
          <a:p>
            <a:pPr marL="514350" indent="-514350">
              <a:lnSpc>
                <a:spcPct val="130000"/>
              </a:lnSpc>
              <a:buAutoNum type="alphaUcPeriod"/>
            </a:pPr>
            <a:r>
              <a:rPr lang="en-US" altLang="zh-CN" sz="2800" b="1" dirty="0">
                <a:latin typeface="Times New Roman" panose="02020603050405020304" pitchFamily="18" charset="0"/>
                <a:ea typeface="黑体" panose="02010609060101010101" pitchFamily="49" charset="-122"/>
              </a:rPr>
              <a:t>are asking.             B. are asked</a:t>
            </a:r>
          </a:p>
          <a:p>
            <a:pPr>
              <a:lnSpc>
                <a:spcPct val="130000"/>
              </a:lnSpc>
            </a:pPr>
            <a:r>
              <a:rPr lang="en-US" altLang="zh-CN" sz="2800" b="1" dirty="0">
                <a:latin typeface="Times New Roman" panose="02020603050405020304" pitchFamily="18" charset="0"/>
                <a:ea typeface="黑体" panose="02010609060101010101" pitchFamily="49" charset="-122"/>
              </a:rPr>
              <a:t>C. asked                      D. ask</a:t>
            </a:r>
            <a:endParaRPr lang="zh-CN" altLang="zh-CN" sz="2800" b="1" dirty="0">
              <a:latin typeface="Times New Roman" panose="02020603050405020304" pitchFamily="18" charset="0"/>
              <a:ea typeface="黑体" panose="02010609060101010101" pitchFamily="49" charset="-122"/>
            </a:endParaRPr>
          </a:p>
        </p:txBody>
      </p:sp>
      <p:sp>
        <p:nvSpPr>
          <p:cNvPr id="7" name="圆角矩形标注 6"/>
          <p:cNvSpPr/>
          <p:nvPr/>
        </p:nvSpPr>
        <p:spPr>
          <a:xfrm>
            <a:off x="2483768" y="4207396"/>
            <a:ext cx="5256584" cy="956642"/>
          </a:xfrm>
          <a:prstGeom prst="wedgeRoundRectCallout">
            <a:avLst>
              <a:gd name="adj1" fmla="val -3821"/>
              <a:gd name="adj2" fmla="val -46896"/>
              <a:gd name="adj3" fmla="val 16667"/>
            </a:avLst>
          </a:prstGeom>
          <a:noFill/>
          <a:ln w="12700" cap="flat" cmpd="sng" algn="ctr">
            <a:solidFill>
              <a:schemeClr val="accent3">
                <a:lumMod val="75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pPr>
            <a:r>
              <a:rPr lang="zh-CN" altLang="en-US" sz="1600" kern="0" dirty="0">
                <a:solidFill>
                  <a:schemeClr val="accent3">
                    <a:lumMod val="50000"/>
                  </a:schemeClr>
                </a:solidFill>
                <a:latin typeface="Calibri"/>
                <a:ea typeface="黑体" pitchFamily="49" charset="-122"/>
                <a:cs typeface="Times New Roman" pitchFamily="18" charset="0"/>
              </a:rPr>
              <a:t>句意</a:t>
            </a:r>
            <a:r>
              <a:rPr lang="en-US" altLang="zh-CN" sz="1600" kern="0" dirty="0">
                <a:solidFill>
                  <a:schemeClr val="accent3">
                    <a:lumMod val="50000"/>
                  </a:schemeClr>
                </a:solidFill>
                <a:latin typeface="Calibri"/>
                <a:ea typeface="黑体" pitchFamily="49" charset="-122"/>
                <a:cs typeface="Times New Roman" pitchFamily="18" charset="0"/>
              </a:rPr>
              <a:t>:—</a:t>
            </a:r>
            <a:r>
              <a:rPr lang="zh-CN" altLang="en-US" sz="1600" kern="0" dirty="0">
                <a:solidFill>
                  <a:schemeClr val="accent3">
                    <a:lumMod val="50000"/>
                  </a:schemeClr>
                </a:solidFill>
                <a:latin typeface="Calibri"/>
                <a:ea typeface="黑体" pitchFamily="49" charset="-122"/>
                <a:cs typeface="Times New Roman" pitchFamily="18" charset="0"/>
              </a:rPr>
              <a:t>在新冠肺炎病毒大流行期间，人们在进入超市前被要求测量体温。</a:t>
            </a:r>
            <a:r>
              <a:rPr lang="en-US" altLang="zh-CN" sz="1600" kern="0" dirty="0">
                <a:solidFill>
                  <a:schemeClr val="accent3">
                    <a:lumMod val="50000"/>
                  </a:schemeClr>
                </a:solidFill>
                <a:latin typeface="Calibri"/>
                <a:ea typeface="黑体" pitchFamily="49" charset="-122"/>
                <a:cs typeface="Times New Roman" pitchFamily="18" charset="0"/>
              </a:rPr>
              <a:t>—</a:t>
            </a:r>
            <a:r>
              <a:rPr lang="zh-CN" altLang="en-US" sz="1600" kern="0" dirty="0">
                <a:solidFill>
                  <a:schemeClr val="accent3">
                    <a:lumMod val="50000"/>
                  </a:schemeClr>
                </a:solidFill>
                <a:latin typeface="Calibri"/>
                <a:ea typeface="黑体" pitchFamily="49" charset="-122"/>
                <a:cs typeface="Times New Roman" pitchFamily="18" charset="0"/>
              </a:rPr>
              <a:t>我认为这是一个保护我们自己的好方法。根据句意可知，要选择一般现在时的被动语态。</a:t>
            </a:r>
            <a:endParaRPr lang="en-US" altLang="zh-CN" sz="1600" kern="0" dirty="0">
              <a:solidFill>
                <a:schemeClr val="accent3">
                  <a:lumMod val="50000"/>
                </a:schemeClr>
              </a:solidFill>
              <a:latin typeface="Calibri"/>
              <a:ea typeface="黑体" pitchFamily="49" charset="-122"/>
              <a:cs typeface="Times New Roman" pitchFamily="18" charset="0"/>
            </a:endParaRPr>
          </a:p>
        </p:txBody>
      </p:sp>
      <p:sp>
        <p:nvSpPr>
          <p:cNvPr id="8" name=" 2050"/>
          <p:cNvSpPr>
            <a:spLocks/>
          </p:cNvSpPr>
          <p:nvPr/>
        </p:nvSpPr>
        <p:spPr bwMode="auto">
          <a:xfrm>
            <a:off x="4211960" y="3291830"/>
            <a:ext cx="1176337"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headEnd/>
            <a:tailEnd/>
          </a:ln>
        </p:spPr>
        <p:txBody>
          <a:bodyPr/>
          <a:lstStyle/>
          <a:p>
            <a:endParaRPr lang="zh-CN" altLang="en-US"/>
          </a:p>
        </p:txBody>
      </p:sp>
    </p:spTree>
    <p:extLst>
      <p:ext uri="{BB962C8B-B14F-4D97-AF65-F5344CB8AC3E}">
        <p14:creationId xmlns:p14="http://schemas.microsoft.com/office/powerpoint/2010/main" val="389637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43608" y="1419622"/>
            <a:ext cx="7200800" cy="1962076"/>
          </a:xfrm>
          <a:prstGeom prst="rect">
            <a:avLst/>
          </a:prstGeom>
        </p:spPr>
        <p:txBody>
          <a:bodyPr wrap="square">
            <a:spAutoFit/>
          </a:bodyPr>
          <a:lstStyle/>
          <a:p>
            <a:pPr>
              <a:lnSpc>
                <a:spcPct val="150000"/>
              </a:lnSpc>
            </a:pPr>
            <a:r>
              <a:rPr lang="en-US" altLang="zh-CN" sz="2800" b="1" dirty="0">
                <a:latin typeface="Times New Roman" panose="02020603050405020304" pitchFamily="18" charset="0"/>
                <a:ea typeface="黑体" panose="02010609060101010101" pitchFamily="49" charset="-122"/>
              </a:rPr>
              <a:t>I like novels written by J. K. Rowling. So far I  _______ all her works about Harry Potter.</a:t>
            </a:r>
            <a:endParaRPr lang="zh-CN" altLang="zh-CN" sz="2800" b="1" dirty="0">
              <a:latin typeface="Times New Roman" panose="02020603050405020304" pitchFamily="18" charset="0"/>
              <a:ea typeface="黑体" panose="02010609060101010101" pitchFamily="49" charset="-122"/>
            </a:endParaRPr>
          </a:p>
          <a:p>
            <a:pPr>
              <a:lnSpc>
                <a:spcPct val="150000"/>
              </a:lnSpc>
            </a:pPr>
            <a:r>
              <a:rPr lang="en-US" altLang="zh-CN" sz="2800" b="1" dirty="0">
                <a:latin typeface="Times New Roman" panose="02020603050405020304" pitchFamily="18" charset="0"/>
                <a:ea typeface="黑体" panose="02010609060101010101" pitchFamily="49" charset="-122"/>
              </a:rPr>
              <a:t>A. have read         B. read          C. am reading</a:t>
            </a:r>
            <a:endParaRPr lang="zh-CN" altLang="zh-CN" sz="2800" b="1" dirty="0">
              <a:latin typeface="Times New Roman" panose="02020603050405020304" pitchFamily="18" charset="0"/>
              <a:ea typeface="黑体" panose="02010609060101010101" pitchFamily="49" charset="-122"/>
            </a:endParaRPr>
          </a:p>
        </p:txBody>
      </p:sp>
      <p:sp>
        <p:nvSpPr>
          <p:cNvPr id="5" name="TextBox 1"/>
          <p:cNvSpPr txBox="1">
            <a:spLocks noChangeArrowheads="1"/>
          </p:cNvSpPr>
          <p:nvPr/>
        </p:nvSpPr>
        <p:spPr bwMode="auto">
          <a:xfrm>
            <a:off x="731889" y="803050"/>
            <a:ext cx="2592388" cy="584200"/>
          </a:xfrm>
          <a:prstGeom prst="rect">
            <a:avLst/>
          </a:prstGeom>
          <a:noFill/>
          <a:ln w="9525">
            <a:noFill/>
            <a:miter lim="800000"/>
            <a:headEnd/>
            <a:tailEnd/>
          </a:ln>
        </p:spPr>
        <p:txBody>
          <a:bodyPr>
            <a:spAutoFit/>
          </a:bodyPr>
          <a:lstStyle/>
          <a:p>
            <a:pPr marL="457200" indent="-457200">
              <a:buFont typeface="Wingdings" pitchFamily="2" charset="2"/>
              <a:buChar char="Ø"/>
            </a:pPr>
            <a:r>
              <a:rPr lang="zh-CN" altLang="en-US" sz="3200" b="1" dirty="0">
                <a:solidFill>
                  <a:srgbClr val="C00000"/>
                </a:solidFill>
                <a:latin typeface="微软雅黑" pitchFamily="34" charset="-122"/>
                <a:ea typeface="微软雅黑" pitchFamily="34" charset="-122"/>
                <a:cs typeface="Times New Roman" pitchFamily="18" charset="0"/>
              </a:rPr>
              <a:t>中考链接</a:t>
            </a:r>
          </a:p>
        </p:txBody>
      </p:sp>
      <p:sp>
        <p:nvSpPr>
          <p:cNvPr id="6" name="圆角矩形标注 5"/>
          <p:cNvSpPr/>
          <p:nvPr/>
        </p:nvSpPr>
        <p:spPr>
          <a:xfrm>
            <a:off x="2225338" y="3579862"/>
            <a:ext cx="4837339" cy="996864"/>
          </a:xfrm>
          <a:prstGeom prst="wedgeRoundRectCallout">
            <a:avLst>
              <a:gd name="adj1" fmla="val -3821"/>
              <a:gd name="adj2" fmla="val -46896"/>
              <a:gd name="adj3" fmla="val 16667"/>
            </a:avLst>
          </a:prstGeom>
          <a:noFill/>
          <a:ln w="12700" cap="flat" cmpd="sng" algn="ctr">
            <a:solidFill>
              <a:schemeClr val="accent3">
                <a:lumMod val="75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pPr>
            <a:r>
              <a:rPr lang="zh-CN" altLang="en-US" sz="1600" kern="0" dirty="0">
                <a:solidFill>
                  <a:schemeClr val="accent3">
                    <a:lumMod val="50000"/>
                  </a:schemeClr>
                </a:solidFill>
                <a:latin typeface="Calibri"/>
                <a:ea typeface="黑体" pitchFamily="49" charset="-122"/>
                <a:cs typeface="Times New Roman" pitchFamily="18" charset="0"/>
              </a:rPr>
              <a:t>句意为“我喜欢</a:t>
            </a:r>
            <a:r>
              <a:rPr lang="en-US" altLang="zh-CN" sz="1600" dirty="0"/>
              <a:t> </a:t>
            </a:r>
            <a:r>
              <a:rPr lang="en-US" altLang="zh-CN" sz="1600" kern="0" dirty="0">
                <a:solidFill>
                  <a:schemeClr val="accent3">
                    <a:lumMod val="50000"/>
                  </a:schemeClr>
                </a:solidFill>
                <a:latin typeface="Calibri"/>
                <a:ea typeface="黑体" pitchFamily="49" charset="-122"/>
                <a:cs typeface="Times New Roman" pitchFamily="18" charset="0"/>
              </a:rPr>
              <a:t>J.K.</a:t>
            </a:r>
            <a:r>
              <a:rPr lang="zh-CN" altLang="en-US" sz="1600" kern="0" dirty="0">
                <a:solidFill>
                  <a:schemeClr val="accent3">
                    <a:lumMod val="50000"/>
                  </a:schemeClr>
                </a:solidFill>
                <a:latin typeface="Calibri"/>
                <a:ea typeface="黑体" pitchFamily="49" charset="-122"/>
                <a:cs typeface="Times New Roman" pitchFamily="18" charset="0"/>
              </a:rPr>
              <a:t>罗琳写得小说。到目前为止，我已经拜读过她所有关于哈利波特的作品。”</a:t>
            </a:r>
            <a:r>
              <a:rPr lang="en-US" altLang="zh-CN" sz="1600" kern="0" dirty="0">
                <a:solidFill>
                  <a:schemeClr val="accent3">
                    <a:lumMod val="50000"/>
                  </a:schemeClr>
                </a:solidFill>
                <a:latin typeface="Calibri"/>
                <a:ea typeface="黑体" pitchFamily="49" charset="-122"/>
                <a:cs typeface="Times New Roman" pitchFamily="18" charset="0"/>
              </a:rPr>
              <a:t>so far</a:t>
            </a:r>
            <a:r>
              <a:rPr lang="zh-CN" altLang="en-US" sz="1600" kern="0" dirty="0">
                <a:solidFill>
                  <a:schemeClr val="accent3">
                    <a:lumMod val="50000"/>
                  </a:schemeClr>
                </a:solidFill>
                <a:latin typeface="Calibri"/>
                <a:ea typeface="黑体" pitchFamily="49" charset="-122"/>
                <a:cs typeface="Times New Roman" pitchFamily="18" charset="0"/>
              </a:rPr>
              <a:t>，意为“到目前为止”，句子要用现在完成时。</a:t>
            </a:r>
            <a:endParaRPr lang="en-US" altLang="zh-CN" sz="1600" kern="0" dirty="0">
              <a:solidFill>
                <a:schemeClr val="accent3">
                  <a:lumMod val="50000"/>
                </a:schemeClr>
              </a:solidFill>
              <a:latin typeface="Calibri"/>
              <a:ea typeface="黑体" pitchFamily="49" charset="-122"/>
              <a:cs typeface="Times New Roman" pitchFamily="18" charset="0"/>
            </a:endParaRPr>
          </a:p>
        </p:txBody>
      </p:sp>
      <p:sp>
        <p:nvSpPr>
          <p:cNvPr id="7" name=" 2050"/>
          <p:cNvSpPr>
            <a:spLocks/>
          </p:cNvSpPr>
          <p:nvPr/>
        </p:nvSpPr>
        <p:spPr bwMode="auto">
          <a:xfrm>
            <a:off x="848558" y="2828426"/>
            <a:ext cx="1176337"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headEnd/>
            <a:tailEnd/>
          </a:ln>
        </p:spPr>
        <p:txBody>
          <a:bodyPr/>
          <a:lstStyle/>
          <a:p>
            <a:endParaRPr lang="zh-CN" altLang="en-US"/>
          </a:p>
        </p:txBody>
      </p:sp>
      <p:cxnSp>
        <p:nvCxnSpPr>
          <p:cNvPr id="9" name="直接连接符 8"/>
          <p:cNvCxnSpPr/>
          <p:nvPr/>
        </p:nvCxnSpPr>
        <p:spPr>
          <a:xfrm>
            <a:off x="6948264" y="1995686"/>
            <a:ext cx="85078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3497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ext Box 2"/>
          <p:cNvSpPr txBox="1">
            <a:spLocks noChangeArrowheads="1"/>
          </p:cNvSpPr>
          <p:nvPr/>
        </p:nvSpPr>
        <p:spPr bwMode="auto">
          <a:xfrm>
            <a:off x="732919" y="1491630"/>
            <a:ext cx="7632848" cy="330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457200" indent="-457200">
              <a:lnSpc>
                <a:spcPct val="150000"/>
              </a:lnSpc>
              <a:buClr>
                <a:srgbClr val="002060"/>
              </a:buClr>
              <a:buFont typeface="Wingdings" panose="05000000000000000000" pitchFamily="2" charset="2"/>
              <a:buChar char="ü"/>
            </a:pPr>
            <a:r>
              <a:rPr lang="en-US" altLang="zh-CN" sz="2800" b="1" dirty="0">
                <a:solidFill>
                  <a:srgbClr val="002060"/>
                </a:solidFill>
                <a:latin typeface="Comic Sans MS" panose="030F0702030302020204" pitchFamily="66" charset="0"/>
              </a:rPr>
              <a:t>Review Present progressive, Passive </a:t>
            </a:r>
          </a:p>
          <a:p>
            <a:pPr>
              <a:lnSpc>
                <a:spcPct val="150000"/>
              </a:lnSpc>
              <a:buClr>
                <a:srgbClr val="002060"/>
              </a:buClr>
            </a:pPr>
            <a:r>
              <a:rPr lang="en-US" altLang="zh-CN" sz="2800" b="1" dirty="0">
                <a:solidFill>
                  <a:srgbClr val="002060"/>
                </a:solidFill>
                <a:latin typeface="Comic Sans MS" panose="030F0702030302020204" pitchFamily="66" charset="0"/>
              </a:rPr>
              <a:t>   voice, Present perfect, used to and </a:t>
            </a:r>
          </a:p>
          <a:p>
            <a:pPr>
              <a:lnSpc>
                <a:spcPct val="150000"/>
              </a:lnSpc>
              <a:buClr>
                <a:srgbClr val="002060"/>
              </a:buClr>
            </a:pPr>
            <a:r>
              <a:rPr lang="en-US" altLang="zh-CN" sz="2800" b="1" dirty="0">
                <a:solidFill>
                  <a:srgbClr val="002060"/>
                </a:solidFill>
                <a:latin typeface="Comic Sans MS" panose="030F0702030302020204" pitchFamily="66" charset="0"/>
              </a:rPr>
              <a:t>   Modal verbs.</a:t>
            </a:r>
          </a:p>
          <a:p>
            <a:pPr marL="457200" indent="-457200">
              <a:lnSpc>
                <a:spcPct val="150000"/>
              </a:lnSpc>
              <a:buClr>
                <a:srgbClr val="002060"/>
              </a:buClr>
              <a:buFont typeface="Wingdings" panose="05000000000000000000" pitchFamily="2" charset="2"/>
              <a:buChar char="ü"/>
            </a:pPr>
            <a:r>
              <a:rPr lang="en-US" altLang="zh-CN" sz="2800" b="1" dirty="0">
                <a:solidFill>
                  <a:srgbClr val="002060"/>
                </a:solidFill>
                <a:latin typeface="Comic Sans MS" panose="030F0702030302020204" pitchFamily="66" charset="0"/>
              </a:rPr>
              <a:t>Preview the new words and expressions</a:t>
            </a:r>
          </a:p>
          <a:p>
            <a:pPr marL="457200" indent="-457200">
              <a:lnSpc>
                <a:spcPct val="150000"/>
              </a:lnSpc>
              <a:buClr>
                <a:srgbClr val="002060"/>
              </a:buClr>
              <a:buFont typeface="Wingdings" panose="05000000000000000000" pitchFamily="2" charset="2"/>
              <a:buChar char="ü"/>
            </a:pPr>
            <a:r>
              <a:rPr lang="en-US" altLang="zh-CN" sz="2800" b="1" dirty="0">
                <a:solidFill>
                  <a:srgbClr val="002060"/>
                </a:solidFill>
                <a:latin typeface="Comic Sans MS" panose="030F0702030302020204" pitchFamily="66" charset="0"/>
              </a:rPr>
              <a:t>Preview Section B on page 101.</a:t>
            </a:r>
          </a:p>
        </p:txBody>
      </p:sp>
      <p:sp>
        <p:nvSpPr>
          <p:cNvPr id="99330" name="文本框 3"/>
          <p:cNvSpPr txBox="1"/>
          <p:nvPr/>
        </p:nvSpPr>
        <p:spPr>
          <a:xfrm>
            <a:off x="3094888" y="627534"/>
            <a:ext cx="2989280" cy="729047"/>
          </a:xfrm>
          <a:prstGeom prst="rect">
            <a:avLst/>
          </a:prstGeom>
          <a:noFill/>
          <a:ln w="9525">
            <a:noFill/>
          </a:ln>
        </p:spPr>
        <p:txBody>
          <a:bodyPr wrap="none" lIns="51435" tIns="25718" rIns="51435" bIns="25718">
            <a:spAutoFit/>
          </a:bodyPr>
          <a:lstStyle/>
          <a:p>
            <a:pPr>
              <a:defRPr/>
            </a:pPr>
            <a:r>
              <a:rPr lang="en-US" altLang="zh-CN" sz="4400" b="1" noProof="1">
                <a:solidFill>
                  <a:srgbClr val="0000E1"/>
                </a:solidFill>
                <a:effectLst>
                  <a:outerShdw blurRad="38100" dist="38100" dir="2700000" algn="tl">
                    <a:srgbClr val="000000">
                      <a:alpha val="43137"/>
                    </a:srgbClr>
                  </a:outerShdw>
                </a:effectLst>
                <a:ea typeface="Arial Unicode MS" panose="020B0604020202020204" charset="-122"/>
                <a:cs typeface="Arial" panose="020B0604020202020204" pitchFamily="34" charset="0"/>
              </a:rPr>
              <a:t>Homework</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文本框 3"/>
          <p:cNvSpPr txBox="1">
            <a:spLocks noChangeArrowheads="1"/>
          </p:cNvSpPr>
          <p:nvPr/>
        </p:nvSpPr>
        <p:spPr bwMode="auto">
          <a:xfrm>
            <a:off x="652463" y="1708150"/>
            <a:ext cx="783431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sz="3200" b="1">
                <a:solidFill>
                  <a:srgbClr val="3333FF"/>
                </a:solidFill>
                <a:latin typeface="Times New Roman" pitchFamily="18" charset="0"/>
                <a:ea typeface="宋体" pitchFamily="2" charset="-122"/>
              </a:defRPr>
            </a:lvl1pPr>
            <a:lvl2pPr defTabSz="685800" eaLnBrk="0" hangingPunct="0">
              <a:defRPr sz="3200" b="1">
                <a:solidFill>
                  <a:srgbClr val="3333FF"/>
                </a:solidFill>
                <a:latin typeface="Times New Roman" pitchFamily="18" charset="0"/>
                <a:ea typeface="宋体" pitchFamily="2" charset="-122"/>
              </a:defRPr>
            </a:lvl2pPr>
            <a:lvl3pPr defTabSz="685800" eaLnBrk="0" hangingPunct="0">
              <a:defRPr sz="3200" b="1">
                <a:solidFill>
                  <a:srgbClr val="3333FF"/>
                </a:solidFill>
                <a:latin typeface="Times New Roman" pitchFamily="18" charset="0"/>
                <a:ea typeface="宋体" pitchFamily="2" charset="-122"/>
              </a:defRPr>
            </a:lvl3pPr>
            <a:lvl4pPr defTabSz="685800" eaLnBrk="0" hangingPunct="0">
              <a:defRPr sz="3200" b="1">
                <a:solidFill>
                  <a:srgbClr val="3333FF"/>
                </a:solidFill>
                <a:latin typeface="Times New Roman" pitchFamily="18" charset="0"/>
                <a:ea typeface="宋体" pitchFamily="2" charset="-122"/>
              </a:defRPr>
            </a:lvl4pPr>
            <a:lvl5pPr defTabSz="685800" eaLnBrk="0" hangingPunct="0">
              <a:defRPr sz="3200" b="1">
                <a:solidFill>
                  <a:srgbClr val="3333FF"/>
                </a:solidFill>
                <a:latin typeface="Times New Roman" pitchFamily="18" charset="0"/>
                <a:ea typeface="宋体" pitchFamily="2" charset="-122"/>
              </a:defRPr>
            </a:lvl5pPr>
            <a:lvl6pPr marL="22844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6pPr>
            <a:lvl7pPr marL="27416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7pPr>
            <a:lvl8pPr marL="31988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8pPr>
            <a:lvl9pPr marL="36560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9pPr>
          </a:lstStyle>
          <a:p>
            <a:pPr algn="ctr" eaLnBrk="1" hangingPunct="1">
              <a:buFont typeface="Arial" pitchFamily="34" charset="0"/>
              <a:buNone/>
            </a:pPr>
            <a:r>
              <a:rPr lang="zh-CN" altLang="en-US" sz="6600" noProof="1">
                <a:solidFill>
                  <a:srgbClr val="FF6600"/>
                </a:solidFill>
                <a:latin typeface="宋体" pitchFamily="2" charset="-122"/>
              </a:rPr>
              <a:t>七彩课堂  伴你成长</a:t>
            </a:r>
          </a:p>
        </p:txBody>
      </p:sp>
    </p:spTree>
    <p:extLst>
      <p:ext uri="{BB962C8B-B14F-4D97-AF65-F5344CB8AC3E}">
        <p14:creationId xmlns:p14="http://schemas.microsoft.com/office/powerpoint/2010/main" val="205951435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576" y="506077"/>
            <a:ext cx="8082482" cy="4637423"/>
          </a:xfrm>
          <a:prstGeom prst="rect">
            <a:avLst/>
          </a:prstGeom>
          <a:noFill/>
        </p:spPr>
        <p:txBody>
          <a:bodyPr wrap="square" lIns="68580" tIns="34290" rIns="68580" bIns="34290">
            <a:spAutoFit/>
          </a:bodyPr>
          <a:lstStyle/>
          <a:p>
            <a:pPr>
              <a:lnSpc>
                <a:spcPts val="4000"/>
              </a:lnSpc>
            </a:pPr>
            <a:r>
              <a:rPr lang="zh-CN" altLang="en-US" sz="2800" b="1" dirty="0">
                <a:solidFill>
                  <a:srgbClr val="FF0000"/>
                </a:solidFill>
                <a:latin typeface="+mn-ea"/>
                <a:ea typeface="+mn-ea"/>
              </a:rPr>
              <a:t>现在进行时的用法</a:t>
            </a:r>
            <a:endParaRPr lang="zh-CN" altLang="en-US" sz="2800" b="1" dirty="0">
              <a:latin typeface="+mn-ea"/>
              <a:ea typeface="+mn-ea"/>
            </a:endParaRPr>
          </a:p>
          <a:p>
            <a:pPr>
              <a:lnSpc>
                <a:spcPts val="4000"/>
              </a:lnSpc>
            </a:pPr>
            <a:r>
              <a:rPr lang="en-US" altLang="zh-CN" sz="2800" b="1" dirty="0">
                <a:latin typeface="宋体" panose="02010600030101010101" pitchFamily="2" charset="-122"/>
              </a:rPr>
              <a:t>1.</a:t>
            </a:r>
            <a:r>
              <a:rPr lang="zh-CN" altLang="en-US" sz="2800" b="1" dirty="0">
                <a:latin typeface="Times New Roman" panose="02020603050405020304" pitchFamily="18" charset="0"/>
              </a:rPr>
              <a:t>表示说话时正在进行的，目前正在发生的动作。</a:t>
            </a:r>
            <a:endParaRPr lang="en-US" altLang="zh-CN" sz="2800" b="1" dirty="0">
              <a:latin typeface="Times New Roman" panose="02020603050405020304" pitchFamily="18" charset="0"/>
            </a:endParaRPr>
          </a:p>
          <a:p>
            <a:pPr>
              <a:lnSpc>
                <a:spcPts val="4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常带有表示目前时刻的时间状语如：</a:t>
            </a:r>
            <a:r>
              <a:rPr lang="en-US" altLang="zh-CN" sz="2800" b="1" dirty="0">
                <a:solidFill>
                  <a:srgbClr val="FF0000"/>
                </a:solidFill>
                <a:latin typeface="Times New Roman" panose="02020603050405020304" pitchFamily="18" charset="0"/>
              </a:rPr>
              <a:t>now, at the (very) moment, for the time being, at present, </a:t>
            </a:r>
            <a:r>
              <a:rPr lang="zh-CN" altLang="en-US" sz="2800" b="1" dirty="0">
                <a:latin typeface="Times New Roman" panose="02020603050405020304" pitchFamily="18" charset="0"/>
              </a:rPr>
              <a:t>及</a:t>
            </a:r>
            <a:r>
              <a:rPr lang="en-US" altLang="zh-CN" sz="2800" b="1" dirty="0">
                <a:solidFill>
                  <a:srgbClr val="FF0000"/>
                </a:solidFill>
                <a:latin typeface="Times New Roman" panose="02020603050405020304" pitchFamily="18" charset="0"/>
              </a:rPr>
              <a:t>Look! Listen! ...</a:t>
            </a:r>
          </a:p>
          <a:p>
            <a:pPr>
              <a:lnSpc>
                <a:spcPts val="4000"/>
              </a:lnSpc>
            </a:pPr>
            <a:r>
              <a:rPr lang="en-US" altLang="zh-CN" sz="2800" b="1" dirty="0">
                <a:solidFill>
                  <a:srgbClr val="3333FF"/>
                </a:solidFill>
                <a:latin typeface="Times New Roman" panose="02020603050405020304" pitchFamily="18" charset="0"/>
              </a:rPr>
              <a:t>① Look! The big bird </a:t>
            </a:r>
            <a:r>
              <a:rPr lang="en-US" altLang="zh-CN" sz="2800" b="1" dirty="0">
                <a:solidFill>
                  <a:srgbClr val="FF0000"/>
                </a:solidFill>
                <a:latin typeface="Times New Roman" panose="02020603050405020304" pitchFamily="18" charset="0"/>
              </a:rPr>
              <a:t>is flying away</a:t>
            </a:r>
            <a:r>
              <a:rPr lang="en-US" altLang="zh-CN" sz="2800" b="1" dirty="0">
                <a:solidFill>
                  <a:srgbClr val="3333FF"/>
                </a:solidFill>
                <a:latin typeface="Times New Roman" panose="02020603050405020304" pitchFamily="18" charset="0"/>
              </a:rPr>
              <a:t>. </a:t>
            </a:r>
          </a:p>
          <a:p>
            <a:pPr>
              <a:lnSpc>
                <a:spcPts val="4000"/>
              </a:lnSpc>
            </a:pPr>
            <a:r>
              <a:rPr lang="en-US" altLang="zh-CN" sz="2800" b="1" dirty="0">
                <a:solidFill>
                  <a:srgbClr val="008000"/>
                </a:solidFill>
                <a:latin typeface="Times New Roman" panose="02020603050405020304" pitchFamily="18" charset="0"/>
              </a:rPr>
              <a:t>     </a:t>
            </a:r>
            <a:r>
              <a:rPr lang="zh-CN" altLang="en-US" sz="2800" b="1" dirty="0">
                <a:latin typeface="Times New Roman" panose="02020603050405020304" pitchFamily="18" charset="0"/>
              </a:rPr>
              <a:t>看，那只大鸟正在飞走。 </a:t>
            </a:r>
          </a:p>
          <a:p>
            <a:pPr>
              <a:lnSpc>
                <a:spcPts val="4000"/>
              </a:lnSpc>
            </a:pPr>
            <a:r>
              <a:rPr lang="en-US" altLang="zh-CN" sz="2800" b="1" dirty="0">
                <a:solidFill>
                  <a:srgbClr val="3333FF"/>
                </a:solidFill>
                <a:latin typeface="Times New Roman" panose="02020603050405020304" pitchFamily="18" charset="0"/>
              </a:rPr>
              <a:t>② He </a:t>
            </a:r>
            <a:r>
              <a:rPr lang="en-US" altLang="zh-CN" sz="2800" b="1" dirty="0">
                <a:solidFill>
                  <a:srgbClr val="FF0000"/>
                </a:solidFill>
                <a:latin typeface="Times New Roman" panose="02020603050405020304" pitchFamily="18" charset="0"/>
              </a:rPr>
              <a:t>is watching</a:t>
            </a:r>
            <a:r>
              <a:rPr lang="en-US" altLang="zh-CN" sz="2800" b="1" dirty="0">
                <a:solidFill>
                  <a:srgbClr val="3333FF"/>
                </a:solidFill>
                <a:latin typeface="Times New Roman" panose="02020603050405020304" pitchFamily="18" charset="0"/>
              </a:rPr>
              <a:t> a movie now.                </a:t>
            </a:r>
          </a:p>
          <a:p>
            <a:pPr>
              <a:lnSpc>
                <a:spcPts val="4000"/>
              </a:lnSpc>
            </a:pPr>
            <a:r>
              <a:rPr lang="en-US" altLang="zh-CN" sz="2800" b="1" dirty="0">
                <a:solidFill>
                  <a:srgbClr val="006600"/>
                </a:solidFill>
                <a:latin typeface="Times New Roman" panose="02020603050405020304" pitchFamily="18" charset="0"/>
              </a:rPr>
              <a:t>     </a:t>
            </a:r>
            <a:r>
              <a:rPr lang="zh-CN" altLang="en-US" sz="2800" b="1" dirty="0">
                <a:latin typeface="Times New Roman" panose="02020603050405020304" pitchFamily="18" charset="0"/>
              </a:rPr>
              <a:t>他现在正在看电影。 </a:t>
            </a:r>
            <a:endParaRPr lang="en-US" altLang="zh-CN" sz="21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anim calcmode="lin" valueType="num">
                                      <p:cBhvr additive="base">
                                        <p:cTn id="3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anim calcmode="lin" valueType="num">
                                      <p:cBhvr additive="base">
                                        <p:cTn id="3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body" idx="4294967295"/>
          </p:nvPr>
        </p:nvSpPr>
        <p:spPr bwMode="auto">
          <a:xfrm>
            <a:off x="1187624" y="1203598"/>
            <a:ext cx="7129463" cy="2655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438150" indent="-438150">
              <a:lnSpc>
                <a:spcPct val="120000"/>
              </a:lnSpc>
              <a:spcBef>
                <a:spcPts val="0"/>
              </a:spcBef>
              <a:buNone/>
            </a:pPr>
            <a:r>
              <a:rPr lang="en-US" altLang="zh-CN" sz="2800" b="1" dirty="0">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表示目前一段时间内正在进行，但说话时</a:t>
            </a:r>
            <a:endParaRPr lang="en-US" altLang="zh-CN" sz="2800" b="1" dirty="0">
              <a:latin typeface="宋体" panose="02010600030101010101" pitchFamily="2" charset="-122"/>
              <a:ea typeface="宋体" panose="02010600030101010101" pitchFamily="2" charset="-122"/>
            </a:endParaRPr>
          </a:p>
          <a:p>
            <a:pPr marL="438150" indent="-438150">
              <a:lnSpc>
                <a:spcPct val="120000"/>
              </a:lnSpc>
              <a:spcBef>
                <a:spcPts val="0"/>
              </a:spcBef>
              <a:buNone/>
            </a:pPr>
            <a:r>
              <a:rPr lang="zh-CN" altLang="en-US" sz="2800" b="1" dirty="0">
                <a:latin typeface="宋体" panose="02010600030101010101" pitchFamily="2" charset="-122"/>
                <a:ea typeface="宋体" panose="02010600030101010101" pitchFamily="2" charset="-122"/>
              </a:rPr>
              <a:t>  可能没有进行的动作。</a:t>
            </a:r>
            <a:endParaRPr lang="en-US" altLang="zh-CN" sz="2800" b="1" dirty="0">
              <a:latin typeface="宋体" panose="02010600030101010101" pitchFamily="2" charset="-122"/>
              <a:ea typeface="宋体" panose="02010600030101010101" pitchFamily="2" charset="-122"/>
            </a:endParaRPr>
          </a:p>
          <a:p>
            <a:pPr marL="0" indent="0">
              <a:lnSpc>
                <a:spcPct val="120000"/>
              </a:lnSpc>
              <a:spcBef>
                <a:spcPts val="0"/>
              </a:spcBef>
              <a:buNone/>
            </a:pPr>
            <a:r>
              <a:rPr lang="en-US" altLang="zh-CN" sz="2800" b="1" dirty="0">
                <a:solidFill>
                  <a:srgbClr val="3333FF"/>
                </a:solidFill>
                <a:latin typeface="Times New Roman" panose="02020603050405020304" pitchFamily="18" charset="0"/>
              </a:rPr>
              <a:t>Right now I </a:t>
            </a:r>
            <a:r>
              <a:rPr lang="en-US" altLang="zh-CN" sz="2800" b="1" dirty="0">
                <a:solidFill>
                  <a:srgbClr val="FF0000"/>
                </a:solidFill>
                <a:latin typeface="Times New Roman" panose="02020603050405020304" pitchFamily="18" charset="0"/>
              </a:rPr>
              <a:t>am studying</a:t>
            </a:r>
            <a:r>
              <a:rPr lang="en-US" altLang="zh-CN" sz="2800" b="1" dirty="0">
                <a:solidFill>
                  <a:srgbClr val="3333FF"/>
                </a:solidFill>
                <a:latin typeface="Times New Roman" panose="02020603050405020304" pitchFamily="18" charset="0"/>
              </a:rPr>
              <a:t> Chinese by distance learning.          </a:t>
            </a:r>
            <a:r>
              <a:rPr lang="en-US" altLang="zh-CN" sz="2800" b="1" dirty="0">
                <a:solidFill>
                  <a:srgbClr val="006600"/>
                </a:solidFill>
                <a:latin typeface="Times New Roman" panose="02020603050405020304" pitchFamily="18" charset="0"/>
              </a:rPr>
              <a:t>     </a:t>
            </a:r>
          </a:p>
          <a:p>
            <a:pPr marL="0" indent="0">
              <a:lnSpc>
                <a:spcPct val="120000"/>
              </a:lnSpc>
              <a:spcBef>
                <a:spcPts val="0"/>
              </a:spcBef>
              <a:buNone/>
            </a:pPr>
            <a:r>
              <a:rPr lang="zh-CN" altLang="en-US" sz="2800" b="1" dirty="0">
                <a:latin typeface="宋体" panose="02010600030101010101" pitchFamily="2" charset="-122"/>
                <a:ea typeface="宋体" panose="02010600030101010101" pitchFamily="2" charset="-122"/>
              </a:rPr>
              <a:t>我现在正通过远程教育学习汉语。</a:t>
            </a:r>
            <a:r>
              <a:rPr lang="zh-CN" altLang="en-US" sz="2800" b="1" dirty="0">
                <a:solidFill>
                  <a:srgbClr val="3333FF"/>
                </a:solidFill>
                <a:latin typeface="Times New Roman" panose="02020603050405020304" pitchFamily="18" charset="0"/>
              </a:rPr>
              <a:t>  </a:t>
            </a:r>
            <a:endParaRPr lang="zh-CN" altLang="en-US" sz="2800" dirty="0">
              <a:solidFill>
                <a:srgbClr val="3333FF"/>
              </a:solidFill>
              <a:latin typeface="Times New Roman" panose="02020603050405020304" pitchFamily="18"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1">
                                            <p:txEl>
                                              <p:pRg st="2" end="2"/>
                                            </p:txEl>
                                          </p:spTgt>
                                        </p:tgtEl>
                                        <p:attrNameLst>
                                          <p:attrName>style.visibility</p:attrName>
                                        </p:attrNameLst>
                                      </p:cBhvr>
                                      <p:to>
                                        <p:strVal val="visible"/>
                                      </p:to>
                                    </p:set>
                                    <p:anim calcmode="lin" valueType="num">
                                      <p:cBhvr additive="base">
                                        <p:cTn id="7" dur="500" fill="hold"/>
                                        <p:tgtEl>
                                          <p:spTgt spid="3584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841">
                                            <p:txEl>
                                              <p:pRg st="3" end="3"/>
                                            </p:txEl>
                                          </p:spTgt>
                                        </p:tgtEl>
                                        <p:attrNameLst>
                                          <p:attrName>style.visibility</p:attrName>
                                        </p:attrNameLst>
                                      </p:cBhvr>
                                      <p:to>
                                        <p:strVal val="visible"/>
                                      </p:to>
                                    </p:set>
                                    <p:anim calcmode="lin" valueType="num">
                                      <p:cBhvr additive="base">
                                        <p:cTn id="13" dur="500" fill="hold"/>
                                        <p:tgtEl>
                                          <p:spTgt spid="3584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 Box 2"/>
          <p:cNvSpPr txBox="1">
            <a:spLocks noChangeArrowheads="1"/>
          </p:cNvSpPr>
          <p:nvPr/>
        </p:nvSpPr>
        <p:spPr bwMode="auto">
          <a:xfrm>
            <a:off x="827584" y="699542"/>
            <a:ext cx="7632847" cy="4335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20000"/>
              </a:lnSpc>
              <a:spcBef>
                <a:spcPct val="10000"/>
              </a:spcBef>
            </a:pPr>
            <a:r>
              <a:rPr lang="en-US" altLang="zh-CN" sz="2800" b="1" dirty="0">
                <a:latin typeface="宋体" panose="02010600030101010101" pitchFamily="2" charset="-122"/>
              </a:rPr>
              <a:t>3.</a:t>
            </a:r>
            <a:r>
              <a:rPr lang="zh-CN" altLang="en-US" sz="2800" b="1" dirty="0">
                <a:latin typeface="Times New Roman" panose="02020603050405020304" pitchFamily="18" charset="0"/>
              </a:rPr>
              <a:t>与</a:t>
            </a:r>
            <a:r>
              <a:rPr lang="en-US" altLang="zh-CN" sz="2800" b="1" dirty="0">
                <a:solidFill>
                  <a:srgbClr val="FF0000"/>
                </a:solidFill>
                <a:latin typeface="Times New Roman" panose="02020603050405020304" pitchFamily="18" charset="0"/>
              </a:rPr>
              <a:t>always, constantly, forever, all the time</a:t>
            </a:r>
            <a:r>
              <a:rPr lang="zh-CN" altLang="en-US" sz="2800" b="1" dirty="0">
                <a:latin typeface="Times New Roman" panose="02020603050405020304" pitchFamily="18" charset="0"/>
              </a:rPr>
              <a:t>等副</a:t>
            </a:r>
            <a:endParaRPr lang="en-US" altLang="zh-CN" sz="2800" b="1" dirty="0">
              <a:latin typeface="Times New Roman" panose="02020603050405020304" pitchFamily="18" charset="0"/>
            </a:endParaRPr>
          </a:p>
          <a:p>
            <a:pPr>
              <a:lnSpc>
                <a:spcPct val="120000"/>
              </a:lnSpc>
              <a:spcBef>
                <a:spcPct val="10000"/>
              </a:spcBef>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词连用，表示动作反复或习惯。此时句子常</a:t>
            </a:r>
            <a:endParaRPr lang="en-US" altLang="zh-CN" sz="2800" b="1" dirty="0">
              <a:latin typeface="Times New Roman" panose="02020603050405020304" pitchFamily="18" charset="0"/>
            </a:endParaRPr>
          </a:p>
          <a:p>
            <a:pPr>
              <a:lnSpc>
                <a:spcPct val="120000"/>
              </a:lnSpc>
              <a:spcBef>
                <a:spcPct val="10000"/>
              </a:spcBef>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含有说话者的强烈情感在内。表达较强的  </a:t>
            </a:r>
            <a:endParaRPr lang="en-US" altLang="zh-CN" sz="2800" b="1" dirty="0">
              <a:latin typeface="Times New Roman" panose="02020603050405020304" pitchFamily="18" charset="0"/>
            </a:endParaRPr>
          </a:p>
          <a:p>
            <a:pPr>
              <a:lnSpc>
                <a:spcPct val="120000"/>
              </a:lnSpc>
              <a:spcBef>
                <a:spcPct val="10000"/>
              </a:spcBef>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a:t>
            </a:r>
            <a:r>
              <a:rPr lang="zh-CN" altLang="en-US" sz="2800" b="1" dirty="0">
                <a:solidFill>
                  <a:srgbClr val="FF0000"/>
                </a:solidFill>
                <a:latin typeface="Times New Roman" panose="02020603050405020304" pitchFamily="18" charset="0"/>
              </a:rPr>
              <a:t>责备</a:t>
            </a:r>
            <a:r>
              <a:rPr lang="zh-CN" altLang="en-US" sz="2800" b="1" dirty="0">
                <a:latin typeface="Times New Roman" panose="02020603050405020304" pitchFamily="18" charset="0"/>
              </a:rPr>
              <a:t>”或“</a:t>
            </a:r>
            <a:r>
              <a:rPr lang="zh-CN" altLang="en-US" sz="2800" b="1" dirty="0">
                <a:solidFill>
                  <a:srgbClr val="FF0000"/>
                </a:solidFill>
                <a:latin typeface="Times New Roman" panose="02020603050405020304" pitchFamily="18" charset="0"/>
              </a:rPr>
              <a:t>表扬</a:t>
            </a:r>
            <a:r>
              <a:rPr lang="zh-CN" altLang="en-US" sz="2800" b="1" dirty="0">
                <a:latin typeface="Times New Roman" panose="02020603050405020304" pitchFamily="18" charset="0"/>
              </a:rPr>
              <a:t>”之意。</a:t>
            </a:r>
            <a:endParaRPr lang="en-US" altLang="zh-CN" sz="2800" b="1" dirty="0">
              <a:latin typeface="Times New Roman" panose="02020603050405020304" pitchFamily="18" charset="0"/>
            </a:endParaRPr>
          </a:p>
          <a:p>
            <a:pPr>
              <a:lnSpc>
                <a:spcPct val="120000"/>
              </a:lnSpc>
            </a:pPr>
            <a:r>
              <a:rPr lang="en-US" altLang="zh-CN" sz="2800" b="1" dirty="0">
                <a:solidFill>
                  <a:srgbClr val="3333FF"/>
                </a:solidFill>
                <a:latin typeface="Times New Roman" panose="02020603050405020304" pitchFamily="18" charset="0"/>
              </a:rPr>
              <a:t>① You </a:t>
            </a:r>
            <a:r>
              <a:rPr lang="en-US" altLang="zh-CN" sz="2800" b="1" dirty="0">
                <a:solidFill>
                  <a:srgbClr val="FF0000"/>
                </a:solidFill>
                <a:latin typeface="Times New Roman" panose="02020603050405020304" pitchFamily="18" charset="0"/>
              </a:rPr>
              <a:t>are</a:t>
            </a:r>
            <a:r>
              <a:rPr lang="en-US" altLang="zh-CN" sz="2800" b="1" dirty="0">
                <a:solidFill>
                  <a:srgbClr val="3333FF"/>
                </a:solidFill>
                <a:latin typeface="Times New Roman" panose="02020603050405020304" pitchFamily="18" charset="0"/>
              </a:rPr>
              <a:t> always</a:t>
            </a:r>
            <a:r>
              <a:rPr lang="en-US" altLang="zh-CN" sz="2800" b="1" dirty="0">
                <a:solidFill>
                  <a:srgbClr val="FF0000"/>
                </a:solidFill>
                <a:latin typeface="Times New Roman" panose="02020603050405020304" pitchFamily="18" charset="0"/>
              </a:rPr>
              <a:t> changing </a:t>
            </a:r>
            <a:r>
              <a:rPr lang="en-US" altLang="zh-CN" sz="2800" b="1" dirty="0">
                <a:solidFill>
                  <a:srgbClr val="3333FF"/>
                </a:solidFill>
                <a:latin typeface="Times New Roman" panose="02020603050405020304" pitchFamily="18" charset="0"/>
              </a:rPr>
              <a:t>your mind. </a:t>
            </a:r>
          </a:p>
          <a:p>
            <a:pPr>
              <a:lnSpc>
                <a:spcPct val="12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你总是主意不定。</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太烦人了。</a:t>
            </a:r>
            <a:r>
              <a:rPr lang="en-US" altLang="zh-CN" sz="2800" b="1" dirty="0">
                <a:latin typeface="Times New Roman" panose="02020603050405020304" pitchFamily="18" charset="0"/>
              </a:rPr>
              <a:t>) </a:t>
            </a:r>
          </a:p>
          <a:p>
            <a:pPr>
              <a:lnSpc>
                <a:spcPct val="120000"/>
              </a:lnSpc>
            </a:pPr>
            <a:r>
              <a:rPr lang="en-US" altLang="zh-CN" sz="2800" b="1" dirty="0">
                <a:solidFill>
                  <a:srgbClr val="3333FF"/>
                </a:solidFill>
                <a:latin typeface="Times New Roman" panose="02020603050405020304" pitchFamily="18" charset="0"/>
              </a:rPr>
              <a:t>② He</a:t>
            </a:r>
            <a:r>
              <a:rPr lang="en-US" altLang="zh-CN" sz="2800" b="1" dirty="0">
                <a:solidFill>
                  <a:srgbClr val="FF0000"/>
                </a:solidFill>
                <a:latin typeface="Times New Roman" panose="02020603050405020304" pitchFamily="18" charset="0"/>
              </a:rPr>
              <a:t> is </a:t>
            </a:r>
            <a:r>
              <a:rPr lang="en-US" altLang="zh-CN" sz="2800" b="1" dirty="0">
                <a:solidFill>
                  <a:srgbClr val="3333FF"/>
                </a:solidFill>
                <a:latin typeface="Times New Roman" panose="02020603050405020304" pitchFamily="18" charset="0"/>
              </a:rPr>
              <a:t>always </a:t>
            </a:r>
            <a:r>
              <a:rPr lang="en-US" altLang="zh-CN" sz="2800" b="1" dirty="0">
                <a:solidFill>
                  <a:srgbClr val="FF0000"/>
                </a:solidFill>
                <a:latin typeface="Times New Roman" panose="02020603050405020304" pitchFamily="18" charset="0"/>
              </a:rPr>
              <a:t>helping</a:t>
            </a:r>
            <a:r>
              <a:rPr lang="en-US" altLang="zh-CN" sz="2800" b="1" dirty="0">
                <a:solidFill>
                  <a:srgbClr val="3333FF"/>
                </a:solidFill>
                <a:latin typeface="Times New Roman" panose="02020603050405020304" pitchFamily="18" charset="0"/>
              </a:rPr>
              <a:t> others.           </a:t>
            </a:r>
          </a:p>
          <a:p>
            <a:pPr>
              <a:lnSpc>
                <a:spcPct val="120000"/>
              </a:lnSpc>
            </a:pPr>
            <a:r>
              <a:rPr lang="en-US" altLang="zh-CN" sz="2800" b="1" dirty="0">
                <a:solidFill>
                  <a:srgbClr val="006600"/>
                </a:solidFill>
                <a:latin typeface="Times New Roman" panose="02020603050405020304" pitchFamily="18" charset="0"/>
              </a:rPr>
              <a:t>     </a:t>
            </a:r>
            <a:r>
              <a:rPr lang="zh-CN" altLang="en-US" sz="2800" b="1" dirty="0">
                <a:latin typeface="Times New Roman" panose="02020603050405020304" pitchFamily="18" charset="0"/>
              </a:rPr>
              <a:t>他总是帮助别人。</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他真是个好人。</a:t>
            </a:r>
            <a:r>
              <a:rPr lang="en-US" altLang="zh-CN" sz="2800" b="1" dirty="0">
                <a:latin typeface="Times New Roman" panose="02020603050405020304" pitchFamily="18" charset="0"/>
              </a:rPr>
              <a:t>)</a:t>
            </a:r>
            <a:r>
              <a:rPr lang="en-US" altLang="zh-CN" sz="2800" dirty="0">
                <a:latin typeface="Times New Roman" panose="02020603050405020304" pitchFamily="18" charset="0"/>
              </a:rPr>
              <a:t> </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5">
                                            <p:txEl>
                                              <p:pRg st="4" end="4"/>
                                            </p:txEl>
                                          </p:spTgt>
                                        </p:tgtEl>
                                        <p:attrNameLst>
                                          <p:attrName>style.visibility</p:attrName>
                                        </p:attrNameLst>
                                      </p:cBhvr>
                                      <p:to>
                                        <p:strVal val="visible"/>
                                      </p:to>
                                    </p:set>
                                    <p:anim calcmode="lin" valueType="num">
                                      <p:cBhvr additive="base">
                                        <p:cTn id="7" dur="500" fill="hold"/>
                                        <p:tgtEl>
                                          <p:spTgt spid="36865">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865">
                                            <p:txEl>
                                              <p:pRg st="5" end="5"/>
                                            </p:txEl>
                                          </p:spTgt>
                                        </p:tgtEl>
                                        <p:attrNameLst>
                                          <p:attrName>style.visibility</p:attrName>
                                        </p:attrNameLst>
                                      </p:cBhvr>
                                      <p:to>
                                        <p:strVal val="visible"/>
                                      </p:to>
                                    </p:set>
                                    <p:anim calcmode="lin" valueType="num">
                                      <p:cBhvr additive="base">
                                        <p:cTn id="13" dur="500" fill="hold"/>
                                        <p:tgtEl>
                                          <p:spTgt spid="36865">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6865">
                                            <p:txEl>
                                              <p:pRg st="6" end="6"/>
                                            </p:txEl>
                                          </p:spTgt>
                                        </p:tgtEl>
                                        <p:attrNameLst>
                                          <p:attrName>style.visibility</p:attrName>
                                        </p:attrNameLst>
                                      </p:cBhvr>
                                      <p:to>
                                        <p:strVal val="visible"/>
                                      </p:to>
                                    </p:set>
                                    <p:anim calcmode="lin" valueType="num">
                                      <p:cBhvr additive="base">
                                        <p:cTn id="19" dur="500" fill="hold"/>
                                        <p:tgtEl>
                                          <p:spTgt spid="36865">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6865">
                                            <p:txEl>
                                              <p:pRg st="7" end="7"/>
                                            </p:txEl>
                                          </p:spTgt>
                                        </p:tgtEl>
                                        <p:attrNameLst>
                                          <p:attrName>style.visibility</p:attrName>
                                        </p:attrNameLst>
                                      </p:cBhvr>
                                      <p:to>
                                        <p:strVal val="visible"/>
                                      </p:to>
                                    </p:set>
                                    <p:anim calcmode="lin" valueType="num">
                                      <p:cBhvr additive="base">
                                        <p:cTn id="25" dur="500" fill="hold"/>
                                        <p:tgtEl>
                                          <p:spTgt spid="36865">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686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body" idx="4294967295"/>
          </p:nvPr>
        </p:nvSpPr>
        <p:spPr bwMode="auto">
          <a:xfrm>
            <a:off x="1115616" y="771550"/>
            <a:ext cx="7273925" cy="36877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415290" indent="-415290">
              <a:lnSpc>
                <a:spcPct val="120000"/>
              </a:lnSpc>
              <a:spcBef>
                <a:spcPct val="0"/>
              </a:spcBef>
              <a:buNone/>
            </a:pPr>
            <a:r>
              <a:rPr lang="en-US" altLang="en-US" sz="2800" b="1" dirty="0">
                <a:latin typeface="宋体" panose="02010600030101010101" pitchFamily="2" charset="-122"/>
                <a:ea typeface="宋体" panose="02010600030101010101" pitchFamily="2" charset="-122"/>
              </a:rPr>
              <a:t>4.对于</a:t>
            </a:r>
            <a:r>
              <a:rPr lang="en-US" altLang="en-US" sz="2800" b="1" dirty="0">
                <a:solidFill>
                  <a:srgbClr val="FF0000"/>
                </a:solidFill>
                <a:latin typeface="Times New Roman" panose="02020603050405020304" pitchFamily="18" charset="0"/>
              </a:rPr>
              <a:t>come, go, leave, arrive, start</a:t>
            </a:r>
            <a:r>
              <a:rPr lang="en-US" altLang="en-US" sz="2800" b="1" dirty="0">
                <a:latin typeface="宋体" panose="02010600030101010101" pitchFamily="2" charset="-122"/>
                <a:ea typeface="宋体" panose="02010600030101010101" pitchFamily="2" charset="-122"/>
              </a:rPr>
              <a:t>等表示位置移动的动词常可用进行时态表将来。</a:t>
            </a:r>
          </a:p>
          <a:p>
            <a:pPr marL="0" indent="0">
              <a:buNone/>
            </a:pPr>
            <a:r>
              <a:rPr lang="en-US" altLang="zh-CN" sz="2800" b="1" dirty="0">
                <a:solidFill>
                  <a:srgbClr val="3333FF"/>
                </a:solidFill>
                <a:latin typeface="Times New Roman" panose="02020603050405020304" pitchFamily="18" charset="0"/>
              </a:rPr>
              <a:t>① He </a:t>
            </a:r>
            <a:r>
              <a:rPr lang="en-US" altLang="zh-CN" sz="2800" b="1" dirty="0">
                <a:solidFill>
                  <a:srgbClr val="FF0000"/>
                </a:solidFill>
                <a:latin typeface="Times New Roman" panose="02020603050405020304" pitchFamily="18" charset="0"/>
              </a:rPr>
              <a:t>is leaving</a:t>
            </a:r>
            <a:r>
              <a:rPr lang="en-US" altLang="zh-CN" sz="2800" b="1" dirty="0">
                <a:solidFill>
                  <a:srgbClr val="3333FF"/>
                </a:solidFill>
                <a:latin typeface="Times New Roman" panose="02020603050405020304" pitchFamily="18" charset="0"/>
              </a:rPr>
              <a:t> on Wednesday.          </a:t>
            </a:r>
          </a:p>
          <a:p>
            <a:pPr marL="0" indent="0">
              <a:buNone/>
            </a:pPr>
            <a:r>
              <a:rPr lang="zh-CN" altLang="en-US" sz="2800" b="1" dirty="0">
                <a:latin typeface="宋体" panose="02010600030101010101" pitchFamily="2" charset="-122"/>
                <a:ea typeface="宋体" panose="02010600030101010101" pitchFamily="2" charset="-122"/>
              </a:rPr>
              <a:t>   他将于周三离开。</a:t>
            </a:r>
            <a:r>
              <a:rPr lang="zh-CN" altLang="en-US" sz="2800" b="1" dirty="0">
                <a:solidFill>
                  <a:srgbClr val="3333FF"/>
                </a:solidFill>
                <a:latin typeface="Times New Roman" panose="02020603050405020304" pitchFamily="18" charset="0"/>
              </a:rPr>
              <a:t> </a:t>
            </a:r>
            <a:endParaRPr lang="en-US" altLang="zh-CN" sz="2800" b="1" dirty="0">
              <a:solidFill>
                <a:srgbClr val="3333FF"/>
              </a:solidFill>
              <a:latin typeface="Times New Roman" panose="02020603050405020304" pitchFamily="18" charset="0"/>
            </a:endParaRPr>
          </a:p>
          <a:p>
            <a:pPr marL="0" indent="0">
              <a:buNone/>
            </a:pPr>
            <a:r>
              <a:rPr lang="en-US" altLang="zh-CN" sz="2800" b="1" dirty="0">
                <a:solidFill>
                  <a:srgbClr val="3333FF"/>
                </a:solidFill>
                <a:latin typeface="Times New Roman" panose="02020603050405020304" pitchFamily="18" charset="0"/>
              </a:rPr>
              <a:t>② Mary isn’t here at the moment. She </a:t>
            </a:r>
            <a:r>
              <a:rPr lang="en-US" altLang="zh-CN" sz="2800" b="1" dirty="0">
                <a:solidFill>
                  <a:srgbClr val="FF0000"/>
                </a:solidFill>
                <a:latin typeface="Times New Roman" panose="02020603050405020304" pitchFamily="18" charset="0"/>
              </a:rPr>
              <a:t>is  </a:t>
            </a:r>
          </a:p>
          <a:p>
            <a:pPr marL="0" indent="0">
              <a:buNone/>
            </a:pPr>
            <a:r>
              <a:rPr lang="en-US" altLang="zh-CN" sz="2800" b="1" dirty="0">
                <a:solidFill>
                  <a:srgbClr val="FF0000"/>
                </a:solidFill>
                <a:latin typeface="Times New Roman" panose="02020603050405020304" pitchFamily="18" charset="0"/>
              </a:rPr>
              <a:t>     coming</a:t>
            </a:r>
            <a:r>
              <a:rPr lang="en-US" altLang="zh-CN" sz="2800" b="1" dirty="0">
                <a:solidFill>
                  <a:srgbClr val="3333FF"/>
                </a:solidFill>
                <a:latin typeface="Times New Roman" panose="02020603050405020304" pitchFamily="18" charset="0"/>
              </a:rPr>
              <a:t> later.</a:t>
            </a:r>
          </a:p>
          <a:p>
            <a:pPr marL="0" indent="0">
              <a:buNone/>
            </a:pPr>
            <a:r>
              <a:rPr lang="zh-CN" altLang="en-US" sz="2800" b="1" dirty="0">
                <a:latin typeface="Times New Roman" panose="02020603050405020304" pitchFamily="18" charset="0"/>
              </a:rPr>
              <a:t>     </a:t>
            </a:r>
            <a:r>
              <a:rPr lang="zh-CN" altLang="en-US" sz="2800" b="1" dirty="0">
                <a:latin typeface="宋体" panose="02010600030101010101" pitchFamily="2" charset="-122"/>
                <a:ea typeface="宋体" panose="02010600030101010101" pitchFamily="2" charset="-122"/>
              </a:rPr>
              <a:t>玛丽现在不在这儿，她一会儿来。</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89">
                                            <p:txEl>
                                              <p:pRg st="1" end="1"/>
                                            </p:txEl>
                                          </p:spTgt>
                                        </p:tgtEl>
                                        <p:attrNameLst>
                                          <p:attrName>style.visibility</p:attrName>
                                        </p:attrNameLst>
                                      </p:cBhvr>
                                      <p:to>
                                        <p:strVal val="visible"/>
                                      </p:to>
                                    </p:set>
                                    <p:anim calcmode="lin" valueType="num">
                                      <p:cBhvr additive="base">
                                        <p:cTn id="7" dur="500" fill="hold"/>
                                        <p:tgtEl>
                                          <p:spTgt spid="3788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8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889">
                                            <p:txEl>
                                              <p:pRg st="2" end="2"/>
                                            </p:txEl>
                                          </p:spTgt>
                                        </p:tgtEl>
                                        <p:attrNameLst>
                                          <p:attrName>style.visibility</p:attrName>
                                        </p:attrNameLst>
                                      </p:cBhvr>
                                      <p:to>
                                        <p:strVal val="visible"/>
                                      </p:to>
                                    </p:set>
                                    <p:anim calcmode="lin" valueType="num">
                                      <p:cBhvr additive="base">
                                        <p:cTn id="13" dur="500" fill="hold"/>
                                        <p:tgtEl>
                                          <p:spTgt spid="3788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8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7889">
                                            <p:txEl>
                                              <p:pRg st="3" end="3"/>
                                            </p:txEl>
                                          </p:spTgt>
                                        </p:tgtEl>
                                        <p:attrNameLst>
                                          <p:attrName>style.visibility</p:attrName>
                                        </p:attrNameLst>
                                      </p:cBhvr>
                                      <p:to>
                                        <p:strVal val="visible"/>
                                      </p:to>
                                    </p:set>
                                    <p:anim calcmode="lin" valueType="num">
                                      <p:cBhvr additive="base">
                                        <p:cTn id="19" dur="500" fill="hold"/>
                                        <p:tgtEl>
                                          <p:spTgt spid="3788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89">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7889">
                                            <p:txEl>
                                              <p:pRg st="4" end="4"/>
                                            </p:txEl>
                                          </p:spTgt>
                                        </p:tgtEl>
                                        <p:attrNameLst>
                                          <p:attrName>style.visibility</p:attrName>
                                        </p:attrNameLst>
                                      </p:cBhvr>
                                      <p:to>
                                        <p:strVal val="visible"/>
                                      </p:to>
                                    </p:set>
                                    <p:anim calcmode="lin" valueType="num">
                                      <p:cBhvr additive="base">
                                        <p:cTn id="23" dur="500" fill="hold"/>
                                        <p:tgtEl>
                                          <p:spTgt spid="3788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788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7889">
                                            <p:txEl>
                                              <p:pRg st="5" end="5"/>
                                            </p:txEl>
                                          </p:spTgt>
                                        </p:tgtEl>
                                        <p:attrNameLst>
                                          <p:attrName>style.visibility</p:attrName>
                                        </p:attrNameLst>
                                      </p:cBhvr>
                                      <p:to>
                                        <p:strVal val="visible"/>
                                      </p:to>
                                    </p:set>
                                    <p:anim calcmode="lin" valueType="num">
                                      <p:cBhvr additive="base">
                                        <p:cTn id="29" dur="500" fill="hold"/>
                                        <p:tgtEl>
                                          <p:spTgt spid="37889">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788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02"/>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02"/>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999</TotalTime>
  <Words>3342</Words>
  <Application>Microsoft Office PowerPoint</Application>
  <PresentationFormat>全屏显示(16:9)</PresentationFormat>
  <Paragraphs>422</Paragraphs>
  <Slides>56</Slides>
  <Notes>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56</vt:i4>
      </vt:variant>
    </vt:vector>
  </HeadingPairs>
  <TitlesOfParts>
    <vt:vector size="68" baseType="lpstr">
      <vt:lpstr>Al Bayan</vt:lpstr>
      <vt:lpstr>黑体</vt:lpstr>
      <vt:lpstr>宋体</vt:lpstr>
      <vt:lpstr>微软雅黑</vt:lpstr>
      <vt:lpstr>Arial</vt:lpstr>
      <vt:lpstr>Calibri</vt:lpstr>
      <vt:lpstr>Calibri Light</vt:lpstr>
      <vt:lpstr>Comic Sans MS</vt:lpstr>
      <vt:lpstr>Times New Roman</vt:lpstr>
      <vt:lpstr>Wingdings</vt:lpstr>
      <vt:lpstr>3_自定义设计方案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Discussing...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tian</dc:creator>
  <cp:lastModifiedBy>ma xiaojie</cp:lastModifiedBy>
  <cp:revision>94</cp:revision>
  <dcterms:created xsi:type="dcterms:W3CDTF">2019-06-18T03:12:00Z</dcterms:created>
  <dcterms:modified xsi:type="dcterms:W3CDTF">2022-10-28T05:33:59Z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2052-11.1.0.8863</vt:lpwstr>
  </property>
</Properties>
</file>